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512" r:id="rId5"/>
    <p:sldId id="513" r:id="rId6"/>
    <p:sldId id="514" r:id="rId7"/>
    <p:sldId id="515" r:id="rId8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0AD47"/>
    <a:srgbClr val="C0D6DC"/>
    <a:srgbClr val="94BAC3"/>
    <a:srgbClr val="12D27F"/>
    <a:srgbClr val="009AD4"/>
    <a:srgbClr val="00C57F"/>
    <a:srgbClr val="66FF99"/>
    <a:srgbClr val="00CC66"/>
    <a:srgbClr val="008000"/>
    <a:srgbClr val="00833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47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-246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945659" cy="496332"/>
          </a:xfrm>
          <a:prstGeom prst="rect">
            <a:avLst/>
          </a:prstGeom>
        </p:spPr>
        <p:txBody>
          <a:bodyPr vert="horz" lIns="92370" tIns="46188" rIns="92370" bIns="46188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7" y="4"/>
            <a:ext cx="2945659" cy="496332"/>
          </a:xfrm>
          <a:prstGeom prst="rect">
            <a:avLst/>
          </a:prstGeom>
        </p:spPr>
        <p:txBody>
          <a:bodyPr vert="horz" lIns="92370" tIns="46188" rIns="92370" bIns="46188" rtlCol="0"/>
          <a:lstStyle>
            <a:lvl1pPr algn="r">
              <a:defRPr sz="1200"/>
            </a:lvl1pPr>
          </a:lstStyle>
          <a:p>
            <a:fld id="{6127FA16-16E8-4C5A-BAD3-FB0F3A07E02C}" type="datetimeFigureOut">
              <a:rPr lang="pt-BR" smtClean="0"/>
              <a:pPr/>
              <a:t>14/11/2018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2370" tIns="46188" rIns="92370" bIns="46188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7" y="9428585"/>
            <a:ext cx="2945659" cy="496332"/>
          </a:xfrm>
          <a:prstGeom prst="rect">
            <a:avLst/>
          </a:prstGeom>
        </p:spPr>
        <p:txBody>
          <a:bodyPr vert="horz" lIns="92370" tIns="46188" rIns="92370" bIns="46188" rtlCol="0" anchor="b"/>
          <a:lstStyle>
            <a:lvl1pPr algn="r">
              <a:defRPr sz="1200"/>
            </a:lvl1pPr>
          </a:lstStyle>
          <a:p>
            <a:fld id="{DD685F05-014A-4315-8D8E-0340566226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873" cy="497292"/>
          </a:xfrm>
          <a:prstGeom prst="rect">
            <a:avLst/>
          </a:prstGeom>
        </p:spPr>
        <p:txBody>
          <a:bodyPr vert="horz" lIns="92261" tIns="46131" rIns="92261" bIns="46131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197" y="1"/>
            <a:ext cx="2945873" cy="497292"/>
          </a:xfrm>
          <a:prstGeom prst="rect">
            <a:avLst/>
          </a:prstGeom>
        </p:spPr>
        <p:txBody>
          <a:bodyPr vert="horz" lIns="92261" tIns="46131" rIns="92261" bIns="46131" rtlCol="0"/>
          <a:lstStyle>
            <a:lvl1pPr algn="r">
              <a:defRPr sz="1200"/>
            </a:lvl1pPr>
          </a:lstStyle>
          <a:p>
            <a:fld id="{B14F30BF-7898-4EFE-B915-0021A231609E}" type="datetimeFigureOut">
              <a:rPr lang="pt-BR" smtClean="0"/>
              <a:pPr/>
              <a:t>14/11/2018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1" tIns="46131" rIns="92261" bIns="46131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47" y="4777835"/>
            <a:ext cx="5438783" cy="3907974"/>
          </a:xfrm>
          <a:prstGeom prst="rect">
            <a:avLst/>
          </a:prstGeom>
        </p:spPr>
        <p:txBody>
          <a:bodyPr vert="horz" lIns="92261" tIns="46131" rIns="92261" bIns="46131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9347"/>
            <a:ext cx="2945873" cy="497291"/>
          </a:xfrm>
          <a:prstGeom prst="rect">
            <a:avLst/>
          </a:prstGeom>
        </p:spPr>
        <p:txBody>
          <a:bodyPr vert="horz" lIns="92261" tIns="46131" rIns="92261" bIns="46131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197" y="9429347"/>
            <a:ext cx="2945873" cy="497291"/>
          </a:xfrm>
          <a:prstGeom prst="rect">
            <a:avLst/>
          </a:prstGeom>
        </p:spPr>
        <p:txBody>
          <a:bodyPr vert="horz" lIns="92261" tIns="46131" rIns="92261" bIns="46131" rtlCol="0" anchor="b"/>
          <a:lstStyle>
            <a:lvl1pPr algn="r">
              <a:defRPr sz="1200"/>
            </a:lvl1pPr>
          </a:lstStyle>
          <a:p>
            <a:fld id="{4517E956-DFA4-4F75-9BCA-F53C3AB74A2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9528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simp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ço Reservado para Título 1"/>
          <p:cNvSpPr>
            <a:spLocks noGrp="1"/>
          </p:cNvSpPr>
          <p:nvPr>
            <p:ph type="title"/>
          </p:nvPr>
        </p:nvSpPr>
        <p:spPr>
          <a:xfrm>
            <a:off x="1676400" y="-23228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>
                <a:solidFill>
                  <a:srgbClr val="207A3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/>
              <a:t>Título da Apresentação</a:t>
            </a:r>
          </a:p>
        </p:txBody>
      </p:sp>
      <p:sp>
        <p:nvSpPr>
          <p:cNvPr id="13" name="Espaço Reservado para Tex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indent="0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6555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colunas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ítulo 1"/>
          <p:cNvSpPr>
            <a:spLocks noGrp="1"/>
          </p:cNvSpPr>
          <p:nvPr>
            <p:ph type="title"/>
          </p:nvPr>
        </p:nvSpPr>
        <p:spPr>
          <a:xfrm>
            <a:off x="1676400" y="-23228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>
                <a:solidFill>
                  <a:srgbClr val="207A3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/>
              <a:t>Título da Apresentação</a:t>
            </a:r>
          </a:p>
        </p:txBody>
      </p:sp>
      <p:sp>
        <p:nvSpPr>
          <p:cNvPr id="6" name="Espaço Reservado para Texto 7"/>
          <p:cNvSpPr>
            <a:spLocks noGrp="1"/>
          </p:cNvSpPr>
          <p:nvPr>
            <p:ph type="body" sz="quarter" idx="10"/>
          </p:nvPr>
        </p:nvSpPr>
        <p:spPr>
          <a:xfrm>
            <a:off x="1704974" y="1754188"/>
            <a:ext cx="4732895" cy="4597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2" name="Espaço Reservado para Texto 7"/>
          <p:cNvSpPr>
            <a:spLocks noGrp="1"/>
          </p:cNvSpPr>
          <p:nvPr>
            <p:ph type="body" sz="quarter" idx="11"/>
          </p:nvPr>
        </p:nvSpPr>
        <p:spPr>
          <a:xfrm>
            <a:off x="6874217" y="1745950"/>
            <a:ext cx="4732895" cy="4597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xmlns="" val="180716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ês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ítulo 1"/>
          <p:cNvSpPr>
            <a:spLocks noGrp="1"/>
          </p:cNvSpPr>
          <p:nvPr>
            <p:ph type="title"/>
          </p:nvPr>
        </p:nvSpPr>
        <p:spPr>
          <a:xfrm>
            <a:off x="1676400" y="-23228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>
                <a:solidFill>
                  <a:srgbClr val="207A3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/>
              <a:t>Título da Apresentação</a:t>
            </a:r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0"/>
          </p:nvPr>
        </p:nvSpPr>
        <p:spPr>
          <a:xfrm>
            <a:off x="1420764" y="1754188"/>
            <a:ext cx="3262313" cy="4597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9" name="Espaço Reservado para Texto 7"/>
          <p:cNvSpPr>
            <a:spLocks noGrp="1"/>
          </p:cNvSpPr>
          <p:nvPr>
            <p:ph type="body" sz="quarter" idx="11"/>
          </p:nvPr>
        </p:nvSpPr>
        <p:spPr>
          <a:xfrm>
            <a:off x="4971273" y="1733594"/>
            <a:ext cx="3262313" cy="4597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4" name="Espaço Reservado para Texto 7"/>
          <p:cNvSpPr>
            <a:spLocks noGrp="1"/>
          </p:cNvSpPr>
          <p:nvPr>
            <p:ph type="body" sz="quarter" idx="12"/>
          </p:nvPr>
        </p:nvSpPr>
        <p:spPr>
          <a:xfrm>
            <a:off x="8567092" y="1745950"/>
            <a:ext cx="3262313" cy="4597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xmlns="" val="244841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ítulo 1"/>
          <p:cNvSpPr>
            <a:spLocks noGrp="1"/>
          </p:cNvSpPr>
          <p:nvPr>
            <p:ph type="title"/>
          </p:nvPr>
        </p:nvSpPr>
        <p:spPr>
          <a:xfrm>
            <a:off x="1676400" y="-23228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>
                <a:solidFill>
                  <a:srgbClr val="207A3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/>
              <a:t>Título da Apresentação</a:t>
            </a:r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sz="quarter" idx="10"/>
          </p:nvPr>
        </p:nvSpPr>
        <p:spPr>
          <a:xfrm>
            <a:off x="1655763" y="2027238"/>
            <a:ext cx="5326062" cy="39528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2" name="Espaço Reservado para Imagem 11"/>
          <p:cNvSpPr>
            <a:spLocks noGrp="1"/>
          </p:cNvSpPr>
          <p:nvPr>
            <p:ph type="pic" sz="quarter" idx="11"/>
          </p:nvPr>
        </p:nvSpPr>
        <p:spPr>
          <a:xfrm>
            <a:off x="7488238" y="2027238"/>
            <a:ext cx="4189412" cy="3929062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7427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óp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ítulo 1"/>
          <p:cNvSpPr>
            <a:spLocks noGrp="1"/>
          </p:cNvSpPr>
          <p:nvPr>
            <p:ph type="title"/>
          </p:nvPr>
        </p:nvSpPr>
        <p:spPr>
          <a:xfrm>
            <a:off x="1676400" y="-23228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>
                <a:solidFill>
                  <a:srgbClr val="207A3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/>
              <a:t>Título da Apresentação</a:t>
            </a:r>
          </a:p>
        </p:txBody>
      </p:sp>
      <p:sp>
        <p:nvSpPr>
          <p:cNvPr id="8" name="Espaço Reservado para SmartArt 7"/>
          <p:cNvSpPr>
            <a:spLocks noGrp="1"/>
          </p:cNvSpPr>
          <p:nvPr>
            <p:ph type="dgm" sz="quarter" idx="10"/>
          </p:nvPr>
        </p:nvSpPr>
        <p:spPr>
          <a:xfrm>
            <a:off x="1408069" y="1470453"/>
            <a:ext cx="10392633" cy="501684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1930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ítulo 1"/>
          <p:cNvSpPr>
            <a:spLocks noGrp="1"/>
          </p:cNvSpPr>
          <p:nvPr>
            <p:ph type="title"/>
          </p:nvPr>
        </p:nvSpPr>
        <p:spPr>
          <a:xfrm>
            <a:off x="1676400" y="-23228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>
                <a:solidFill>
                  <a:srgbClr val="207A3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/>
              <a:t>Título da Apresentação</a:t>
            </a:r>
          </a:p>
        </p:txBody>
      </p:sp>
      <p:sp>
        <p:nvSpPr>
          <p:cNvPr id="6" name="Espaço Reservado para Gráfico 5"/>
          <p:cNvSpPr>
            <a:spLocks noGrp="1"/>
          </p:cNvSpPr>
          <p:nvPr>
            <p:ph type="chart" sz="quarter" idx="10"/>
          </p:nvPr>
        </p:nvSpPr>
        <p:spPr>
          <a:xfrm>
            <a:off x="1384043" y="1445742"/>
            <a:ext cx="10391946" cy="493034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1385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ap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ítulo 1"/>
          <p:cNvSpPr>
            <a:spLocks noGrp="1"/>
          </p:cNvSpPr>
          <p:nvPr>
            <p:ph type="title"/>
          </p:nvPr>
        </p:nvSpPr>
        <p:spPr>
          <a:xfrm>
            <a:off x="1676400" y="-23228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>
                <a:solidFill>
                  <a:srgbClr val="207A3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/>
              <a:t>Título da Apresentação</a:t>
            </a:r>
          </a:p>
        </p:txBody>
      </p:sp>
      <p:sp>
        <p:nvSpPr>
          <p:cNvPr id="6" name="Espaço Reservado para Imagem 5"/>
          <p:cNvSpPr>
            <a:spLocks noGrp="1"/>
          </p:cNvSpPr>
          <p:nvPr>
            <p:ph type="pic" sz="quarter" idx="10"/>
          </p:nvPr>
        </p:nvSpPr>
        <p:spPr>
          <a:xfrm>
            <a:off x="1408113" y="1482725"/>
            <a:ext cx="10342562" cy="494347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4655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ítulo 1"/>
          <p:cNvSpPr>
            <a:spLocks noGrp="1"/>
          </p:cNvSpPr>
          <p:nvPr>
            <p:ph type="title"/>
          </p:nvPr>
        </p:nvSpPr>
        <p:spPr>
          <a:xfrm>
            <a:off x="1676400" y="-23228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>
                <a:solidFill>
                  <a:srgbClr val="207A3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/>
              <a:t>Título da Apresentação</a:t>
            </a:r>
          </a:p>
        </p:txBody>
      </p:sp>
      <p:sp>
        <p:nvSpPr>
          <p:cNvPr id="5" name="Espaço Reservado para Mídia 4"/>
          <p:cNvSpPr>
            <a:spLocks noGrp="1"/>
          </p:cNvSpPr>
          <p:nvPr>
            <p:ph type="media" sz="quarter" idx="10"/>
          </p:nvPr>
        </p:nvSpPr>
        <p:spPr>
          <a:xfrm>
            <a:off x="1519238" y="1643063"/>
            <a:ext cx="10282237" cy="479425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4339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9303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3138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0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86">
            <a:extLst>
              <a:ext uri="{FF2B5EF4-FFF2-40B4-BE49-F238E27FC236}">
                <a16:creationId xmlns:a16="http://schemas.microsoft.com/office/drawing/2014/main" xmlns="" id="{92D36A3A-378D-40AD-AD2D-A1006E000B19}"/>
              </a:ext>
            </a:extLst>
          </p:cNvPr>
          <p:cNvSpPr/>
          <p:nvPr/>
        </p:nvSpPr>
        <p:spPr>
          <a:xfrm>
            <a:off x="0" y="-4473"/>
            <a:ext cx="12192000" cy="603900"/>
          </a:xfrm>
          <a:prstGeom prst="rect">
            <a:avLst/>
          </a:prstGeom>
          <a:solidFill>
            <a:srgbClr val="00CC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>
                <a:solidFill>
                  <a:srgbClr val="FFFFFF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endParaRPr/>
          </a:p>
        </p:txBody>
      </p:sp>
      <p:pic>
        <p:nvPicPr>
          <p:cNvPr id="5" name="Shape 87">
            <a:extLst>
              <a:ext uri="{FF2B5EF4-FFF2-40B4-BE49-F238E27FC236}">
                <a16:creationId xmlns:a16="http://schemas.microsoft.com/office/drawing/2014/main" xmlns="" id="{3768929A-B245-4F99-B3B6-601C5FFCD683}"/>
              </a:ext>
            </a:extLst>
          </p:cNvPr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78925" y="92577"/>
            <a:ext cx="423300" cy="4233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88">
            <a:extLst>
              <a:ext uri="{FF2B5EF4-FFF2-40B4-BE49-F238E27FC236}">
                <a16:creationId xmlns:a16="http://schemas.microsoft.com/office/drawing/2014/main" xmlns="" id="{141FE8C9-93AE-4746-BED7-19C9FFDA9D65}"/>
              </a:ext>
            </a:extLst>
          </p:cNvPr>
          <p:cNvSpPr txBox="1"/>
          <p:nvPr/>
        </p:nvSpPr>
        <p:spPr>
          <a:xfrm>
            <a:off x="785724" y="102321"/>
            <a:ext cx="7200036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rgbClr val="FFFFFF"/>
                </a:solidFill>
                <a:ea typeface="PT Sans"/>
                <a:cs typeface="PT Sans"/>
                <a:sym typeface="PT Sans"/>
              </a:rPr>
              <a:t>Resumo do Plano</a:t>
            </a:r>
            <a:endParaRPr sz="2800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33094E80-A15C-458D-B818-576B14DF9E58}"/>
              </a:ext>
            </a:extLst>
          </p:cNvPr>
          <p:cNvSpPr txBox="1"/>
          <p:nvPr/>
        </p:nvSpPr>
        <p:spPr>
          <a:xfrm>
            <a:off x="596592" y="974777"/>
            <a:ext cx="6042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1">
                    <a:lumMod val="65000"/>
                  </a:schemeClr>
                </a:solidFill>
              </a:rPr>
              <a:t>Contribuições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xmlns="" id="{0E2C3D9F-5EDE-4C8B-9550-5C3DF09E3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7878918"/>
              </p:ext>
            </p:extLst>
          </p:nvPr>
        </p:nvGraphicFramePr>
        <p:xfrm>
          <a:off x="596592" y="1497997"/>
          <a:ext cx="10303168" cy="2088644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919698">
                  <a:extLst>
                    <a:ext uri="{9D8B030D-6E8A-4147-A177-3AD203B41FA5}">
                      <a16:colId xmlns:a16="http://schemas.microsoft.com/office/drawing/2014/main" xmlns="" val="1773645108"/>
                    </a:ext>
                  </a:extLst>
                </a:gridCol>
                <a:gridCol w="4191735">
                  <a:extLst>
                    <a:ext uri="{9D8B030D-6E8A-4147-A177-3AD203B41FA5}">
                      <a16:colId xmlns:a16="http://schemas.microsoft.com/office/drawing/2014/main" xmlns="" val="1600815398"/>
                    </a:ext>
                  </a:extLst>
                </a:gridCol>
                <a:gridCol w="4191735">
                  <a:extLst>
                    <a:ext uri="{9D8B030D-6E8A-4147-A177-3AD203B41FA5}">
                      <a16:colId xmlns:a16="http://schemas.microsoft.com/office/drawing/2014/main" xmlns="" val="3468140382"/>
                    </a:ext>
                  </a:extLst>
                </a:gridCol>
              </a:tblGrid>
              <a:tr h="35128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Contribuição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Participante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Patrocinador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18952776"/>
                  </a:ext>
                </a:extLst>
              </a:tr>
              <a:tr h="23931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Básica de Participante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(2% x SP) + 0 a 8% x (SP – 10 x URP)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 x Básica do Participante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216990"/>
                  </a:ext>
                </a:extLst>
              </a:tr>
              <a:tr h="4186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Risco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Contribuição mensal destinada à cobertura de risco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100% x Risco do Participante</a:t>
                      </a:r>
                    </a:p>
                    <a:p>
                      <a:pPr algn="ctr"/>
                      <a:endParaRPr lang="pt-BR" sz="16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0453290"/>
                  </a:ext>
                </a:extLst>
              </a:tr>
              <a:tr h="4187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Administrativa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Contribuição mensal para cobertura das despesas administrativas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Será igual à contribuição do Participante, conforme plano de custeio anual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647904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3A7989AC-919D-4396-83F1-3A885D7A2E3C}"/>
              </a:ext>
            </a:extLst>
          </p:cNvPr>
          <p:cNvSpPr txBox="1"/>
          <p:nvPr/>
        </p:nvSpPr>
        <p:spPr>
          <a:xfrm>
            <a:off x="702225" y="4179294"/>
            <a:ext cx="6042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1">
                    <a:lumMod val="65000"/>
                  </a:schemeClr>
                </a:solidFill>
              </a:rPr>
              <a:t>Outras contribuições</a:t>
            </a:r>
          </a:p>
        </p:txBody>
      </p:sp>
      <p:sp>
        <p:nvSpPr>
          <p:cNvPr id="10" name="Espaço Reservado para Conteúdo 2">
            <a:extLst>
              <a:ext uri="{FF2B5EF4-FFF2-40B4-BE49-F238E27FC236}">
                <a16:creationId xmlns:a16="http://schemas.microsoft.com/office/drawing/2014/main" xmlns="" id="{8917A3C0-B8CB-490D-AEB9-285398EA2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225" y="4702514"/>
            <a:ext cx="10515600" cy="1539260"/>
          </a:xfrm>
        </p:spPr>
        <p:txBody>
          <a:bodyPr>
            <a:normAutofit fontScale="70000" lnSpcReduction="20000"/>
          </a:bodyPr>
          <a:lstStyle/>
          <a:p>
            <a:pPr marL="571500" indent="-342900">
              <a:buFont typeface="Arial" panose="020B0604020202020204" pitchFamily="34" charset="0"/>
              <a:buChar char="•"/>
            </a:pPr>
            <a:r>
              <a:rPr lang="pt-BR" dirty="0"/>
              <a:t>O participante poderá efetuar contribuições voluntárias de livre valor e </a:t>
            </a:r>
            <a:r>
              <a:rPr lang="pt-BR" dirty="0" err="1"/>
              <a:t>peridiocidade</a:t>
            </a:r>
            <a:r>
              <a:rPr lang="pt-BR" dirty="0"/>
              <a:t> sem a contrapartida do patrocinador;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pt-BR" dirty="0"/>
              <a:t>O patrocinador poderá efetuar contribuição eventual livremente definida pela empresa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pt-BR" dirty="0"/>
              <a:t>Aporte Inicial: contribuição de patrocinador correspondente ao número de meses de serviço, até o máximo de 6, multiplicado pela 1ª contribuição básica mensal do participante, desde que haja contribuição do participante em igual valor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4558CAF7-FC3A-4A14-B9DB-27A08702B897}"/>
              </a:ext>
            </a:extLst>
          </p:cNvPr>
          <p:cNvSpPr txBox="1"/>
          <p:nvPr/>
        </p:nvSpPr>
        <p:spPr>
          <a:xfrm>
            <a:off x="596592" y="3748407"/>
            <a:ext cx="8845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i="1" dirty="0">
                <a:solidFill>
                  <a:schemeClr val="bg1">
                    <a:lumMod val="50000"/>
                  </a:schemeClr>
                </a:solidFill>
              </a:rPr>
              <a:t>SP é o salário de participação; Unidade de Referência do Plano (URP) = R$564,58 em abril de 2018</a:t>
            </a:r>
          </a:p>
        </p:txBody>
      </p:sp>
    </p:spTree>
    <p:extLst>
      <p:ext uri="{BB962C8B-B14F-4D97-AF65-F5344CB8AC3E}">
        <p14:creationId xmlns:p14="http://schemas.microsoft.com/office/powerpoint/2010/main" xmlns="" val="2193596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86">
            <a:extLst>
              <a:ext uri="{FF2B5EF4-FFF2-40B4-BE49-F238E27FC236}">
                <a16:creationId xmlns:a16="http://schemas.microsoft.com/office/drawing/2014/main" xmlns="" id="{92D36A3A-378D-40AD-AD2D-A1006E000B19}"/>
              </a:ext>
            </a:extLst>
          </p:cNvPr>
          <p:cNvSpPr/>
          <p:nvPr/>
        </p:nvSpPr>
        <p:spPr>
          <a:xfrm>
            <a:off x="0" y="-4473"/>
            <a:ext cx="12192000" cy="603900"/>
          </a:xfrm>
          <a:prstGeom prst="rect">
            <a:avLst/>
          </a:prstGeom>
          <a:solidFill>
            <a:srgbClr val="00CC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>
                <a:solidFill>
                  <a:srgbClr val="FFFFFF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endParaRPr/>
          </a:p>
        </p:txBody>
      </p:sp>
      <p:pic>
        <p:nvPicPr>
          <p:cNvPr id="5" name="Shape 87">
            <a:extLst>
              <a:ext uri="{FF2B5EF4-FFF2-40B4-BE49-F238E27FC236}">
                <a16:creationId xmlns:a16="http://schemas.microsoft.com/office/drawing/2014/main" xmlns="" id="{3768929A-B245-4F99-B3B6-601C5FFCD683}"/>
              </a:ext>
            </a:extLst>
          </p:cNvPr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78925" y="92577"/>
            <a:ext cx="423300" cy="4233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88">
            <a:extLst>
              <a:ext uri="{FF2B5EF4-FFF2-40B4-BE49-F238E27FC236}">
                <a16:creationId xmlns:a16="http://schemas.microsoft.com/office/drawing/2014/main" xmlns="" id="{141FE8C9-93AE-4746-BED7-19C9FFDA9D65}"/>
              </a:ext>
            </a:extLst>
          </p:cNvPr>
          <p:cNvSpPr txBox="1"/>
          <p:nvPr/>
        </p:nvSpPr>
        <p:spPr>
          <a:xfrm>
            <a:off x="785724" y="102321"/>
            <a:ext cx="7200036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rgbClr val="FFFFFF"/>
                </a:solidFill>
                <a:ea typeface="PT Sans"/>
                <a:cs typeface="PT Sans"/>
                <a:sym typeface="PT Sans"/>
              </a:rPr>
              <a:t>Resumo do Plano</a:t>
            </a:r>
            <a:endParaRPr sz="2800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33094E80-A15C-458D-B818-576B14DF9E58}"/>
              </a:ext>
            </a:extLst>
          </p:cNvPr>
          <p:cNvSpPr txBox="1"/>
          <p:nvPr/>
        </p:nvSpPr>
        <p:spPr>
          <a:xfrm>
            <a:off x="596592" y="882444"/>
            <a:ext cx="6042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1">
                    <a:lumMod val="65000"/>
                  </a:schemeClr>
                </a:solidFill>
              </a:rPr>
              <a:t>Benefícios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xmlns="" id="{0E2C3D9F-5EDE-4C8B-9550-5C3DF09E3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63414567"/>
              </p:ext>
            </p:extLst>
          </p:nvPr>
        </p:nvGraphicFramePr>
        <p:xfrm>
          <a:off x="596592" y="1362594"/>
          <a:ext cx="9753356" cy="3978404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749043">
                  <a:extLst>
                    <a:ext uri="{9D8B030D-6E8A-4147-A177-3AD203B41FA5}">
                      <a16:colId xmlns:a16="http://schemas.microsoft.com/office/drawing/2014/main" xmlns="" val="1773645108"/>
                    </a:ext>
                  </a:extLst>
                </a:gridCol>
                <a:gridCol w="4036263">
                  <a:extLst>
                    <a:ext uri="{9D8B030D-6E8A-4147-A177-3AD203B41FA5}">
                      <a16:colId xmlns:a16="http://schemas.microsoft.com/office/drawing/2014/main" xmlns="" val="1600815398"/>
                    </a:ext>
                  </a:extLst>
                </a:gridCol>
                <a:gridCol w="3968050">
                  <a:extLst>
                    <a:ext uri="{9D8B030D-6E8A-4147-A177-3AD203B41FA5}">
                      <a16:colId xmlns:a16="http://schemas.microsoft.com/office/drawing/2014/main" xmlns="" val="3468140382"/>
                    </a:ext>
                  </a:extLst>
                </a:gridCol>
              </a:tblGrid>
              <a:tr h="35128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Benefício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Elegibilidade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Valor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18952776"/>
                  </a:ext>
                </a:extLst>
              </a:tr>
              <a:tr h="23931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Aposentadoria 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60 anos</a:t>
                      </a:r>
                    </a:p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anos de vinculação ao Plano</a:t>
                      </a:r>
                    </a:p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Término do vínculo empregatício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Transformação do Saldo de Conta Total em renda mensal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216990"/>
                  </a:ext>
                </a:extLst>
              </a:tr>
              <a:tr h="4186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Aposentadoria Antecipada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 anos de vinculação ao Plano</a:t>
                      </a:r>
                    </a:p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Término do vínculo empregatício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Transformação do Saldo de Conta Total em renda mensal </a:t>
                      </a:r>
                    </a:p>
                    <a:p>
                      <a:pPr marL="0" algn="ctr" defTabSz="914400" rtl="0" eaLnBrk="1" latinLnBrk="0" hangingPunct="1"/>
                      <a:endParaRPr lang="pt-BR" sz="16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0453290"/>
                  </a:ext>
                </a:extLst>
              </a:tr>
              <a:tr h="53504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Aposentadoria por Invalidez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None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Invalidez total e permanente atestada por clínico ou junta médica indicados pela FAPES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Será igual à contribuição do Participante, conforme plano de custeio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647904"/>
                  </a:ext>
                </a:extLst>
              </a:tr>
              <a:tr h="4187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Pensão por Morte - 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Óbito do Participante</a:t>
                      </a:r>
                    </a:p>
                    <a:p>
                      <a:pPr marL="0" algn="ctr" defTabSz="914400" rtl="0" eaLnBrk="1" latinLnBrk="0" hangingPunct="1"/>
                      <a:endParaRPr lang="pt-BR" sz="16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Saldo de Conta Total acrescido da Cobertura de Risco Adicional</a:t>
                      </a:r>
                      <a:r>
                        <a:rPr lang="pt-BR" sz="1600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(*)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6233676"/>
                  </a:ext>
                </a:extLst>
              </a:tr>
              <a:tr h="4187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Pensão por Morte – Assistido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Óbito do Participante</a:t>
                      </a:r>
                    </a:p>
                    <a:p>
                      <a:pPr marL="0" algn="ctr" defTabSz="914400" rtl="0" eaLnBrk="1" latinLnBrk="0" hangingPunct="1"/>
                      <a:endParaRPr lang="pt-BR" sz="16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6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Saldo de Conta Total remanescente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96588365"/>
                  </a:ext>
                </a:extLst>
              </a:tr>
            </a:tbl>
          </a:graphicData>
        </a:graphic>
      </p:graphicFrame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BBAC3F4B-3574-4624-A1CF-6C18F9184A8A}"/>
              </a:ext>
            </a:extLst>
          </p:cNvPr>
          <p:cNvSpPr txBox="1"/>
          <p:nvPr/>
        </p:nvSpPr>
        <p:spPr>
          <a:xfrm>
            <a:off x="596592" y="5528760"/>
            <a:ext cx="97533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(*) A cobertura de risco adicional correspondente ao acréscimo das contribuições que seriam efetuadas até a data prevista de Aposentadoria apurada como segue: </a:t>
            </a:r>
            <a:r>
              <a:rPr lang="pt-BR" sz="1600" i="1" dirty="0">
                <a:latin typeface="Arial" pitchFamily="34" charset="0"/>
                <a:cs typeface="Arial" pitchFamily="34" charset="0"/>
              </a:rPr>
              <a:t>(2 x  13/12 x Média últimas 12 Contribuições Básicas x N° de contribuições até a aposentadoria normal)</a:t>
            </a:r>
          </a:p>
          <a:p>
            <a:r>
              <a:rPr lang="pt-BR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.</a:t>
            </a:r>
            <a:r>
              <a:rPr lang="pt-B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BR" sz="16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4466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86">
            <a:extLst>
              <a:ext uri="{FF2B5EF4-FFF2-40B4-BE49-F238E27FC236}">
                <a16:creationId xmlns:a16="http://schemas.microsoft.com/office/drawing/2014/main" xmlns="" id="{92D36A3A-378D-40AD-AD2D-A1006E000B19}"/>
              </a:ext>
            </a:extLst>
          </p:cNvPr>
          <p:cNvSpPr/>
          <p:nvPr/>
        </p:nvSpPr>
        <p:spPr>
          <a:xfrm>
            <a:off x="0" y="-4473"/>
            <a:ext cx="12192000" cy="603900"/>
          </a:xfrm>
          <a:prstGeom prst="rect">
            <a:avLst/>
          </a:prstGeom>
          <a:solidFill>
            <a:srgbClr val="00CC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>
                <a:solidFill>
                  <a:srgbClr val="FFFFFF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endParaRPr/>
          </a:p>
        </p:txBody>
      </p:sp>
      <p:pic>
        <p:nvPicPr>
          <p:cNvPr id="5" name="Shape 87">
            <a:extLst>
              <a:ext uri="{FF2B5EF4-FFF2-40B4-BE49-F238E27FC236}">
                <a16:creationId xmlns:a16="http://schemas.microsoft.com/office/drawing/2014/main" xmlns="" id="{3768929A-B245-4F99-B3B6-601C5FFCD683}"/>
              </a:ext>
            </a:extLst>
          </p:cNvPr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78925" y="92577"/>
            <a:ext cx="423300" cy="4233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88">
            <a:extLst>
              <a:ext uri="{FF2B5EF4-FFF2-40B4-BE49-F238E27FC236}">
                <a16:creationId xmlns:a16="http://schemas.microsoft.com/office/drawing/2014/main" xmlns="" id="{141FE8C9-93AE-4746-BED7-19C9FFDA9D65}"/>
              </a:ext>
            </a:extLst>
          </p:cNvPr>
          <p:cNvSpPr txBox="1"/>
          <p:nvPr/>
        </p:nvSpPr>
        <p:spPr>
          <a:xfrm>
            <a:off x="785724" y="102321"/>
            <a:ext cx="7200036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rgbClr val="FFFFFF"/>
                </a:solidFill>
                <a:ea typeface="PT Sans"/>
                <a:cs typeface="PT Sans"/>
                <a:sym typeface="PT Sans"/>
              </a:rPr>
              <a:t>Resumo do Plano</a:t>
            </a:r>
            <a:endParaRPr sz="2800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33094E80-A15C-458D-B818-576B14DF9E58}"/>
              </a:ext>
            </a:extLst>
          </p:cNvPr>
          <p:cNvSpPr txBox="1"/>
          <p:nvPr/>
        </p:nvSpPr>
        <p:spPr>
          <a:xfrm>
            <a:off x="596592" y="882444"/>
            <a:ext cx="6042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1">
                    <a:lumMod val="65000"/>
                  </a:schemeClr>
                </a:solidFill>
              </a:rPr>
              <a:t>Formas de Pagamento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xmlns="" id="{0E2C3D9F-5EDE-4C8B-9550-5C3DF09E3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5397315"/>
              </p:ext>
            </p:extLst>
          </p:nvPr>
        </p:nvGraphicFramePr>
        <p:xfrm>
          <a:off x="596592" y="1521621"/>
          <a:ext cx="9289530" cy="191367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684348">
                  <a:extLst>
                    <a:ext uri="{9D8B030D-6E8A-4147-A177-3AD203B41FA5}">
                      <a16:colId xmlns:a16="http://schemas.microsoft.com/office/drawing/2014/main" xmlns="" val="1600815398"/>
                    </a:ext>
                  </a:extLst>
                </a:gridCol>
                <a:gridCol w="4605182">
                  <a:extLst>
                    <a:ext uri="{9D8B030D-6E8A-4147-A177-3AD203B41FA5}">
                      <a16:colId xmlns:a16="http://schemas.microsoft.com/office/drawing/2014/main" xmlns="" val="3468140382"/>
                    </a:ext>
                  </a:extLst>
                </a:gridCol>
              </a:tblGrid>
              <a:tr h="368188"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Opção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Valor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18952776"/>
                  </a:ext>
                </a:extLst>
              </a:tr>
              <a:tr h="9054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Renda em % do Saldo de Conta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Percentual de 0,25% a 2,0% do Saldo de Conta Total remanescente (em intervalos de 0,25%)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216990"/>
                  </a:ext>
                </a:extLst>
              </a:tr>
              <a:tr h="6337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Renda por Prazo Determinado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Mínimo de 5 e máximo de 30 anos </a:t>
                      </a:r>
                    </a:p>
                    <a:p>
                      <a:pPr marL="0" algn="ctr" defTabSz="914400" rtl="0" eaLnBrk="1" latinLnBrk="0" hangingPunct="1"/>
                      <a:endParaRPr lang="pt-BR" sz="18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0453290"/>
                  </a:ext>
                </a:extLst>
              </a:tr>
            </a:tbl>
          </a:graphicData>
        </a:graphic>
      </p:graphicFrame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xmlns="" id="{947EF8A1-2BFF-44D4-BA03-B5EBBF24D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225" y="3797120"/>
            <a:ext cx="10515600" cy="1662776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>
                    <a:lumMod val="50000"/>
                  </a:schemeClr>
                </a:solidFill>
              </a:rPr>
              <a:t>O Participante poderá optar por sacar até 25% do Saldo de Conta Total no momento da aposentadoria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>
                    <a:lumMod val="50000"/>
                  </a:schemeClr>
                </a:solidFill>
              </a:rPr>
              <a:t>Em qualquer forma de pagamento, assim como no saque à vista, o valor do benefício resultante deverá ser superior a 1URP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bg1">
                    <a:lumMod val="50000"/>
                  </a:schemeClr>
                </a:solidFill>
              </a:rPr>
              <a:t>O percentual e o prazo selecionados pelo participante poderão ser revistos anualmente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0436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86">
            <a:extLst>
              <a:ext uri="{FF2B5EF4-FFF2-40B4-BE49-F238E27FC236}">
                <a16:creationId xmlns:a16="http://schemas.microsoft.com/office/drawing/2014/main" xmlns="" id="{92D36A3A-378D-40AD-AD2D-A1006E000B19}"/>
              </a:ext>
            </a:extLst>
          </p:cNvPr>
          <p:cNvSpPr/>
          <p:nvPr/>
        </p:nvSpPr>
        <p:spPr>
          <a:xfrm>
            <a:off x="0" y="-4473"/>
            <a:ext cx="12192000" cy="603900"/>
          </a:xfrm>
          <a:prstGeom prst="rect">
            <a:avLst/>
          </a:prstGeom>
          <a:solidFill>
            <a:srgbClr val="00CC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>
                <a:solidFill>
                  <a:srgbClr val="FFFFFF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endParaRPr/>
          </a:p>
        </p:txBody>
      </p:sp>
      <p:pic>
        <p:nvPicPr>
          <p:cNvPr id="5" name="Shape 87">
            <a:extLst>
              <a:ext uri="{FF2B5EF4-FFF2-40B4-BE49-F238E27FC236}">
                <a16:creationId xmlns:a16="http://schemas.microsoft.com/office/drawing/2014/main" xmlns="" id="{3768929A-B245-4F99-B3B6-601C5FFCD683}"/>
              </a:ext>
            </a:extLst>
          </p:cNvPr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278925" y="92577"/>
            <a:ext cx="423300" cy="4233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88">
            <a:extLst>
              <a:ext uri="{FF2B5EF4-FFF2-40B4-BE49-F238E27FC236}">
                <a16:creationId xmlns:a16="http://schemas.microsoft.com/office/drawing/2014/main" xmlns="" id="{141FE8C9-93AE-4746-BED7-19C9FFDA9D65}"/>
              </a:ext>
            </a:extLst>
          </p:cNvPr>
          <p:cNvSpPr txBox="1"/>
          <p:nvPr/>
        </p:nvSpPr>
        <p:spPr>
          <a:xfrm>
            <a:off x="785724" y="102321"/>
            <a:ext cx="7200036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rgbClr val="FFFFFF"/>
                </a:solidFill>
                <a:ea typeface="PT Sans"/>
                <a:cs typeface="PT Sans"/>
                <a:sym typeface="PT Sans"/>
              </a:rPr>
              <a:t>Resumo do Plano</a:t>
            </a:r>
            <a:endParaRPr sz="2800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33094E80-A15C-458D-B818-576B14DF9E58}"/>
              </a:ext>
            </a:extLst>
          </p:cNvPr>
          <p:cNvSpPr txBox="1"/>
          <p:nvPr/>
        </p:nvSpPr>
        <p:spPr>
          <a:xfrm>
            <a:off x="596592" y="882444"/>
            <a:ext cx="10135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1">
                    <a:lumMod val="65000"/>
                  </a:schemeClr>
                </a:solidFill>
              </a:rPr>
              <a:t>Direitos em Caso de Desligamento – Institutos Legais Obrigatórios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xmlns="" id="{0E2C3D9F-5EDE-4C8B-9550-5C3DF09E3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76032280"/>
              </p:ext>
            </p:extLst>
          </p:nvPr>
        </p:nvGraphicFramePr>
        <p:xfrm>
          <a:off x="596592" y="1521621"/>
          <a:ext cx="10135576" cy="457442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48667">
                  <a:extLst>
                    <a:ext uri="{9D8B030D-6E8A-4147-A177-3AD203B41FA5}">
                      <a16:colId xmlns:a16="http://schemas.microsoft.com/office/drawing/2014/main" xmlns="" val="1600815398"/>
                    </a:ext>
                  </a:extLst>
                </a:gridCol>
                <a:gridCol w="6086909">
                  <a:extLst>
                    <a:ext uri="{9D8B030D-6E8A-4147-A177-3AD203B41FA5}">
                      <a16:colId xmlns:a16="http://schemas.microsoft.com/office/drawing/2014/main" xmlns="" val="3468140382"/>
                    </a:ext>
                  </a:extLst>
                </a:gridCol>
              </a:tblGrid>
              <a:tr h="368188"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Instituto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Descrição / Valor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18952776"/>
                  </a:ext>
                </a:extLst>
              </a:tr>
              <a:tr h="9054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Autopatrocínio</a:t>
                      </a:r>
                      <a:r>
                        <a:rPr lang="pt-BR" sz="1800" b="0" baseline="300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(*)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Permanência no plano mediante recolhimento de suas contribuições acrescidas daquelas que seriam devidas pelo Patrocinador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216990"/>
                  </a:ext>
                </a:extLst>
              </a:tr>
              <a:tr h="6337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Benefício Proporcional Diferido</a:t>
                      </a:r>
                      <a:r>
                        <a:rPr lang="pt-BR" sz="1800" b="0" baseline="300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(*)</a:t>
                      </a:r>
                      <a:endParaRPr lang="pt-BR" sz="18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Permanência no plano na qualidade de Participante vinculado até a elegibilidade à aposentadoria, sem a realização de contribuições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0453290"/>
                  </a:ext>
                </a:extLst>
              </a:tr>
              <a:tr h="4524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Resgate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Recebimento à vista ou em até 12 parcelas do saldo acumulado do participante + </a:t>
                      </a:r>
                      <a:r>
                        <a:rPr lang="pt-BR" sz="18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pt-BR" sz="18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% do saldo do Patrocinador, sendo </a:t>
                      </a:r>
                      <a:r>
                        <a:rPr lang="pt-BR" sz="18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pt-BR" sz="18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pt-BR" sz="18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Menos de 2 anos – 0%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pt-BR" sz="18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 anos completos – 30%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pt-BR" sz="18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 anos completos– 70%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pt-BR" sz="18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 anos completos ou mais – 100%</a:t>
                      </a:r>
                      <a:endParaRPr lang="pt-BR" sz="18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48355788"/>
                  </a:ext>
                </a:extLst>
              </a:tr>
              <a:tr h="6337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Portabilidade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Transferência do saldo de conta total para outros planos previdenciários </a:t>
                      </a:r>
                      <a:endParaRPr lang="pt-BR" sz="18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7413263"/>
                  </a:ext>
                </a:extLst>
              </a:tr>
            </a:tbl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409C5DB8-8BE2-49CC-8E96-CD82828D5727}"/>
              </a:ext>
            </a:extLst>
          </p:cNvPr>
          <p:cNvSpPr txBox="1"/>
          <p:nvPr/>
        </p:nvSpPr>
        <p:spPr>
          <a:xfrm>
            <a:off x="596592" y="6096049"/>
            <a:ext cx="9753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(*) Os institutos do </a:t>
            </a:r>
            <a:r>
              <a:rPr lang="pt-BR" sz="16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Autopatrocínio</a:t>
            </a:r>
            <a:r>
              <a:rPr lang="pt-BR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e do BPD são disponibilizados aos participantes que se desligam com, no mínimo, 3 anos de vinculação ao Plano.</a:t>
            </a:r>
            <a:endParaRPr lang="pt-BR" sz="16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90347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65588ADC9F7F140B5E910EF4BC79B00" ma:contentTypeVersion="5" ma:contentTypeDescription="Crie um novo documento." ma:contentTypeScope="" ma:versionID="c43cdb0467bf180456786260491f0147">
  <xsd:schema xmlns:xsd="http://www.w3.org/2001/XMLSchema" xmlns:xs="http://www.w3.org/2001/XMLSchema" xmlns:p="http://schemas.microsoft.com/office/2006/metadata/properties" xmlns:ns2="6bbdc289-faf4-4c49-923f-60e264f36f7d" targetNamespace="http://schemas.microsoft.com/office/2006/metadata/properties" ma:root="true" ma:fieldsID="6cdb1b4cddc68bacfed73aabb6d0e9ed" ns2:_="">
    <xsd:import namespace="6bbdc289-faf4-4c49-923f-60e264f36f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bdc289-faf4-4c49-923f-60e264f36f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54CAAB-109C-4BF5-842F-BD36BF5B12F2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6bbdc289-faf4-4c49-923f-60e264f36f7d"/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2AA50E8-A92C-4B58-996B-BA423AFC9D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bdc289-faf4-4c49-923f-60e264f36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F38742-09A4-44E4-A9C4-0B4F329DB0C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5449</TotalTime>
  <Words>562</Words>
  <Application>Microsoft Office PowerPoint</Application>
  <PresentationFormat>Personalizar</PresentationFormat>
  <Paragraphs>76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Max Tinner</dc:creator>
  <cp:lastModifiedBy>Denise Chaves</cp:lastModifiedBy>
  <cp:revision>479</cp:revision>
  <cp:lastPrinted>2018-10-19T14:08:50Z</cp:lastPrinted>
  <dcterms:created xsi:type="dcterms:W3CDTF">2017-05-12T18:12:18Z</dcterms:created>
  <dcterms:modified xsi:type="dcterms:W3CDTF">2018-11-14T19:24:55Z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0x010100965588ADC9F7F140B5E910EF4BC79B00</vt:lpwstr>
  </property>
</Properties>
</file>