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8"/>
  </p:notesMasterIdLst>
  <p:handoutMasterIdLst>
    <p:handoutMasterId r:id="rId9"/>
  </p:handoutMasterIdLst>
  <p:sldIdLst>
    <p:sldId id="303" r:id="rId2"/>
    <p:sldId id="461" r:id="rId3"/>
    <p:sldId id="334" r:id="rId4"/>
    <p:sldId id="462" r:id="rId5"/>
    <p:sldId id="463" r:id="rId6"/>
    <p:sldId id="460" r:id="rId7"/>
  </p:sldIdLst>
  <p:sldSz cx="9144000" cy="6858000" type="screen4x3"/>
  <p:notesSz cx="7010400" cy="92233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7C80"/>
    <a:srgbClr val="C00000"/>
    <a:srgbClr val="003300"/>
    <a:srgbClr val="006600"/>
    <a:srgbClr val="FF6600"/>
    <a:srgbClr val="FF5050"/>
    <a:srgbClr val="FFCC00"/>
    <a:srgbClr val="3366FF"/>
    <a:srgbClr val="92D050"/>
    <a:srgbClr val="FFC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542" autoAdjust="0"/>
    <p:restoredTop sz="69767" autoAdjust="0"/>
  </p:normalViewPr>
  <p:slideViewPr>
    <p:cSldViewPr snapToGrid="0">
      <p:cViewPr>
        <p:scale>
          <a:sx n="70" d="100"/>
          <a:sy n="70" d="100"/>
        </p:scale>
        <p:origin x="-1386" y="-180"/>
      </p:cViewPr>
      <p:guideLst>
        <p:guide orient="horz"/>
        <p:guide pos="5759"/>
      </p:guideLst>
    </p:cSldViewPr>
  </p:slideViewPr>
  <p:notesTextViewPr>
    <p:cViewPr>
      <p:scale>
        <a:sx n="100" d="100"/>
        <a:sy n="100" d="100"/>
      </p:scale>
      <p:origin x="0" y="0"/>
    </p:cViewPr>
  </p:notesTextViewPr>
  <p:sorterViewPr>
    <p:cViewPr>
      <p:scale>
        <a:sx n="40" d="100"/>
        <a:sy n="40" d="100"/>
      </p:scale>
      <p:origin x="0" y="0"/>
    </p:cViewPr>
  </p:sorterViewPr>
  <p:notesViewPr>
    <p:cSldViewPr snapToGrid="0">
      <p:cViewPr>
        <p:scale>
          <a:sx n="110" d="100"/>
          <a:sy n="110" d="100"/>
        </p:scale>
        <p:origin x="-1668" y="3162"/>
      </p:cViewPr>
      <p:guideLst>
        <p:guide orient="horz" pos="2905"/>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0"/>
          <c:order val="0"/>
          <c:tx>
            <c:strRef>
              <c:f>Sheet1!$B$1</c:f>
              <c:strCache>
                <c:ptCount val="1"/>
                <c:pt idx="0">
                  <c:v>FOT Rate</c:v>
                </c:pt>
              </c:strCache>
            </c:strRef>
          </c:tx>
          <c:marker>
            <c:symbol val="diamond"/>
            <c:size val="10"/>
          </c:marker>
          <c:dLbls>
            <c:dLblPos val="t"/>
            <c:showLegendKey val="0"/>
            <c:showVal val="1"/>
            <c:showCatName val="0"/>
            <c:showSerName val="0"/>
            <c:showPercent val="0"/>
            <c:showBubbleSize val="0"/>
            <c:showLeaderLines val="0"/>
          </c:dLbls>
          <c:cat>
            <c:strRef>
              <c:f>Sheet1!$A$2:$A$11</c:f>
              <c:strCache>
                <c:ptCount val="10"/>
                <c:pt idx="0">
                  <c:v>Class of 2008</c:v>
                </c:pt>
                <c:pt idx="1">
                  <c:v>Class of 2009</c:v>
                </c:pt>
                <c:pt idx="2">
                  <c:v>Class of 2010</c:v>
                </c:pt>
                <c:pt idx="3">
                  <c:v>Class of 2011</c:v>
                </c:pt>
                <c:pt idx="4">
                  <c:v>Class of 2012</c:v>
                </c:pt>
                <c:pt idx="5">
                  <c:v>Class of 2013</c:v>
                </c:pt>
                <c:pt idx="6">
                  <c:v>Class of 2014</c:v>
                </c:pt>
                <c:pt idx="7">
                  <c:v>Class of 2015</c:v>
                </c:pt>
                <c:pt idx="8">
                  <c:v>Class of 2016</c:v>
                </c:pt>
                <c:pt idx="9">
                  <c:v>Class of 2017</c:v>
                </c:pt>
              </c:strCache>
            </c:strRef>
          </c:cat>
          <c:val>
            <c:numRef>
              <c:f>Sheet1!$B$2:$B$11</c:f>
              <c:numCache>
                <c:formatCode>General</c:formatCode>
                <c:ptCount val="10"/>
                <c:pt idx="0">
                  <c:v>56.7</c:v>
                </c:pt>
                <c:pt idx="1">
                  <c:v>59</c:v>
                </c:pt>
                <c:pt idx="2">
                  <c:v>58</c:v>
                </c:pt>
                <c:pt idx="3">
                  <c:v>57.1</c:v>
                </c:pt>
                <c:pt idx="4">
                  <c:v>59.5</c:v>
                </c:pt>
                <c:pt idx="5">
                  <c:v>64</c:v>
                </c:pt>
                <c:pt idx="6">
                  <c:v>69.099999999999994</c:v>
                </c:pt>
                <c:pt idx="7">
                  <c:v>72.599999999999994</c:v>
                </c:pt>
                <c:pt idx="8">
                  <c:v>75.3</c:v>
                </c:pt>
                <c:pt idx="9">
                  <c:v>81.5</c:v>
                </c:pt>
              </c:numCache>
            </c:numRef>
          </c:val>
          <c:smooth val="0"/>
        </c:ser>
        <c:ser>
          <c:idx val="1"/>
          <c:order val="1"/>
          <c:tx>
            <c:strRef>
              <c:f>Sheet1!$C$1</c:f>
              <c:strCache>
                <c:ptCount val="1"/>
                <c:pt idx="0">
                  <c:v>4-Year Graduation Rate</c:v>
                </c:pt>
              </c:strCache>
            </c:strRef>
          </c:tx>
          <c:dLbls>
            <c:dLblPos val="b"/>
            <c:showLegendKey val="0"/>
            <c:showVal val="1"/>
            <c:showCatName val="0"/>
            <c:showSerName val="0"/>
            <c:showPercent val="0"/>
            <c:showBubbleSize val="0"/>
            <c:showLeaderLines val="0"/>
          </c:dLbls>
          <c:cat>
            <c:strRef>
              <c:f>Sheet1!$A$2:$A$11</c:f>
              <c:strCache>
                <c:ptCount val="10"/>
                <c:pt idx="0">
                  <c:v>Class of 2008</c:v>
                </c:pt>
                <c:pt idx="1">
                  <c:v>Class of 2009</c:v>
                </c:pt>
                <c:pt idx="2">
                  <c:v>Class of 2010</c:v>
                </c:pt>
                <c:pt idx="3">
                  <c:v>Class of 2011</c:v>
                </c:pt>
                <c:pt idx="4">
                  <c:v>Class of 2012</c:v>
                </c:pt>
                <c:pt idx="5">
                  <c:v>Class of 2013</c:v>
                </c:pt>
                <c:pt idx="6">
                  <c:v>Class of 2014</c:v>
                </c:pt>
                <c:pt idx="7">
                  <c:v>Class of 2015</c:v>
                </c:pt>
                <c:pt idx="8">
                  <c:v>Class of 2016</c:v>
                </c:pt>
                <c:pt idx="9">
                  <c:v>Class of 2017</c:v>
                </c:pt>
              </c:strCache>
            </c:strRef>
          </c:cat>
          <c:val>
            <c:numRef>
              <c:f>Sheet1!$C$2:$C$11</c:f>
              <c:numCache>
                <c:formatCode>General</c:formatCode>
                <c:ptCount val="10"/>
                <c:pt idx="0">
                  <c:v>50.4</c:v>
                </c:pt>
                <c:pt idx="1">
                  <c:v>50.9</c:v>
                </c:pt>
                <c:pt idx="2">
                  <c:v>52.8</c:v>
                </c:pt>
                <c:pt idx="3">
                  <c:v>55.6</c:v>
                </c:pt>
                <c:pt idx="4">
                  <c:v>59.7</c:v>
                </c:pt>
                <c:pt idx="5">
                  <c:v>61.7</c:v>
                </c:pt>
              </c:numCache>
            </c:numRef>
          </c:val>
          <c:smooth val="0"/>
        </c:ser>
        <c:dLbls>
          <c:showLegendKey val="0"/>
          <c:showVal val="0"/>
          <c:showCatName val="0"/>
          <c:showSerName val="0"/>
          <c:showPercent val="0"/>
          <c:showBubbleSize val="0"/>
        </c:dLbls>
        <c:marker val="1"/>
        <c:smooth val="0"/>
        <c:axId val="92488448"/>
        <c:axId val="92489984"/>
      </c:lineChart>
      <c:catAx>
        <c:axId val="92488448"/>
        <c:scaling>
          <c:orientation val="minMax"/>
        </c:scaling>
        <c:delete val="0"/>
        <c:axPos val="b"/>
        <c:majorTickMark val="out"/>
        <c:minorTickMark val="none"/>
        <c:tickLblPos val="nextTo"/>
        <c:txPr>
          <a:bodyPr/>
          <a:lstStyle/>
          <a:p>
            <a:pPr>
              <a:defRPr sz="1600"/>
            </a:pPr>
            <a:endParaRPr lang="en-US"/>
          </a:p>
        </c:txPr>
        <c:crossAx val="92489984"/>
        <c:crosses val="autoZero"/>
        <c:auto val="1"/>
        <c:lblAlgn val="ctr"/>
        <c:lblOffset val="100"/>
        <c:noMultiLvlLbl val="0"/>
      </c:catAx>
      <c:valAx>
        <c:axId val="92489984"/>
        <c:scaling>
          <c:orientation val="minMax"/>
          <c:min val="40"/>
        </c:scaling>
        <c:delete val="0"/>
        <c:axPos val="l"/>
        <c:majorGridlines>
          <c:spPr>
            <a:ln>
              <a:solidFill>
                <a:schemeClr val="bg1">
                  <a:lumMod val="75000"/>
                </a:schemeClr>
              </a:solidFill>
            </a:ln>
          </c:spPr>
        </c:majorGridlines>
        <c:numFmt formatCode="General" sourceLinked="1"/>
        <c:majorTickMark val="out"/>
        <c:minorTickMark val="none"/>
        <c:tickLblPos val="nextTo"/>
        <c:crossAx val="92488448"/>
        <c:crosses val="autoZero"/>
        <c:crossBetween val="between"/>
      </c:valAx>
    </c:plotArea>
    <c:legend>
      <c:legendPos val="b"/>
      <c:layout/>
      <c:overlay val="0"/>
    </c:legend>
    <c:plotVisOnly val="1"/>
    <c:dispBlanksAs val="gap"/>
    <c:showDLblsOverMax val="0"/>
  </c:chart>
  <c:txPr>
    <a:bodyPr/>
    <a:lstStyle/>
    <a:p>
      <a:pPr>
        <a:defRPr sz="1800"/>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8" y="7"/>
            <a:ext cx="3038475"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45" y="7"/>
            <a:ext cx="3038475" cy="461963"/>
          </a:xfrm>
          <a:prstGeom prst="rect">
            <a:avLst/>
          </a:prstGeom>
        </p:spPr>
        <p:txBody>
          <a:bodyPr vert="horz" lIns="91440" tIns="45720" rIns="91440" bIns="45720" rtlCol="0"/>
          <a:lstStyle>
            <a:lvl1pPr algn="r">
              <a:defRPr sz="1200"/>
            </a:lvl1pPr>
          </a:lstStyle>
          <a:p>
            <a:fld id="{B260606A-E3E2-4C24-A288-2A1F9E770FF8}" type="datetimeFigureOut">
              <a:rPr lang="en-US" smtClean="0"/>
              <a:t>1/31/2014</a:t>
            </a:fld>
            <a:endParaRPr lang="en-US"/>
          </a:p>
        </p:txBody>
      </p:sp>
      <p:sp>
        <p:nvSpPr>
          <p:cNvPr id="4" name="Footer Placeholder 3"/>
          <p:cNvSpPr>
            <a:spLocks noGrp="1"/>
          </p:cNvSpPr>
          <p:nvPr>
            <p:ph type="ftr" sz="quarter" idx="2"/>
          </p:nvPr>
        </p:nvSpPr>
        <p:spPr>
          <a:xfrm>
            <a:off x="8" y="8759832"/>
            <a:ext cx="3038475" cy="461963"/>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45" y="8759832"/>
            <a:ext cx="3038475" cy="461963"/>
          </a:xfrm>
          <a:prstGeom prst="rect">
            <a:avLst/>
          </a:prstGeom>
        </p:spPr>
        <p:txBody>
          <a:bodyPr vert="horz" lIns="91440" tIns="45720" rIns="91440" bIns="45720" rtlCol="0" anchor="b"/>
          <a:lstStyle>
            <a:lvl1pPr algn="r">
              <a:defRPr sz="1200"/>
            </a:lvl1pPr>
          </a:lstStyle>
          <a:p>
            <a:fld id="{8FCE488A-F573-432F-A881-100E0CBB604E}" type="slidenum">
              <a:rPr lang="en-US" smtClean="0"/>
              <a:t>‹#›</a:t>
            </a:fld>
            <a:endParaRPr lang="en-US"/>
          </a:p>
        </p:txBody>
      </p:sp>
    </p:spTree>
    <p:extLst>
      <p:ext uri="{BB962C8B-B14F-4D97-AF65-F5344CB8AC3E}">
        <p14:creationId xmlns:p14="http://schemas.microsoft.com/office/powerpoint/2010/main" val="70154964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148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938" y="0"/>
            <a:ext cx="3037840" cy="461484"/>
          </a:xfrm>
          <a:prstGeom prst="rect">
            <a:avLst/>
          </a:prstGeom>
        </p:spPr>
        <p:txBody>
          <a:bodyPr vert="horz" lIns="91440" tIns="45720" rIns="91440" bIns="45720" rtlCol="0"/>
          <a:lstStyle>
            <a:lvl1pPr algn="r">
              <a:defRPr sz="1200"/>
            </a:lvl1pPr>
          </a:lstStyle>
          <a:p>
            <a:fld id="{A13A75D9-ADD1-41CF-8ECF-36D8E334744B}" type="datetimeFigureOut">
              <a:rPr lang="en-US" smtClean="0"/>
              <a:t>1/31/2014</a:t>
            </a:fld>
            <a:endParaRPr lang="en-US"/>
          </a:p>
        </p:txBody>
      </p:sp>
      <p:sp>
        <p:nvSpPr>
          <p:cNvPr id="4" name="Slide Image Placeholder 3"/>
          <p:cNvSpPr>
            <a:spLocks noGrp="1" noRot="1" noChangeAspect="1"/>
          </p:cNvSpPr>
          <p:nvPr>
            <p:ph type="sldImg" idx="2"/>
          </p:nvPr>
        </p:nvSpPr>
        <p:spPr>
          <a:xfrm>
            <a:off x="1200150" y="692150"/>
            <a:ext cx="4610100" cy="3457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040" y="4381741"/>
            <a:ext cx="5608320" cy="4150204"/>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760316"/>
            <a:ext cx="3037840" cy="461484"/>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760316"/>
            <a:ext cx="3037840" cy="461484"/>
          </a:xfrm>
          <a:prstGeom prst="rect">
            <a:avLst/>
          </a:prstGeom>
        </p:spPr>
        <p:txBody>
          <a:bodyPr vert="horz" lIns="91440" tIns="45720" rIns="91440" bIns="45720" rtlCol="0" anchor="b"/>
          <a:lstStyle>
            <a:lvl1pPr algn="r">
              <a:defRPr sz="1200"/>
            </a:lvl1pPr>
          </a:lstStyle>
          <a:p>
            <a:fld id="{2D70BDEA-206D-4374-8DFF-6680B4D91834}" type="slidenum">
              <a:rPr lang="en-US" smtClean="0"/>
              <a:t>‹#›</a:t>
            </a:fld>
            <a:endParaRPr lang="en-US"/>
          </a:p>
        </p:txBody>
      </p:sp>
    </p:spTree>
    <p:extLst>
      <p:ext uri="{BB962C8B-B14F-4D97-AF65-F5344CB8AC3E}">
        <p14:creationId xmlns:p14="http://schemas.microsoft.com/office/powerpoint/2010/main" val="904118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Good morning, President Vitale and Members of the Board.  I’m honored to be representing hundreds of colleagues and partners throughout the city who have contributed their thoughts, ideas, and recommendations in the construction of the School Quality Rating Policy before you today for your consideration.  </a:t>
            </a:r>
          </a:p>
          <a:p>
            <a:endParaRPr lang="en-US" dirty="0"/>
          </a:p>
          <a:p>
            <a:r>
              <a:rPr lang="en-US" dirty="0" smtClean="0"/>
              <a:t>I want to recognize some key contributors before I begin my brief presentation.  First, to the district’s director of Performance Data and Policy – Ryan Crosby – I owe a special debt of gratitude.  Ryan knows the details of this work unlike anyone else and has built a team that shares his affinity for getting the specifics right. Broad Resident Vivian Lee was essential to the development of the framework you see today and was vital to our stakeholder engagement efforts.  It took some convincing to get Vivian to work with me on this, but I hope she’s glad she said yes.  To Denise Little who always is a great thought partner, I say a special thank you.  To Jack Elsey and the Innovation and Incubation team, thank you for your strong partnership on this work throughout the process and going forward, as well.</a:t>
            </a:r>
          </a:p>
          <a:p>
            <a:endParaRPr lang="en-US" dirty="0"/>
          </a:p>
          <a:p>
            <a:r>
              <a:rPr lang="en-US" dirty="0" smtClean="0"/>
              <a:t>Most of all, a special thanks to Dr. Byrd-Bennett who saw the need for a common accountability system and charged us to go out and make one.  Doc, we hope we’ve met your expectations with the plan that I’ll give an overview of now.</a:t>
            </a:r>
            <a:endParaRPr lang="en-US" dirty="0"/>
          </a:p>
        </p:txBody>
      </p:sp>
      <p:sp>
        <p:nvSpPr>
          <p:cNvPr id="4" name="Slide Number Placeholder 3"/>
          <p:cNvSpPr>
            <a:spLocks noGrp="1"/>
          </p:cNvSpPr>
          <p:nvPr>
            <p:ph type="sldNum" sz="quarter" idx="10"/>
          </p:nvPr>
        </p:nvSpPr>
        <p:spPr/>
        <p:txBody>
          <a:bodyPr/>
          <a:lstStyle/>
          <a:p>
            <a:fld id="{2D70BDEA-206D-4374-8DFF-6680B4D91834}" type="slidenum">
              <a:rPr lang="en-US" smtClean="0"/>
              <a:t>1</a:t>
            </a:fld>
            <a:endParaRPr lang="en-US"/>
          </a:p>
        </p:txBody>
      </p:sp>
    </p:spTree>
    <p:extLst>
      <p:ext uri="{BB962C8B-B14F-4D97-AF65-F5344CB8AC3E}">
        <p14:creationId xmlns:p14="http://schemas.microsoft.com/office/powerpoint/2010/main" val="32873021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district’s history on having what’s been known as a “performance policy” goes back to 1995, but our current work builds most off of recommendations made last year by a group known as the Accountability Task Force and the subsequent conversations with literally hundreds of stakeholders across the city.</a:t>
            </a:r>
          </a:p>
          <a:p>
            <a:endParaRPr lang="en-US" dirty="0"/>
          </a:p>
          <a:p>
            <a:r>
              <a:rPr lang="en-US" dirty="0" smtClean="0"/>
              <a:t>The proposal before you today takes into account that the ISAT test – previously used in providing school ratings – is changing and then ultimately going away.  And with the Partnership for Assessment of Readiness for College and Careers (PARCC) tests in beta testing mode for the 2014-15 school year at least, the district needs a stable, long-term plan to measure school quality.</a:t>
            </a:r>
          </a:p>
          <a:p>
            <a:endParaRPr lang="en-US" dirty="0"/>
          </a:p>
          <a:p>
            <a:endParaRPr lang="en-US" dirty="0"/>
          </a:p>
        </p:txBody>
      </p:sp>
      <p:sp>
        <p:nvSpPr>
          <p:cNvPr id="4" name="Slide Number Placeholder 3"/>
          <p:cNvSpPr>
            <a:spLocks noGrp="1"/>
          </p:cNvSpPr>
          <p:nvPr>
            <p:ph type="sldNum" sz="quarter" idx="10"/>
          </p:nvPr>
        </p:nvSpPr>
        <p:spPr/>
        <p:txBody>
          <a:bodyPr/>
          <a:lstStyle/>
          <a:p>
            <a:fld id="{2D70BDEA-206D-4374-8DFF-6680B4D91834}" type="slidenum">
              <a:rPr lang="en-US" smtClean="0"/>
              <a:t>3</a:t>
            </a:fld>
            <a:endParaRPr lang="en-US"/>
          </a:p>
        </p:txBody>
      </p:sp>
    </p:spTree>
    <p:extLst>
      <p:ext uri="{BB962C8B-B14F-4D97-AF65-F5344CB8AC3E}">
        <p14:creationId xmlns:p14="http://schemas.microsoft.com/office/powerpoint/2010/main" val="31343398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Throughout the development of this policy, we have engaged individuals from numerous organizations across the city.  The discussions, emails, phone calls, texts, and interviews have been lively – as you might imagine given the participants listed – and in the end have always focused on one thing: improved learning opportunities for students.</a:t>
            </a:r>
            <a:endParaRPr lang="en-US" dirty="0"/>
          </a:p>
        </p:txBody>
      </p:sp>
      <p:sp>
        <p:nvSpPr>
          <p:cNvPr id="4" name="Slide Number Placeholder 3"/>
          <p:cNvSpPr>
            <a:spLocks noGrp="1"/>
          </p:cNvSpPr>
          <p:nvPr>
            <p:ph type="sldNum" sz="quarter" idx="10"/>
          </p:nvPr>
        </p:nvSpPr>
        <p:spPr/>
        <p:txBody>
          <a:bodyPr/>
          <a:lstStyle/>
          <a:p>
            <a:fld id="{2D70BDEA-206D-4374-8DFF-6680B4D91834}" type="slidenum">
              <a:rPr lang="en-US" smtClean="0"/>
              <a:t>5</a:t>
            </a:fld>
            <a:endParaRPr lang="en-US"/>
          </a:p>
        </p:txBody>
      </p:sp>
    </p:spTree>
    <p:extLst>
      <p:ext uri="{BB962C8B-B14F-4D97-AF65-F5344CB8AC3E}">
        <p14:creationId xmlns:p14="http://schemas.microsoft.com/office/powerpoint/2010/main" val="32403495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20769" y="4381740"/>
            <a:ext cx="6754483" cy="4667369"/>
          </a:xfrm>
        </p:spPr>
        <p:txBody>
          <a:bodyPr/>
          <a:lstStyle/>
          <a:p>
            <a:r>
              <a:rPr lang="en-US" sz="1150" dirty="0" smtClean="0"/>
              <a:t>To recap the changes you see in the policy as compared with what this Board has previously approved, there are a few issues to touch on here:</a:t>
            </a:r>
          </a:p>
          <a:p>
            <a:endParaRPr lang="en-US" sz="1150" dirty="0"/>
          </a:p>
          <a:p>
            <a:r>
              <a:rPr lang="en-US" sz="1150" dirty="0" smtClean="0"/>
              <a:t>The metrics in the new School Quality Rating Policy are far more holistic than in prior policies, reflecting the broad-based support for moving away from a heavy reliance on student test scores as a disproportionate indicator of school quality.</a:t>
            </a:r>
          </a:p>
          <a:p>
            <a:endParaRPr lang="en-US" sz="1150" dirty="0"/>
          </a:p>
          <a:p>
            <a:r>
              <a:rPr lang="en-US" sz="1150" dirty="0" smtClean="0"/>
              <a:t>The new policy adopts the use of five Tiers as compared with the former three Levels of school quality.  The new five-category strategy allows for the recognition of excellence, as well as provides a clearer picture of the intervention and supports needed in lower-performing schools.</a:t>
            </a:r>
          </a:p>
          <a:p>
            <a:endParaRPr lang="en-US" sz="1150" dirty="0"/>
          </a:p>
          <a:p>
            <a:r>
              <a:rPr lang="en-US" sz="1150" dirty="0" smtClean="0"/>
              <a:t>Possibly the first of its kind anywhere in the country, this policy includes a specific set of metrics for Option Schools, where students are served in alternative settings and school quality looks a bit different than a traditional model.  Developed in close collaboration with key partners, the policy sets forth a rigorous set of performance metrics for this group of schools.</a:t>
            </a:r>
          </a:p>
          <a:p>
            <a:endParaRPr lang="en-US" sz="1150" dirty="0"/>
          </a:p>
          <a:p>
            <a:r>
              <a:rPr lang="en-US" sz="1150" dirty="0" smtClean="0"/>
              <a:t>The Measures of Academic Progress (MAP) test from the Northwest Evaluation Association (NWEA) replaces ISAT in the new model, given the variable nature of ISAT over the past two years and coming year.</a:t>
            </a:r>
          </a:p>
          <a:p>
            <a:endParaRPr lang="en-US" sz="1150" dirty="0"/>
          </a:p>
          <a:p>
            <a:r>
              <a:rPr lang="en-US" sz="1150" dirty="0" smtClean="0"/>
              <a:t>The new policy ties student performance to national benchmarks wherever possible including NWEA and EPAS results.</a:t>
            </a:r>
          </a:p>
          <a:p>
            <a:endParaRPr lang="en-US" sz="1150" dirty="0"/>
          </a:p>
          <a:p>
            <a:r>
              <a:rPr lang="en-US" sz="1150" dirty="0" smtClean="0"/>
              <a:t>And the new policy expects schools to achieve at high levels for all students.  The 95% participation rate metric says that schools can’t test a smaller proportion of high performers and declare victory.  I’ve heard her say it many times and know she means it every time – under this CEO, all means all.</a:t>
            </a:r>
            <a:endParaRPr lang="en-US" sz="1150" dirty="0"/>
          </a:p>
        </p:txBody>
      </p:sp>
      <p:sp>
        <p:nvSpPr>
          <p:cNvPr id="4" name="Slide Number Placeholder 3"/>
          <p:cNvSpPr>
            <a:spLocks noGrp="1"/>
          </p:cNvSpPr>
          <p:nvPr>
            <p:ph type="sldNum" sz="quarter" idx="10"/>
          </p:nvPr>
        </p:nvSpPr>
        <p:spPr/>
        <p:txBody>
          <a:bodyPr/>
          <a:lstStyle/>
          <a:p>
            <a:fld id="{2D70BDEA-206D-4374-8DFF-6680B4D91834}" type="slidenum">
              <a:rPr lang="en-US" smtClean="0"/>
              <a:t>6</a:t>
            </a:fld>
            <a:endParaRPr lang="en-US" dirty="0"/>
          </a:p>
        </p:txBody>
      </p:sp>
    </p:spTree>
    <p:extLst>
      <p:ext uri="{BB962C8B-B14F-4D97-AF65-F5344CB8AC3E}">
        <p14:creationId xmlns:p14="http://schemas.microsoft.com/office/powerpoint/2010/main" val="332046660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5" name="Rectangle 4"/>
          <p:cNvSpPr/>
          <p:nvPr/>
        </p:nvSpPr>
        <p:spPr>
          <a:xfrm>
            <a:off x="0" y="0"/>
            <a:ext cx="9144000" cy="6376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6" name="Picture 28"/>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07263" y="192088"/>
            <a:ext cx="1684337" cy="706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57200" y="1435608"/>
            <a:ext cx="8156448" cy="1325880"/>
          </a:xfrm>
        </p:spPr>
        <p:txBody>
          <a:bodyPr anchor="b"/>
          <a:lstStyle>
            <a:lvl1pPr marL="0" indent="0" algn="l">
              <a:defRPr/>
            </a:lvl1pPr>
          </a:lstStyle>
          <a:p>
            <a:r>
              <a:rPr lang="en-US" smtClean="0"/>
              <a:t>Click to edit Master title style</a:t>
            </a:r>
            <a:endParaRPr lang="en-US" dirty="0"/>
          </a:p>
        </p:txBody>
      </p:sp>
      <p:sp>
        <p:nvSpPr>
          <p:cNvPr id="3" name="Subtitle 2"/>
          <p:cNvSpPr>
            <a:spLocks noGrp="1"/>
          </p:cNvSpPr>
          <p:nvPr>
            <p:ph type="subTitle" idx="1"/>
          </p:nvPr>
        </p:nvSpPr>
        <p:spPr>
          <a:xfrm>
            <a:off x="457200" y="2819400"/>
            <a:ext cx="8156448" cy="1752600"/>
          </a:xfrm>
        </p:spPr>
        <p:txBody>
          <a:bodyPr>
            <a:normAutofit/>
          </a:bodyPr>
          <a:lstStyle>
            <a:lvl1pPr marL="0" indent="0" algn="l">
              <a:buNone/>
              <a:defRPr sz="2400" b="1">
                <a:solidFill>
                  <a:schemeClr val="tx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8" name="Text Placeholder 7"/>
          <p:cNvSpPr>
            <a:spLocks noGrp="1"/>
          </p:cNvSpPr>
          <p:nvPr>
            <p:ph type="body" sz="quarter" idx="12"/>
          </p:nvPr>
        </p:nvSpPr>
        <p:spPr>
          <a:xfrm>
            <a:off x="6324600" y="6384924"/>
            <a:ext cx="2819400" cy="402336"/>
          </a:xfrm>
        </p:spPr>
        <p:txBody>
          <a:bodyPr>
            <a:noAutofit/>
          </a:bodyPr>
          <a:lstStyle>
            <a:lvl1pPr marL="0" indent="0" algn="ctr">
              <a:buNone/>
              <a:defRPr sz="2000">
                <a:solidFill>
                  <a:schemeClr val="bg1"/>
                </a:solidFill>
              </a:defRPr>
            </a:lvl1pPr>
            <a:lvl2pPr>
              <a:defRPr sz="1050"/>
            </a:lvl2pPr>
            <a:lvl3pPr>
              <a:defRPr sz="1050"/>
            </a:lvl3pPr>
            <a:lvl4pPr>
              <a:defRPr sz="1050"/>
            </a:lvl4pPr>
            <a:lvl5pPr>
              <a:defRPr sz="1050"/>
            </a:lvl5pPr>
          </a:lstStyle>
          <a:p>
            <a:pPr lvl="0"/>
            <a:r>
              <a:rPr lang="en-US" smtClean="0"/>
              <a:t>Click to edit Master text styles</a:t>
            </a:r>
          </a:p>
        </p:txBody>
      </p:sp>
      <p:sp>
        <p:nvSpPr>
          <p:cNvPr id="7" name="Footer Placeholder 4"/>
          <p:cNvSpPr>
            <a:spLocks noGrp="1"/>
          </p:cNvSpPr>
          <p:nvPr>
            <p:ph type="ftr" sz="quarter" idx="13"/>
          </p:nvPr>
        </p:nvSpPr>
        <p:spPr/>
        <p:txBody>
          <a:bodyPr/>
          <a:lstStyle>
            <a:lvl1pPr>
              <a:defRPr/>
            </a:lvl1pPr>
          </a:lstStyle>
          <a:p>
            <a:endParaRPr lang="en-US" dirty="0"/>
          </a:p>
        </p:txBody>
      </p:sp>
    </p:spTree>
    <p:extLst>
      <p:ext uri="{BB962C8B-B14F-4D97-AF65-F5344CB8AC3E}">
        <p14:creationId xmlns:p14="http://schemas.microsoft.com/office/powerpoint/2010/main" val="9443005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p:txBody>
      </p:sp>
      <p:sp>
        <p:nvSpPr>
          <p:cNvPr id="4" name="Footer Placeholder 4"/>
          <p:cNvSpPr>
            <a:spLocks noGrp="1"/>
          </p:cNvSpPr>
          <p:nvPr>
            <p:ph type="ftr" sz="quarter" idx="10"/>
          </p:nvPr>
        </p:nvSpPr>
        <p:spPr/>
        <p:txBody>
          <a:bodyPr/>
          <a:lstStyle>
            <a:lvl1pPr>
              <a:defRPr/>
            </a:lvl1pPr>
          </a:lstStyle>
          <a:p>
            <a:endParaRPr lang="en-US" dirty="0"/>
          </a:p>
        </p:txBody>
      </p:sp>
      <p:sp>
        <p:nvSpPr>
          <p:cNvPr id="5" name="Slide Number Placeholder 5"/>
          <p:cNvSpPr>
            <a:spLocks noGrp="1"/>
          </p:cNvSpPr>
          <p:nvPr>
            <p:ph type="sldNum" sz="quarter" idx="11"/>
          </p:nvPr>
        </p:nvSpPr>
        <p:spPr/>
        <p:txBody>
          <a:bodyPr/>
          <a:lstStyle>
            <a:lvl1pPr>
              <a:defRPr/>
            </a:lvl1pPr>
          </a:lstStyle>
          <a:p>
            <a:fld id="{50CCB87E-0990-4F7F-BCB6-833FD348A7C1}" type="slidenum">
              <a:rPr lang="en-US" smtClean="0"/>
              <a:pPr/>
              <a:t>‹#›</a:t>
            </a:fld>
            <a:endParaRPr lang="en-US"/>
          </a:p>
        </p:txBody>
      </p:sp>
    </p:spTree>
    <p:extLst>
      <p:ext uri="{BB962C8B-B14F-4D97-AF65-F5344CB8AC3E}">
        <p14:creationId xmlns:p14="http://schemas.microsoft.com/office/powerpoint/2010/main" val="340715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Footer Placeholder 4"/>
          <p:cNvSpPr>
            <a:spLocks noGrp="1"/>
          </p:cNvSpPr>
          <p:nvPr>
            <p:ph type="ftr" sz="quarter" idx="10"/>
          </p:nvPr>
        </p:nvSpPr>
        <p:spPr/>
        <p:txBody>
          <a:bodyPr/>
          <a:lstStyle>
            <a:lvl1pPr>
              <a:defRPr/>
            </a:lvl1pPr>
          </a:lstStyle>
          <a:p>
            <a:endParaRPr lang="en-US"/>
          </a:p>
        </p:txBody>
      </p:sp>
      <p:sp>
        <p:nvSpPr>
          <p:cNvPr id="4" name="Slide Number Placeholder 5"/>
          <p:cNvSpPr>
            <a:spLocks noGrp="1"/>
          </p:cNvSpPr>
          <p:nvPr>
            <p:ph type="sldNum" sz="quarter" idx="11"/>
          </p:nvPr>
        </p:nvSpPr>
        <p:spPr/>
        <p:txBody>
          <a:bodyPr/>
          <a:lstStyle>
            <a:lvl1pPr>
              <a:defRPr/>
            </a:lvl1pPr>
          </a:lstStyle>
          <a:p>
            <a:fld id="{50CCB87E-0990-4F7F-BCB6-833FD348A7C1}" type="slidenum">
              <a:rPr lang="en-US" smtClean="0"/>
              <a:pPr/>
              <a:t>‹#›</a:t>
            </a:fld>
            <a:endParaRPr lang="en-US"/>
          </a:p>
        </p:txBody>
      </p:sp>
    </p:spTree>
    <p:extLst>
      <p:ext uri="{BB962C8B-B14F-4D97-AF65-F5344CB8AC3E}">
        <p14:creationId xmlns:p14="http://schemas.microsoft.com/office/powerpoint/2010/main" val="11584846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200"/>
            </a:lvl1pPr>
          </a:lstStyle>
          <a:p>
            <a:r>
              <a:rPr lang="en-US" dirty="0" smtClean="0"/>
              <a:t>Click to edit Master title style</a:t>
            </a:r>
            <a:endParaRPr lang="en-US" dirty="0"/>
          </a:p>
        </p:txBody>
      </p:sp>
      <p:sp>
        <p:nvSpPr>
          <p:cNvPr id="3" name="Content Placeholder 2"/>
          <p:cNvSpPr>
            <a:spLocks noGrp="1"/>
          </p:cNvSpPr>
          <p:nvPr>
            <p:ph sz="half" idx="1"/>
          </p:nvPr>
        </p:nvSpPr>
        <p:spPr>
          <a:xfrm>
            <a:off x="457200" y="1600200"/>
            <a:ext cx="4038600" cy="4525963"/>
          </a:xfrm>
        </p:spPr>
        <p:txBody>
          <a:bodyPr>
            <a:normAutofit/>
          </a:bodyPr>
          <a:lstStyle>
            <a:lvl1pPr>
              <a:spcBef>
                <a:spcPts val="1200"/>
              </a:spcBef>
              <a:defRPr sz="2400"/>
            </a:lvl1pPr>
            <a:lvl2pPr>
              <a:spcBef>
                <a:spcPts val="0"/>
              </a:spcBef>
              <a:defRPr sz="2400"/>
            </a:lvl2pPr>
            <a:lvl3pPr>
              <a:spcBef>
                <a:spcPts val="0"/>
              </a:spcBef>
              <a:defRPr sz="2400"/>
            </a:lvl3pPr>
            <a:lvl4pPr>
              <a:spcBef>
                <a:spcPts val="0"/>
              </a:spcBef>
              <a:defRPr sz="2400"/>
            </a:lvl4pPr>
            <a:lvl5pPr>
              <a:spcBef>
                <a:spcPts val="0"/>
              </a:spcBef>
              <a:defRPr sz="2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p:txBody>
      </p:sp>
      <p:sp>
        <p:nvSpPr>
          <p:cNvPr id="4" name="Content Placeholder 3"/>
          <p:cNvSpPr>
            <a:spLocks noGrp="1"/>
          </p:cNvSpPr>
          <p:nvPr>
            <p:ph sz="half" idx="2"/>
          </p:nvPr>
        </p:nvSpPr>
        <p:spPr>
          <a:xfrm>
            <a:off x="4648200" y="1600200"/>
            <a:ext cx="4038600" cy="4525963"/>
          </a:xfrm>
        </p:spPr>
        <p:txBody>
          <a:bodyPr>
            <a:normAutofit/>
          </a:bodyPr>
          <a:lstStyle>
            <a:lvl1pPr>
              <a:spcBef>
                <a:spcPts val="1200"/>
              </a:spcBef>
              <a:defRPr sz="2400"/>
            </a:lvl1pPr>
            <a:lvl2pPr>
              <a:spcBef>
                <a:spcPts val="0"/>
              </a:spcBef>
              <a:defRPr sz="2400"/>
            </a:lvl2pPr>
            <a:lvl3pPr>
              <a:spcBef>
                <a:spcPts val="0"/>
              </a:spcBef>
              <a:defRPr sz="2400"/>
            </a:lvl3pPr>
            <a:lvl4pPr>
              <a:spcBef>
                <a:spcPts val="0"/>
              </a:spcBef>
              <a:defRPr sz="2400"/>
            </a:lvl4pPr>
            <a:lvl5pPr>
              <a:spcBef>
                <a:spcPts val="0"/>
              </a:spcBef>
              <a:defRPr sz="2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p:txBody>
      </p:sp>
      <p:sp>
        <p:nvSpPr>
          <p:cNvPr id="5" name="Footer Placeholder 4"/>
          <p:cNvSpPr>
            <a:spLocks noGrp="1"/>
          </p:cNvSpPr>
          <p:nvPr>
            <p:ph type="ftr" sz="quarter" idx="10"/>
          </p:nvPr>
        </p:nvSpPr>
        <p:spPr/>
        <p:txBody>
          <a:bodyPr/>
          <a:lstStyle>
            <a:lvl1pPr>
              <a:defRPr/>
            </a:lvl1pPr>
          </a:lstStyle>
          <a:p>
            <a:endParaRPr lang="en-US"/>
          </a:p>
        </p:txBody>
      </p:sp>
      <p:sp>
        <p:nvSpPr>
          <p:cNvPr id="6" name="Slide Number Placeholder 5"/>
          <p:cNvSpPr>
            <a:spLocks noGrp="1"/>
          </p:cNvSpPr>
          <p:nvPr>
            <p:ph type="sldNum" sz="quarter" idx="11"/>
          </p:nvPr>
        </p:nvSpPr>
        <p:spPr/>
        <p:txBody>
          <a:bodyPr/>
          <a:lstStyle>
            <a:lvl1pPr>
              <a:defRPr/>
            </a:lvl1pPr>
          </a:lstStyle>
          <a:p>
            <a:fld id="{50CCB87E-0990-4F7F-BCB6-833FD348A7C1}" type="slidenum">
              <a:rPr lang="en-US" smtClean="0"/>
              <a:pPr/>
              <a:t>‹#›</a:t>
            </a:fld>
            <a:endParaRPr lang="en-US"/>
          </a:p>
        </p:txBody>
      </p:sp>
    </p:spTree>
    <p:extLst>
      <p:ext uri="{BB962C8B-B14F-4D97-AF65-F5344CB8AC3E}">
        <p14:creationId xmlns:p14="http://schemas.microsoft.com/office/powerpoint/2010/main" val="26425068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1_Blank">
    <p:spTree>
      <p:nvGrpSpPr>
        <p:cNvPr id="1" name=""/>
        <p:cNvGrpSpPr/>
        <p:nvPr/>
      </p:nvGrpSpPr>
      <p:grpSpPr>
        <a:xfrm>
          <a:off x="0" y="0"/>
          <a:ext cx="0" cy="0"/>
          <a:chOff x="0" y="0"/>
          <a:chExt cx="0" cy="0"/>
        </a:xfrm>
      </p:grpSpPr>
      <p:sp>
        <p:nvSpPr>
          <p:cNvPr id="3" name="Rectangle 2"/>
          <p:cNvSpPr/>
          <p:nvPr/>
        </p:nvSpPr>
        <p:spPr>
          <a:xfrm>
            <a:off x="0" y="990600"/>
            <a:ext cx="9144000" cy="53863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Title 5"/>
          <p:cNvSpPr>
            <a:spLocks noGrp="1"/>
          </p:cNvSpPr>
          <p:nvPr>
            <p:ph type="title"/>
          </p:nvPr>
        </p:nvSpPr>
        <p:spPr>
          <a:xfrm>
            <a:off x="0" y="2670048"/>
            <a:ext cx="9144000" cy="704088"/>
          </a:xfrm>
        </p:spPr>
        <p:txBody>
          <a:bodyPr/>
          <a:lstStyle>
            <a:lvl1pPr marL="0" indent="0" algn="ctr">
              <a:defRPr/>
            </a:lvl1pPr>
          </a:lstStyle>
          <a:p>
            <a:r>
              <a:rPr lang="en-US" smtClean="0"/>
              <a:t>Click to edit Master title style</a:t>
            </a:r>
            <a:endParaRPr lang="en-US" dirty="0"/>
          </a:p>
        </p:txBody>
      </p:sp>
      <p:sp>
        <p:nvSpPr>
          <p:cNvPr id="4" name="Date Placeholder 1"/>
          <p:cNvSpPr>
            <a:spLocks noGrp="1"/>
          </p:cNvSpPr>
          <p:nvPr>
            <p:ph type="dt" sz="half" idx="10"/>
          </p:nvPr>
        </p:nvSpPr>
        <p:spPr>
          <a:xfrm>
            <a:off x="7010400" y="5943600"/>
            <a:ext cx="2133600" cy="365125"/>
          </a:xfrm>
          <a:prstGeom prst="rect">
            <a:avLst/>
          </a:prstGeom>
        </p:spPr>
        <p:txBody>
          <a:bodyPr/>
          <a:lstStyle>
            <a:lvl1pPr>
              <a:defRPr/>
            </a:lvl1pPr>
          </a:lstStyle>
          <a:p>
            <a:fld id="{C06A9C48-0713-4EE7-8699-953A0A99A0AD}" type="datetimeFigureOut">
              <a:rPr lang="en-US" smtClean="0"/>
              <a:pPr/>
              <a:t>1/31/2014</a:t>
            </a:fld>
            <a:endParaRPr lang="en-US"/>
          </a:p>
        </p:txBody>
      </p:sp>
    </p:spTree>
    <p:extLst>
      <p:ext uri="{BB962C8B-B14F-4D97-AF65-F5344CB8AC3E}">
        <p14:creationId xmlns:p14="http://schemas.microsoft.com/office/powerpoint/2010/main" val="12663382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1_Title Slide">
    <p:spTree>
      <p:nvGrpSpPr>
        <p:cNvPr id="1" name=""/>
        <p:cNvGrpSpPr/>
        <p:nvPr/>
      </p:nvGrpSpPr>
      <p:grpSpPr>
        <a:xfrm>
          <a:off x="0" y="0"/>
          <a:ext cx="0" cy="0"/>
          <a:chOff x="0" y="0"/>
          <a:chExt cx="0" cy="0"/>
        </a:xfrm>
      </p:grpSpPr>
      <p:sp>
        <p:nvSpPr>
          <p:cNvPr id="2" name="Footer Placeholder 4"/>
          <p:cNvSpPr>
            <a:spLocks noGrp="1"/>
          </p:cNvSpPr>
          <p:nvPr>
            <p:ph type="ftr" sz="quarter" idx="10"/>
          </p:nvPr>
        </p:nvSpPr>
        <p:spPr/>
        <p:txBody>
          <a:bodyPr/>
          <a:lstStyle>
            <a:lvl1pPr>
              <a:defRPr smtClean="0"/>
            </a:lvl1pPr>
          </a:lstStyle>
          <a:p>
            <a:endParaRPr lang="en-US"/>
          </a:p>
        </p:txBody>
      </p:sp>
      <p:sp>
        <p:nvSpPr>
          <p:cNvPr id="3" name="Slide Number Placeholder 5"/>
          <p:cNvSpPr>
            <a:spLocks noGrp="1"/>
          </p:cNvSpPr>
          <p:nvPr>
            <p:ph type="sldNum" sz="quarter" idx="11"/>
          </p:nvPr>
        </p:nvSpPr>
        <p:spPr/>
        <p:txBody>
          <a:bodyPr/>
          <a:lstStyle>
            <a:lvl1pPr>
              <a:defRPr/>
            </a:lvl1pPr>
          </a:lstStyle>
          <a:p>
            <a:fld id="{50CCB87E-0990-4F7F-BCB6-833FD348A7C1}" type="slidenum">
              <a:rPr lang="en-US" smtClean="0"/>
              <a:pPr/>
              <a:t>‹#›</a:t>
            </a:fld>
            <a:endParaRPr lang="en-US"/>
          </a:p>
        </p:txBody>
      </p:sp>
    </p:spTree>
    <p:extLst>
      <p:ext uri="{BB962C8B-B14F-4D97-AF65-F5344CB8AC3E}">
        <p14:creationId xmlns:p14="http://schemas.microsoft.com/office/powerpoint/2010/main" val="8101446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extBox 10"/>
          <p:cNvSpPr txBox="1">
            <a:spLocks noChangeArrowheads="1"/>
          </p:cNvSpPr>
          <p:nvPr/>
        </p:nvSpPr>
        <p:spPr bwMode="auto">
          <a:xfrm>
            <a:off x="0" y="2667000"/>
            <a:ext cx="913923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sz="4000">
                <a:solidFill>
                  <a:srgbClr val="17375E"/>
                </a:solidFill>
              </a:rPr>
              <a:t>THANK YOU!</a:t>
            </a:r>
          </a:p>
        </p:txBody>
      </p:sp>
    </p:spTree>
    <p:extLst>
      <p:ext uri="{BB962C8B-B14F-4D97-AF65-F5344CB8AC3E}">
        <p14:creationId xmlns:p14="http://schemas.microsoft.com/office/powerpoint/2010/main" val="27079601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cSld name="2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06A9C48-0713-4EE7-8699-953A0A99A0AD}" type="datetimeFigureOut">
              <a:rPr lang="en-US" smtClean="0"/>
              <a:pPr/>
              <a:t>1/31/2014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CCB87E-0990-4F7F-BCB6-833FD348A7C1}" type="slidenum">
              <a:rPr lang="en-US" smtClean="0"/>
              <a:pPr/>
              <a:t>‹#›</a:t>
            </a:fld>
            <a:endParaRPr lang="en-US"/>
          </a:p>
        </p:txBody>
      </p:sp>
    </p:spTree>
    <p:extLst>
      <p:ext uri="{BB962C8B-B14F-4D97-AF65-F5344CB8AC3E}">
        <p14:creationId xmlns:p14="http://schemas.microsoft.com/office/powerpoint/2010/main" val="29846342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2" name="Rectangle 11"/>
          <p:cNvSpPr/>
          <p:nvPr/>
        </p:nvSpPr>
        <p:spPr>
          <a:xfrm>
            <a:off x="0" y="0"/>
            <a:ext cx="9139238" cy="10779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endParaRPr lang="en-US"/>
          </a:p>
        </p:txBody>
      </p:sp>
      <p:sp>
        <p:nvSpPr>
          <p:cNvPr id="9" name="TextBox 8"/>
          <p:cNvSpPr txBox="1"/>
          <p:nvPr/>
        </p:nvSpPr>
        <p:spPr>
          <a:xfrm>
            <a:off x="0" y="6384925"/>
            <a:ext cx="6238875" cy="401638"/>
          </a:xfrm>
          <a:prstGeom prst="rect">
            <a:avLst/>
          </a:prstGeom>
          <a:solidFill>
            <a:schemeClr val="tx2">
              <a:lumMod val="75000"/>
            </a:schemeClr>
          </a:solidFill>
        </p:spPr>
        <p:txBody>
          <a:bodyPr/>
          <a:lstStyle/>
          <a:p>
            <a:pPr marL="457200">
              <a:defRPr/>
            </a:pPr>
            <a:endParaRPr lang="en-US" sz="1200" dirty="0">
              <a:solidFill>
                <a:schemeClr val="bg1"/>
              </a:solidFill>
            </a:endParaRPr>
          </a:p>
        </p:txBody>
      </p:sp>
      <p:sp>
        <p:nvSpPr>
          <p:cNvPr id="1028" name="TextBox 19"/>
          <p:cNvSpPr txBox="1">
            <a:spLocks noChangeArrowheads="1"/>
          </p:cNvSpPr>
          <p:nvPr/>
        </p:nvSpPr>
        <p:spPr bwMode="auto">
          <a:xfrm>
            <a:off x="6324600" y="6386513"/>
            <a:ext cx="2819400" cy="400050"/>
          </a:xfrm>
          <a:prstGeom prst="rect">
            <a:avLst/>
          </a:pr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endParaRPr lang="en-US" sz="1200">
              <a:solidFill>
                <a:schemeClr val="bg1"/>
              </a:solidFill>
            </a:endParaRPr>
          </a:p>
        </p:txBody>
      </p:sp>
      <p:sp>
        <p:nvSpPr>
          <p:cNvPr id="1029" name="Title Placeholder 1"/>
          <p:cNvSpPr>
            <a:spLocks noGrp="1"/>
          </p:cNvSpPr>
          <p:nvPr>
            <p:ph type="title"/>
          </p:nvPr>
        </p:nvSpPr>
        <p:spPr bwMode="auto">
          <a:xfrm>
            <a:off x="0" y="0"/>
            <a:ext cx="7239000"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smtClean="0"/>
              <a:t>Click to edit Master title style</a:t>
            </a:r>
          </a:p>
        </p:txBody>
      </p:sp>
      <p:sp>
        <p:nvSpPr>
          <p:cNvPr id="1030" name="Text Placeholder 2"/>
          <p:cNvSpPr>
            <a:spLocks noGrp="1"/>
          </p:cNvSpPr>
          <p:nvPr>
            <p:ph type="body" idx="1"/>
          </p:nvPr>
        </p:nvSpPr>
        <p:spPr bwMode="auto">
          <a:xfrm>
            <a:off x="593725" y="1600200"/>
            <a:ext cx="7956550" cy="438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p:txBody>
      </p:sp>
      <p:sp>
        <p:nvSpPr>
          <p:cNvPr id="5" name="Footer Placeholder 4"/>
          <p:cNvSpPr>
            <a:spLocks noGrp="1"/>
          </p:cNvSpPr>
          <p:nvPr>
            <p:ph type="ftr" sz="quarter" idx="3"/>
          </p:nvPr>
        </p:nvSpPr>
        <p:spPr>
          <a:xfrm>
            <a:off x="0" y="6384925"/>
            <a:ext cx="6235700" cy="401638"/>
          </a:xfrm>
          <a:prstGeom prst="rect">
            <a:avLst/>
          </a:prstGeom>
        </p:spPr>
        <p:txBody>
          <a:bodyPr vert="horz" lIns="91440" tIns="45720" rIns="91440" bIns="45720" rtlCol="0" anchor="ctr"/>
          <a:lstStyle>
            <a:lvl1pPr marL="457200" indent="0" algn="l">
              <a:defRPr sz="2000" smtClean="0">
                <a:solidFill>
                  <a:schemeClr val="bg1"/>
                </a:solidFill>
              </a:defRPr>
            </a:lvl1pPr>
          </a:lstStyle>
          <a:p>
            <a:r>
              <a:rPr lang="en-US" dirty="0" smtClean="0"/>
              <a:t>Office of Accountability</a:t>
            </a:r>
            <a:endParaRPr lang="en-US" dirty="0"/>
          </a:p>
        </p:txBody>
      </p:sp>
      <p:sp>
        <p:nvSpPr>
          <p:cNvPr id="6" name="Slide Number Placeholder 5"/>
          <p:cNvSpPr>
            <a:spLocks noGrp="1"/>
          </p:cNvSpPr>
          <p:nvPr>
            <p:ph type="sldNum" sz="quarter" idx="4"/>
          </p:nvPr>
        </p:nvSpPr>
        <p:spPr>
          <a:xfrm>
            <a:off x="6324600" y="6386513"/>
            <a:ext cx="2816225" cy="401637"/>
          </a:xfrm>
          <a:prstGeom prst="rect">
            <a:avLst/>
          </a:prstGeom>
        </p:spPr>
        <p:txBody>
          <a:bodyPr vert="horz" lIns="91440" tIns="45720" rIns="91440" bIns="45720" rtlCol="0" anchor="ctr"/>
          <a:lstStyle>
            <a:lvl1pPr algn="ctr">
              <a:defRPr sz="2000" smtClean="0">
                <a:solidFill>
                  <a:schemeClr val="bg1"/>
                </a:solidFill>
              </a:defRPr>
            </a:lvl1pPr>
          </a:lstStyle>
          <a:p>
            <a:fld id="{50CCB87E-0990-4F7F-BCB6-833FD348A7C1}" type="slidenum">
              <a:rPr lang="en-US" smtClean="0"/>
              <a:pPr/>
              <a:t>‹#›</a:t>
            </a:fld>
            <a:endParaRPr lang="en-US"/>
          </a:p>
        </p:txBody>
      </p:sp>
      <p:pic>
        <p:nvPicPr>
          <p:cNvPr id="1033" name="Picture 28"/>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307263" y="192088"/>
            <a:ext cx="1684337" cy="706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Lst>
  <p:txStyles>
    <p:titleStyle>
      <a:lvl1pPr marL="117475" indent="0" algn="l" rtl="0" eaLnBrk="1" fontAlgn="base" hangingPunct="1">
        <a:spcBef>
          <a:spcPct val="0"/>
        </a:spcBef>
        <a:spcAft>
          <a:spcPct val="0"/>
        </a:spcAft>
        <a:defRPr sz="3600" b="1" kern="1200">
          <a:solidFill>
            <a:srgbClr val="17375E"/>
          </a:solidFill>
          <a:latin typeface="+mj-lt"/>
          <a:ea typeface="+mj-ea"/>
          <a:cs typeface="+mj-cs"/>
        </a:defRPr>
      </a:lvl1pPr>
      <a:lvl2pPr marL="457200" algn="l" rtl="0" eaLnBrk="1" fontAlgn="base" hangingPunct="1">
        <a:spcBef>
          <a:spcPct val="0"/>
        </a:spcBef>
        <a:spcAft>
          <a:spcPct val="0"/>
        </a:spcAft>
        <a:defRPr sz="3600" b="1">
          <a:solidFill>
            <a:srgbClr val="17375E"/>
          </a:solidFill>
          <a:latin typeface="Calibri" pitchFamily="34" charset="0"/>
        </a:defRPr>
      </a:lvl2pPr>
      <a:lvl3pPr marL="457200" algn="l" rtl="0" eaLnBrk="1" fontAlgn="base" hangingPunct="1">
        <a:spcBef>
          <a:spcPct val="0"/>
        </a:spcBef>
        <a:spcAft>
          <a:spcPct val="0"/>
        </a:spcAft>
        <a:defRPr sz="3600" b="1">
          <a:solidFill>
            <a:srgbClr val="17375E"/>
          </a:solidFill>
          <a:latin typeface="Calibri" pitchFamily="34" charset="0"/>
        </a:defRPr>
      </a:lvl3pPr>
      <a:lvl4pPr marL="457200" algn="l" rtl="0" eaLnBrk="1" fontAlgn="base" hangingPunct="1">
        <a:spcBef>
          <a:spcPct val="0"/>
        </a:spcBef>
        <a:spcAft>
          <a:spcPct val="0"/>
        </a:spcAft>
        <a:defRPr sz="3600" b="1">
          <a:solidFill>
            <a:srgbClr val="17375E"/>
          </a:solidFill>
          <a:latin typeface="Calibri" pitchFamily="34" charset="0"/>
        </a:defRPr>
      </a:lvl4pPr>
      <a:lvl5pPr marL="457200" algn="l" rtl="0" eaLnBrk="1" fontAlgn="base" hangingPunct="1">
        <a:spcBef>
          <a:spcPct val="0"/>
        </a:spcBef>
        <a:spcAft>
          <a:spcPct val="0"/>
        </a:spcAft>
        <a:defRPr sz="3600" b="1">
          <a:solidFill>
            <a:srgbClr val="17375E"/>
          </a:solidFill>
          <a:latin typeface="Calibri" pitchFamily="34" charset="0"/>
        </a:defRPr>
      </a:lvl5pPr>
      <a:lvl6pPr marL="914400" algn="l" rtl="0" eaLnBrk="1" fontAlgn="base" hangingPunct="1">
        <a:spcBef>
          <a:spcPct val="0"/>
        </a:spcBef>
        <a:spcAft>
          <a:spcPct val="0"/>
        </a:spcAft>
        <a:defRPr sz="3600" b="1">
          <a:solidFill>
            <a:srgbClr val="17375E"/>
          </a:solidFill>
          <a:latin typeface="Calibri" pitchFamily="34" charset="0"/>
        </a:defRPr>
      </a:lvl6pPr>
      <a:lvl7pPr marL="1371600" algn="l" rtl="0" eaLnBrk="1" fontAlgn="base" hangingPunct="1">
        <a:spcBef>
          <a:spcPct val="0"/>
        </a:spcBef>
        <a:spcAft>
          <a:spcPct val="0"/>
        </a:spcAft>
        <a:defRPr sz="3600" b="1">
          <a:solidFill>
            <a:srgbClr val="17375E"/>
          </a:solidFill>
          <a:latin typeface="Calibri" pitchFamily="34" charset="0"/>
        </a:defRPr>
      </a:lvl7pPr>
      <a:lvl8pPr marL="1828800" algn="l" rtl="0" eaLnBrk="1" fontAlgn="base" hangingPunct="1">
        <a:spcBef>
          <a:spcPct val="0"/>
        </a:spcBef>
        <a:spcAft>
          <a:spcPct val="0"/>
        </a:spcAft>
        <a:defRPr sz="3600" b="1">
          <a:solidFill>
            <a:srgbClr val="17375E"/>
          </a:solidFill>
          <a:latin typeface="Calibri" pitchFamily="34" charset="0"/>
        </a:defRPr>
      </a:lvl8pPr>
      <a:lvl9pPr marL="2286000" algn="l" rtl="0" eaLnBrk="1" fontAlgn="base" hangingPunct="1">
        <a:spcBef>
          <a:spcPct val="0"/>
        </a:spcBef>
        <a:spcAft>
          <a:spcPct val="0"/>
        </a:spcAft>
        <a:defRPr sz="3600" b="1">
          <a:solidFill>
            <a:srgbClr val="17375E"/>
          </a:solidFill>
          <a:latin typeface="Calibri" pitchFamily="34" charset="0"/>
        </a:defRPr>
      </a:lvl9pPr>
    </p:titleStyle>
    <p:bodyStyle>
      <a:lvl1pPr marL="342900" indent="-342900" algn="l" rtl="0" eaLnBrk="1" fontAlgn="base" hangingPunct="1">
        <a:spcBef>
          <a:spcPts val="1200"/>
        </a:spcBef>
        <a:spcAft>
          <a:spcPct val="0"/>
        </a:spcAft>
        <a:buFont typeface="Wingdings" pitchFamily="2" charset="2"/>
        <a:buChar char="§"/>
        <a:defRPr sz="2400" kern="1200">
          <a:solidFill>
            <a:schemeClr val="tx1"/>
          </a:solidFill>
          <a:latin typeface="+mn-lt"/>
          <a:ea typeface="+mn-ea"/>
          <a:cs typeface="+mn-cs"/>
        </a:defRPr>
      </a:lvl1pPr>
      <a:lvl2pPr marL="744538" indent="-404813" algn="l" rtl="0" eaLnBrk="1" fontAlgn="base" hangingPunct="1">
        <a:spcBef>
          <a:spcPct val="0"/>
        </a:spcBef>
        <a:spcAft>
          <a:spcPct val="0"/>
        </a:spcAft>
        <a:buFont typeface="Arial" charset="0"/>
        <a:buChar char="•"/>
        <a:defRPr sz="2400" kern="1200">
          <a:solidFill>
            <a:schemeClr val="tx1"/>
          </a:solidFill>
          <a:latin typeface="+mn-lt"/>
          <a:ea typeface="+mn-ea"/>
          <a:cs typeface="+mn-cs"/>
        </a:defRPr>
      </a:lvl2pPr>
      <a:lvl3pPr marL="965200" indent="-220663" algn="l" rtl="0" eaLnBrk="1" fontAlgn="base" hangingPunct="1">
        <a:spcBef>
          <a:spcPct val="0"/>
        </a:spcBef>
        <a:spcAft>
          <a:spcPct val="0"/>
        </a:spcAft>
        <a:buFont typeface="Calibri" pitchFamily="34"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24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033516"/>
            <a:ext cx="7772400" cy="2000013"/>
          </a:xfrm>
        </p:spPr>
        <p:txBody>
          <a:bodyPr/>
          <a:lstStyle/>
          <a:p>
            <a:pPr algn="ctr"/>
            <a:r>
              <a:rPr lang="en-US" sz="4400" dirty="0" smtClean="0"/>
              <a:t>On-Track </a:t>
            </a:r>
            <a:r>
              <a:rPr lang="en-US" sz="4400" dirty="0"/>
              <a:t>to Graduation: </a:t>
            </a:r>
            <a:r>
              <a:rPr lang="en-US" sz="4400" dirty="0" smtClean="0"/>
              <a:t/>
            </a:r>
            <a:br>
              <a:rPr lang="en-US" sz="4400" dirty="0" smtClean="0"/>
            </a:br>
            <a:r>
              <a:rPr lang="en-US" sz="4400" dirty="0" smtClean="0"/>
              <a:t>The </a:t>
            </a:r>
            <a:r>
              <a:rPr lang="en-US" sz="4400" dirty="0"/>
              <a:t>Chicago </a:t>
            </a:r>
            <a:r>
              <a:rPr lang="en-US" sz="4400" dirty="0" smtClean="0"/>
              <a:t>Story </a:t>
            </a:r>
            <a:endParaRPr lang="en-US" sz="4400" dirty="0"/>
          </a:p>
        </p:txBody>
      </p:sp>
      <p:sp>
        <p:nvSpPr>
          <p:cNvPr id="3" name="Subtitle 2"/>
          <p:cNvSpPr>
            <a:spLocks noGrp="1"/>
          </p:cNvSpPr>
          <p:nvPr>
            <p:ph type="subTitle" idx="1"/>
          </p:nvPr>
        </p:nvSpPr>
        <p:spPr>
          <a:xfrm>
            <a:off x="1371600" y="4079484"/>
            <a:ext cx="6400800" cy="1767254"/>
          </a:xfrm>
        </p:spPr>
        <p:txBody>
          <a:bodyPr/>
          <a:lstStyle/>
          <a:p>
            <a:pPr>
              <a:spcBef>
                <a:spcPts val="500"/>
              </a:spcBef>
            </a:pPr>
            <a:r>
              <a:rPr lang="en-US" b="1" dirty="0" smtClean="0"/>
              <a:t>National Title I Conference</a:t>
            </a:r>
            <a:endParaRPr lang="en-US" b="1" dirty="0" smtClean="0"/>
          </a:p>
          <a:p>
            <a:pPr>
              <a:spcBef>
                <a:spcPts val="500"/>
              </a:spcBef>
            </a:pPr>
            <a:r>
              <a:rPr lang="en-US" b="1" dirty="0" smtClean="0"/>
              <a:t>February 4, 2014</a:t>
            </a:r>
            <a:endParaRPr lang="en-US" b="1" dirty="0"/>
          </a:p>
        </p:txBody>
      </p:sp>
      <p:sp>
        <p:nvSpPr>
          <p:cNvPr id="7" name="Footer Placeholder 2"/>
          <p:cNvSpPr>
            <a:spLocks noGrp="1"/>
          </p:cNvSpPr>
          <p:nvPr>
            <p:ph type="ftr" sz="quarter" idx="10"/>
          </p:nvPr>
        </p:nvSpPr>
        <p:spPr>
          <a:xfrm>
            <a:off x="0" y="6384925"/>
            <a:ext cx="6235700" cy="401638"/>
          </a:xfrm>
        </p:spPr>
        <p:txBody>
          <a:bodyPr/>
          <a:lstStyle/>
          <a:p>
            <a:pPr marL="463550"/>
            <a:endParaRPr lang="en-US" sz="1800" dirty="0">
              <a:solidFill>
                <a:schemeClr val="bg1"/>
              </a:solidFill>
            </a:endParaRPr>
          </a:p>
        </p:txBody>
      </p:sp>
    </p:spTree>
    <p:extLst>
      <p:ext uri="{BB962C8B-B14F-4D97-AF65-F5344CB8AC3E}">
        <p14:creationId xmlns:p14="http://schemas.microsoft.com/office/powerpoint/2010/main" val="90473374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21546" y="234891"/>
            <a:ext cx="8794113" cy="847876"/>
          </a:xfrm>
        </p:spPr>
        <p:txBody>
          <a:bodyPr/>
          <a:lstStyle/>
          <a:p>
            <a:r>
              <a:rPr lang="en-US" sz="2800" dirty="0">
                <a:solidFill>
                  <a:schemeClr val="tx1"/>
                </a:solidFill>
              </a:rPr>
              <a:t>The Next Generation: Chicago’s Children – </a:t>
            </a:r>
            <a:br>
              <a:rPr lang="en-US" sz="2800" dirty="0">
                <a:solidFill>
                  <a:schemeClr val="tx1"/>
                </a:solidFill>
              </a:rPr>
            </a:br>
            <a:r>
              <a:rPr lang="en-US" sz="2800" dirty="0">
                <a:solidFill>
                  <a:schemeClr val="tx1"/>
                </a:solidFill>
              </a:rPr>
              <a:t>Our Framework for Success</a:t>
            </a:r>
          </a:p>
        </p:txBody>
      </p:sp>
      <p:pic>
        <p:nvPicPr>
          <p:cNvPr id="5" name="Content Placeholder 4"/>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12113" t="10736" r="12113" b="38751"/>
          <a:stretch/>
        </p:blipFill>
        <p:spPr>
          <a:xfrm>
            <a:off x="1" y="1371600"/>
            <a:ext cx="9144000" cy="4724400"/>
          </a:xfrm>
        </p:spPr>
      </p:pic>
      <p:sp>
        <p:nvSpPr>
          <p:cNvPr id="2" name="Slide Number Placeholder 1"/>
          <p:cNvSpPr>
            <a:spLocks noGrp="1"/>
          </p:cNvSpPr>
          <p:nvPr>
            <p:ph type="sldNum" sz="quarter" idx="4294967295"/>
          </p:nvPr>
        </p:nvSpPr>
        <p:spPr>
          <a:xfrm>
            <a:off x="6324601" y="6386514"/>
            <a:ext cx="1383022" cy="401637"/>
          </a:xfrm>
          <a:prstGeom prst="rect">
            <a:avLst/>
          </a:prstGeom>
        </p:spPr>
        <p:txBody>
          <a:bodyPr lIns="91430" tIns="45716" rIns="91430" bIns="45716"/>
          <a:lstStyle/>
          <a:p>
            <a:fld id="{5B8885C6-A0AD-45B7-A8A7-929B5B9605E0}" type="slidenum">
              <a:rPr lang="en-US" smtClean="0"/>
              <a:t>2</a:t>
            </a:fld>
            <a:endParaRPr lang="en-US" dirty="0"/>
          </a:p>
        </p:txBody>
      </p:sp>
    </p:spTree>
    <p:extLst>
      <p:ext uri="{BB962C8B-B14F-4D97-AF65-F5344CB8AC3E}">
        <p14:creationId xmlns:p14="http://schemas.microsoft.com/office/powerpoint/2010/main" val="248629613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en-US" dirty="0" smtClean="0">
                <a:solidFill>
                  <a:schemeClr val="tx2"/>
                </a:solidFill>
              </a:rPr>
              <a:t>A Legacy to Transform</a:t>
            </a:r>
          </a:p>
        </p:txBody>
      </p:sp>
      <p:sp>
        <p:nvSpPr>
          <p:cNvPr id="13315" name="Rectangle 3"/>
          <p:cNvSpPr>
            <a:spLocks noGrp="1" noChangeArrowheads="1"/>
          </p:cNvSpPr>
          <p:nvPr>
            <p:ph idx="1"/>
          </p:nvPr>
        </p:nvSpPr>
        <p:spPr>
          <a:xfrm>
            <a:off x="529926" y="1339681"/>
            <a:ext cx="8300175" cy="3192440"/>
          </a:xfrm>
        </p:spPr>
        <p:txBody>
          <a:bodyPr/>
          <a:lstStyle/>
          <a:p>
            <a:pPr>
              <a:spcBef>
                <a:spcPct val="0"/>
              </a:spcBef>
              <a:spcAft>
                <a:spcPts val="1000"/>
              </a:spcAft>
            </a:pPr>
            <a:r>
              <a:rPr lang="en-US" sz="2000" dirty="0" smtClean="0"/>
              <a:t>In 2003, the five-year cohort graduation rate for Chicago Public Schools hovered at 50% - only half of the students who started in ninth grade had graduated five years later</a:t>
            </a:r>
          </a:p>
          <a:p>
            <a:pPr>
              <a:spcBef>
                <a:spcPct val="0"/>
              </a:spcBef>
              <a:spcAft>
                <a:spcPts val="1000"/>
              </a:spcAft>
            </a:pPr>
            <a:r>
              <a:rPr lang="en-US" sz="2000" dirty="0" smtClean="0"/>
              <a:t>In 2013, the five-year cohort graduation rate topped 65% and is positioned to break 70% for the Class of 2014</a:t>
            </a:r>
            <a:endParaRPr lang="en-US" sz="800" dirty="0" smtClean="0"/>
          </a:p>
          <a:p>
            <a:pPr marL="0" indent="0">
              <a:spcBef>
                <a:spcPct val="0"/>
              </a:spcBef>
              <a:spcAft>
                <a:spcPts val="1000"/>
              </a:spcAft>
              <a:buNone/>
            </a:pPr>
            <a:r>
              <a:rPr lang="en-US" b="1" dirty="0" smtClean="0"/>
              <a:t>What happened?</a:t>
            </a:r>
          </a:p>
          <a:p>
            <a:pPr>
              <a:spcBef>
                <a:spcPct val="0"/>
              </a:spcBef>
              <a:spcAft>
                <a:spcPts val="1000"/>
              </a:spcAft>
            </a:pPr>
            <a:r>
              <a:rPr lang="en-US" sz="2000" dirty="0" smtClean="0"/>
              <a:t>Beginning in 2003, the district began using an on-track measure developed in partnership with the Consortium for Chicago School Research (CCSR) – the district dubbed this metric Freshman On-Track (FOT)</a:t>
            </a:r>
          </a:p>
          <a:p>
            <a:pPr>
              <a:spcBef>
                <a:spcPct val="0"/>
              </a:spcBef>
              <a:spcAft>
                <a:spcPts val="1000"/>
              </a:spcAft>
            </a:pPr>
            <a:r>
              <a:rPr lang="en-US" sz="2000" dirty="0"/>
              <a:t>The FOT rate </a:t>
            </a:r>
            <a:r>
              <a:rPr lang="en-US" sz="2000" dirty="0" smtClean="0"/>
              <a:t>was defined as</a:t>
            </a:r>
            <a:r>
              <a:rPr lang="en-US" sz="2000" dirty="0"/>
              <a:t> the number of first-time freshmen who earned at least 5.0 credits and did not fail more than 0.5 core course credits (numerator) divided by the number of first time freshmen (</a:t>
            </a:r>
            <a:r>
              <a:rPr lang="en-US" sz="2000" dirty="0" smtClean="0"/>
              <a:t>denominator)</a:t>
            </a:r>
            <a:endParaRPr lang="en-US" sz="2000" dirty="0"/>
          </a:p>
        </p:txBody>
      </p:sp>
      <p:sp>
        <p:nvSpPr>
          <p:cNvPr id="4" name="Slide Number Placeholder 3"/>
          <p:cNvSpPr>
            <a:spLocks noGrp="1"/>
          </p:cNvSpPr>
          <p:nvPr>
            <p:ph type="sldNum" sz="quarter" idx="11"/>
          </p:nvPr>
        </p:nvSpPr>
        <p:spPr/>
        <p:txBody>
          <a:bodyPr/>
          <a:lstStyle/>
          <a:p>
            <a:fld id="{2B171D2C-ABE9-4079-BBE3-E534873D875C}" type="slidenum">
              <a:rPr lang="en-US" smtClean="0"/>
              <a:pPr/>
              <a:t>3</a:t>
            </a:fld>
            <a:endParaRPr lang="en-US"/>
          </a:p>
        </p:txBody>
      </p:sp>
      <p:sp>
        <p:nvSpPr>
          <p:cNvPr id="6" name="Footer Placeholder 2"/>
          <p:cNvSpPr>
            <a:spLocks noGrp="1"/>
          </p:cNvSpPr>
          <p:nvPr>
            <p:ph type="ftr" sz="quarter" idx="10"/>
          </p:nvPr>
        </p:nvSpPr>
        <p:spPr>
          <a:xfrm>
            <a:off x="0" y="6384925"/>
            <a:ext cx="6235700" cy="401638"/>
          </a:xfrm>
        </p:spPr>
        <p:txBody>
          <a:bodyPr/>
          <a:lstStyle/>
          <a:p>
            <a:pPr marL="463550"/>
            <a:endParaRPr lang="en-US" sz="1800" dirty="0">
              <a:solidFill>
                <a:schemeClr val="bg1"/>
              </a:solidFill>
            </a:endParaRPr>
          </a:p>
        </p:txBody>
      </p:sp>
    </p:spTree>
    <p:extLst>
      <p:ext uri="{BB962C8B-B14F-4D97-AF65-F5344CB8AC3E}">
        <p14:creationId xmlns:p14="http://schemas.microsoft.com/office/powerpoint/2010/main" val="83803241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CPS Dashboard Allows 24/7 Review</a:t>
            </a:r>
            <a:endParaRPr lang="en-US" dirty="0"/>
          </a:p>
        </p:txBody>
      </p:sp>
      <p:sp>
        <p:nvSpPr>
          <p:cNvPr id="3" name="Content Placeholder 2"/>
          <p:cNvSpPr>
            <a:spLocks noGrp="1"/>
          </p:cNvSpPr>
          <p:nvPr>
            <p:ph idx="1"/>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945" y="1187375"/>
            <a:ext cx="9030126" cy="50769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Oval 3"/>
          <p:cNvSpPr/>
          <p:nvPr/>
        </p:nvSpPr>
        <p:spPr>
          <a:xfrm>
            <a:off x="3575714" y="2988859"/>
            <a:ext cx="993942" cy="900753"/>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412603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en-US" sz="3400" dirty="0" smtClean="0">
                <a:solidFill>
                  <a:schemeClr val="tx2"/>
                </a:solidFill>
              </a:rPr>
              <a:t>FOT has Changed the Trajectory</a:t>
            </a:r>
          </a:p>
        </p:txBody>
      </p:sp>
      <p:sp>
        <p:nvSpPr>
          <p:cNvPr id="4" name="Slide Number Placeholder 3"/>
          <p:cNvSpPr>
            <a:spLocks noGrp="1"/>
          </p:cNvSpPr>
          <p:nvPr>
            <p:ph type="sldNum" sz="quarter" idx="11"/>
          </p:nvPr>
        </p:nvSpPr>
        <p:spPr/>
        <p:txBody>
          <a:bodyPr/>
          <a:lstStyle/>
          <a:p>
            <a:fld id="{2B171D2C-ABE9-4079-BBE3-E534873D875C}" type="slidenum">
              <a:rPr lang="en-US" smtClean="0"/>
              <a:pPr/>
              <a:t>5</a:t>
            </a:fld>
            <a:endParaRPr lang="en-US"/>
          </a:p>
        </p:txBody>
      </p:sp>
      <p:sp>
        <p:nvSpPr>
          <p:cNvPr id="6" name="Footer Placeholder 2"/>
          <p:cNvSpPr>
            <a:spLocks noGrp="1"/>
          </p:cNvSpPr>
          <p:nvPr>
            <p:ph type="ftr" sz="quarter" idx="10"/>
          </p:nvPr>
        </p:nvSpPr>
        <p:spPr>
          <a:xfrm>
            <a:off x="0" y="6384925"/>
            <a:ext cx="6235700" cy="401638"/>
          </a:xfrm>
        </p:spPr>
        <p:txBody>
          <a:bodyPr/>
          <a:lstStyle/>
          <a:p>
            <a:pPr marL="463550"/>
            <a:endParaRPr lang="en-US" sz="1800" dirty="0">
              <a:solidFill>
                <a:schemeClr val="bg1"/>
              </a:solidFill>
            </a:endParaRPr>
          </a:p>
        </p:txBody>
      </p:sp>
      <p:graphicFrame>
        <p:nvGraphicFramePr>
          <p:cNvPr id="2" name="Chart 1"/>
          <p:cNvGraphicFramePr/>
          <p:nvPr>
            <p:extLst>
              <p:ext uri="{D42A27DB-BD31-4B8C-83A1-F6EECF244321}">
                <p14:modId xmlns:p14="http://schemas.microsoft.com/office/powerpoint/2010/main" val="2766722798"/>
              </p:ext>
            </p:extLst>
          </p:nvPr>
        </p:nvGraphicFramePr>
        <p:xfrm>
          <a:off x="150125" y="1228299"/>
          <a:ext cx="8761863" cy="502237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64481704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en-US" dirty="0" smtClean="0">
                <a:solidFill>
                  <a:schemeClr val="tx2"/>
                </a:solidFill>
              </a:rPr>
              <a:t>What Lessons Have We Learned?</a:t>
            </a:r>
          </a:p>
        </p:txBody>
      </p:sp>
      <p:sp>
        <p:nvSpPr>
          <p:cNvPr id="2" name="Content Placeholder 1"/>
          <p:cNvSpPr>
            <a:spLocks noGrp="1"/>
          </p:cNvSpPr>
          <p:nvPr>
            <p:ph idx="1"/>
          </p:nvPr>
        </p:nvSpPr>
        <p:spPr>
          <a:xfrm>
            <a:off x="593725" y="1269242"/>
            <a:ext cx="7956550" cy="4720396"/>
          </a:xfrm>
        </p:spPr>
        <p:txBody>
          <a:bodyPr/>
          <a:lstStyle/>
          <a:p>
            <a:r>
              <a:rPr lang="en-US" sz="2000" b="1" dirty="0" smtClean="0"/>
              <a:t>Develop </a:t>
            </a:r>
            <a:r>
              <a:rPr lang="en-US" sz="2000" b="1" dirty="0"/>
              <a:t>and validate the </a:t>
            </a:r>
            <a:r>
              <a:rPr lang="en-US" sz="2000" b="1" dirty="0" smtClean="0"/>
              <a:t>metric </a:t>
            </a:r>
            <a:r>
              <a:rPr lang="en-US" sz="2000" dirty="0" smtClean="0"/>
              <a:t>– the variables </a:t>
            </a:r>
            <a:r>
              <a:rPr lang="en-US" sz="2000" dirty="0"/>
              <a:t>included in the metric were found to be highly predictive of </a:t>
            </a:r>
            <a:r>
              <a:rPr lang="en-US" sz="2000" dirty="0" smtClean="0"/>
              <a:t>graduation</a:t>
            </a:r>
          </a:p>
          <a:p>
            <a:r>
              <a:rPr lang="en-US" sz="2000" b="1" dirty="0" smtClean="0"/>
              <a:t>Provide </a:t>
            </a:r>
            <a:r>
              <a:rPr lang="en-US" sz="2000" b="1" dirty="0"/>
              <a:t>actionable data </a:t>
            </a:r>
            <a:r>
              <a:rPr lang="en-US" sz="2000" b="1" dirty="0" smtClean="0"/>
              <a:t>reporting </a:t>
            </a:r>
            <a:r>
              <a:rPr lang="en-US" sz="2000" dirty="0" smtClean="0"/>
              <a:t>– implementation of </a:t>
            </a:r>
            <a:r>
              <a:rPr lang="en-US" sz="2000" dirty="0"/>
              <a:t>the FOT early warning reporting system </a:t>
            </a:r>
            <a:r>
              <a:rPr lang="en-US" sz="2000" dirty="0" smtClean="0"/>
              <a:t>provide regular</a:t>
            </a:r>
            <a:r>
              <a:rPr lang="en-US" sz="2000" dirty="0"/>
              <a:t>, actionable reports to schools allowing for early intervention with at-risk students and ongoing monitoring to ensure students stayed on track throughout the year.  These reports included the Freshman </a:t>
            </a:r>
            <a:r>
              <a:rPr lang="en-US" sz="2000" dirty="0" err="1"/>
              <a:t>Watchlist</a:t>
            </a:r>
            <a:r>
              <a:rPr lang="en-US" sz="2000" dirty="0"/>
              <a:t> (incoming at-risk freshman), the Freshman Success Report (on-going monitoring beginning in 2nd quarter), and the Credit Recovery </a:t>
            </a:r>
            <a:r>
              <a:rPr lang="en-US" sz="2000" dirty="0" smtClean="0"/>
              <a:t>Report</a:t>
            </a:r>
          </a:p>
          <a:p>
            <a:r>
              <a:rPr lang="en-US" sz="2000" b="1" dirty="0" smtClean="0"/>
              <a:t>Share best practices and provide support </a:t>
            </a:r>
            <a:r>
              <a:rPr lang="en-US" sz="2000" dirty="0" smtClean="0"/>
              <a:t>- “On-Track </a:t>
            </a:r>
            <a:r>
              <a:rPr lang="en-US" sz="2000" dirty="0"/>
              <a:t>Labs” in several high schools developed promising practices around use of the reports and created opportunities for sharing effective </a:t>
            </a:r>
            <a:r>
              <a:rPr lang="en-US" sz="2000" dirty="0" smtClean="0"/>
              <a:t>practices</a:t>
            </a:r>
          </a:p>
          <a:p>
            <a:r>
              <a:rPr lang="en-US" sz="2000" b="1" dirty="0" smtClean="0"/>
              <a:t>Hold schools accountable for their results </a:t>
            </a:r>
            <a:r>
              <a:rPr lang="en-US" sz="2000" dirty="0" smtClean="0"/>
              <a:t>– by demand from the field, FOT has become a part of the district’s accountability system</a:t>
            </a:r>
            <a:endParaRPr lang="en-US" sz="2000" dirty="0"/>
          </a:p>
          <a:p>
            <a:endParaRPr lang="en-US" dirty="0"/>
          </a:p>
        </p:txBody>
      </p:sp>
      <p:sp>
        <p:nvSpPr>
          <p:cNvPr id="7" name="Footer Placeholder 2"/>
          <p:cNvSpPr>
            <a:spLocks noGrp="1"/>
          </p:cNvSpPr>
          <p:nvPr>
            <p:ph type="ftr" sz="quarter" idx="10"/>
          </p:nvPr>
        </p:nvSpPr>
        <p:spPr/>
        <p:txBody>
          <a:bodyPr/>
          <a:lstStyle/>
          <a:p>
            <a:pPr marL="463550"/>
            <a:endParaRPr lang="en-US" sz="1800" dirty="0">
              <a:solidFill>
                <a:schemeClr val="bg1"/>
              </a:solidFill>
            </a:endParaRPr>
          </a:p>
        </p:txBody>
      </p:sp>
      <p:sp>
        <p:nvSpPr>
          <p:cNvPr id="4" name="Slide Number Placeholder 3"/>
          <p:cNvSpPr>
            <a:spLocks noGrp="1"/>
          </p:cNvSpPr>
          <p:nvPr>
            <p:ph type="sldNum" sz="quarter" idx="11"/>
          </p:nvPr>
        </p:nvSpPr>
        <p:spPr/>
        <p:txBody>
          <a:bodyPr/>
          <a:lstStyle/>
          <a:p>
            <a:fld id="{2B171D2C-ABE9-4079-BBE3-E534873D875C}" type="slidenum">
              <a:rPr lang="en-US" smtClean="0"/>
              <a:pPr/>
              <a:t>6</a:t>
            </a:fld>
            <a:endParaRPr lang="en-US" dirty="0"/>
          </a:p>
        </p:txBody>
      </p:sp>
    </p:spTree>
    <p:extLst>
      <p:ext uri="{BB962C8B-B14F-4D97-AF65-F5344CB8AC3E}">
        <p14:creationId xmlns:p14="http://schemas.microsoft.com/office/powerpoint/2010/main" val="978190525"/>
      </p:ext>
    </p:extLst>
  </p:cSld>
  <p:clrMapOvr>
    <a:masterClrMapping/>
  </p:clrMapOvr>
  <p:timing>
    <p:tnLst>
      <p:par>
        <p:cTn id="1" dur="indefinite" restart="never" nodeType="tmRoot"/>
      </p:par>
    </p:tnLst>
  </p:timing>
</p:sld>
</file>

<file path=ppt/theme/theme1.xml><?xml version="1.0" encoding="utf-8"?>
<a:theme xmlns:a="http://schemas.openxmlformats.org/drawingml/2006/main" name="New CPS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00"/>
        </a:solidFill>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 CPS Theme</Template>
  <TotalTime>9075</TotalTime>
  <Words>1023</Words>
  <Application>Microsoft Office PowerPoint</Application>
  <PresentationFormat>On-screen Show (4:3)</PresentationFormat>
  <Paragraphs>47</Paragraphs>
  <Slides>6</Slides>
  <Notes>4</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New CPS Theme</vt:lpstr>
      <vt:lpstr>On-Track to Graduation:  The Chicago Story </vt:lpstr>
      <vt:lpstr>The Next Generation: Chicago’s Children –  Our Framework for Success</vt:lpstr>
      <vt:lpstr>A Legacy to Transform</vt:lpstr>
      <vt:lpstr>CPS Dashboard Allows 24/7 Review</vt:lpstr>
      <vt:lpstr>FOT has Changed the Trajectory</vt:lpstr>
      <vt:lpstr>What Lessons Have We Learned?</vt:lpstr>
    </vt:vector>
  </TitlesOfParts>
  <Company>Chicago Public Schools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Accountability Policy</dc:title>
  <dc:creator>rcrosby</dc:creator>
  <cp:lastModifiedBy>John R Barker</cp:lastModifiedBy>
  <cp:revision>926</cp:revision>
  <cp:lastPrinted>2013-10-29T16:01:32Z</cp:lastPrinted>
  <dcterms:created xsi:type="dcterms:W3CDTF">2013-04-30T20:52:50Z</dcterms:created>
  <dcterms:modified xsi:type="dcterms:W3CDTF">2014-01-31T18:47:28Z</dcterms:modified>
</cp:coreProperties>
</file>