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1" r:id="rId3"/>
    <p:sldId id="270" r:id="rId4"/>
    <p:sldId id="269" r:id="rId5"/>
    <p:sldId id="272" r:id="rId6"/>
    <p:sldId id="268" r:id="rId7"/>
    <p:sldId id="294" r:id="rId8"/>
    <p:sldId id="273" r:id="rId9"/>
    <p:sldId id="274" r:id="rId10"/>
    <p:sldId id="281" r:id="rId11"/>
    <p:sldId id="277" r:id="rId12"/>
    <p:sldId id="278" r:id="rId13"/>
    <p:sldId id="283" r:id="rId14"/>
    <p:sldId id="284" r:id="rId15"/>
    <p:sldId id="285" r:id="rId16"/>
    <p:sldId id="286" r:id="rId17"/>
    <p:sldId id="292" r:id="rId18"/>
    <p:sldId id="282" r:id="rId19"/>
    <p:sldId id="291" r:id="rId20"/>
    <p:sldId id="290" r:id="rId21"/>
    <p:sldId id="275" r:id="rId22"/>
    <p:sldId id="287" r:id="rId23"/>
    <p:sldId id="276" r:id="rId24"/>
    <p:sldId id="280" r:id="rId25"/>
    <p:sldId id="288" r:id="rId26"/>
    <p:sldId id="267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264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8D3D037-D209-4284-81C0-AE365F1F329A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B6D7CA-36BB-41A5-B5F4-CD70B57BE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2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46ABBB-05F0-4A94-9DB7-92F0E68E1F8F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FC9AB15-4172-4D67-9DF0-DD01A0193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10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Title I Capacity Building Initiative is funded by the Texas Education Agency and produced by Region 10 Education Service Center. </a:t>
            </a:r>
          </a:p>
          <a:p>
            <a:endParaRPr lang="en-US" dirty="0"/>
          </a:p>
          <a:p>
            <a:r>
              <a:rPr lang="en-US" dirty="0" smtClean="0"/>
              <a:t>This website serves as a central location for showcasing best practices in high achievement and closing the achievement gap between student groups. </a:t>
            </a:r>
          </a:p>
          <a:p>
            <a:endParaRPr lang="en-US" dirty="0"/>
          </a:p>
          <a:p>
            <a:r>
              <a:rPr lang="en-US" dirty="0" smtClean="0"/>
              <a:t>The research, videos, and tools will assist schools striving for continuous improvement.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9AB15-4172-4D67-9DF0-DD01A0193B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2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9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2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2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7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1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9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80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0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2E7FB-993A-4469-9ADB-88EF75DCC73C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74005-0EF3-437E-AF39-9FBC911A5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4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ion10.org/capacitybuildi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ion10.org/capacity-building-initiative/capacity-building-links/reward-schools-videos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tea.texas.gov/curriculum/tek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toni.garrett@region10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6093" y="3031738"/>
            <a:ext cx="6858000" cy="1714499"/>
          </a:xfrm>
        </p:spPr>
        <p:txBody>
          <a:bodyPr>
            <a:normAutofit/>
          </a:bodyPr>
          <a:lstStyle/>
          <a:p>
            <a:r>
              <a:rPr lang="en-US" b="1" dirty="0" smtClean="0"/>
              <a:t>Capacity Building Initiative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637513"/>
            <a:ext cx="6858000" cy="827978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b="1" dirty="0" smtClean="0"/>
              <a:t>TEA Initiative for Title I, Part A and Title I, Part D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080" y="638906"/>
            <a:ext cx="1984920" cy="213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Introducing Our Team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Anita Villarreal, Texas Education Agency</a:t>
            </a:r>
          </a:p>
          <a:p>
            <a:pPr lvl="1"/>
            <a:r>
              <a:rPr lang="en-US" dirty="0" smtClean="0"/>
              <a:t>Texas State Coordinator for Title I, Part A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Toni Garrett, Capacity Building Initiative</a:t>
            </a:r>
          </a:p>
          <a:p>
            <a:pPr lvl="1"/>
            <a:r>
              <a:rPr lang="en-US" dirty="0" smtClean="0"/>
              <a:t>Region 10 Education Service Center</a:t>
            </a:r>
          </a:p>
          <a:p>
            <a:endParaRPr lang="en-US" dirty="0"/>
          </a:p>
          <a:p>
            <a:r>
              <a:rPr lang="en-US" dirty="0" smtClean="0"/>
              <a:t>Rosemary Leal, Los </a:t>
            </a:r>
            <a:r>
              <a:rPr lang="en-US" dirty="0" err="1" smtClean="0"/>
              <a:t>Fresnos</a:t>
            </a:r>
            <a:r>
              <a:rPr lang="en-US" dirty="0" smtClean="0"/>
              <a:t> CISD</a:t>
            </a:r>
          </a:p>
          <a:p>
            <a:pPr lvl="1"/>
            <a:r>
              <a:rPr lang="en-US" dirty="0" smtClean="0"/>
              <a:t>Principal, Los </a:t>
            </a:r>
            <a:r>
              <a:rPr lang="en-US" dirty="0" err="1" smtClean="0"/>
              <a:t>Fresnos</a:t>
            </a:r>
            <a:r>
              <a:rPr lang="en-US" dirty="0" smtClean="0"/>
              <a:t> Elementary</a:t>
            </a:r>
          </a:p>
          <a:p>
            <a:pPr marL="0" indent="0">
              <a:buNone/>
            </a:pPr>
            <a:endParaRPr lang="en-US" dirty="0" smtClean="0"/>
          </a:p>
          <a:p>
            <a:pPr marL="914400" lvl="2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035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Texas Education Agency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Anita Villarreal</a:t>
            </a:r>
          </a:p>
          <a:p>
            <a:pPr marL="0" indent="0">
              <a:buNone/>
            </a:pPr>
            <a:r>
              <a:rPr lang="en-US" sz="4000" dirty="0" smtClean="0"/>
              <a:t>State Coordinator for Title I, Part A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7579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What’s the purpose of the initiative?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Provide tools and resources that integrate best practice strategies to improve student achievement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 smtClean="0"/>
              <a:t>Provide tools and resources to assist LEAs with program compliance</a:t>
            </a:r>
          </a:p>
          <a:p>
            <a:endParaRPr lang="en-US" sz="3600" dirty="0"/>
          </a:p>
          <a:p>
            <a:r>
              <a:rPr lang="en-US" sz="3600" dirty="0" smtClean="0"/>
              <a:t>State-wide initiative </a:t>
            </a:r>
            <a:r>
              <a:rPr lang="en-US" sz="3600" dirty="0"/>
              <a:t>f</a:t>
            </a:r>
            <a:r>
              <a:rPr lang="en-US" sz="3600" dirty="0" smtClean="0"/>
              <a:t>unded by TEA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Title I Capacity Building Initiative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2800" dirty="0" smtClean="0"/>
              <a:t>Toni Garrett</a:t>
            </a:r>
          </a:p>
          <a:p>
            <a:r>
              <a:rPr lang="en-US" sz="2800" dirty="0" smtClean="0"/>
              <a:t>Program Coordinator </a:t>
            </a:r>
          </a:p>
          <a:p>
            <a:r>
              <a:rPr lang="en-US" sz="2800" dirty="0" smtClean="0"/>
              <a:t> Region 10 Education Service Center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39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Let’s explore!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http://www.region10.org/capacitybuilding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Look on the left side – Capacity Building Links</a:t>
            </a:r>
          </a:p>
          <a:p>
            <a:pPr lvl="1"/>
            <a:r>
              <a:rPr lang="en-US" dirty="0" smtClean="0"/>
              <a:t>Best Practice Resources</a:t>
            </a:r>
          </a:p>
          <a:p>
            <a:pPr lvl="1"/>
            <a:r>
              <a:rPr lang="en-US" dirty="0" smtClean="0"/>
              <a:t>Reward School Profiles</a:t>
            </a:r>
          </a:p>
          <a:p>
            <a:pPr lvl="1"/>
            <a:r>
              <a:rPr lang="en-US" dirty="0" smtClean="0"/>
              <a:t>Reward School Videos</a:t>
            </a:r>
          </a:p>
          <a:p>
            <a:pPr lvl="1"/>
            <a:r>
              <a:rPr lang="en-US" dirty="0" smtClean="0"/>
              <a:t>NCLB Publications</a:t>
            </a:r>
          </a:p>
          <a:p>
            <a:pPr lvl="1"/>
            <a:r>
              <a:rPr lang="en-US" dirty="0" smtClean="0"/>
              <a:t>Title I, Part 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34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hlinkClick r:id="rId2"/>
              </a:rPr>
              <a:t>Los </a:t>
            </a:r>
            <a:r>
              <a:rPr lang="en-US" b="1" dirty="0" err="1" smtClean="0">
                <a:hlinkClick r:id="rId2"/>
              </a:rPr>
              <a:t>Fresnos</a:t>
            </a:r>
            <a:r>
              <a:rPr lang="en-US" b="1" dirty="0" smtClean="0">
                <a:hlinkClick r:id="rId2"/>
              </a:rPr>
              <a:t> Elementary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2800" dirty="0" smtClean="0"/>
              <a:t>Rosemary Leal</a:t>
            </a:r>
          </a:p>
          <a:p>
            <a:r>
              <a:rPr lang="en-US" sz="2800" dirty="0" smtClean="0"/>
              <a:t>Principal</a:t>
            </a:r>
          </a:p>
          <a:p>
            <a:r>
              <a:rPr lang="en-US" sz="2800" dirty="0" smtClean="0"/>
              <a:t> Los </a:t>
            </a:r>
            <a:r>
              <a:rPr lang="en-US" sz="2800" dirty="0" err="1" smtClean="0"/>
              <a:t>Fresnos</a:t>
            </a:r>
            <a:r>
              <a:rPr lang="en-US" sz="2800" dirty="0" smtClean="0"/>
              <a:t> CISD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89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13163" y="5268190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Rosemary Leal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Principal, Los </a:t>
            </a:r>
            <a:r>
              <a:rPr lang="en-US" sz="2800" dirty="0" err="1" smtClean="0">
                <a:solidFill>
                  <a:schemeClr val="tx1"/>
                </a:solidFill>
              </a:rPr>
              <a:t>Fresnos</a:t>
            </a:r>
            <a:r>
              <a:rPr lang="en-US" sz="2800" dirty="0" smtClean="0">
                <a:solidFill>
                  <a:schemeClr val="tx1"/>
                </a:solidFill>
              </a:rPr>
              <a:t> Elementary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03244"/>
            <a:ext cx="6172201" cy="485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6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4344"/>
            <a:ext cx="78867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ooper Black" pitchFamily="18" charset="0"/>
                <a:cs typeface="Aharoni" pitchFamily="2" charset="-79"/>
              </a:rPr>
              <a:t>LFE - Demographics</a:t>
            </a:r>
            <a:endParaRPr lang="en-US" dirty="0">
              <a:latin typeface="Cooper Black" pitchFamily="18" charset="0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590" y="1662545"/>
            <a:ext cx="3844637" cy="463434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659 students enrolled (PK- 5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 32.02% Bilingual/LEP</a:t>
            </a:r>
          </a:p>
          <a:p>
            <a:r>
              <a:rPr lang="en-US" dirty="0" smtClean="0"/>
              <a:t>80.27% Eco Dis</a:t>
            </a:r>
          </a:p>
          <a:p>
            <a:r>
              <a:rPr lang="en-US" dirty="0" smtClean="0"/>
              <a:t>94% Hispanic</a:t>
            </a:r>
          </a:p>
          <a:p>
            <a:r>
              <a:rPr lang="en-US" dirty="0" smtClean="0"/>
              <a:t>6% White</a:t>
            </a:r>
          </a:p>
          <a:p>
            <a:r>
              <a:rPr lang="en-US" dirty="0" smtClean="0"/>
              <a:t>43.10% AT- Risk</a:t>
            </a:r>
          </a:p>
          <a:p>
            <a:r>
              <a:rPr lang="en-US" dirty="0" smtClean="0"/>
              <a:t>6% SPED</a:t>
            </a:r>
          </a:p>
          <a:p>
            <a:r>
              <a:rPr lang="en-US" dirty="0" smtClean="0"/>
              <a:t>5.92% GT</a:t>
            </a:r>
          </a:p>
          <a:p>
            <a:r>
              <a:rPr lang="en-US" dirty="0" smtClean="0"/>
              <a:t>Professional staff-40</a:t>
            </a:r>
          </a:p>
          <a:p>
            <a:r>
              <a:rPr lang="en-US" dirty="0" smtClean="0"/>
              <a:t>Para-professional staff-25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84" y="1818410"/>
            <a:ext cx="4811016" cy="405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12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LFE – Mission Statement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231" y="143277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District- </a:t>
            </a:r>
            <a:r>
              <a:rPr lang="en-US" dirty="0"/>
              <a:t>Our mission is to provide a quality educational experience that results in the development of socially responsible life-long learners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Campus- </a:t>
            </a:r>
            <a:r>
              <a:rPr lang="en-US" dirty="0"/>
              <a:t>Our mission is to nurture the total development of each child: moral, intellectual, social, emotional, and physical to ensure they develop active and creative minds, a sense of understanding and compassion for others, and the courage to act on their beliefs.</a:t>
            </a:r>
          </a:p>
        </p:txBody>
      </p:sp>
    </p:spTree>
    <p:extLst>
      <p:ext uri="{BB962C8B-B14F-4D97-AF65-F5344CB8AC3E}">
        <p14:creationId xmlns:p14="http://schemas.microsoft.com/office/powerpoint/2010/main" val="30353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42" y="9433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oper Black" pitchFamily="18" charset="0"/>
              </a:rPr>
              <a:t>LFE – Teach to STANDARDS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8" y="1136560"/>
            <a:ext cx="8538693" cy="5302877"/>
          </a:xfrm>
        </p:spPr>
        <p:txBody>
          <a:bodyPr>
            <a:normAutofit/>
          </a:bodyPr>
          <a:lstStyle/>
          <a:p>
            <a:r>
              <a:rPr lang="en-US" dirty="0" smtClean="0"/>
              <a:t>Texas Essential Knowledge and Skills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u="sng" dirty="0" smtClean="0">
                <a:hlinkClick r:id="rId2"/>
              </a:rPr>
              <a:t>http://tea.texas.gov/curriculum/teks/</a:t>
            </a:r>
            <a:endParaRPr lang="en-US" u="sng" dirty="0" smtClean="0"/>
          </a:p>
          <a:p>
            <a:pPr marL="0" indent="0">
              <a:buNone/>
            </a:pPr>
            <a:endParaRPr lang="en-US" u="sng" dirty="0" smtClean="0"/>
          </a:p>
          <a:p>
            <a:r>
              <a:rPr lang="en-US" dirty="0" smtClean="0"/>
              <a:t>All </a:t>
            </a:r>
            <a:r>
              <a:rPr lang="en-US" dirty="0"/>
              <a:t>p</a:t>
            </a:r>
            <a:r>
              <a:rPr lang="en-US" dirty="0" smtClean="0"/>
              <a:t>acing guides are written by teachers based on TEKS. </a:t>
            </a:r>
          </a:p>
          <a:p>
            <a:endParaRPr lang="en-US" dirty="0"/>
          </a:p>
          <a:p>
            <a:r>
              <a:rPr lang="en-US" dirty="0" smtClean="0"/>
              <a:t>Lead4ward resources </a:t>
            </a:r>
            <a:r>
              <a:rPr lang="en-US" dirty="0"/>
              <a:t>-</a:t>
            </a:r>
            <a:r>
              <a:rPr lang="en-US" dirty="0" smtClean="0"/>
              <a:t>TEKS snapshots, TEKS scaffolding, PLC instructional strategies are also used for lesson planning.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63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leal\Downloads\Math - 3rd Gra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2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322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TEKS Scaffold: Math Grade 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1" y="399246"/>
            <a:ext cx="9014378" cy="645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1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321" y="107213"/>
            <a:ext cx="8229600" cy="459457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ooper Black" pitchFamily="18" charset="0"/>
              </a:rPr>
              <a:t>PLC - </a:t>
            </a:r>
            <a:r>
              <a:rPr lang="en-US" sz="2000" dirty="0" smtClean="0">
                <a:latin typeface="Cooper Black" pitchFamily="18" charset="0"/>
              </a:rPr>
              <a:t>RIGOR</a:t>
            </a:r>
            <a:endParaRPr lang="en-US" sz="2800" dirty="0">
              <a:latin typeface="Cooper Black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7" y="567524"/>
            <a:ext cx="8860665" cy="614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02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807" y="789792"/>
            <a:ext cx="3277672" cy="514736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ooper Black" pitchFamily="18" charset="0"/>
              </a:rPr>
              <a:t>PLC </a:t>
            </a:r>
            <a:r>
              <a:rPr lang="en-US" sz="3200" dirty="0" smtClean="0">
                <a:solidFill>
                  <a:prstClr val="black"/>
                </a:solidFill>
                <a:latin typeface="Cooper Black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Cooper Black" pitchFamily="18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Cooper Black" pitchFamily="18" charset="0"/>
              </a:rPr>
              <a:t>Instructional Strategies</a:t>
            </a:r>
            <a:r>
              <a:rPr lang="en-US" sz="2400" dirty="0" smtClean="0">
                <a:solidFill>
                  <a:prstClr val="black"/>
                </a:solidFill>
                <a:latin typeface="Cooper Black" pitchFamily="18" charset="0"/>
              </a:rPr>
              <a:t/>
            </a:r>
            <a:br>
              <a:rPr lang="en-US" sz="2400" dirty="0" smtClean="0">
                <a:solidFill>
                  <a:prstClr val="black"/>
                </a:solidFill>
                <a:latin typeface="Cooper Black" pitchFamily="18" charset="0"/>
              </a:rPr>
            </a:br>
            <a:r>
              <a:rPr lang="en-US" sz="2400" dirty="0">
                <a:solidFill>
                  <a:prstClr val="black"/>
                </a:solidFill>
                <a:latin typeface="Cooper Black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Cooper Black" pitchFamily="18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Cooper Black" pitchFamily="18" charset="0"/>
              </a:rPr>
              <a:t>*</a:t>
            </a:r>
            <a:br>
              <a:rPr lang="en-US" sz="2400" dirty="0" smtClean="0">
                <a:solidFill>
                  <a:prstClr val="black"/>
                </a:solidFill>
                <a:latin typeface="Cooper Black" pitchFamily="18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Cooper Black" pitchFamily="18" charset="0"/>
              </a:rPr>
              <a:t/>
            </a:r>
            <a:br>
              <a:rPr lang="en-US" sz="2400" dirty="0" smtClean="0">
                <a:solidFill>
                  <a:prstClr val="black"/>
                </a:solidFill>
                <a:latin typeface="Cooper Black" pitchFamily="18" charset="0"/>
              </a:rPr>
            </a:br>
            <a:r>
              <a:rPr lang="en-US" sz="2400" dirty="0">
                <a:solidFill>
                  <a:prstClr val="black"/>
                </a:solidFill>
                <a:latin typeface="Cooper Black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Cooper Black" pitchFamily="18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Cooper Black" pitchFamily="18" charset="0"/>
              </a:rPr>
              <a:t>Student engagement</a:t>
            </a:r>
            <a:endParaRPr lang="en-US" sz="6000" dirty="0">
              <a:latin typeface="Cooper Black" pitchFamily="18" charset="0"/>
            </a:endParaRPr>
          </a:p>
        </p:txBody>
      </p:sp>
      <p:pic>
        <p:nvPicPr>
          <p:cNvPr id="4" name="Content Placeholder 3" descr="Instructional_Strategies_Comprehensive_12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6" t="18582" r="33681" b="7353"/>
          <a:stretch/>
        </p:blipFill>
        <p:spPr>
          <a:xfrm>
            <a:off x="3593206" y="43651"/>
            <a:ext cx="5550793" cy="6774790"/>
          </a:xfrm>
        </p:spPr>
      </p:pic>
    </p:spTree>
    <p:extLst>
      <p:ext uri="{BB962C8B-B14F-4D97-AF65-F5344CB8AC3E}">
        <p14:creationId xmlns:p14="http://schemas.microsoft.com/office/powerpoint/2010/main" val="3763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51"/>
            <a:ext cx="9144000" cy="2149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Content Placeholder 8" descr="Instructional_Strategies_Comprehensive_12.pdf - Adobe Reader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" t="29866" r="890" b="10627"/>
          <a:stretch/>
        </p:blipFill>
        <p:spPr>
          <a:xfrm>
            <a:off x="206062" y="2189408"/>
            <a:ext cx="8718997" cy="4546243"/>
          </a:xfrm>
        </p:spPr>
      </p:pic>
    </p:spTree>
    <p:extLst>
      <p:ext uri="{BB962C8B-B14F-4D97-AF65-F5344CB8AC3E}">
        <p14:creationId xmlns:p14="http://schemas.microsoft.com/office/powerpoint/2010/main" val="342562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rs. Leal\DSC_01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" y="144409"/>
            <a:ext cx="4404575" cy="292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Mrs. Leal\DSC_01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515" y="213873"/>
            <a:ext cx="4300102" cy="285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Mrs. Leal\DSC_01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515" y="3245475"/>
            <a:ext cx="4266924" cy="28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031" y="3072983"/>
            <a:ext cx="44045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8000"/>
                </a:solidFill>
              </a:rPr>
              <a:t>4 Corner </a:t>
            </a:r>
            <a:r>
              <a:rPr lang="en-US" dirty="0"/>
              <a:t>Comparison using</a:t>
            </a:r>
          </a:p>
          <a:p>
            <a:pPr algn="ctr"/>
            <a:r>
              <a:rPr lang="en-US" dirty="0"/>
              <a:t>TEKS Snapshots</a:t>
            </a:r>
          </a:p>
          <a:p>
            <a:endParaRPr lang="en-US" dirty="0" smtClean="0"/>
          </a:p>
          <a:p>
            <a:r>
              <a:rPr lang="en-US" dirty="0" smtClean="0"/>
              <a:t>1. Go </a:t>
            </a:r>
            <a:r>
              <a:rPr lang="en-US" dirty="0"/>
              <a:t>to your content corner</a:t>
            </a:r>
          </a:p>
          <a:p>
            <a:r>
              <a:rPr lang="en-US" dirty="0" smtClean="0"/>
              <a:t>2. Find </a:t>
            </a:r>
            <a:r>
              <a:rPr lang="en-US" dirty="0"/>
              <a:t>a partner from another grade level</a:t>
            </a:r>
          </a:p>
          <a:p>
            <a:r>
              <a:rPr lang="en-US" dirty="0" smtClean="0"/>
              <a:t>3. Turn </a:t>
            </a:r>
            <a:r>
              <a:rPr lang="en-US" dirty="0"/>
              <a:t>and talk</a:t>
            </a:r>
          </a:p>
          <a:p>
            <a:r>
              <a:rPr lang="en-US" b="1" u="sng" dirty="0" smtClean="0"/>
              <a:t>TASK- </a:t>
            </a:r>
          </a:p>
          <a:p>
            <a:r>
              <a:rPr lang="en-US" dirty="0" smtClean="0"/>
              <a:t>1. Review </a:t>
            </a:r>
            <a:r>
              <a:rPr lang="en-US" dirty="0"/>
              <a:t>the color codes</a:t>
            </a:r>
          </a:p>
          <a:p>
            <a:r>
              <a:rPr lang="en-US" dirty="0" smtClean="0"/>
              <a:t>2. Compare </a:t>
            </a:r>
            <a:r>
              <a:rPr lang="en-US" dirty="0"/>
              <a:t>your process standards</a:t>
            </a:r>
          </a:p>
          <a:p>
            <a:r>
              <a:rPr lang="en-US" dirty="0" smtClean="0"/>
              <a:t>3. Compare </a:t>
            </a:r>
            <a:r>
              <a:rPr lang="en-US" dirty="0"/>
              <a:t>knowledge and skills</a:t>
            </a:r>
          </a:p>
          <a:p>
            <a:r>
              <a:rPr lang="en-US" dirty="0" smtClean="0"/>
              <a:t>4. Compare </a:t>
            </a:r>
            <a:r>
              <a:rPr lang="en-US" dirty="0"/>
              <a:t>a few readiness standards</a:t>
            </a:r>
          </a:p>
          <a:p>
            <a:r>
              <a:rPr lang="en-US" dirty="0" smtClean="0"/>
              <a:t>5. Make </a:t>
            </a:r>
            <a:r>
              <a:rPr lang="en-US" dirty="0"/>
              <a:t>a connection</a:t>
            </a:r>
          </a:p>
        </p:txBody>
      </p:sp>
    </p:spTree>
    <p:extLst>
      <p:ext uri="{BB962C8B-B14F-4D97-AF65-F5344CB8AC3E}">
        <p14:creationId xmlns:p14="http://schemas.microsoft.com/office/powerpoint/2010/main" val="15957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45" y="167425"/>
            <a:ext cx="8822029" cy="125021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oper Black" pitchFamily="18" charset="0"/>
              </a:rPr>
              <a:t>LFE – </a:t>
            </a:r>
            <a:r>
              <a:rPr lang="en-US" sz="4000" dirty="0" smtClean="0">
                <a:latin typeface="Cooper Black" pitchFamily="18" charset="0"/>
              </a:rPr>
              <a:t>Campus Climate</a:t>
            </a:r>
            <a:endParaRPr lang="en-US" sz="4000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31" y="1223493"/>
            <a:ext cx="8886422" cy="5434884"/>
          </a:xfrm>
        </p:spPr>
        <p:txBody>
          <a:bodyPr>
            <a:normAutofit/>
          </a:bodyPr>
          <a:lstStyle/>
          <a:p>
            <a:r>
              <a:rPr lang="en-US" dirty="0" smtClean="0"/>
              <a:t>Build relationships and trust through grade level meeting and team activities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Team points gained by </a:t>
            </a:r>
            <a:r>
              <a:rPr lang="en-US" i="1" dirty="0" smtClean="0"/>
              <a:t>Minute to </a:t>
            </a:r>
            <a:r>
              <a:rPr lang="en-US" i="1" dirty="0"/>
              <a:t>W</a:t>
            </a:r>
            <a:r>
              <a:rPr lang="en-US" i="1" dirty="0" smtClean="0"/>
              <a:t>in </a:t>
            </a:r>
            <a:r>
              <a:rPr lang="en-US" i="1" dirty="0"/>
              <a:t>I</a:t>
            </a:r>
            <a:r>
              <a:rPr lang="en-US" i="1" dirty="0" smtClean="0"/>
              <a:t>t </a:t>
            </a:r>
            <a:r>
              <a:rPr lang="en-US" dirty="0" smtClean="0"/>
              <a:t>games 	and top scoring team wins</a:t>
            </a:r>
            <a:r>
              <a:rPr lang="en-US" dirty="0"/>
              <a:t> </a:t>
            </a:r>
            <a:r>
              <a:rPr lang="en-US" dirty="0" smtClean="0"/>
              <a:t>prize.</a:t>
            </a:r>
          </a:p>
          <a:p>
            <a:pPr lvl="8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8" name="Picture 4" descr="F:\Mrs. Leal\DSC_0020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5" y="3468458"/>
            <a:ext cx="4378817" cy="291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Mrs. Leal\DSC_0024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910" y="3468458"/>
            <a:ext cx="4300101" cy="285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49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F:\Mrs. Leal\DSC_05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38" y="437881"/>
            <a:ext cx="9355626" cy="622049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189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ooper Black" pitchFamily="18" charset="0"/>
              </a:rPr>
              <a:t>LFE – </a:t>
            </a:r>
            <a:r>
              <a:rPr lang="en-US" sz="3600" dirty="0" smtClean="0">
                <a:latin typeface="Cooper Black" pitchFamily="18" charset="0"/>
              </a:rPr>
              <a:t>Building Teacher Capacity</a:t>
            </a:r>
            <a:endParaRPr lang="en-US" sz="3600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1326524"/>
            <a:ext cx="8680361" cy="5344732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Teachers write curriculum and lead district Best Teaching Practices meetings/vertical alignment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Provide TTESS observation feedback </a:t>
            </a:r>
            <a:r>
              <a:rPr lang="en-US" sz="3600" dirty="0"/>
              <a:t>with </a:t>
            </a:r>
            <a:r>
              <a:rPr lang="en-US" sz="3600" dirty="0" smtClean="0"/>
              <a:t>a reinforcement and a refinement</a:t>
            </a:r>
          </a:p>
          <a:p>
            <a:r>
              <a:rPr lang="en-US" sz="3600" dirty="0" smtClean="0"/>
              <a:t>CAC – Campus Advisory Committee</a:t>
            </a:r>
          </a:p>
          <a:p>
            <a:r>
              <a:rPr lang="en-US" sz="3600" dirty="0" smtClean="0"/>
              <a:t>PD360- Professional development program</a:t>
            </a:r>
          </a:p>
          <a:p>
            <a:r>
              <a:rPr lang="en-US" sz="3600" dirty="0" smtClean="0"/>
              <a:t>Teacher to teacher observations</a:t>
            </a:r>
          </a:p>
          <a:p>
            <a:r>
              <a:rPr lang="en-US" sz="3600" dirty="0" smtClean="0"/>
              <a:t>Implement data driven ideas developed by teachers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4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36" y="2488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ooper Black" pitchFamily="18" charset="0"/>
              </a:rPr>
              <a:t>LFE- School Synergy to Reach </a:t>
            </a:r>
            <a:r>
              <a:rPr lang="en-US" dirty="0">
                <a:latin typeface="Cooper Black" pitchFamily="18" charset="0"/>
              </a:rPr>
              <a:t>S</a:t>
            </a:r>
            <a:r>
              <a:rPr lang="en-US" dirty="0" smtClean="0">
                <a:latin typeface="Cooper Black" pitchFamily="18" charset="0"/>
              </a:rPr>
              <a:t>tudent </a:t>
            </a:r>
            <a:r>
              <a:rPr lang="en-US" dirty="0">
                <a:latin typeface="Cooper Black" pitchFamily="18" charset="0"/>
              </a:rPr>
              <a:t>S</a:t>
            </a:r>
            <a:r>
              <a:rPr lang="en-US" dirty="0" smtClean="0">
                <a:latin typeface="Cooper Black" pitchFamily="18" charset="0"/>
              </a:rPr>
              <a:t>uccess  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802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Look at data to drive instruction</a:t>
            </a:r>
          </a:p>
          <a:p>
            <a:r>
              <a:rPr lang="en-US" dirty="0" smtClean="0"/>
              <a:t>Celebrate student progress (Reading Plus)</a:t>
            </a:r>
          </a:p>
          <a:p>
            <a:r>
              <a:rPr lang="en-US" dirty="0" smtClean="0"/>
              <a:t>Know students (profile sheets)</a:t>
            </a:r>
          </a:p>
          <a:p>
            <a:r>
              <a:rPr lang="en-US" dirty="0" smtClean="0"/>
              <a:t>Character building program</a:t>
            </a:r>
          </a:p>
          <a:p>
            <a:r>
              <a:rPr lang="en-US" dirty="0" smtClean="0"/>
              <a:t>ACE afterschool program</a:t>
            </a:r>
          </a:p>
          <a:p>
            <a:r>
              <a:rPr lang="en-US" dirty="0" smtClean="0"/>
              <a:t>CATCH program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Teacher ideas and taking risks</a:t>
            </a:r>
          </a:p>
          <a:p>
            <a:r>
              <a:rPr lang="en-US" dirty="0" smtClean="0"/>
              <a:t>Change what is not working</a:t>
            </a:r>
            <a:endParaRPr lang="en-US" dirty="0"/>
          </a:p>
          <a:p>
            <a:r>
              <a:rPr lang="en-US" dirty="0" smtClean="0"/>
              <a:t>RTI – what can we do to help? </a:t>
            </a:r>
          </a:p>
          <a:p>
            <a:r>
              <a:rPr lang="en-US" dirty="0" smtClean="0"/>
              <a:t>Develop </a:t>
            </a:r>
            <a:r>
              <a:rPr lang="en-US" dirty="0"/>
              <a:t>b</a:t>
            </a:r>
            <a:r>
              <a:rPr lang="en-US" dirty="0" smtClean="0"/>
              <a:t>ehavior plans</a:t>
            </a:r>
          </a:p>
          <a:p>
            <a:r>
              <a:rPr lang="en-US" dirty="0" smtClean="0"/>
              <a:t>Develop interventions for students not making progress based on their needs. </a:t>
            </a:r>
          </a:p>
          <a:p>
            <a:r>
              <a:rPr lang="en-US" dirty="0" smtClean="0"/>
              <a:t>Involving Community/Parents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09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69" y="132970"/>
            <a:ext cx="8229600" cy="1143000"/>
          </a:xfrm>
        </p:spPr>
        <p:txBody>
          <a:bodyPr/>
          <a:lstStyle/>
          <a:p>
            <a:r>
              <a:rPr lang="en-US" dirty="0">
                <a:latin typeface="Cooper Black" pitchFamily="18" charset="0"/>
              </a:rPr>
              <a:t>LFE- </a:t>
            </a:r>
            <a:r>
              <a:rPr lang="en-US" dirty="0" smtClean="0">
                <a:latin typeface="Cooper Black" pitchFamily="18" charset="0"/>
              </a:rPr>
              <a:t>Data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4" name="Content Placeholder 3" descr="G05 Science FALL GEN DA 1516 &lt;br/&gt;LOS FRESNOS EL - Google Chrome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" t="29999" r="27152" b="-10"/>
          <a:stretch/>
        </p:blipFill>
        <p:spPr>
          <a:xfrm>
            <a:off x="154546" y="1146060"/>
            <a:ext cx="8933581" cy="5447923"/>
          </a:xfrm>
        </p:spPr>
      </p:pic>
    </p:spTree>
    <p:extLst>
      <p:ext uri="{BB962C8B-B14F-4D97-AF65-F5344CB8AC3E}">
        <p14:creationId xmlns:p14="http://schemas.microsoft.com/office/powerpoint/2010/main" val="3598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oper Black" pitchFamily="18" charset="0"/>
              </a:rPr>
              <a:t>LFE- Intervention 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326524"/>
            <a:ext cx="8506496" cy="534473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Hot spots (TEKS) are identified from District Assessments/STAAR</a:t>
            </a:r>
          </a:p>
          <a:p>
            <a:r>
              <a:rPr lang="en-US" dirty="0" smtClean="0"/>
              <a:t>Grade level interventions are developed to closed instructional gaps. </a:t>
            </a:r>
            <a:endParaRPr lang="en-US" dirty="0"/>
          </a:p>
          <a:p>
            <a:r>
              <a:rPr lang="en-US" dirty="0" smtClean="0"/>
              <a:t>All teachers take responsibility of all students not just those in classroom.</a:t>
            </a:r>
          </a:p>
          <a:p>
            <a:pPr marL="0" indent="0">
              <a:buNone/>
            </a:pPr>
            <a:r>
              <a:rPr lang="en-US" dirty="0" smtClean="0"/>
              <a:t>Example schedule: </a:t>
            </a:r>
          </a:p>
          <a:p>
            <a:pPr marL="0" indent="0">
              <a:buNone/>
            </a:pPr>
            <a:r>
              <a:rPr lang="en-US" dirty="0" smtClean="0"/>
              <a:t>Reading/Math intervention- 7:00 a.m. -7:55 a.m.</a:t>
            </a:r>
          </a:p>
          <a:p>
            <a:pPr marL="0" indent="0">
              <a:buNone/>
            </a:pPr>
            <a:r>
              <a:rPr lang="en-US" dirty="0" smtClean="0"/>
              <a:t>Power Hour 8:00a.m. – 9:00a.m.</a:t>
            </a:r>
          </a:p>
          <a:p>
            <a:pPr marL="0" indent="0">
              <a:buNone/>
            </a:pPr>
            <a:r>
              <a:rPr lang="en-US" dirty="0" smtClean="0"/>
              <a:t>Wednesday Success Academy 3:15 p.m. – 6:00 p.m.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91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oper Black" pitchFamily="18" charset="0"/>
              </a:rPr>
              <a:t>LFE – </a:t>
            </a:r>
            <a:r>
              <a:rPr lang="en-US" dirty="0" smtClean="0">
                <a:latin typeface="Cooper Black" pitchFamily="18" charset="0"/>
              </a:rPr>
              <a:t>Student Ownership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9" b="10387"/>
          <a:stretch/>
        </p:blipFill>
        <p:spPr>
          <a:xfrm>
            <a:off x="94033" y="1247222"/>
            <a:ext cx="4593877" cy="542200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" r="6786" b="6900"/>
          <a:stretch/>
        </p:blipFill>
        <p:spPr>
          <a:xfrm>
            <a:off x="4687910" y="1422101"/>
            <a:ext cx="4340180" cy="517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0158"/>
          </a:xfrm>
        </p:spPr>
        <p:txBody>
          <a:bodyPr/>
          <a:lstStyle/>
          <a:p>
            <a:r>
              <a:rPr lang="en-US" dirty="0">
                <a:latin typeface="Cooper Black" pitchFamily="18" charset="0"/>
              </a:rPr>
              <a:t>LFE- </a:t>
            </a:r>
            <a:r>
              <a:rPr lang="en-US" dirty="0" smtClean="0">
                <a:latin typeface="Cooper Black" pitchFamily="18" charset="0"/>
              </a:rPr>
              <a:t>Student Data 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5" b="9583"/>
          <a:stretch/>
        </p:blipFill>
        <p:spPr>
          <a:xfrm>
            <a:off x="1378040" y="772732"/>
            <a:ext cx="6143222" cy="5949066"/>
          </a:xfrm>
        </p:spPr>
      </p:pic>
      <p:sp>
        <p:nvSpPr>
          <p:cNvPr id="5" name="TextBox 4"/>
          <p:cNvSpPr txBox="1"/>
          <p:nvPr/>
        </p:nvSpPr>
        <p:spPr>
          <a:xfrm>
            <a:off x="2897746" y="5602310"/>
            <a:ext cx="139091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3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For more information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Please contact: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Toni Garrett</a:t>
            </a:r>
          </a:p>
          <a:p>
            <a:pPr marL="0" indent="0">
              <a:buNone/>
            </a:pPr>
            <a:r>
              <a:rPr lang="en-US" dirty="0" smtClean="0"/>
              <a:t>Program Coordinator, Region 10 ESC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t</a:t>
            </a:r>
            <a:r>
              <a:rPr lang="en-US" dirty="0" smtClean="0">
                <a:hlinkClick r:id="rId2"/>
              </a:rPr>
              <a:t>oni.garrett@region10.org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972-348-1488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1750</TotalTime>
  <Words>620</Words>
  <Application>Microsoft Office PowerPoint</Application>
  <PresentationFormat>On-screen Show (4:3)</PresentationFormat>
  <Paragraphs>146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Aharoni</vt:lpstr>
      <vt:lpstr>Arial</vt:lpstr>
      <vt:lpstr>Calibri</vt:lpstr>
      <vt:lpstr>Cooper Black</vt:lpstr>
      <vt:lpstr>Office Theme</vt:lpstr>
      <vt:lpstr>Capacity Building Initiative</vt:lpstr>
      <vt:lpstr>Introducing Our Team</vt:lpstr>
      <vt:lpstr>Texas Education Agency</vt:lpstr>
      <vt:lpstr>What’s the purpose of the initiative?</vt:lpstr>
      <vt:lpstr>Title I Capacity Building Initiative</vt:lpstr>
      <vt:lpstr>Let’s explore!</vt:lpstr>
      <vt:lpstr>Los Fresnos Elementary</vt:lpstr>
      <vt:lpstr>PowerPoint Presentation</vt:lpstr>
      <vt:lpstr>LFE - Demographics</vt:lpstr>
      <vt:lpstr>LFE – Mission Statement</vt:lpstr>
      <vt:lpstr>LFE – Teach to STANDARDS</vt:lpstr>
      <vt:lpstr>PowerPoint Presentation</vt:lpstr>
      <vt:lpstr>TEKS Scaffold: Math Grade 4 </vt:lpstr>
      <vt:lpstr>PLC - RIGOR</vt:lpstr>
      <vt:lpstr>PLC  Instructional Strategies  *   Student engagement</vt:lpstr>
      <vt:lpstr>PowerPoint Presentation</vt:lpstr>
      <vt:lpstr>PowerPoint Presentation</vt:lpstr>
      <vt:lpstr>LFE – Campus Climate</vt:lpstr>
      <vt:lpstr>PowerPoint Presentation</vt:lpstr>
      <vt:lpstr>LFE – Building Teacher Capacity</vt:lpstr>
      <vt:lpstr>LFE- School Synergy to Reach Student Success  </vt:lpstr>
      <vt:lpstr>LFE- Data</vt:lpstr>
      <vt:lpstr>LFE- Intervention </vt:lpstr>
      <vt:lpstr>LFE – Student Ownership</vt:lpstr>
      <vt:lpstr>LFE- Student Data </vt:lpstr>
      <vt:lpstr>For more information</vt:lpstr>
    </vt:vector>
  </TitlesOfParts>
  <Company>Region 10 ESC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 Resources and Reward Schools</dc:title>
  <dc:creator>Toni Garrett</dc:creator>
  <cp:lastModifiedBy>Toni Garrett</cp:lastModifiedBy>
  <cp:revision>77</cp:revision>
  <cp:lastPrinted>2014-10-14T13:25:37Z</cp:lastPrinted>
  <dcterms:created xsi:type="dcterms:W3CDTF">2014-09-29T15:43:19Z</dcterms:created>
  <dcterms:modified xsi:type="dcterms:W3CDTF">2016-01-04T15:23:40Z</dcterms:modified>
</cp:coreProperties>
</file>