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34"/>
  </p:notesMasterIdLst>
  <p:sldIdLst>
    <p:sldId id="263" r:id="rId6"/>
    <p:sldId id="267" r:id="rId7"/>
    <p:sldId id="270" r:id="rId8"/>
    <p:sldId id="265" r:id="rId9"/>
    <p:sldId id="280" r:id="rId10"/>
    <p:sldId id="281" r:id="rId11"/>
    <p:sldId id="282" r:id="rId12"/>
    <p:sldId id="303" r:id="rId13"/>
    <p:sldId id="301" r:id="rId14"/>
    <p:sldId id="302" r:id="rId15"/>
    <p:sldId id="266" r:id="rId16"/>
    <p:sldId id="283" r:id="rId17"/>
    <p:sldId id="285" r:id="rId18"/>
    <p:sldId id="286" r:id="rId19"/>
    <p:sldId id="287" r:id="rId20"/>
    <p:sldId id="288" r:id="rId21"/>
    <p:sldId id="290" r:id="rId22"/>
    <p:sldId id="268" r:id="rId23"/>
    <p:sldId id="292" r:id="rId24"/>
    <p:sldId id="291" r:id="rId25"/>
    <p:sldId id="293" r:id="rId26"/>
    <p:sldId id="294" r:id="rId27"/>
    <p:sldId id="299" r:id="rId28"/>
    <p:sldId id="300" r:id="rId29"/>
    <p:sldId id="295" r:id="rId30"/>
    <p:sldId id="296" r:id="rId31"/>
    <p:sldId id="297" r:id="rId32"/>
    <p:sldId id="298"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88">
          <p15:clr>
            <a:srgbClr val="A4A3A4"/>
          </p15:clr>
        </p15:guide>
        <p15:guide id="2" pos="29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na Chong" initials="TC" lastIdx="1" clrIdx="0"/>
  <p:cmAuthor id="2" name="Christina Patrick" initials="CP" lastIdx="4" clrIdx="1">
    <p:extLst>
      <p:ext uri="{19B8F6BF-5375-455C-9EA6-DF929625EA0E}">
        <p15:presenceInfo xmlns:p15="http://schemas.microsoft.com/office/powerpoint/2012/main" userId="S-1-5-21-1360280193-1002978469-1819828000-631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F3E33"/>
    <a:srgbClr val="D0252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08"/>
    <p:restoredTop sz="93899" autoAdjust="0"/>
  </p:normalViewPr>
  <p:slideViewPr>
    <p:cSldViewPr snapToGrid="0" snapToObjects="1">
      <p:cViewPr varScale="1">
        <p:scale>
          <a:sx n="100" d="100"/>
          <a:sy n="100" d="100"/>
        </p:scale>
        <p:origin x="2274" y="78"/>
      </p:cViewPr>
      <p:guideLst>
        <p:guide orient="horz" pos="1288"/>
        <p:guide pos="293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DFB65-6B25-4054-8D15-AB7A06F0118E}" type="datetimeFigureOut">
              <a:rPr lang="en-US" smtClean="0"/>
              <a:t>1/31/2018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1C82F8-0BD8-4AD7-82D8-800DC208C6CA}" type="slidenum">
              <a:rPr lang="en-US" smtClean="0"/>
              <a:t>‹#›</a:t>
            </a:fld>
            <a:endParaRPr lang="en-US"/>
          </a:p>
        </p:txBody>
      </p:sp>
    </p:spTree>
    <p:extLst>
      <p:ext uri="{BB962C8B-B14F-4D97-AF65-F5344CB8AC3E}">
        <p14:creationId xmlns:p14="http://schemas.microsoft.com/office/powerpoint/2010/main" val="1109557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4</a:t>
            </a:fld>
            <a:endParaRPr lang="en-US"/>
          </a:p>
        </p:txBody>
      </p:sp>
    </p:spTree>
    <p:extLst>
      <p:ext uri="{BB962C8B-B14F-4D97-AF65-F5344CB8AC3E}">
        <p14:creationId xmlns:p14="http://schemas.microsoft.com/office/powerpoint/2010/main" val="2493965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5</a:t>
            </a:fld>
            <a:endParaRPr lang="en-US"/>
          </a:p>
        </p:txBody>
      </p:sp>
    </p:spTree>
    <p:extLst>
      <p:ext uri="{BB962C8B-B14F-4D97-AF65-F5344CB8AC3E}">
        <p14:creationId xmlns:p14="http://schemas.microsoft.com/office/powerpoint/2010/main" val="1535710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6</a:t>
            </a:fld>
            <a:endParaRPr lang="en-US"/>
          </a:p>
        </p:txBody>
      </p:sp>
    </p:spTree>
    <p:extLst>
      <p:ext uri="{BB962C8B-B14F-4D97-AF65-F5344CB8AC3E}">
        <p14:creationId xmlns:p14="http://schemas.microsoft.com/office/powerpoint/2010/main" val="178910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7</a:t>
            </a:fld>
            <a:endParaRPr lang="en-US"/>
          </a:p>
        </p:txBody>
      </p:sp>
    </p:spTree>
    <p:extLst>
      <p:ext uri="{BB962C8B-B14F-4D97-AF65-F5344CB8AC3E}">
        <p14:creationId xmlns:p14="http://schemas.microsoft.com/office/powerpoint/2010/main" val="429970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8</a:t>
            </a:fld>
            <a:endParaRPr lang="en-US"/>
          </a:p>
        </p:txBody>
      </p:sp>
    </p:spTree>
    <p:extLst>
      <p:ext uri="{BB962C8B-B14F-4D97-AF65-F5344CB8AC3E}">
        <p14:creationId xmlns:p14="http://schemas.microsoft.com/office/powerpoint/2010/main" val="74530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9</a:t>
            </a:fld>
            <a:endParaRPr lang="en-US"/>
          </a:p>
        </p:txBody>
      </p:sp>
    </p:spTree>
    <p:extLst>
      <p:ext uri="{BB962C8B-B14F-4D97-AF65-F5344CB8AC3E}">
        <p14:creationId xmlns:p14="http://schemas.microsoft.com/office/powerpoint/2010/main" val="1968532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10</a:t>
            </a:fld>
            <a:endParaRPr lang="en-US"/>
          </a:p>
        </p:txBody>
      </p:sp>
    </p:spTree>
    <p:extLst>
      <p:ext uri="{BB962C8B-B14F-4D97-AF65-F5344CB8AC3E}">
        <p14:creationId xmlns:p14="http://schemas.microsoft.com/office/powerpoint/2010/main" val="2033309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11</a:t>
            </a:fld>
            <a:endParaRPr lang="en-US"/>
          </a:p>
        </p:txBody>
      </p:sp>
    </p:spTree>
    <p:extLst>
      <p:ext uri="{BB962C8B-B14F-4D97-AF65-F5344CB8AC3E}">
        <p14:creationId xmlns:p14="http://schemas.microsoft.com/office/powerpoint/2010/main" val="2817203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endParaRPr lang="en-US" baseline="0" dirty="0"/>
          </a:p>
        </p:txBody>
      </p:sp>
      <p:sp>
        <p:nvSpPr>
          <p:cNvPr id="4" name="Slide Number Placeholder 3"/>
          <p:cNvSpPr>
            <a:spLocks noGrp="1"/>
          </p:cNvSpPr>
          <p:nvPr>
            <p:ph type="sldNum" sz="quarter" idx="10"/>
          </p:nvPr>
        </p:nvSpPr>
        <p:spPr/>
        <p:txBody>
          <a:bodyPr/>
          <a:lstStyle/>
          <a:p>
            <a:fld id="{2AC7D325-95F9-E844-A6B2-A6503D127FD2}" type="slidenum">
              <a:rPr lang="en-US" smtClean="0"/>
              <a:t>12</a:t>
            </a:fld>
            <a:endParaRPr lang="en-US"/>
          </a:p>
        </p:txBody>
      </p:sp>
    </p:spTree>
    <p:extLst>
      <p:ext uri="{BB962C8B-B14F-4D97-AF65-F5344CB8AC3E}">
        <p14:creationId xmlns:p14="http://schemas.microsoft.com/office/powerpoint/2010/main" val="3359444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8925" y="1209675"/>
            <a:ext cx="4359275" cy="3268663"/>
          </a:xfrm>
        </p:spPr>
      </p:sp>
      <p:sp>
        <p:nvSpPr>
          <p:cNvPr id="3" name="Notes Placeholder 2"/>
          <p:cNvSpPr>
            <a:spLocks noGrp="1"/>
          </p:cNvSpPr>
          <p:nvPr>
            <p:ph type="body" idx="1"/>
          </p:nvPr>
        </p:nvSpPr>
        <p:spPr/>
        <p:txBody>
          <a:bodyPr/>
          <a:lstStyle/>
          <a:p>
            <a:pPr marL="0" indent="0">
              <a:buFont typeface="Arial" pitchFamily="34" charset="0"/>
              <a:buNone/>
            </a:pPr>
            <a:endParaRPr lang="en-US" baseline="0" dirty="0"/>
          </a:p>
        </p:txBody>
      </p:sp>
      <p:sp>
        <p:nvSpPr>
          <p:cNvPr id="4" name="Slide Number Placeholder 3"/>
          <p:cNvSpPr>
            <a:spLocks noGrp="1"/>
          </p:cNvSpPr>
          <p:nvPr>
            <p:ph type="sldNum" sz="quarter" idx="10"/>
          </p:nvPr>
        </p:nvSpPr>
        <p:spPr/>
        <p:txBody>
          <a:bodyPr/>
          <a:lstStyle/>
          <a:p>
            <a:fld id="{2ED2AD8E-41EC-4294-8170-90378656E826}"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035439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aseline="0" dirty="0" smtClean="0"/>
              <a:t>Source: Neild, R.C., </a:t>
            </a:r>
            <a:r>
              <a:rPr lang="en-US" baseline="0" dirty="0" err="1" smtClean="0"/>
              <a:t>Balfanz</a:t>
            </a:r>
            <a:r>
              <a:rPr lang="en-US" baseline="0" dirty="0" smtClean="0"/>
              <a:t>, R., &amp; Herzog, L. (2007). An Early Warning System. Educational Leadership. 65(2), 28-33. Retrieved from http://new.every1graduates.org/wp-content/ uploads/2012/03/Early_Warning_System_Neild_Balfanz_Herzog.pdf pp. 2-3.)</a:t>
            </a:r>
            <a:endParaRPr lang="en-US" dirty="0" smtClean="0"/>
          </a:p>
          <a:p>
            <a:endParaRPr lang="en-US" baseline="0" dirty="0"/>
          </a:p>
          <a:p>
            <a:endParaRPr lang="en-US" dirty="0"/>
          </a:p>
        </p:txBody>
      </p:sp>
      <p:sp>
        <p:nvSpPr>
          <p:cNvPr id="4" name="Slide Number Placeholder 3"/>
          <p:cNvSpPr>
            <a:spLocks noGrp="1"/>
          </p:cNvSpPr>
          <p:nvPr>
            <p:ph type="sldNum" sz="quarter" idx="10"/>
          </p:nvPr>
        </p:nvSpPr>
        <p:spPr/>
        <p:txBody>
          <a:bodyPr/>
          <a:lstStyle/>
          <a:p>
            <a:fld id="{2AC7D325-95F9-E844-A6B2-A6503D127FD2}" type="slidenum">
              <a:rPr lang="en-US" smtClean="0"/>
              <a:t>14</a:t>
            </a:fld>
            <a:endParaRPr lang="en-US"/>
          </a:p>
        </p:txBody>
      </p:sp>
    </p:spTree>
    <p:extLst>
      <p:ext uri="{BB962C8B-B14F-4D97-AF65-F5344CB8AC3E}">
        <p14:creationId xmlns:p14="http://schemas.microsoft.com/office/powerpoint/2010/main" val="4016186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baseline="0" dirty="0"/>
          </a:p>
          <a:p>
            <a:r>
              <a:rPr lang="en-US" b="1" baseline="0" dirty="0"/>
              <a:t>Sources:</a:t>
            </a:r>
          </a:p>
          <a:p>
            <a:pPr marL="177851" indent="-177851">
              <a:buFont typeface="Arial" pitchFamily="34" charset="0"/>
              <a:buChar char="•"/>
            </a:pPr>
            <a:r>
              <a:rPr lang="en-US" b="0" baseline="0" dirty="0"/>
              <a:t>City Year recruitment and corps member survey data</a:t>
            </a:r>
          </a:p>
          <a:p>
            <a:pPr marL="177851" indent="-177851">
              <a:buFont typeface="Arial" pitchFamily="34" charset="0"/>
              <a:buChar char="•"/>
            </a:pPr>
            <a:r>
              <a:rPr lang="en-US" b="0" baseline="0" dirty="0"/>
              <a:t>Policy Studies Associates study (2007)</a:t>
            </a:r>
            <a:endParaRPr lang="en-US" dirty="0"/>
          </a:p>
          <a:p>
            <a:endParaRPr lang="en-US" b="0" dirty="0"/>
          </a:p>
          <a:p>
            <a:endParaRPr lang="en-US" dirty="0"/>
          </a:p>
          <a:p>
            <a:endParaRPr lang="en-US" dirty="0"/>
          </a:p>
        </p:txBody>
      </p:sp>
      <p:sp>
        <p:nvSpPr>
          <p:cNvPr id="4" name="Slide Number Placeholder 3"/>
          <p:cNvSpPr>
            <a:spLocks noGrp="1"/>
          </p:cNvSpPr>
          <p:nvPr>
            <p:ph type="sldNum" sz="quarter" idx="10"/>
          </p:nvPr>
        </p:nvSpPr>
        <p:spPr/>
        <p:txBody>
          <a:bodyPr/>
          <a:lstStyle/>
          <a:p>
            <a:fld id="{C3828D67-953E-4F30-8F5B-713DC9A78622}" type="slidenum">
              <a:rPr lang="en-US" smtClean="0"/>
              <a:t>15</a:t>
            </a:fld>
            <a:endParaRPr lang="en-US"/>
          </a:p>
        </p:txBody>
      </p:sp>
    </p:spTree>
    <p:extLst>
      <p:ext uri="{BB962C8B-B14F-4D97-AF65-F5344CB8AC3E}">
        <p14:creationId xmlns:p14="http://schemas.microsoft.com/office/powerpoint/2010/main" val="2695714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CEA53B41-3F5B-4624-BDC5-B3433627C616}" type="slidenum">
              <a:rPr lang="en-US" smtClean="0"/>
              <a:t>16</a:t>
            </a:fld>
            <a:endParaRPr lang="en-US"/>
          </a:p>
        </p:txBody>
      </p:sp>
    </p:spTree>
    <p:extLst>
      <p:ext uri="{BB962C8B-B14F-4D97-AF65-F5344CB8AC3E}">
        <p14:creationId xmlns:p14="http://schemas.microsoft.com/office/powerpoint/2010/main" val="4037318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3838192-2AA1-487F-BF5A-C38D1994C4BD}" type="slidenum">
              <a:rPr lang="en-US" smtClean="0"/>
              <a:t>17</a:t>
            </a:fld>
            <a:endParaRPr lang="en-US"/>
          </a:p>
        </p:txBody>
      </p:sp>
    </p:spTree>
    <p:extLst>
      <p:ext uri="{BB962C8B-B14F-4D97-AF65-F5344CB8AC3E}">
        <p14:creationId xmlns:p14="http://schemas.microsoft.com/office/powerpoint/2010/main" val="2496369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18</a:t>
            </a:fld>
            <a:endParaRPr lang="en-US"/>
          </a:p>
        </p:txBody>
      </p:sp>
    </p:spTree>
    <p:extLst>
      <p:ext uri="{BB962C8B-B14F-4D97-AF65-F5344CB8AC3E}">
        <p14:creationId xmlns:p14="http://schemas.microsoft.com/office/powerpoint/2010/main" val="2920162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38192-2AA1-487F-BF5A-C38D1994C4BD}" type="slidenum">
              <a:rPr lang="en-US" smtClean="0"/>
              <a:t>19</a:t>
            </a:fld>
            <a:endParaRPr lang="en-US"/>
          </a:p>
        </p:txBody>
      </p:sp>
    </p:spTree>
    <p:extLst>
      <p:ext uri="{BB962C8B-B14F-4D97-AF65-F5344CB8AC3E}">
        <p14:creationId xmlns:p14="http://schemas.microsoft.com/office/powerpoint/2010/main" val="3277591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20</a:t>
            </a:fld>
            <a:endParaRPr lang="en-US"/>
          </a:p>
        </p:txBody>
      </p:sp>
    </p:spTree>
    <p:extLst>
      <p:ext uri="{BB962C8B-B14F-4D97-AF65-F5344CB8AC3E}">
        <p14:creationId xmlns:p14="http://schemas.microsoft.com/office/powerpoint/2010/main" val="879096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21</a:t>
            </a:fld>
            <a:endParaRPr lang="en-US"/>
          </a:p>
        </p:txBody>
      </p:sp>
    </p:spTree>
    <p:extLst>
      <p:ext uri="{BB962C8B-B14F-4D97-AF65-F5344CB8AC3E}">
        <p14:creationId xmlns:p14="http://schemas.microsoft.com/office/powerpoint/2010/main" val="3679585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22</a:t>
            </a:fld>
            <a:endParaRPr lang="en-US"/>
          </a:p>
        </p:txBody>
      </p:sp>
    </p:spTree>
    <p:extLst>
      <p:ext uri="{BB962C8B-B14F-4D97-AF65-F5344CB8AC3E}">
        <p14:creationId xmlns:p14="http://schemas.microsoft.com/office/powerpoint/2010/main" val="1236809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23</a:t>
            </a:fld>
            <a:endParaRPr lang="en-US"/>
          </a:p>
        </p:txBody>
      </p:sp>
    </p:spTree>
    <p:extLst>
      <p:ext uri="{BB962C8B-B14F-4D97-AF65-F5344CB8AC3E}">
        <p14:creationId xmlns:p14="http://schemas.microsoft.com/office/powerpoint/2010/main" val="1067853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81C82F8-0BD8-4AD7-82D8-800DC208C6CA}" type="slidenum">
              <a:rPr lang="en-US" smtClean="0"/>
              <a:t>24</a:t>
            </a:fld>
            <a:endParaRPr lang="en-US"/>
          </a:p>
        </p:txBody>
      </p:sp>
    </p:spTree>
    <p:extLst>
      <p:ext uri="{BB962C8B-B14F-4D97-AF65-F5344CB8AC3E}">
        <p14:creationId xmlns:p14="http://schemas.microsoft.com/office/powerpoint/2010/main" val="286253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25</a:t>
            </a:fld>
            <a:endParaRPr lang="en-US"/>
          </a:p>
        </p:txBody>
      </p:sp>
    </p:spTree>
    <p:extLst>
      <p:ext uri="{BB962C8B-B14F-4D97-AF65-F5344CB8AC3E}">
        <p14:creationId xmlns:p14="http://schemas.microsoft.com/office/powerpoint/2010/main" val="3752940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26</a:t>
            </a:fld>
            <a:endParaRPr lang="en-US"/>
          </a:p>
        </p:txBody>
      </p:sp>
    </p:spTree>
    <p:extLst>
      <p:ext uri="{BB962C8B-B14F-4D97-AF65-F5344CB8AC3E}">
        <p14:creationId xmlns:p14="http://schemas.microsoft.com/office/powerpoint/2010/main" val="2600410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1C82F8-0BD8-4AD7-82D8-800DC208C6CA}" type="slidenum">
              <a:rPr lang="en-US" smtClean="0"/>
              <a:t>27</a:t>
            </a:fld>
            <a:endParaRPr lang="en-US"/>
          </a:p>
        </p:txBody>
      </p:sp>
    </p:spTree>
    <p:extLst>
      <p:ext uri="{BB962C8B-B14F-4D97-AF65-F5344CB8AC3E}">
        <p14:creationId xmlns:p14="http://schemas.microsoft.com/office/powerpoint/2010/main" val="3634121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CEA53B41-3F5B-4624-BDC5-B3433627C616}" type="slidenum">
              <a:rPr lang="en-US" smtClean="0"/>
              <a:t>28</a:t>
            </a:fld>
            <a:endParaRPr lang="en-US"/>
          </a:p>
        </p:txBody>
      </p:sp>
    </p:spTree>
    <p:extLst>
      <p:ext uri="{BB962C8B-B14F-4D97-AF65-F5344CB8AC3E}">
        <p14:creationId xmlns:p14="http://schemas.microsoft.com/office/powerpoint/2010/main" val="30042718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Title Slide B">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0926" y="1006235"/>
            <a:ext cx="4882147" cy="4845530"/>
          </a:xfrm>
          <a:prstGeom prst="rect">
            <a:avLst/>
          </a:prstGeom>
        </p:spPr>
      </p:pic>
    </p:spTree>
    <p:extLst>
      <p:ext uri="{BB962C8B-B14F-4D97-AF65-F5344CB8AC3E}">
        <p14:creationId xmlns:p14="http://schemas.microsoft.com/office/powerpoint/2010/main" val="21032257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0926" y="1006235"/>
            <a:ext cx="4882147" cy="4845530"/>
          </a:xfrm>
          <a:prstGeom prst="rect">
            <a:avLst/>
          </a:prstGeom>
        </p:spPr>
      </p:pic>
    </p:spTree>
    <p:extLst>
      <p:ext uri="{BB962C8B-B14F-4D97-AF65-F5344CB8AC3E}">
        <p14:creationId xmlns:p14="http://schemas.microsoft.com/office/powerpoint/2010/main" val="6775568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B">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0926" y="1006235"/>
            <a:ext cx="4882147" cy="4845530"/>
          </a:xfrm>
          <a:prstGeom prst="rect">
            <a:avLst/>
          </a:prstGeom>
        </p:spPr>
      </p:pic>
    </p:spTree>
    <p:extLst>
      <p:ext uri="{BB962C8B-B14F-4D97-AF65-F5344CB8AC3E}">
        <p14:creationId xmlns:p14="http://schemas.microsoft.com/office/powerpoint/2010/main" val="14896456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0926" y="1006235"/>
            <a:ext cx="4882147" cy="4845530"/>
          </a:xfrm>
          <a:prstGeom prst="rect">
            <a:avLst/>
          </a:prstGeom>
        </p:spPr>
      </p:pic>
    </p:spTree>
    <p:extLst>
      <p:ext uri="{BB962C8B-B14F-4D97-AF65-F5344CB8AC3E}">
        <p14:creationId xmlns:p14="http://schemas.microsoft.com/office/powerpoint/2010/main" val="19713175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5_Title Slide B">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67102" y="757499"/>
            <a:ext cx="1433668" cy="142291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3768" y="2526034"/>
            <a:ext cx="7796463" cy="3812256"/>
          </a:xfrm>
          <a:prstGeom prst="rect">
            <a:avLst/>
          </a:prstGeom>
        </p:spPr>
      </p:pic>
    </p:spTree>
    <p:extLst>
      <p:ext uri="{BB962C8B-B14F-4D97-AF65-F5344CB8AC3E}">
        <p14:creationId xmlns:p14="http://schemas.microsoft.com/office/powerpoint/2010/main" val="102953211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Title Slide B">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67102" y="757499"/>
            <a:ext cx="1433668" cy="1422915"/>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3768" y="2507289"/>
            <a:ext cx="7801898" cy="3819111"/>
          </a:xfrm>
          <a:prstGeom prst="rect">
            <a:avLst/>
          </a:prstGeom>
        </p:spPr>
      </p:pic>
    </p:spTree>
    <p:extLst>
      <p:ext uri="{BB962C8B-B14F-4D97-AF65-F5344CB8AC3E}">
        <p14:creationId xmlns:p14="http://schemas.microsoft.com/office/powerpoint/2010/main" val="1607921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userDrawn="1"/>
        </p:nvGrpSpPr>
        <p:grpSpPr>
          <a:xfrm>
            <a:off x="1228198" y="1362154"/>
            <a:ext cx="6936904" cy="3597426"/>
            <a:chOff x="1228198" y="1711920"/>
            <a:chExt cx="6936904" cy="3597426"/>
          </a:xfrm>
        </p:grpSpPr>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96911" y="1711920"/>
              <a:ext cx="1761987" cy="1748772"/>
            </a:xfrm>
            <a:prstGeom prst="rect">
              <a:avLst/>
            </a:prstGeom>
          </p:spPr>
        </p:pic>
        <p:sp>
          <p:nvSpPr>
            <p:cNvPr id="2" name="TextBox 1"/>
            <p:cNvSpPr txBox="1"/>
            <p:nvPr userDrawn="1"/>
          </p:nvSpPr>
          <p:spPr>
            <a:xfrm>
              <a:off x="1228198" y="3985907"/>
              <a:ext cx="6936904" cy="1323439"/>
            </a:xfrm>
            <a:prstGeom prst="rect">
              <a:avLst/>
            </a:prstGeom>
            <a:noFill/>
          </p:spPr>
          <p:txBody>
            <a:bodyPr wrap="square" rtlCol="0">
              <a:spAutoFit/>
            </a:bodyPr>
            <a:lstStyle/>
            <a:p>
              <a:pPr algn="ctr"/>
              <a:r>
                <a:rPr lang="en-US" sz="8000" b="1" i="0" dirty="0" smtClean="0">
                  <a:latin typeface="Arial" charset="0"/>
                  <a:ea typeface="Arial" charset="0"/>
                  <a:cs typeface="Arial" charset="0"/>
                </a:rPr>
                <a:t>WELCOME</a:t>
              </a:r>
              <a:endParaRPr lang="en-US" sz="8000" b="1" i="0" dirty="0">
                <a:latin typeface="Arial" charset="0"/>
                <a:ea typeface="Arial" charset="0"/>
                <a:cs typeface="Arial" charset="0"/>
              </a:endParaRPr>
            </a:p>
          </p:txBody>
        </p:sp>
        <p:cxnSp>
          <p:nvCxnSpPr>
            <p:cNvPr id="5" name="Straight Connector 4"/>
            <p:cNvCxnSpPr/>
            <p:nvPr userDrawn="1"/>
          </p:nvCxnSpPr>
          <p:spPr>
            <a:xfrm>
              <a:off x="1935366" y="4021983"/>
              <a:ext cx="5522569" cy="1"/>
            </a:xfrm>
            <a:prstGeom prst="line">
              <a:avLst/>
            </a:prstGeom>
            <a:ln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userDrawn="1"/>
          </p:nvCxnSpPr>
          <p:spPr>
            <a:xfrm>
              <a:off x="1935366" y="5273269"/>
              <a:ext cx="5522569" cy="1"/>
            </a:xfrm>
            <a:prstGeom prst="line">
              <a:avLst/>
            </a:prstGeom>
            <a:ln cap="rnd">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194276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userDrawn="1"/>
        </p:nvGrpSpPr>
        <p:grpSpPr>
          <a:xfrm>
            <a:off x="1228198" y="1362154"/>
            <a:ext cx="6936904" cy="3597426"/>
            <a:chOff x="1228198" y="1711920"/>
            <a:chExt cx="6936904" cy="3597426"/>
          </a:xfrm>
        </p:grpSpPr>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96911" y="1711920"/>
              <a:ext cx="1761987" cy="1748772"/>
            </a:xfrm>
            <a:prstGeom prst="rect">
              <a:avLst/>
            </a:prstGeom>
          </p:spPr>
        </p:pic>
        <p:sp>
          <p:nvSpPr>
            <p:cNvPr id="2" name="TextBox 1"/>
            <p:cNvSpPr txBox="1"/>
            <p:nvPr userDrawn="1"/>
          </p:nvSpPr>
          <p:spPr>
            <a:xfrm>
              <a:off x="1228198" y="3985907"/>
              <a:ext cx="6936904" cy="1323439"/>
            </a:xfrm>
            <a:prstGeom prst="rect">
              <a:avLst/>
            </a:prstGeom>
            <a:noFill/>
          </p:spPr>
          <p:txBody>
            <a:bodyPr wrap="square" rtlCol="0">
              <a:spAutoFit/>
            </a:bodyPr>
            <a:lstStyle/>
            <a:p>
              <a:pPr algn="ctr"/>
              <a:r>
                <a:rPr lang="en-US" sz="8000" b="1" i="0" dirty="0" smtClean="0">
                  <a:latin typeface="Arial" charset="0"/>
                  <a:ea typeface="Arial" charset="0"/>
                  <a:cs typeface="Arial" charset="0"/>
                </a:rPr>
                <a:t>WELCOME</a:t>
              </a:r>
              <a:endParaRPr lang="en-US" sz="8000" b="1" i="0" dirty="0">
                <a:latin typeface="Arial" charset="0"/>
                <a:ea typeface="Arial" charset="0"/>
                <a:cs typeface="Arial" charset="0"/>
              </a:endParaRPr>
            </a:p>
          </p:txBody>
        </p:sp>
        <p:cxnSp>
          <p:nvCxnSpPr>
            <p:cNvPr id="5" name="Straight Connector 4"/>
            <p:cNvCxnSpPr/>
            <p:nvPr userDrawn="1"/>
          </p:nvCxnSpPr>
          <p:spPr>
            <a:xfrm>
              <a:off x="1935366" y="4021983"/>
              <a:ext cx="5522569" cy="1"/>
            </a:xfrm>
            <a:prstGeom prst="line">
              <a:avLst/>
            </a:prstGeom>
            <a:ln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userDrawn="1"/>
          </p:nvCxnSpPr>
          <p:spPr>
            <a:xfrm>
              <a:off x="1935366" y="5273269"/>
              <a:ext cx="5522569" cy="1"/>
            </a:xfrm>
            <a:prstGeom prst="line">
              <a:avLst/>
            </a:prstGeom>
            <a:ln cap="rnd">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9840887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userDrawn="1"/>
        </p:nvGrpSpPr>
        <p:grpSpPr>
          <a:xfrm>
            <a:off x="1228198" y="1362154"/>
            <a:ext cx="6936904" cy="3597426"/>
            <a:chOff x="1228198" y="1711920"/>
            <a:chExt cx="6936904" cy="3597426"/>
          </a:xfrm>
        </p:grpSpPr>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96911" y="1711920"/>
              <a:ext cx="1761987" cy="1748772"/>
            </a:xfrm>
            <a:prstGeom prst="rect">
              <a:avLst/>
            </a:prstGeom>
          </p:spPr>
        </p:pic>
        <p:sp>
          <p:nvSpPr>
            <p:cNvPr id="2" name="TextBox 1"/>
            <p:cNvSpPr txBox="1"/>
            <p:nvPr userDrawn="1"/>
          </p:nvSpPr>
          <p:spPr>
            <a:xfrm>
              <a:off x="1228198" y="3985907"/>
              <a:ext cx="6936904" cy="1323439"/>
            </a:xfrm>
            <a:prstGeom prst="rect">
              <a:avLst/>
            </a:prstGeom>
            <a:noFill/>
          </p:spPr>
          <p:txBody>
            <a:bodyPr wrap="square" rtlCol="0">
              <a:spAutoFit/>
            </a:bodyPr>
            <a:lstStyle/>
            <a:p>
              <a:pPr algn="ctr"/>
              <a:r>
                <a:rPr lang="en-US" sz="8000" b="1" i="0" dirty="0" smtClean="0">
                  <a:latin typeface="Arial" charset="0"/>
                  <a:ea typeface="Arial" charset="0"/>
                  <a:cs typeface="Arial" charset="0"/>
                </a:rPr>
                <a:t>WELCOME</a:t>
              </a:r>
              <a:endParaRPr lang="en-US" sz="8000" b="1" i="0" dirty="0">
                <a:latin typeface="Arial" charset="0"/>
                <a:ea typeface="Arial" charset="0"/>
                <a:cs typeface="Arial" charset="0"/>
              </a:endParaRPr>
            </a:p>
          </p:txBody>
        </p:sp>
        <p:cxnSp>
          <p:nvCxnSpPr>
            <p:cNvPr id="5" name="Straight Connector 4"/>
            <p:cNvCxnSpPr/>
            <p:nvPr userDrawn="1"/>
          </p:nvCxnSpPr>
          <p:spPr>
            <a:xfrm>
              <a:off x="1935366" y="4021983"/>
              <a:ext cx="5522569" cy="1"/>
            </a:xfrm>
            <a:prstGeom prst="line">
              <a:avLst/>
            </a:prstGeom>
            <a:ln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userDrawn="1"/>
          </p:nvCxnSpPr>
          <p:spPr>
            <a:xfrm>
              <a:off x="1935366" y="5273269"/>
              <a:ext cx="5522569" cy="1"/>
            </a:xfrm>
            <a:prstGeom prst="line">
              <a:avLst/>
            </a:prstGeom>
            <a:ln cap="rnd">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430764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8_Title Slide B">
    <p:bg>
      <p:bgPr>
        <a:solidFill>
          <a:schemeClr val="accent3"/>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userDrawn="1"/>
        </p:nvGrpSpPr>
        <p:grpSpPr>
          <a:xfrm>
            <a:off x="1228198" y="1362154"/>
            <a:ext cx="6936904" cy="3597426"/>
            <a:chOff x="1228198" y="1711920"/>
            <a:chExt cx="6936904" cy="3597426"/>
          </a:xfrm>
        </p:grpSpPr>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96911" y="1711920"/>
              <a:ext cx="1761987" cy="1748772"/>
            </a:xfrm>
            <a:prstGeom prst="rect">
              <a:avLst/>
            </a:prstGeom>
          </p:spPr>
        </p:pic>
        <p:sp>
          <p:nvSpPr>
            <p:cNvPr id="2" name="TextBox 1"/>
            <p:cNvSpPr txBox="1"/>
            <p:nvPr userDrawn="1"/>
          </p:nvSpPr>
          <p:spPr>
            <a:xfrm>
              <a:off x="1228198" y="3985907"/>
              <a:ext cx="6936904" cy="1323439"/>
            </a:xfrm>
            <a:prstGeom prst="rect">
              <a:avLst/>
            </a:prstGeom>
            <a:noFill/>
          </p:spPr>
          <p:txBody>
            <a:bodyPr wrap="square" rtlCol="0">
              <a:spAutoFit/>
            </a:bodyPr>
            <a:lstStyle/>
            <a:p>
              <a:pPr algn="ctr"/>
              <a:r>
                <a:rPr lang="en-US" sz="8000" b="1" i="0" dirty="0" smtClean="0">
                  <a:latin typeface="Arial" charset="0"/>
                  <a:ea typeface="Arial" charset="0"/>
                  <a:cs typeface="Arial" charset="0"/>
                </a:rPr>
                <a:t>WELCOME</a:t>
              </a:r>
              <a:endParaRPr lang="en-US" sz="8000" b="1" i="0" dirty="0">
                <a:latin typeface="Arial" charset="0"/>
                <a:ea typeface="Arial" charset="0"/>
                <a:cs typeface="Arial" charset="0"/>
              </a:endParaRPr>
            </a:p>
          </p:txBody>
        </p:sp>
        <p:cxnSp>
          <p:nvCxnSpPr>
            <p:cNvPr id="5" name="Straight Connector 4"/>
            <p:cNvCxnSpPr/>
            <p:nvPr userDrawn="1"/>
          </p:nvCxnSpPr>
          <p:spPr>
            <a:xfrm>
              <a:off x="1935366" y="4021983"/>
              <a:ext cx="5522569" cy="1"/>
            </a:xfrm>
            <a:prstGeom prst="line">
              <a:avLst/>
            </a:prstGeom>
            <a:ln cap="rnd">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userDrawn="1"/>
          </p:nvCxnSpPr>
          <p:spPr>
            <a:xfrm>
              <a:off x="1935366" y="5273269"/>
              <a:ext cx="5522569" cy="1"/>
            </a:xfrm>
            <a:prstGeom prst="line">
              <a:avLst/>
            </a:prstGeom>
            <a:ln cap="rnd">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1981150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0926" y="1006235"/>
            <a:ext cx="4882147" cy="4845530"/>
          </a:xfrm>
          <a:prstGeom prst="rect">
            <a:avLst/>
          </a:prstGeom>
        </p:spPr>
      </p:pic>
    </p:spTree>
    <p:extLst>
      <p:ext uri="{BB962C8B-B14F-4D97-AF65-F5344CB8AC3E}">
        <p14:creationId xmlns:p14="http://schemas.microsoft.com/office/powerpoint/2010/main" val="28215112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004457" y="2227132"/>
            <a:ext cx="5788908" cy="1638884"/>
          </a:xfrm>
        </p:spPr>
        <p:txBody>
          <a:bodyPr>
            <a:noAutofit/>
          </a:bodyPr>
          <a:lstStyle>
            <a:lvl1pPr algn="l">
              <a:defRPr sz="3600" b="1" cap="all" baseline="0">
                <a:solidFill>
                  <a:schemeClr val="tx1"/>
                </a:solidFill>
                <a:latin typeface="Arial"/>
                <a:cs typeface="Arial"/>
              </a:defRPr>
            </a:lvl1pPr>
          </a:lstStyle>
          <a:p>
            <a:r>
              <a:rPr lang="en-US" dirty="0" smtClean="0"/>
              <a:t>CLICK TO EDIT MASTER TITLE STYLE</a:t>
            </a:r>
            <a:endParaRPr lang="en-US" dirty="0"/>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0" y="1980964"/>
            <a:ext cx="2145823" cy="212972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8132" y="5941283"/>
            <a:ext cx="8607735" cy="688130"/>
          </a:xfrm>
          <a:prstGeom prst="rect">
            <a:avLst/>
          </a:prstGeom>
        </p:spPr>
      </p:pic>
      <p:sp>
        <p:nvSpPr>
          <p:cNvPr id="11" name="Subtitle 2"/>
          <p:cNvSpPr>
            <a:spLocks noGrp="1"/>
          </p:cNvSpPr>
          <p:nvPr>
            <p:ph type="subTitle" idx="1" hasCustomPrompt="1"/>
          </p:nvPr>
        </p:nvSpPr>
        <p:spPr>
          <a:xfrm>
            <a:off x="3004457" y="3911066"/>
            <a:ext cx="5788908" cy="1190323"/>
          </a:xfrm>
        </p:spPr>
        <p:txBody>
          <a:bodyPr>
            <a:noAutofit/>
          </a:bodyPr>
          <a:lstStyle>
            <a:lvl1pPr marL="0" indent="0" algn="l">
              <a:buNone/>
              <a:defRPr sz="3600" cap="none" baseline="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a:t>
            </a:r>
            <a:endParaRPr lang="en-US" dirty="0"/>
          </a:p>
        </p:txBody>
      </p:sp>
    </p:spTree>
    <p:extLst>
      <p:ext uri="{BB962C8B-B14F-4D97-AF65-F5344CB8AC3E}">
        <p14:creationId xmlns:p14="http://schemas.microsoft.com/office/powerpoint/2010/main" val="103249022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004457" y="2227132"/>
            <a:ext cx="5788908" cy="1638884"/>
          </a:xfrm>
        </p:spPr>
        <p:txBody>
          <a:bodyPr>
            <a:noAutofit/>
          </a:bodyPr>
          <a:lstStyle>
            <a:lvl1pPr algn="l">
              <a:defRPr sz="3600" b="1" cap="all" baseline="0">
                <a:solidFill>
                  <a:schemeClr val="tx1"/>
                </a:solidFill>
                <a:latin typeface="Arial"/>
                <a:cs typeface="Arial"/>
              </a:defRPr>
            </a:lvl1pPr>
          </a:lstStyle>
          <a:p>
            <a:r>
              <a:rPr lang="en-US" dirty="0" smtClean="0"/>
              <a:t>CLICK TO EDIT MASTER TITLE STYLE</a:t>
            </a:r>
            <a:endParaRPr lang="en-US" dirty="0"/>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0" y="1980964"/>
            <a:ext cx="2145823" cy="212972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8132" y="5941283"/>
            <a:ext cx="8607735" cy="688130"/>
          </a:xfrm>
          <a:prstGeom prst="rect">
            <a:avLst/>
          </a:prstGeom>
        </p:spPr>
      </p:pic>
      <p:sp>
        <p:nvSpPr>
          <p:cNvPr id="11" name="Subtitle 2"/>
          <p:cNvSpPr>
            <a:spLocks noGrp="1"/>
          </p:cNvSpPr>
          <p:nvPr>
            <p:ph type="subTitle" idx="1" hasCustomPrompt="1"/>
          </p:nvPr>
        </p:nvSpPr>
        <p:spPr>
          <a:xfrm>
            <a:off x="3004457" y="3911066"/>
            <a:ext cx="5788908" cy="1190323"/>
          </a:xfrm>
        </p:spPr>
        <p:txBody>
          <a:bodyPr>
            <a:noAutofit/>
          </a:bodyPr>
          <a:lstStyle>
            <a:lvl1pPr marL="0" indent="0" algn="l">
              <a:buNone/>
              <a:defRPr sz="3600" cap="none" baseline="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a:t>
            </a:r>
            <a:endParaRPr lang="en-US" dirty="0"/>
          </a:p>
        </p:txBody>
      </p:sp>
    </p:spTree>
    <p:extLst>
      <p:ext uri="{BB962C8B-B14F-4D97-AF65-F5344CB8AC3E}">
        <p14:creationId xmlns:p14="http://schemas.microsoft.com/office/powerpoint/2010/main" val="181987373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004457" y="2227132"/>
            <a:ext cx="5788908" cy="1638884"/>
          </a:xfrm>
        </p:spPr>
        <p:txBody>
          <a:bodyPr>
            <a:noAutofit/>
          </a:bodyPr>
          <a:lstStyle>
            <a:lvl1pPr algn="l">
              <a:defRPr sz="3600" b="1" cap="all" baseline="0">
                <a:solidFill>
                  <a:schemeClr val="tx1"/>
                </a:solidFill>
                <a:latin typeface="Arial"/>
                <a:cs typeface="Arial"/>
              </a:defRPr>
            </a:lvl1pPr>
          </a:lstStyle>
          <a:p>
            <a:r>
              <a:rPr lang="en-US" dirty="0" smtClean="0"/>
              <a:t>CLICK TO EDIT MASTER TITLE STYLE</a:t>
            </a:r>
            <a:endParaRPr lang="en-US" dirty="0"/>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0" y="1980964"/>
            <a:ext cx="2145823" cy="212972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8132" y="5941283"/>
            <a:ext cx="8607735" cy="688130"/>
          </a:xfrm>
          <a:prstGeom prst="rect">
            <a:avLst/>
          </a:prstGeom>
        </p:spPr>
      </p:pic>
      <p:sp>
        <p:nvSpPr>
          <p:cNvPr id="11" name="Subtitle 2"/>
          <p:cNvSpPr>
            <a:spLocks noGrp="1"/>
          </p:cNvSpPr>
          <p:nvPr>
            <p:ph type="subTitle" idx="1" hasCustomPrompt="1"/>
          </p:nvPr>
        </p:nvSpPr>
        <p:spPr>
          <a:xfrm>
            <a:off x="3004457" y="3911066"/>
            <a:ext cx="5788908" cy="1190323"/>
          </a:xfrm>
        </p:spPr>
        <p:txBody>
          <a:bodyPr>
            <a:noAutofit/>
          </a:bodyPr>
          <a:lstStyle>
            <a:lvl1pPr marL="0" indent="0" algn="l">
              <a:buNone/>
              <a:defRPr sz="3600" cap="none" baseline="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a:t>
            </a:r>
            <a:endParaRPr lang="en-US" dirty="0"/>
          </a:p>
        </p:txBody>
      </p:sp>
    </p:spTree>
    <p:extLst>
      <p:ext uri="{BB962C8B-B14F-4D97-AF65-F5344CB8AC3E}">
        <p14:creationId xmlns:p14="http://schemas.microsoft.com/office/powerpoint/2010/main" val="74844041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004457" y="2227132"/>
            <a:ext cx="5788908" cy="1638884"/>
          </a:xfrm>
        </p:spPr>
        <p:txBody>
          <a:bodyPr>
            <a:noAutofit/>
          </a:bodyPr>
          <a:lstStyle>
            <a:lvl1pPr algn="l">
              <a:defRPr sz="3600" b="1" cap="all" baseline="0">
                <a:solidFill>
                  <a:schemeClr val="tx1"/>
                </a:solidFill>
                <a:latin typeface="Arial"/>
                <a:cs typeface="Arial"/>
              </a:defRPr>
            </a:lvl1pPr>
          </a:lstStyle>
          <a:p>
            <a:r>
              <a:rPr lang="en-US" dirty="0" smtClean="0"/>
              <a:t>CLICK TO EDIT MASTER TITLE STYLE</a:t>
            </a:r>
            <a:endParaRPr lang="en-US" dirty="0"/>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0" y="1980964"/>
            <a:ext cx="2145823" cy="212972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8132" y="5941283"/>
            <a:ext cx="8607735" cy="688130"/>
          </a:xfrm>
          <a:prstGeom prst="rect">
            <a:avLst/>
          </a:prstGeom>
        </p:spPr>
      </p:pic>
      <p:sp>
        <p:nvSpPr>
          <p:cNvPr id="11" name="Subtitle 2"/>
          <p:cNvSpPr>
            <a:spLocks noGrp="1"/>
          </p:cNvSpPr>
          <p:nvPr>
            <p:ph type="subTitle" idx="1" hasCustomPrompt="1"/>
          </p:nvPr>
        </p:nvSpPr>
        <p:spPr>
          <a:xfrm>
            <a:off x="3004457" y="3911066"/>
            <a:ext cx="5788908" cy="1190323"/>
          </a:xfrm>
        </p:spPr>
        <p:txBody>
          <a:bodyPr>
            <a:noAutofit/>
          </a:bodyPr>
          <a:lstStyle>
            <a:lvl1pPr marL="0" indent="0" algn="l">
              <a:buNone/>
              <a:defRPr sz="3600" cap="none" baseline="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a:t>
            </a:r>
            <a:endParaRPr lang="en-US" dirty="0"/>
          </a:p>
        </p:txBody>
      </p:sp>
    </p:spTree>
    <p:extLst>
      <p:ext uri="{BB962C8B-B14F-4D97-AF65-F5344CB8AC3E}">
        <p14:creationId xmlns:p14="http://schemas.microsoft.com/office/powerpoint/2010/main" val="30207962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Slid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004457" y="2227132"/>
            <a:ext cx="5788908" cy="1638884"/>
          </a:xfrm>
        </p:spPr>
        <p:txBody>
          <a:bodyPr>
            <a:noAutofit/>
          </a:bodyPr>
          <a:lstStyle>
            <a:lvl1pPr algn="l">
              <a:defRPr sz="3600" b="1" cap="all" baseline="0">
                <a:solidFill>
                  <a:schemeClr val="tx1"/>
                </a:solidFill>
                <a:latin typeface="Arial"/>
                <a:cs typeface="Arial"/>
              </a:defRPr>
            </a:lvl1pPr>
          </a:lstStyle>
          <a:p>
            <a:r>
              <a:rPr lang="en-US" dirty="0" smtClean="0"/>
              <a:t>CLICK TO EDIT MASTER TITLE STYLE</a:t>
            </a:r>
            <a:endParaRPr lang="en-US" dirty="0"/>
          </a:p>
        </p:txBody>
      </p:sp>
      <p:pic>
        <p:nvPicPr>
          <p:cNvPr id="8" name="Picture 7" descr="patchStraightCropped05transpar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0" y="1980964"/>
            <a:ext cx="2145823" cy="212972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8132" y="5941283"/>
            <a:ext cx="8607735" cy="688130"/>
          </a:xfrm>
          <a:prstGeom prst="rect">
            <a:avLst/>
          </a:prstGeom>
        </p:spPr>
      </p:pic>
      <p:sp>
        <p:nvSpPr>
          <p:cNvPr id="11" name="Subtitle 2"/>
          <p:cNvSpPr>
            <a:spLocks noGrp="1"/>
          </p:cNvSpPr>
          <p:nvPr>
            <p:ph type="subTitle" idx="1" hasCustomPrompt="1"/>
          </p:nvPr>
        </p:nvSpPr>
        <p:spPr>
          <a:xfrm>
            <a:off x="3004457" y="3911066"/>
            <a:ext cx="5788908" cy="1190323"/>
          </a:xfrm>
        </p:spPr>
        <p:txBody>
          <a:bodyPr>
            <a:noAutofit/>
          </a:bodyPr>
          <a:lstStyle>
            <a:lvl1pPr marL="0" indent="0" algn="l">
              <a:buNone/>
              <a:defRPr sz="3600" cap="none" baseline="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a:t>
            </a:r>
            <a:endParaRPr lang="en-US" dirty="0"/>
          </a:p>
        </p:txBody>
      </p:sp>
    </p:spTree>
    <p:extLst>
      <p:ext uri="{BB962C8B-B14F-4D97-AF65-F5344CB8AC3E}">
        <p14:creationId xmlns:p14="http://schemas.microsoft.com/office/powerpoint/2010/main" val="97182553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ransition Slide 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
        <p:nvSpPr>
          <p:cNvPr id="5" name="Title 8"/>
          <p:cNvSpPr>
            <a:spLocks noGrp="1"/>
          </p:cNvSpPr>
          <p:nvPr>
            <p:ph type="title"/>
          </p:nvPr>
        </p:nvSpPr>
        <p:spPr>
          <a:xfrm>
            <a:off x="357855" y="4485536"/>
            <a:ext cx="8366759" cy="638476"/>
          </a:xfrm>
        </p:spPr>
        <p:txBody>
          <a:bodyPr>
            <a:noAutofit/>
          </a:bodyPr>
          <a:lstStyle>
            <a:lvl1pPr algn="l">
              <a:defRPr sz="4000" b="0">
                <a:solidFill>
                  <a:srgbClr val="47BAC0"/>
                </a:solidFill>
                <a:latin typeface="Arial" charset="0"/>
                <a:ea typeface="Arial" charset="0"/>
                <a:cs typeface="Arial" charset="0"/>
              </a:defRPr>
            </a:lvl1pPr>
          </a:lstStyle>
          <a:p>
            <a:r>
              <a:rPr lang="en-US" dirty="0" smtClean="0"/>
              <a:t>Click to edit Master title style</a:t>
            </a:r>
            <a:endParaRPr lang="en-US" dirty="0"/>
          </a:p>
        </p:txBody>
      </p:sp>
      <p:sp>
        <p:nvSpPr>
          <p:cNvPr id="6" name="Subtitle 2"/>
          <p:cNvSpPr>
            <a:spLocks noGrp="1"/>
          </p:cNvSpPr>
          <p:nvPr>
            <p:ph type="subTitle" idx="1" hasCustomPrompt="1"/>
          </p:nvPr>
        </p:nvSpPr>
        <p:spPr>
          <a:xfrm>
            <a:off x="357856" y="5240890"/>
            <a:ext cx="8366758" cy="692397"/>
          </a:xfrm>
        </p:spPr>
        <p:txBody>
          <a:bodyPr>
            <a:noAutofit/>
          </a:bodyPr>
          <a:lstStyle>
            <a:lvl1pPr marL="0" indent="0" algn="l">
              <a:buNone/>
              <a:defRPr sz="2600" cap="all" baseline="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descr="patchStraightCropped05transpare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89445" y="3118439"/>
            <a:ext cx="1270750" cy="1261219"/>
          </a:xfrm>
          <a:prstGeom prst="rect">
            <a:avLst/>
          </a:prstGeom>
        </p:spPr>
      </p:pic>
    </p:spTree>
    <p:extLst>
      <p:ext uri="{BB962C8B-B14F-4D97-AF65-F5344CB8AC3E}">
        <p14:creationId xmlns:p14="http://schemas.microsoft.com/office/powerpoint/2010/main" val="332995446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ransition Slide 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
        <p:nvSpPr>
          <p:cNvPr id="5" name="Title 8"/>
          <p:cNvSpPr>
            <a:spLocks noGrp="1"/>
          </p:cNvSpPr>
          <p:nvPr>
            <p:ph type="title"/>
          </p:nvPr>
        </p:nvSpPr>
        <p:spPr>
          <a:xfrm>
            <a:off x="357855" y="4485536"/>
            <a:ext cx="8366759" cy="638476"/>
          </a:xfrm>
        </p:spPr>
        <p:txBody>
          <a:bodyPr>
            <a:noAutofit/>
          </a:bodyPr>
          <a:lstStyle>
            <a:lvl1pPr algn="l">
              <a:defRPr sz="4000" b="0">
                <a:solidFill>
                  <a:srgbClr val="47BAC0"/>
                </a:solidFill>
                <a:latin typeface="Arial" charset="0"/>
                <a:ea typeface="Arial" charset="0"/>
                <a:cs typeface="Arial" charset="0"/>
              </a:defRPr>
            </a:lvl1pPr>
          </a:lstStyle>
          <a:p>
            <a:r>
              <a:rPr lang="en-US" dirty="0" smtClean="0"/>
              <a:t>Click to edit Master title style</a:t>
            </a:r>
            <a:endParaRPr lang="en-US" dirty="0"/>
          </a:p>
        </p:txBody>
      </p:sp>
      <p:sp>
        <p:nvSpPr>
          <p:cNvPr id="6" name="Subtitle 2"/>
          <p:cNvSpPr>
            <a:spLocks noGrp="1"/>
          </p:cNvSpPr>
          <p:nvPr>
            <p:ph type="subTitle" idx="1" hasCustomPrompt="1"/>
          </p:nvPr>
        </p:nvSpPr>
        <p:spPr>
          <a:xfrm>
            <a:off x="357856" y="5240890"/>
            <a:ext cx="8366758" cy="692397"/>
          </a:xfrm>
        </p:spPr>
        <p:txBody>
          <a:bodyPr>
            <a:noAutofit/>
          </a:bodyPr>
          <a:lstStyle>
            <a:lvl1pPr marL="0" indent="0" algn="l">
              <a:buNone/>
              <a:defRPr sz="2600" cap="all" baseline="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descr="patchStraightCropped05transpare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89445" y="3118439"/>
            <a:ext cx="1270750" cy="1261219"/>
          </a:xfrm>
          <a:prstGeom prst="rect">
            <a:avLst/>
          </a:prstGeom>
        </p:spPr>
      </p:pic>
    </p:spTree>
    <p:extLst>
      <p:ext uri="{BB962C8B-B14F-4D97-AF65-F5344CB8AC3E}">
        <p14:creationId xmlns:p14="http://schemas.microsoft.com/office/powerpoint/2010/main" val="27224312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ransition Slide 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
        <p:nvSpPr>
          <p:cNvPr id="5" name="Title 8"/>
          <p:cNvSpPr>
            <a:spLocks noGrp="1"/>
          </p:cNvSpPr>
          <p:nvPr>
            <p:ph type="title"/>
          </p:nvPr>
        </p:nvSpPr>
        <p:spPr>
          <a:xfrm>
            <a:off x="357855" y="4485536"/>
            <a:ext cx="8366759" cy="638476"/>
          </a:xfrm>
        </p:spPr>
        <p:txBody>
          <a:bodyPr>
            <a:noAutofit/>
          </a:bodyPr>
          <a:lstStyle>
            <a:lvl1pPr algn="l">
              <a:defRPr sz="4000" b="0">
                <a:solidFill>
                  <a:srgbClr val="47BAC0"/>
                </a:solidFill>
                <a:latin typeface="Arial" charset="0"/>
                <a:ea typeface="Arial" charset="0"/>
                <a:cs typeface="Arial" charset="0"/>
              </a:defRPr>
            </a:lvl1pPr>
          </a:lstStyle>
          <a:p>
            <a:r>
              <a:rPr lang="en-US" dirty="0" smtClean="0"/>
              <a:t>Click to edit Master title style</a:t>
            </a:r>
            <a:endParaRPr lang="en-US" dirty="0"/>
          </a:p>
        </p:txBody>
      </p:sp>
      <p:sp>
        <p:nvSpPr>
          <p:cNvPr id="6" name="Subtitle 2"/>
          <p:cNvSpPr>
            <a:spLocks noGrp="1"/>
          </p:cNvSpPr>
          <p:nvPr>
            <p:ph type="subTitle" idx="1" hasCustomPrompt="1"/>
          </p:nvPr>
        </p:nvSpPr>
        <p:spPr>
          <a:xfrm>
            <a:off x="357856" y="5240890"/>
            <a:ext cx="8366758" cy="692397"/>
          </a:xfrm>
        </p:spPr>
        <p:txBody>
          <a:bodyPr>
            <a:noAutofit/>
          </a:bodyPr>
          <a:lstStyle>
            <a:lvl1pPr marL="0" indent="0" algn="l">
              <a:buNone/>
              <a:defRPr sz="2600" cap="all" baseline="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descr="patchStraightCropped05transpare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89445" y="3118439"/>
            <a:ext cx="1270750" cy="1261219"/>
          </a:xfrm>
          <a:prstGeom prst="rect">
            <a:avLst/>
          </a:prstGeom>
        </p:spPr>
      </p:pic>
    </p:spTree>
    <p:extLst>
      <p:ext uri="{BB962C8B-B14F-4D97-AF65-F5344CB8AC3E}">
        <p14:creationId xmlns:p14="http://schemas.microsoft.com/office/powerpoint/2010/main" val="19127441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ransition Slide 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
        <p:nvSpPr>
          <p:cNvPr id="5" name="Title 8"/>
          <p:cNvSpPr>
            <a:spLocks noGrp="1"/>
          </p:cNvSpPr>
          <p:nvPr>
            <p:ph type="title"/>
          </p:nvPr>
        </p:nvSpPr>
        <p:spPr>
          <a:xfrm>
            <a:off x="357855" y="4485536"/>
            <a:ext cx="8366759" cy="638476"/>
          </a:xfrm>
        </p:spPr>
        <p:txBody>
          <a:bodyPr>
            <a:noAutofit/>
          </a:bodyPr>
          <a:lstStyle>
            <a:lvl1pPr algn="l">
              <a:defRPr sz="4000" b="0">
                <a:solidFill>
                  <a:srgbClr val="47BAC0"/>
                </a:solidFill>
                <a:latin typeface="Arial" charset="0"/>
                <a:ea typeface="Arial" charset="0"/>
                <a:cs typeface="Arial" charset="0"/>
              </a:defRPr>
            </a:lvl1pPr>
          </a:lstStyle>
          <a:p>
            <a:r>
              <a:rPr lang="en-US" dirty="0" smtClean="0"/>
              <a:t>Click to edit Master title style</a:t>
            </a:r>
            <a:endParaRPr lang="en-US" dirty="0"/>
          </a:p>
        </p:txBody>
      </p:sp>
      <p:sp>
        <p:nvSpPr>
          <p:cNvPr id="6" name="Subtitle 2"/>
          <p:cNvSpPr>
            <a:spLocks noGrp="1"/>
          </p:cNvSpPr>
          <p:nvPr>
            <p:ph type="subTitle" idx="1" hasCustomPrompt="1"/>
          </p:nvPr>
        </p:nvSpPr>
        <p:spPr>
          <a:xfrm>
            <a:off x="357856" y="5240890"/>
            <a:ext cx="8366758" cy="692397"/>
          </a:xfrm>
        </p:spPr>
        <p:txBody>
          <a:bodyPr>
            <a:noAutofit/>
          </a:bodyPr>
          <a:lstStyle>
            <a:lvl1pPr marL="0" indent="0" algn="l">
              <a:buNone/>
              <a:defRPr sz="2600" cap="all" baseline="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descr="patchStraightCropped05transpare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89445" y="3118439"/>
            <a:ext cx="1270750" cy="1261219"/>
          </a:xfrm>
          <a:prstGeom prst="rect">
            <a:avLst/>
          </a:prstGeom>
        </p:spPr>
      </p:pic>
    </p:spTree>
    <p:extLst>
      <p:ext uri="{BB962C8B-B14F-4D97-AF65-F5344CB8AC3E}">
        <p14:creationId xmlns:p14="http://schemas.microsoft.com/office/powerpoint/2010/main" val="44966464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ransition Slide 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
        <p:nvSpPr>
          <p:cNvPr id="5" name="Subtitle 2"/>
          <p:cNvSpPr>
            <a:spLocks noGrp="1"/>
          </p:cNvSpPr>
          <p:nvPr>
            <p:ph type="subTitle" idx="1" hasCustomPrompt="1"/>
          </p:nvPr>
        </p:nvSpPr>
        <p:spPr>
          <a:xfrm>
            <a:off x="1495425" y="5509354"/>
            <a:ext cx="7648575" cy="553989"/>
          </a:xfrm>
          <a:solidFill>
            <a:schemeClr val="bg1"/>
          </a:solidFill>
        </p:spPr>
        <p:txBody>
          <a:bodyPr tIns="27432" bIns="64008">
            <a:noAutofit/>
          </a:bodyPr>
          <a:lstStyle>
            <a:lvl1pPr marL="0" indent="0" algn="l">
              <a:buNone/>
              <a:defRPr sz="3200" cap="none" baseline="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Title 8"/>
          <p:cNvSpPr>
            <a:spLocks noGrp="1"/>
          </p:cNvSpPr>
          <p:nvPr>
            <p:ph type="title" hasCustomPrompt="1"/>
          </p:nvPr>
        </p:nvSpPr>
        <p:spPr>
          <a:xfrm>
            <a:off x="1495425" y="4669829"/>
            <a:ext cx="7648575" cy="766000"/>
          </a:xfrm>
          <a:solidFill>
            <a:schemeClr val="bg1"/>
          </a:solidFill>
        </p:spPr>
        <p:txBody>
          <a:bodyPr>
            <a:noAutofit/>
          </a:bodyPr>
          <a:lstStyle>
            <a:lvl1pPr algn="l">
              <a:defRPr sz="4800" b="0">
                <a:solidFill>
                  <a:schemeClr val="tx1"/>
                </a:solidFill>
                <a:latin typeface="Arial" charset="0"/>
                <a:ea typeface="Arial" charset="0"/>
                <a:cs typeface="Arial" charset="0"/>
              </a:defRPr>
            </a:lvl1pPr>
          </a:lstStyle>
          <a:p>
            <a:r>
              <a:rPr lang="en-US" dirty="0" smtClean="0"/>
              <a:t>Click to edit title style</a:t>
            </a:r>
            <a:endParaRPr lang="en-US" dirty="0"/>
          </a:p>
        </p:txBody>
      </p:sp>
    </p:spTree>
    <p:extLst>
      <p:ext uri="{BB962C8B-B14F-4D97-AF65-F5344CB8AC3E}">
        <p14:creationId xmlns:p14="http://schemas.microsoft.com/office/powerpoint/2010/main" val="15753062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
        <p:nvSpPr>
          <p:cNvPr id="4" name="Title 8"/>
          <p:cNvSpPr>
            <a:spLocks noGrp="1"/>
          </p:cNvSpPr>
          <p:nvPr>
            <p:ph type="title" hasCustomPrompt="1"/>
          </p:nvPr>
        </p:nvSpPr>
        <p:spPr>
          <a:xfrm>
            <a:off x="1495425" y="5628835"/>
            <a:ext cx="7648575" cy="766000"/>
          </a:xfrm>
          <a:solidFill>
            <a:schemeClr val="bg1"/>
          </a:solidFill>
        </p:spPr>
        <p:txBody>
          <a:bodyPr>
            <a:noAutofit/>
          </a:bodyPr>
          <a:lstStyle>
            <a:lvl1pPr algn="l">
              <a:defRPr sz="4800" b="0">
                <a:solidFill>
                  <a:schemeClr val="tx1"/>
                </a:solidFill>
                <a:latin typeface="Arial" charset="0"/>
                <a:ea typeface="Arial" charset="0"/>
                <a:cs typeface="Arial" charset="0"/>
              </a:defRPr>
            </a:lvl1pPr>
          </a:lstStyle>
          <a:p>
            <a:r>
              <a:rPr lang="en-US" dirty="0" smtClean="0"/>
              <a:t>Click to edit title style</a:t>
            </a:r>
            <a:endParaRPr lang="en-US" dirty="0"/>
          </a:p>
        </p:txBody>
      </p:sp>
    </p:spTree>
    <p:extLst>
      <p:ext uri="{BB962C8B-B14F-4D97-AF65-F5344CB8AC3E}">
        <p14:creationId xmlns:p14="http://schemas.microsoft.com/office/powerpoint/2010/main" val="3102660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2142" y="0"/>
            <a:ext cx="9414714" cy="7062139"/>
          </a:xfrm>
          <a:prstGeom prst="rect">
            <a:avLst/>
          </a:prstGeom>
        </p:spPr>
      </p:pic>
      <p:sp>
        <p:nvSpPr>
          <p:cNvPr id="4" name="Subtitle 2"/>
          <p:cNvSpPr>
            <a:spLocks noGrp="1"/>
          </p:cNvSpPr>
          <p:nvPr>
            <p:ph type="subTitle" idx="1" hasCustomPrompt="1"/>
          </p:nvPr>
        </p:nvSpPr>
        <p:spPr>
          <a:xfrm>
            <a:off x="2976956" y="1808947"/>
            <a:ext cx="6167045" cy="553253"/>
          </a:xfrm>
          <a:solidFill>
            <a:schemeClr val="bg1"/>
          </a:solidFill>
        </p:spPr>
        <p:txBody>
          <a:bodyPr tIns="27432" bIns="64008">
            <a:noAutofit/>
          </a:bodyPr>
          <a:lstStyle>
            <a:lvl1pPr marL="0" indent="0" algn="l">
              <a:buNone/>
              <a:defRPr sz="3200" cap="none" baseline="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a:t>
            </a:r>
            <a:endParaRPr lang="en-US" dirty="0"/>
          </a:p>
        </p:txBody>
      </p:sp>
      <p:sp>
        <p:nvSpPr>
          <p:cNvPr id="5" name="Title 8"/>
          <p:cNvSpPr>
            <a:spLocks noGrp="1"/>
          </p:cNvSpPr>
          <p:nvPr>
            <p:ph type="title" hasCustomPrompt="1"/>
          </p:nvPr>
        </p:nvSpPr>
        <p:spPr>
          <a:xfrm>
            <a:off x="2977256" y="1032147"/>
            <a:ext cx="6165316" cy="714118"/>
          </a:xfrm>
          <a:solidFill>
            <a:schemeClr val="bg1"/>
          </a:solidFill>
        </p:spPr>
        <p:txBody>
          <a:bodyPr>
            <a:noAutofit/>
          </a:bodyPr>
          <a:lstStyle>
            <a:lvl1pPr algn="l">
              <a:defRPr sz="4800" b="0">
                <a:solidFill>
                  <a:schemeClr val="tx1"/>
                </a:solidFill>
                <a:latin typeface="Arial" charset="0"/>
                <a:ea typeface="Arial" charset="0"/>
                <a:cs typeface="Arial" charset="0"/>
              </a:defRPr>
            </a:lvl1pPr>
          </a:lstStyle>
          <a:p>
            <a:r>
              <a:rPr lang="en-US" dirty="0" smtClean="0"/>
              <a:t>Click to edit title</a:t>
            </a:r>
            <a:endParaRPr lang="en-US" dirty="0"/>
          </a:p>
        </p:txBody>
      </p:sp>
    </p:spTree>
    <p:extLst>
      <p:ext uri="{BB962C8B-B14F-4D97-AF65-F5344CB8AC3E}">
        <p14:creationId xmlns:p14="http://schemas.microsoft.com/office/powerpoint/2010/main" val="87342618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and Content 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
        <p:nvSpPr>
          <p:cNvPr id="4" name="Subtitle 2"/>
          <p:cNvSpPr>
            <a:spLocks noGrp="1"/>
          </p:cNvSpPr>
          <p:nvPr>
            <p:ph type="subTitle" idx="1" hasCustomPrompt="1"/>
          </p:nvPr>
        </p:nvSpPr>
        <p:spPr>
          <a:xfrm>
            <a:off x="1676882" y="2290210"/>
            <a:ext cx="7467119" cy="561847"/>
          </a:xfrm>
          <a:solidFill>
            <a:schemeClr val="bg1"/>
          </a:solidFill>
          <a:effectLst/>
        </p:spPr>
        <p:txBody>
          <a:bodyPr tIns="27432" bIns="64008">
            <a:noAutofit/>
          </a:bodyPr>
          <a:lstStyle>
            <a:lvl1pPr marL="0" indent="0" algn="l">
              <a:buNone/>
              <a:defRPr sz="3200" cap="none" baseline="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a:t>
            </a:r>
            <a:endParaRPr lang="en-US" dirty="0"/>
          </a:p>
        </p:txBody>
      </p:sp>
      <p:sp>
        <p:nvSpPr>
          <p:cNvPr id="5" name="Title 8"/>
          <p:cNvSpPr>
            <a:spLocks noGrp="1"/>
          </p:cNvSpPr>
          <p:nvPr>
            <p:ph type="title" hasCustomPrompt="1"/>
          </p:nvPr>
        </p:nvSpPr>
        <p:spPr>
          <a:xfrm>
            <a:off x="1677546" y="1513410"/>
            <a:ext cx="7465026" cy="714118"/>
          </a:xfrm>
          <a:solidFill>
            <a:schemeClr val="bg1"/>
          </a:solidFill>
          <a:effectLst/>
        </p:spPr>
        <p:txBody>
          <a:bodyPr>
            <a:noAutofit/>
          </a:bodyPr>
          <a:lstStyle>
            <a:lvl1pPr algn="l">
              <a:defRPr sz="4800" b="0">
                <a:solidFill>
                  <a:schemeClr val="tx1"/>
                </a:solidFill>
                <a:latin typeface="Arial" charset="0"/>
                <a:ea typeface="Arial" charset="0"/>
                <a:cs typeface="Arial" charset="0"/>
              </a:defRPr>
            </a:lvl1pPr>
          </a:lstStyle>
          <a:p>
            <a:r>
              <a:rPr lang="en-US" dirty="0" smtClean="0"/>
              <a:t>Click to edit title</a:t>
            </a:r>
            <a:endParaRPr lang="en-US" dirty="0"/>
          </a:p>
        </p:txBody>
      </p:sp>
    </p:spTree>
    <p:extLst>
      <p:ext uri="{BB962C8B-B14F-4D97-AF65-F5344CB8AC3E}">
        <p14:creationId xmlns:p14="http://schemas.microsoft.com/office/powerpoint/2010/main" val="181532335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and Content 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
        <p:nvSpPr>
          <p:cNvPr id="8" name="Subtitle 2"/>
          <p:cNvSpPr>
            <a:spLocks noGrp="1"/>
          </p:cNvSpPr>
          <p:nvPr>
            <p:ph type="subTitle" idx="1" hasCustomPrompt="1"/>
          </p:nvPr>
        </p:nvSpPr>
        <p:spPr>
          <a:xfrm>
            <a:off x="1495425" y="5992574"/>
            <a:ext cx="7648575" cy="555161"/>
          </a:xfrm>
          <a:solidFill>
            <a:schemeClr val="bg1"/>
          </a:solidFill>
        </p:spPr>
        <p:txBody>
          <a:bodyPr tIns="27432" bIns="64008">
            <a:noAutofit/>
          </a:bodyPr>
          <a:lstStyle>
            <a:lvl1pPr marL="0" indent="0" algn="l">
              <a:buNone/>
              <a:defRPr sz="3200" cap="none" baseline="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Title 8"/>
          <p:cNvSpPr>
            <a:spLocks noGrp="1"/>
          </p:cNvSpPr>
          <p:nvPr>
            <p:ph type="title" hasCustomPrompt="1"/>
          </p:nvPr>
        </p:nvSpPr>
        <p:spPr>
          <a:xfrm>
            <a:off x="1495425" y="5153049"/>
            <a:ext cx="7648575" cy="766000"/>
          </a:xfrm>
          <a:solidFill>
            <a:schemeClr val="bg1"/>
          </a:solidFill>
        </p:spPr>
        <p:txBody>
          <a:bodyPr>
            <a:noAutofit/>
          </a:bodyPr>
          <a:lstStyle>
            <a:lvl1pPr algn="l">
              <a:defRPr sz="4800" b="0">
                <a:solidFill>
                  <a:schemeClr val="tx1"/>
                </a:solidFill>
                <a:latin typeface="Arial" charset="0"/>
                <a:ea typeface="Arial" charset="0"/>
                <a:cs typeface="Arial" charset="0"/>
              </a:defRPr>
            </a:lvl1pPr>
          </a:lstStyle>
          <a:p>
            <a:r>
              <a:rPr lang="en-US" dirty="0" smtClean="0"/>
              <a:t>Click to edit title style</a:t>
            </a:r>
            <a:endParaRPr lang="en-US" dirty="0"/>
          </a:p>
        </p:txBody>
      </p:sp>
    </p:spTree>
    <p:extLst>
      <p:ext uri="{BB962C8B-B14F-4D97-AF65-F5344CB8AC3E}">
        <p14:creationId xmlns:p14="http://schemas.microsoft.com/office/powerpoint/2010/main" val="234858593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R">
    <p:spTree>
      <p:nvGrpSpPr>
        <p:cNvPr id="1" name=""/>
        <p:cNvGrpSpPr/>
        <p:nvPr/>
      </p:nvGrpSpPr>
      <p:grpSpPr>
        <a:xfrm>
          <a:off x="0" y="0"/>
          <a:ext cx="0" cy="0"/>
          <a:chOff x="0" y="0"/>
          <a:chExt cx="0" cy="0"/>
        </a:xfrm>
      </p:grpSpPr>
      <p:sp>
        <p:nvSpPr>
          <p:cNvPr id="9" name="Rectangle 8"/>
          <p:cNvSpPr/>
          <p:nvPr userDrawn="1"/>
        </p:nvSpPr>
        <p:spPr>
          <a:xfrm>
            <a:off x="-1" y="1"/>
            <a:ext cx="9142571" cy="105727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247481" y="0"/>
            <a:ext cx="8564010"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8" name="Text Placeholder 4"/>
          <p:cNvSpPr>
            <a:spLocks noGrp="1"/>
          </p:cNvSpPr>
          <p:nvPr>
            <p:ph type="body" sz="quarter" idx="10"/>
          </p:nvPr>
        </p:nvSpPr>
        <p:spPr>
          <a:xfrm>
            <a:off x="331015" y="1716088"/>
            <a:ext cx="8480476" cy="4483100"/>
          </a:xfrm>
        </p:spPr>
        <p:txBody>
          <a:bodyPr/>
          <a:lstStyle>
            <a:lvl1pPr>
              <a:spcBef>
                <a:spcPts val="0"/>
              </a:spcBef>
              <a:spcAft>
                <a:spcPts val="1200"/>
              </a:spcAft>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6128370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B">
    <p:spTree>
      <p:nvGrpSpPr>
        <p:cNvPr id="1" name=""/>
        <p:cNvGrpSpPr/>
        <p:nvPr/>
      </p:nvGrpSpPr>
      <p:grpSpPr>
        <a:xfrm>
          <a:off x="0" y="0"/>
          <a:ext cx="0" cy="0"/>
          <a:chOff x="0" y="0"/>
          <a:chExt cx="0" cy="0"/>
        </a:xfrm>
      </p:grpSpPr>
      <p:sp>
        <p:nvSpPr>
          <p:cNvPr id="8" name="Rectangle 7"/>
          <p:cNvSpPr/>
          <p:nvPr userDrawn="1"/>
        </p:nvSpPr>
        <p:spPr>
          <a:xfrm>
            <a:off x="-1" y="1"/>
            <a:ext cx="9142571" cy="105727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247481" y="0"/>
            <a:ext cx="8564010"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9" name="Text Placeholder 4"/>
          <p:cNvSpPr>
            <a:spLocks noGrp="1"/>
          </p:cNvSpPr>
          <p:nvPr>
            <p:ph type="body" sz="quarter" idx="10"/>
          </p:nvPr>
        </p:nvSpPr>
        <p:spPr>
          <a:xfrm>
            <a:off x="331015" y="1716088"/>
            <a:ext cx="8480476" cy="4483100"/>
          </a:xfrm>
        </p:spPr>
        <p:txBody>
          <a:bodyPr/>
          <a:lstStyle>
            <a:lvl1pPr>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5760557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B">
    <p:spTree>
      <p:nvGrpSpPr>
        <p:cNvPr id="1" name=""/>
        <p:cNvGrpSpPr/>
        <p:nvPr/>
      </p:nvGrpSpPr>
      <p:grpSpPr>
        <a:xfrm>
          <a:off x="0" y="0"/>
          <a:ext cx="0" cy="0"/>
          <a:chOff x="0" y="0"/>
          <a:chExt cx="0" cy="0"/>
        </a:xfrm>
      </p:grpSpPr>
      <p:sp>
        <p:nvSpPr>
          <p:cNvPr id="8" name="Rectangle 7"/>
          <p:cNvSpPr/>
          <p:nvPr userDrawn="1"/>
        </p:nvSpPr>
        <p:spPr>
          <a:xfrm>
            <a:off x="-1" y="1"/>
            <a:ext cx="9142571" cy="105727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247481" y="0"/>
            <a:ext cx="8564010"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9" name="Text Placeholder 4"/>
          <p:cNvSpPr>
            <a:spLocks noGrp="1"/>
          </p:cNvSpPr>
          <p:nvPr>
            <p:ph type="body" sz="quarter" idx="10"/>
          </p:nvPr>
        </p:nvSpPr>
        <p:spPr>
          <a:xfrm>
            <a:off x="331015" y="1716088"/>
            <a:ext cx="8480476" cy="4483100"/>
          </a:xfrm>
        </p:spPr>
        <p:txBody>
          <a:bodyPr/>
          <a:lstStyle>
            <a:lvl1pPr>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7616492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Content B">
    <p:spTree>
      <p:nvGrpSpPr>
        <p:cNvPr id="1" name=""/>
        <p:cNvGrpSpPr/>
        <p:nvPr/>
      </p:nvGrpSpPr>
      <p:grpSpPr>
        <a:xfrm>
          <a:off x="0" y="0"/>
          <a:ext cx="0" cy="0"/>
          <a:chOff x="0" y="0"/>
          <a:chExt cx="0" cy="0"/>
        </a:xfrm>
      </p:grpSpPr>
      <p:sp>
        <p:nvSpPr>
          <p:cNvPr id="8" name="Rectangle 7"/>
          <p:cNvSpPr/>
          <p:nvPr userDrawn="1"/>
        </p:nvSpPr>
        <p:spPr>
          <a:xfrm>
            <a:off x="-1" y="1"/>
            <a:ext cx="9142571" cy="1057276"/>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247481" y="0"/>
            <a:ext cx="8564010"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9" name="Text Placeholder 4"/>
          <p:cNvSpPr>
            <a:spLocks noGrp="1"/>
          </p:cNvSpPr>
          <p:nvPr>
            <p:ph type="body" sz="quarter" idx="10"/>
          </p:nvPr>
        </p:nvSpPr>
        <p:spPr>
          <a:xfrm>
            <a:off x="331015" y="1716088"/>
            <a:ext cx="8480476" cy="4483100"/>
          </a:xfrm>
        </p:spPr>
        <p:txBody>
          <a:bodyPr/>
          <a:lstStyle>
            <a:lvl1pPr>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8649720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itle and Content B">
    <p:spTree>
      <p:nvGrpSpPr>
        <p:cNvPr id="1" name=""/>
        <p:cNvGrpSpPr/>
        <p:nvPr/>
      </p:nvGrpSpPr>
      <p:grpSpPr>
        <a:xfrm>
          <a:off x="0" y="0"/>
          <a:ext cx="0" cy="0"/>
          <a:chOff x="0" y="0"/>
          <a:chExt cx="0" cy="0"/>
        </a:xfrm>
      </p:grpSpPr>
      <p:sp>
        <p:nvSpPr>
          <p:cNvPr id="2" name="Rectangle 1"/>
          <p:cNvSpPr/>
          <p:nvPr userDrawn="1"/>
        </p:nvSpPr>
        <p:spPr>
          <a:xfrm>
            <a:off x="-1" y="1"/>
            <a:ext cx="9142571" cy="1057276"/>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247481" y="0"/>
            <a:ext cx="8564010"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8" name="Text Placeholder 4"/>
          <p:cNvSpPr>
            <a:spLocks noGrp="1"/>
          </p:cNvSpPr>
          <p:nvPr>
            <p:ph type="body" sz="quarter" idx="10"/>
          </p:nvPr>
        </p:nvSpPr>
        <p:spPr>
          <a:xfrm>
            <a:off x="331015" y="1716088"/>
            <a:ext cx="8480476" cy="4483100"/>
          </a:xfrm>
        </p:spPr>
        <p:txBody>
          <a:bodyPr/>
          <a:lstStyle>
            <a:lvl1pPr>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8143566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R">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247481" y="0"/>
            <a:ext cx="8605574"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9" name="Text Placeholder 4"/>
          <p:cNvSpPr>
            <a:spLocks noGrp="1"/>
          </p:cNvSpPr>
          <p:nvPr>
            <p:ph type="body" sz="quarter" idx="10"/>
          </p:nvPr>
        </p:nvSpPr>
        <p:spPr>
          <a:xfrm>
            <a:off x="331015" y="1716088"/>
            <a:ext cx="8480476" cy="4483100"/>
          </a:xfrm>
        </p:spPr>
        <p:txBody>
          <a:bodyPr/>
          <a:lstStyle>
            <a:lvl1pPr>
              <a:spcBef>
                <a:spcPts val="0"/>
              </a:spcBef>
              <a:spcAft>
                <a:spcPts val="1200"/>
              </a:spcAft>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08788303"/>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O">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userDrawn="1"/>
        </p:nvSpPr>
        <p:spPr>
          <a:xfrm>
            <a:off x="247481" y="0"/>
            <a:ext cx="86055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b="0" kern="1200" baseline="0">
                <a:solidFill>
                  <a:schemeClr val="tx1"/>
                </a:solidFill>
                <a:latin typeface="Arial" charset="0"/>
                <a:ea typeface="Arial" charset="0"/>
                <a:cs typeface="Arial" charset="0"/>
              </a:defRPr>
            </a:lvl1pPr>
          </a:lstStyle>
          <a:p>
            <a:pPr algn="l"/>
            <a:r>
              <a:rPr lang="en-US" dirty="0" smtClean="0"/>
              <a:t>Click to edit Master slide title</a:t>
            </a:r>
            <a:endParaRPr lang="en-US" dirty="0"/>
          </a:p>
        </p:txBody>
      </p:sp>
      <p:sp>
        <p:nvSpPr>
          <p:cNvPr id="9" name="Text Placeholder 4"/>
          <p:cNvSpPr>
            <a:spLocks noGrp="1"/>
          </p:cNvSpPr>
          <p:nvPr>
            <p:ph type="body" sz="quarter" idx="10"/>
          </p:nvPr>
        </p:nvSpPr>
        <p:spPr>
          <a:xfrm>
            <a:off x="331015" y="1716088"/>
            <a:ext cx="8480476" cy="4483100"/>
          </a:xfrm>
        </p:spPr>
        <p:txBody>
          <a:bodyPr/>
          <a:lstStyle>
            <a:lvl1pPr>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2144860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247481" y="0"/>
            <a:ext cx="8605574"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9" name="Text Placeholder 4"/>
          <p:cNvSpPr>
            <a:spLocks noGrp="1"/>
          </p:cNvSpPr>
          <p:nvPr>
            <p:ph type="body" sz="quarter" idx="10"/>
          </p:nvPr>
        </p:nvSpPr>
        <p:spPr>
          <a:xfrm>
            <a:off x="331015" y="1716088"/>
            <a:ext cx="8480476" cy="4483100"/>
          </a:xfrm>
        </p:spPr>
        <p:txBody>
          <a:bodyPr/>
          <a:lstStyle>
            <a:lvl1pPr>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6128370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and Content G">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247481" y="0"/>
            <a:ext cx="8605574"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5" name="Text Placeholder 4"/>
          <p:cNvSpPr>
            <a:spLocks noGrp="1"/>
          </p:cNvSpPr>
          <p:nvPr>
            <p:ph type="body" sz="quarter" idx="10"/>
          </p:nvPr>
        </p:nvSpPr>
        <p:spPr>
          <a:xfrm>
            <a:off x="331015" y="1716088"/>
            <a:ext cx="8480476" cy="4483100"/>
          </a:xfrm>
        </p:spPr>
        <p:txBody>
          <a:bodyPr/>
          <a:lstStyle>
            <a:lvl1pPr>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9398594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and Content G">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247481" y="0"/>
            <a:ext cx="8605574"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5" name="Text Placeholder 4"/>
          <p:cNvSpPr>
            <a:spLocks noGrp="1"/>
          </p:cNvSpPr>
          <p:nvPr>
            <p:ph type="body" sz="quarter" idx="10"/>
          </p:nvPr>
        </p:nvSpPr>
        <p:spPr>
          <a:xfrm>
            <a:off x="331015" y="1716088"/>
            <a:ext cx="8480476" cy="4483100"/>
          </a:xfrm>
        </p:spPr>
        <p:txBody>
          <a:bodyPr/>
          <a:lstStyle>
            <a:lvl1pPr>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9105880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and Content R">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47481" y="0"/>
            <a:ext cx="8605574" cy="1325563"/>
          </a:xfrm>
        </p:spPr>
        <p:txBody>
          <a:bodyPr>
            <a:normAutofit/>
          </a:bodyPr>
          <a:lstStyle>
            <a:lvl1pPr algn="l">
              <a:defRPr sz="4800" b="0" baseline="0">
                <a:latin typeface="Arial" charset="0"/>
                <a:ea typeface="Arial" charset="0"/>
                <a:cs typeface="Arial" charset="0"/>
              </a:defRPr>
            </a:lvl1pPr>
          </a:lstStyle>
          <a:p>
            <a:r>
              <a:rPr lang="en-US" dirty="0" smtClean="0"/>
              <a:t>Click to edit Master slide title</a:t>
            </a:r>
            <a:endParaRPr lang="en-US" dirty="0"/>
          </a:p>
        </p:txBody>
      </p:sp>
      <p:sp>
        <p:nvSpPr>
          <p:cNvPr id="10" name="Text Placeholder 4"/>
          <p:cNvSpPr>
            <a:spLocks noGrp="1"/>
          </p:cNvSpPr>
          <p:nvPr>
            <p:ph type="body" sz="quarter" idx="10"/>
          </p:nvPr>
        </p:nvSpPr>
        <p:spPr>
          <a:xfrm>
            <a:off x="331015" y="1716088"/>
            <a:ext cx="8480476" cy="4483100"/>
          </a:xfrm>
        </p:spPr>
        <p:txBody>
          <a:bodyPr/>
          <a:lstStyle>
            <a:lvl1pPr>
              <a:defRPr sz="3600" b="0" cap="none" baseline="0">
                <a:latin typeface="Arial" charset="0"/>
                <a:ea typeface="Arial" charset="0"/>
                <a:cs typeface="Arial" charset="0"/>
              </a:defRPr>
            </a:lvl1pPr>
            <a:lvl2pPr>
              <a:defRPr sz="3000" b="0" cap="none" baseline="0">
                <a:latin typeface="Arial" charset="0"/>
                <a:ea typeface="Arial" charset="0"/>
                <a:cs typeface="Arial" charset="0"/>
              </a:defRPr>
            </a:lvl2pPr>
            <a:lvl3pPr marL="1257300" indent="-342900">
              <a:buFont typeface="Arial" charset="0"/>
              <a:buChar char="•"/>
              <a:defRPr sz="2600" b="0">
                <a:latin typeface="Arial" charset="0"/>
                <a:ea typeface="Arial" charset="0"/>
                <a:cs typeface="Arial" charset="0"/>
              </a:defRPr>
            </a:lvl3pPr>
            <a:lvl4pPr marL="1657350" indent="-285750">
              <a:buFont typeface="Arial" charset="0"/>
              <a:buChar char="•"/>
              <a:defRPr>
                <a:latin typeface="Arial" charset="0"/>
                <a:ea typeface="Arial" charset="0"/>
                <a:cs typeface="Arial" charset="0"/>
              </a:defRPr>
            </a:lvl4pPr>
            <a:lvl5pPr marL="2114550" indent="-285750">
              <a:buFont typeface="Arial" charset="0"/>
              <a:buChar char="•"/>
              <a:defRPr sz="18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5546590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8ACCB08-D593-4B89-B699-DE763A96DD73}" type="datetimeFigureOut">
              <a:rPr lang="en-US" smtClean="0"/>
              <a:t>1/31/2018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D2FE8A8-3414-48B3-BA86-EF5D0333B0F5}" type="slidenum">
              <a:rPr lang="en-US" smtClean="0"/>
              <a:t>‹#›</a:t>
            </a:fld>
            <a:endParaRPr lang="en-US"/>
          </a:p>
        </p:txBody>
      </p:sp>
    </p:spTree>
    <p:extLst>
      <p:ext uri="{BB962C8B-B14F-4D97-AF65-F5344CB8AC3E}">
        <p14:creationId xmlns:p14="http://schemas.microsoft.com/office/powerpoint/2010/main" val="35037798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24034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05625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536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9004344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675" r:id="rId3"/>
    <p:sldLayoutId id="2147483700" r:id="rId4"/>
    <p:sldLayoutId id="2147483705" r:id="rId5"/>
    <p:sldLayoutId id="2147483707" r:id="rId6"/>
    <p:sldLayoutId id="2147483708" r:id="rId7"/>
    <p:sldLayoutId id="2147483702" r:id="rId8"/>
    <p:sldLayoutId id="2147483709" r:id="rId9"/>
    <p:sldLayoutId id="2147483710" r:id="rId10"/>
    <p:sldLayoutId id="2147483704" r:id="rId11"/>
    <p:sldLayoutId id="2147483697" r:id="rId12"/>
    <p:sldLayoutId id="2147483687" r:id="rId13"/>
    <p:sldLayoutId id="2147483688" r:id="rId14"/>
    <p:sldLayoutId id="2147483689" r:id="rId15"/>
    <p:sldLayoutId id="2147483690" r:id="rId16"/>
    <p:sldLayoutId id="2147483664" r:id="rId17"/>
    <p:sldLayoutId id="2147483691" r:id="rId18"/>
    <p:sldLayoutId id="2147483714" r:id="rId19"/>
    <p:sldLayoutId id="2147483711" r:id="rId20"/>
    <p:sldLayoutId id="2147483672" r:id="rId21"/>
    <p:sldLayoutId id="2147483692" r:id="rId22"/>
    <p:sldLayoutId id="2147483678" r:id="rId23"/>
    <p:sldLayoutId id="2147483713" r:id="rId24"/>
    <p:sldLayoutId id="2147483680" r:id="rId25"/>
    <p:sldLayoutId id="2147483669" r:id="rId26"/>
    <p:sldLayoutId id="2147483671" r:id="rId27"/>
    <p:sldLayoutId id="2147483673" r:id="rId28"/>
    <p:sldLayoutId id="2147483693" r:id="rId29"/>
    <p:sldLayoutId id="2147483694" r:id="rId30"/>
    <p:sldLayoutId id="2147483679" r:id="rId31"/>
    <p:sldLayoutId id="2147483650" r:id="rId32"/>
    <p:sldLayoutId id="2147483670" r:id="rId33"/>
    <p:sldLayoutId id="2147483695" r:id="rId34"/>
    <p:sldLayoutId id="2147483696" r:id="rId35"/>
    <p:sldLayoutId id="2147483712" r:id="rId36"/>
    <p:sldLayoutId id="2147483715" r:id="rId37"/>
    <p:sldLayoutId id="2147483716" r:id="rId38"/>
    <p:sldLayoutId id="2147483717" r:id="rId39"/>
    <p:sldLayoutId id="2147483718" r:id="rId40"/>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8.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3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856" y="4462782"/>
            <a:ext cx="8507470" cy="638476"/>
          </a:xfrm>
        </p:spPr>
        <p:txBody>
          <a:bodyPr/>
          <a:lstStyle/>
          <a:p>
            <a:r>
              <a:rPr lang="en-US" sz="3600" dirty="0"/>
              <a:t>Changing School Climate </a:t>
            </a:r>
            <a:r>
              <a:rPr lang="en-US" sz="3600" dirty="0" smtClean="0"/>
              <a:t>in Philadelphia</a:t>
            </a:r>
            <a:endParaRPr lang="en-US" sz="3600" dirty="0"/>
          </a:p>
        </p:txBody>
      </p:sp>
      <p:sp>
        <p:nvSpPr>
          <p:cNvPr id="3" name="Subtitle 2"/>
          <p:cNvSpPr>
            <a:spLocks noGrp="1"/>
          </p:cNvSpPr>
          <p:nvPr>
            <p:ph type="subTitle" idx="1"/>
          </p:nvPr>
        </p:nvSpPr>
        <p:spPr/>
        <p:txBody>
          <a:bodyPr/>
          <a:lstStyle/>
          <a:p>
            <a:r>
              <a:rPr lang="en-US" dirty="0" smtClean="0"/>
              <a:t>Title I, National service &amp; city year </a:t>
            </a:r>
            <a:endParaRPr lang="en-US" dirty="0"/>
          </a:p>
        </p:txBody>
      </p:sp>
    </p:spTree>
    <p:extLst>
      <p:ext uri="{BB962C8B-B14F-4D97-AF65-F5344CB8AC3E}">
        <p14:creationId xmlns:p14="http://schemas.microsoft.com/office/powerpoint/2010/main" val="1765289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What would you change?</a:t>
            </a:r>
            <a:endParaRPr lang="en-US" dirty="0"/>
          </a:p>
        </p:txBody>
      </p:sp>
      <p:sp>
        <p:nvSpPr>
          <p:cNvPr id="3" name="Title 2"/>
          <p:cNvSpPr>
            <a:spLocks noGrp="1"/>
          </p:cNvSpPr>
          <p:nvPr>
            <p:ph type="title"/>
          </p:nvPr>
        </p:nvSpPr>
        <p:spPr/>
        <p:txBody>
          <a:bodyPr/>
          <a:lstStyle/>
          <a:p>
            <a:pPr marL="0" lvl="1" indent="0">
              <a:buNone/>
            </a:pPr>
            <a:r>
              <a:rPr lang="en-US" dirty="0" smtClean="0"/>
              <a:t>If you had a magic wand and could change one thing in your school building -or district- to improve school climate,</a:t>
            </a:r>
            <a:endParaRPr lang="en-US" b="1" dirty="0"/>
          </a:p>
        </p:txBody>
      </p:sp>
    </p:spTree>
    <p:extLst>
      <p:ext uri="{BB962C8B-B14F-4D97-AF65-F5344CB8AC3E}">
        <p14:creationId xmlns:p14="http://schemas.microsoft.com/office/powerpoint/2010/main" val="1932305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Agenda</a:t>
            </a:r>
            <a:endParaRPr lang="en-US" sz="3200" dirty="0"/>
          </a:p>
        </p:txBody>
      </p:sp>
      <p:sp>
        <p:nvSpPr>
          <p:cNvPr id="3" name="Text Placeholder 2"/>
          <p:cNvSpPr>
            <a:spLocks noGrp="1"/>
          </p:cNvSpPr>
          <p:nvPr>
            <p:ph type="body" sz="quarter" idx="10"/>
          </p:nvPr>
        </p:nvSpPr>
        <p:spPr/>
        <p:txBody>
          <a:bodyPr>
            <a:normAutofit lnSpcReduction="10000"/>
          </a:bodyPr>
          <a:lstStyle/>
          <a:p>
            <a:r>
              <a:rPr lang="en-US" b="1" dirty="0" smtClean="0"/>
              <a:t>Overview</a:t>
            </a:r>
            <a:r>
              <a:rPr lang="en-US" dirty="0" smtClean="0"/>
              <a:t> </a:t>
            </a:r>
            <a:r>
              <a:rPr lang="en-US" i="1" dirty="0" smtClean="0"/>
              <a:t>(30 minutes)</a:t>
            </a:r>
          </a:p>
          <a:p>
            <a:pPr lvl="1"/>
            <a:r>
              <a:rPr lang="en-US" dirty="0" smtClean="0"/>
              <a:t>Case Study: Thurgood Marshall School</a:t>
            </a:r>
          </a:p>
          <a:p>
            <a:pPr lvl="1"/>
            <a:r>
              <a:rPr lang="en-US" dirty="0" smtClean="0"/>
              <a:t>Partner Example: City Year</a:t>
            </a:r>
          </a:p>
          <a:p>
            <a:pPr lvl="1"/>
            <a:r>
              <a:rPr lang="en-US" dirty="0" smtClean="0"/>
              <a:t>District Perspective</a:t>
            </a:r>
          </a:p>
          <a:p>
            <a:pPr marL="457200" lvl="1" indent="0">
              <a:buNone/>
            </a:pPr>
            <a:endParaRPr lang="en-US" dirty="0" smtClean="0"/>
          </a:p>
          <a:p>
            <a:r>
              <a:rPr lang="en-US" b="1" dirty="0" smtClean="0"/>
              <a:t>Small Group Discussion </a:t>
            </a:r>
            <a:r>
              <a:rPr lang="en-US" i="1" dirty="0" smtClean="0"/>
              <a:t>(45 minutes)</a:t>
            </a:r>
          </a:p>
          <a:p>
            <a:pPr marL="0" indent="0">
              <a:buNone/>
            </a:pPr>
            <a:endParaRPr lang="en-US" dirty="0" smtClean="0"/>
          </a:p>
          <a:p>
            <a:r>
              <a:rPr lang="en-US" b="1" dirty="0" smtClean="0"/>
              <a:t>Wrap Up </a:t>
            </a:r>
            <a:r>
              <a:rPr lang="en-US" i="1" dirty="0" smtClean="0"/>
              <a:t>(10 minutes)</a:t>
            </a:r>
          </a:p>
        </p:txBody>
      </p:sp>
    </p:spTree>
    <p:extLst>
      <p:ext uri="{BB962C8B-B14F-4D97-AF65-F5344CB8AC3E}">
        <p14:creationId xmlns:p14="http://schemas.microsoft.com/office/powerpoint/2010/main" val="14526568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Thurgood Marshall School</a:t>
            </a:r>
            <a:endParaRPr lang="en-US" dirty="0"/>
          </a:p>
        </p:txBody>
      </p:sp>
      <p:sp>
        <p:nvSpPr>
          <p:cNvPr id="3" name="Title 2"/>
          <p:cNvSpPr>
            <a:spLocks noGrp="1"/>
          </p:cNvSpPr>
          <p:nvPr>
            <p:ph type="title"/>
          </p:nvPr>
        </p:nvSpPr>
        <p:spPr/>
        <p:txBody>
          <a:bodyPr/>
          <a:lstStyle/>
          <a:p>
            <a:r>
              <a:rPr lang="en-US" dirty="0" smtClean="0"/>
              <a:t>Case Study</a:t>
            </a:r>
            <a:endParaRPr lang="en-US" dirty="0"/>
          </a:p>
        </p:txBody>
      </p:sp>
    </p:spTree>
    <p:extLst>
      <p:ext uri="{BB962C8B-B14F-4D97-AF65-F5344CB8AC3E}">
        <p14:creationId xmlns:p14="http://schemas.microsoft.com/office/powerpoint/2010/main" val="3862095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9452" y="298174"/>
            <a:ext cx="8984973" cy="5901014"/>
          </a:xfrm>
        </p:spPr>
        <p:txBody>
          <a:bodyPr>
            <a:normAutofit lnSpcReduction="10000"/>
          </a:bodyPr>
          <a:lstStyle/>
          <a:p>
            <a:pPr marL="0" indent="0">
              <a:buNone/>
            </a:pPr>
            <a:r>
              <a:rPr lang="en-US" sz="2800" dirty="0"/>
              <a:t>The vision of Thurgood Marshall School is for every child to become proficient in all academic areas.  </a:t>
            </a:r>
            <a:endParaRPr lang="en-US" sz="2800" dirty="0" smtClean="0"/>
          </a:p>
          <a:p>
            <a:pPr marL="0" indent="0">
              <a:buNone/>
            </a:pPr>
            <a:endParaRPr lang="en-US" sz="1800" dirty="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smtClean="0"/>
          </a:p>
          <a:p>
            <a:pPr marL="0" indent="0">
              <a:buNone/>
            </a:pPr>
            <a:r>
              <a:rPr lang="en-US" sz="1800" dirty="0" smtClean="0"/>
              <a:t>At </a:t>
            </a:r>
            <a:r>
              <a:rPr lang="en-US" sz="1800" dirty="0"/>
              <a:t>Thurgood Marshall, this will be an ongoing process that is based on feedback from formative, summative and classroom teacher assessments. Our vision can be sustained and quality professional development practices will be modified and monitored to provide the best education possible for every student in the Thurgood Marshall School.  The vision is clear to all stakeholders including students, parents, teachers, administrators and the community as a whole.  </a:t>
            </a:r>
          </a:p>
          <a:p>
            <a:pPr marL="0" indent="0">
              <a:buNone/>
            </a:pPr>
            <a:endParaRPr lang="en-US" dirty="0"/>
          </a:p>
        </p:txBody>
      </p:sp>
      <p:pic>
        <p:nvPicPr>
          <p:cNvPr id="6" name="Picture 10" descr="Image result for Thurgood marshall school philadelph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699" y="1316298"/>
            <a:ext cx="7083425" cy="2868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0622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8211" y="-142433"/>
            <a:ext cx="8564010" cy="1325563"/>
          </a:xfrm>
        </p:spPr>
        <p:txBody>
          <a:bodyPr>
            <a:normAutofit/>
          </a:bodyPr>
          <a:lstStyle/>
          <a:p>
            <a:r>
              <a:rPr lang="en-US" sz="3200" dirty="0" smtClean="0"/>
              <a:t>Aligning School Improvement Goals &amp; Partners like City Year</a:t>
            </a:r>
            <a:endParaRPr lang="en-US" sz="3200" dirty="0"/>
          </a:p>
        </p:txBody>
      </p:sp>
      <p:sp>
        <p:nvSpPr>
          <p:cNvPr id="5" name="Text Placeholder 4"/>
          <p:cNvSpPr>
            <a:spLocks noGrp="1"/>
          </p:cNvSpPr>
          <p:nvPr>
            <p:ph type="body" sz="quarter" idx="10"/>
          </p:nvPr>
        </p:nvSpPr>
        <p:spPr/>
        <p:txBody>
          <a:bodyPr/>
          <a:lstStyle/>
          <a:p>
            <a:pPr marL="0" indent="0">
              <a:buNone/>
            </a:pPr>
            <a:r>
              <a:rPr lang="en-US" dirty="0" smtClean="0"/>
              <a:t>			</a:t>
            </a:r>
            <a:r>
              <a:rPr lang="en-US" sz="3200" dirty="0" smtClean="0"/>
              <a:t>Academic Achievement</a:t>
            </a:r>
          </a:p>
          <a:p>
            <a:pPr marL="0" indent="0">
              <a:buNone/>
            </a:pPr>
            <a:endParaRPr lang="en-US" sz="3200" dirty="0" smtClean="0"/>
          </a:p>
          <a:p>
            <a:pPr marL="0" indent="0">
              <a:buNone/>
            </a:pPr>
            <a:r>
              <a:rPr lang="en-US" sz="3200" dirty="0" smtClean="0"/>
              <a:t>			Behavior</a:t>
            </a:r>
          </a:p>
          <a:p>
            <a:pPr marL="0" indent="0">
              <a:buNone/>
            </a:pPr>
            <a:endParaRPr lang="en-US" sz="3200" dirty="0" smtClean="0"/>
          </a:p>
          <a:p>
            <a:pPr marL="0" indent="0">
              <a:buNone/>
            </a:pPr>
            <a:r>
              <a:rPr lang="en-US" sz="3200" dirty="0" smtClean="0"/>
              <a:t>			Attendance</a:t>
            </a:r>
            <a:endParaRPr lang="en-US" sz="32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015" y="1559890"/>
            <a:ext cx="1093522" cy="115016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236" y="3976864"/>
            <a:ext cx="779626" cy="95551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511" y="2769475"/>
            <a:ext cx="947077" cy="947077"/>
          </a:xfrm>
          <a:prstGeom prst="rect">
            <a:avLst/>
          </a:prstGeom>
        </p:spPr>
      </p:pic>
    </p:spTree>
    <p:extLst>
      <p:ext uri="{BB962C8B-B14F-4D97-AF65-F5344CB8AC3E}">
        <p14:creationId xmlns:p14="http://schemas.microsoft.com/office/powerpoint/2010/main" val="38170546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53" y="0"/>
            <a:ext cx="8605574" cy="1325563"/>
          </a:xfrm>
        </p:spPr>
        <p:txBody>
          <a:bodyPr>
            <a:normAutofit/>
          </a:bodyPr>
          <a:lstStyle/>
          <a:p>
            <a:r>
              <a:rPr lang="en-US" sz="3200" dirty="0" smtClean="0"/>
              <a:t>Partnership in Action: Academic Achievement</a:t>
            </a:r>
            <a:endParaRPr lang="en-US" sz="3200" dirty="0"/>
          </a:p>
        </p:txBody>
      </p:sp>
      <p:sp>
        <p:nvSpPr>
          <p:cNvPr id="4" name="Text Placeholder 3"/>
          <p:cNvSpPr>
            <a:spLocks noGrp="1"/>
          </p:cNvSpPr>
          <p:nvPr>
            <p:ph type="body" sz="quarter" idx="10"/>
          </p:nvPr>
        </p:nvSpPr>
        <p:spPr>
          <a:xfrm>
            <a:off x="310030" y="1097280"/>
            <a:ext cx="8700620" cy="4913064"/>
          </a:xfrm>
        </p:spPr>
        <p:txBody>
          <a:bodyPr>
            <a:normAutofit/>
          </a:bodyPr>
          <a:lstStyle/>
          <a:p>
            <a:pPr marL="0" indent="0">
              <a:buNone/>
            </a:pPr>
            <a:r>
              <a:rPr lang="en-US" sz="2000" dirty="0" smtClean="0"/>
              <a:t>City Year AmeriCorps members work in </a:t>
            </a:r>
            <a:r>
              <a:rPr lang="en-US" sz="2000" dirty="0"/>
              <a:t>5th-8th </a:t>
            </a:r>
            <a:r>
              <a:rPr lang="en-US" sz="2000" dirty="0" smtClean="0"/>
              <a:t>grades, </a:t>
            </a:r>
          </a:p>
          <a:p>
            <a:pPr marL="0" indent="0">
              <a:buNone/>
            </a:pPr>
            <a:r>
              <a:rPr lang="en-US" sz="2000" dirty="0" smtClean="0"/>
              <a:t>providing math interventions for 46</a:t>
            </a:r>
            <a:r>
              <a:rPr lang="en-US" sz="2000" dirty="0"/>
              <a:t> </a:t>
            </a:r>
            <a:r>
              <a:rPr lang="en-US" sz="2000" dirty="0" smtClean="0"/>
              <a:t>scholars and literacy </a:t>
            </a:r>
          </a:p>
          <a:p>
            <a:pPr marL="0" indent="0">
              <a:buNone/>
            </a:pPr>
            <a:r>
              <a:rPr lang="en-US" sz="2000" dirty="0" smtClean="0"/>
              <a:t>interventions for 50 scholars  </a:t>
            </a:r>
          </a:p>
          <a:p>
            <a:pPr marL="0" indent="0">
              <a:buNone/>
            </a:pPr>
            <a:endParaRPr lang="en-US" sz="2000" dirty="0" smtClean="0"/>
          </a:p>
          <a:p>
            <a:pPr marL="0" indent="0">
              <a:buNone/>
            </a:pPr>
            <a:r>
              <a:rPr lang="en-US" sz="2000" b="1" dirty="0" smtClean="0"/>
              <a:t>Math</a:t>
            </a:r>
            <a:r>
              <a:rPr lang="en-US" sz="2000" b="1" dirty="0"/>
              <a:t>: </a:t>
            </a:r>
          </a:p>
          <a:p>
            <a:r>
              <a:rPr lang="en-US" sz="2000" dirty="0" smtClean="0"/>
              <a:t>38</a:t>
            </a:r>
            <a:r>
              <a:rPr lang="en-US" sz="2000" dirty="0"/>
              <a:t>% of students with D’s or F’s last year are up to a C or better in MP1 </a:t>
            </a:r>
          </a:p>
          <a:p>
            <a:r>
              <a:rPr lang="en-US" sz="2000" dirty="0" smtClean="0"/>
              <a:t>57</a:t>
            </a:r>
            <a:r>
              <a:rPr lang="en-US" sz="2000" dirty="0"/>
              <a:t>% of students with C’s or better last year </a:t>
            </a:r>
            <a:r>
              <a:rPr lang="en-US" sz="2000" dirty="0" smtClean="0"/>
              <a:t>maintained </a:t>
            </a:r>
            <a:r>
              <a:rPr lang="en-US" sz="2000" dirty="0"/>
              <a:t>a C or better in </a:t>
            </a:r>
            <a:r>
              <a:rPr lang="en-US" sz="2000" dirty="0" smtClean="0"/>
              <a:t>MP1</a:t>
            </a:r>
            <a:endParaRPr lang="en-US" sz="2000" dirty="0"/>
          </a:p>
          <a:p>
            <a:pPr marL="0" indent="0">
              <a:buNone/>
            </a:pPr>
            <a:endParaRPr lang="en-US" sz="2000" dirty="0" smtClean="0"/>
          </a:p>
          <a:p>
            <a:pPr marL="0" indent="0">
              <a:buNone/>
            </a:pPr>
            <a:r>
              <a:rPr lang="en-US" sz="2000" b="1" dirty="0" smtClean="0"/>
              <a:t>Literacy</a:t>
            </a:r>
            <a:r>
              <a:rPr lang="en-US" sz="2000" b="1" dirty="0"/>
              <a:t>: </a:t>
            </a:r>
          </a:p>
          <a:p>
            <a:r>
              <a:rPr lang="en-US" sz="2000" dirty="0" smtClean="0"/>
              <a:t>33</a:t>
            </a:r>
            <a:r>
              <a:rPr lang="en-US" sz="2000" dirty="0"/>
              <a:t>% of students with D’s or F’s last year are up to a C or better in </a:t>
            </a:r>
            <a:r>
              <a:rPr lang="en-US" sz="2000" dirty="0" smtClean="0"/>
              <a:t>MP1</a:t>
            </a:r>
          </a:p>
          <a:p>
            <a:r>
              <a:rPr lang="en-US" sz="2000" dirty="0" smtClean="0"/>
              <a:t>79</a:t>
            </a:r>
            <a:r>
              <a:rPr lang="en-US" sz="2000" dirty="0"/>
              <a:t>% of students with C’s or better last year </a:t>
            </a:r>
            <a:r>
              <a:rPr lang="en-US" sz="2000" dirty="0" smtClean="0"/>
              <a:t>maintained </a:t>
            </a:r>
            <a:r>
              <a:rPr lang="en-US" sz="2000" dirty="0"/>
              <a:t>a C or better in MP1</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1202" y="1097280"/>
            <a:ext cx="1322874" cy="1197595"/>
          </a:xfrm>
          <a:prstGeom prst="rect">
            <a:avLst/>
          </a:prstGeom>
        </p:spPr>
      </p:pic>
    </p:spTree>
    <p:extLst>
      <p:ext uri="{BB962C8B-B14F-4D97-AF65-F5344CB8AC3E}">
        <p14:creationId xmlns:p14="http://schemas.microsoft.com/office/powerpoint/2010/main" val="4092379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Partnership in Action: Extended Learning Time</a:t>
            </a:r>
            <a:endParaRPr lang="en-US" sz="3200" dirty="0"/>
          </a:p>
        </p:txBody>
      </p:sp>
      <p:sp>
        <p:nvSpPr>
          <p:cNvPr id="4" name="Text Placeholder 3"/>
          <p:cNvSpPr>
            <a:spLocks noGrp="1"/>
          </p:cNvSpPr>
          <p:nvPr>
            <p:ph type="body" sz="quarter" idx="10"/>
          </p:nvPr>
        </p:nvSpPr>
        <p:spPr>
          <a:xfrm>
            <a:off x="485774" y="1527244"/>
            <a:ext cx="8077201" cy="4483100"/>
          </a:xfrm>
        </p:spPr>
        <p:txBody>
          <a:bodyPr>
            <a:normAutofit/>
          </a:bodyPr>
          <a:lstStyle/>
          <a:p>
            <a:pPr marL="0" indent="0">
              <a:buNone/>
            </a:pPr>
            <a:r>
              <a:rPr lang="en-US" sz="2400" dirty="0"/>
              <a:t>46 students have participated in </a:t>
            </a:r>
            <a:r>
              <a:rPr lang="en-US" sz="2400" dirty="0" smtClean="0"/>
              <a:t>extended learning time </a:t>
            </a:r>
            <a:r>
              <a:rPr lang="en-US" sz="2400" dirty="0"/>
              <a:t>since October </a:t>
            </a:r>
          </a:p>
          <a:p>
            <a:pPr marL="0" indent="0">
              <a:buNone/>
            </a:pPr>
            <a:endParaRPr lang="en-US" sz="2400" dirty="0" smtClean="0"/>
          </a:p>
          <a:p>
            <a:pPr marL="0" indent="0">
              <a:buNone/>
            </a:pPr>
            <a:r>
              <a:rPr lang="en-US" sz="2400" dirty="0" smtClean="0"/>
              <a:t>Clubs include: POWER</a:t>
            </a:r>
            <a:r>
              <a:rPr lang="en-US" sz="2400" dirty="0"/>
              <a:t>, Myth Busters, Dancing, Cooking to Music, Art, Make a Music Video, Sports, Create, Get </a:t>
            </a:r>
            <a:r>
              <a:rPr lang="en-US" sz="2400" dirty="0" smtClean="0"/>
              <a:t>Active</a:t>
            </a:r>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1821" y="4750198"/>
            <a:ext cx="1758795" cy="671540"/>
          </a:xfrm>
          <a:prstGeom prst="rect">
            <a:avLst/>
          </a:prstGeom>
        </p:spPr>
      </p:pic>
    </p:spTree>
    <p:extLst>
      <p:ext uri="{BB962C8B-B14F-4D97-AF65-F5344CB8AC3E}">
        <p14:creationId xmlns:p14="http://schemas.microsoft.com/office/powerpoint/2010/main" val="3578028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740" y="0"/>
            <a:ext cx="8853055" cy="1325563"/>
          </a:xfrm>
        </p:spPr>
        <p:txBody>
          <a:bodyPr>
            <a:normAutofit/>
          </a:bodyPr>
          <a:lstStyle/>
          <a:p>
            <a:r>
              <a:rPr lang="en-US" sz="3200" dirty="0" smtClean="0"/>
              <a:t>Partnership in Action: Social Emotional Learning</a:t>
            </a:r>
            <a:endParaRPr lang="en-US" sz="3200" dirty="0"/>
          </a:p>
        </p:txBody>
      </p:sp>
      <p:sp>
        <p:nvSpPr>
          <p:cNvPr id="4" name="Text Placeholder 3"/>
          <p:cNvSpPr>
            <a:spLocks noGrp="1"/>
          </p:cNvSpPr>
          <p:nvPr>
            <p:ph type="body" sz="quarter" idx="10"/>
          </p:nvPr>
        </p:nvSpPr>
        <p:spPr>
          <a:xfrm>
            <a:off x="310030" y="1527244"/>
            <a:ext cx="8480476" cy="4483100"/>
          </a:xfrm>
        </p:spPr>
        <p:txBody>
          <a:bodyPr>
            <a:normAutofit/>
          </a:bodyPr>
          <a:lstStyle/>
          <a:p>
            <a:pPr marL="0" indent="0">
              <a:buNone/>
            </a:pPr>
            <a:r>
              <a:rPr lang="en-US" sz="2400" dirty="0" smtClean="0"/>
              <a:t>City Year AmeriCorps members support initiatives such as Celebrating </a:t>
            </a:r>
            <a:r>
              <a:rPr lang="en-US" sz="2400" dirty="0"/>
              <a:t>Hispanic Heritage </a:t>
            </a:r>
            <a:r>
              <a:rPr lang="en-US" sz="2400" dirty="0" smtClean="0"/>
              <a:t>Month</a:t>
            </a:r>
          </a:p>
          <a:p>
            <a:pPr marL="0" indent="0">
              <a:buNone/>
            </a:pPr>
            <a:endParaRPr lang="en-US" sz="2400" dirty="0"/>
          </a:p>
          <a:p>
            <a:pPr marL="0" indent="0">
              <a:buNone/>
            </a:pPr>
            <a:endParaRPr lang="en-US" sz="2400" dirty="0" smtClean="0"/>
          </a:p>
          <a:p>
            <a:pPr marL="0" indent="0">
              <a:buNone/>
            </a:pPr>
            <a:endParaRPr lang="en-US" sz="2400" dirty="0" smtClean="0"/>
          </a:p>
          <a:p>
            <a:pPr marL="0" indent="0">
              <a:buNone/>
            </a:pPr>
            <a:r>
              <a:rPr lang="en-US" sz="2400" dirty="0" smtClean="0"/>
              <a:t>In </a:t>
            </a:r>
            <a:r>
              <a:rPr lang="en-US" sz="2400" dirty="0"/>
              <a:t>only two </a:t>
            </a:r>
            <a:r>
              <a:rPr lang="en-US" sz="2400" dirty="0" smtClean="0"/>
              <a:t>months, 20% of</a:t>
            </a:r>
            <a:r>
              <a:rPr lang="en-US" sz="2400" dirty="0"/>
              <a:t> scholars receiving social emotional learning coaching moved from </a:t>
            </a:r>
            <a:r>
              <a:rPr lang="en-US" sz="2400" i="1" dirty="0" smtClean="0"/>
              <a:t>“Needs Instruction” </a:t>
            </a:r>
            <a:r>
              <a:rPr lang="en-US" sz="2400" dirty="0"/>
              <a:t>to </a:t>
            </a:r>
            <a:r>
              <a:rPr lang="en-US" sz="2400" i="1" dirty="0" smtClean="0"/>
              <a:t>“Typical”</a:t>
            </a:r>
            <a:endParaRPr lang="en-US" sz="2400" i="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3059" y="2356721"/>
            <a:ext cx="1248324" cy="1248324"/>
          </a:xfrm>
          <a:prstGeom prst="rect">
            <a:avLst/>
          </a:prstGeom>
        </p:spPr>
      </p:pic>
    </p:spTree>
    <p:extLst>
      <p:ext uri="{BB962C8B-B14F-4D97-AF65-F5344CB8AC3E}">
        <p14:creationId xmlns:p14="http://schemas.microsoft.com/office/powerpoint/2010/main" val="23345430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Partnership in Action: Attendance</a:t>
            </a:r>
            <a:endParaRPr lang="en-US" sz="3200" dirty="0"/>
          </a:p>
        </p:txBody>
      </p:sp>
      <p:sp>
        <p:nvSpPr>
          <p:cNvPr id="4" name="Text Placeholder 3"/>
          <p:cNvSpPr>
            <a:spLocks noGrp="1"/>
          </p:cNvSpPr>
          <p:nvPr>
            <p:ph type="body" sz="quarter" idx="10"/>
          </p:nvPr>
        </p:nvSpPr>
        <p:spPr>
          <a:xfrm>
            <a:off x="310030" y="1527244"/>
            <a:ext cx="8480476" cy="4483100"/>
          </a:xfrm>
        </p:spPr>
        <p:txBody>
          <a:bodyPr>
            <a:normAutofit/>
          </a:bodyPr>
          <a:lstStyle/>
          <a:p>
            <a:pPr marL="0" indent="0">
              <a:buNone/>
            </a:pPr>
            <a:r>
              <a:rPr lang="en-US" sz="2400" dirty="0" smtClean="0"/>
              <a:t>City Year AmeriCorps members lead attendance initiatives such as themed morning greetings and hot chocolate give </a:t>
            </a:r>
            <a:r>
              <a:rPr lang="en-US" sz="2400" dirty="0" err="1" smtClean="0"/>
              <a:t>aways</a:t>
            </a: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r>
              <a:rPr lang="en-US" sz="2400" dirty="0" smtClean="0"/>
              <a:t>61</a:t>
            </a:r>
            <a:r>
              <a:rPr lang="en-US" sz="2400" dirty="0"/>
              <a:t>% of students with an ADA below 90% last year are up to 90% or better in MP1</a:t>
            </a:r>
            <a:endParaRPr lang="en-US" sz="2400"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373" y="2751737"/>
            <a:ext cx="2794750" cy="1366556"/>
          </a:xfrm>
          <a:prstGeom prst="rect">
            <a:avLst/>
          </a:prstGeom>
        </p:spPr>
      </p:pic>
    </p:spTree>
    <p:extLst>
      <p:ext uri="{BB962C8B-B14F-4D97-AF65-F5344CB8AC3E}">
        <p14:creationId xmlns:p14="http://schemas.microsoft.com/office/powerpoint/2010/main" val="34170254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Partnership Example: City Year</a:t>
            </a:r>
            <a:endParaRPr lang="en-US" sz="4000" dirty="0"/>
          </a:p>
        </p:txBody>
      </p:sp>
    </p:spTree>
    <p:extLst>
      <p:ext uri="{BB962C8B-B14F-4D97-AF65-F5344CB8AC3E}">
        <p14:creationId xmlns:p14="http://schemas.microsoft.com/office/powerpoint/2010/main" val="13954899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70984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09657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43073" y="1814938"/>
            <a:ext cx="3505200" cy="1569660"/>
          </a:xfrm>
          <a:prstGeom prst="rect">
            <a:avLst/>
          </a:prstGeom>
          <a:noFill/>
        </p:spPr>
        <p:txBody>
          <a:bodyPr wrap="square" rtlCol="0">
            <a:spAutoFit/>
          </a:bodyPr>
          <a:lstStyle/>
          <a:p>
            <a:pPr>
              <a:spcBef>
                <a:spcPts val="600"/>
              </a:spcBef>
            </a:pPr>
            <a:r>
              <a:rPr lang="en-US" sz="1600" dirty="0"/>
              <a:t>Many things will change in a student’s academic career, but </a:t>
            </a:r>
            <a:br>
              <a:rPr lang="en-US" sz="1600" dirty="0"/>
            </a:br>
            <a:r>
              <a:rPr lang="en-US" sz="1600" dirty="0"/>
              <a:t>City Year will always be there, forging relationships built on trust and consistency, as an integral part of a student’s experience.</a:t>
            </a:r>
          </a:p>
        </p:txBody>
      </p:sp>
      <p:sp>
        <p:nvSpPr>
          <p:cNvPr id="7" name="TextBox 6"/>
          <p:cNvSpPr txBox="1"/>
          <p:nvPr/>
        </p:nvSpPr>
        <p:spPr>
          <a:xfrm>
            <a:off x="4232078" y="1905000"/>
            <a:ext cx="4340595" cy="1077218"/>
          </a:xfrm>
          <a:prstGeom prst="rect">
            <a:avLst/>
          </a:prstGeom>
          <a:solidFill>
            <a:schemeClr val="bg1"/>
          </a:solidFill>
        </p:spPr>
        <p:txBody>
          <a:bodyPr wrap="square" rtlCol="0">
            <a:spAutoFit/>
          </a:bodyPr>
          <a:lstStyle/>
          <a:p>
            <a:pPr>
              <a:spcBef>
                <a:spcPts val="600"/>
              </a:spcBef>
            </a:pPr>
            <a:r>
              <a:rPr lang="en-US" sz="1600" dirty="0">
                <a:solidFill>
                  <a:srgbClr val="3CADB2"/>
                </a:solidFill>
              </a:rPr>
              <a:t>A student who makes it to 10</a:t>
            </a:r>
            <a:r>
              <a:rPr lang="en-US" sz="1600" baseline="30000" dirty="0">
                <a:solidFill>
                  <a:srgbClr val="3CADB2"/>
                </a:solidFill>
              </a:rPr>
              <a:t>th</a:t>
            </a:r>
            <a:r>
              <a:rPr lang="en-US" sz="1600" dirty="0">
                <a:solidFill>
                  <a:srgbClr val="3CADB2"/>
                </a:solidFill>
              </a:rPr>
              <a:t> grade on track and on time is three times more likely to graduate than a student who falls behind. </a:t>
            </a:r>
            <a:br>
              <a:rPr lang="en-US" sz="1600" dirty="0">
                <a:solidFill>
                  <a:srgbClr val="3CADB2"/>
                </a:solidFill>
              </a:rPr>
            </a:br>
            <a:r>
              <a:rPr lang="en-US" sz="1600" dirty="0">
                <a:solidFill>
                  <a:srgbClr val="3CADB2"/>
                </a:solidFill>
              </a:rPr>
              <a:t>                               – </a:t>
            </a:r>
            <a:r>
              <a:rPr lang="en-US" sz="1200" dirty="0">
                <a:solidFill>
                  <a:srgbClr val="3CADB2"/>
                </a:solidFill>
              </a:rPr>
              <a:t>Johns Hopkins University study</a:t>
            </a:r>
          </a:p>
        </p:txBody>
      </p:sp>
      <p:sp>
        <p:nvSpPr>
          <p:cNvPr id="8" name="Rectangle 7"/>
          <p:cNvSpPr/>
          <p:nvPr/>
        </p:nvSpPr>
        <p:spPr>
          <a:xfrm>
            <a:off x="0" y="6037755"/>
            <a:ext cx="9143999" cy="400110"/>
          </a:xfrm>
          <a:prstGeom prst="rect">
            <a:avLst/>
          </a:prstGeom>
        </p:spPr>
        <p:txBody>
          <a:bodyPr wrap="square">
            <a:spAutoFit/>
          </a:bodyPr>
          <a:lstStyle/>
          <a:p>
            <a:pPr algn="ctr"/>
            <a:r>
              <a:rPr lang="en-US" sz="2000" b="1">
                <a:solidFill>
                  <a:schemeClr val="bg1"/>
                </a:solidFill>
              </a:rPr>
              <a:t>Providing multiple years of support through critical transition years</a:t>
            </a:r>
            <a:endParaRPr lang="en-US" sz="2000">
              <a:solidFill>
                <a:schemeClr val="bg1"/>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129" y="1676400"/>
            <a:ext cx="7233739" cy="420390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81000"/>
            <a:ext cx="8229600" cy="1828800"/>
          </a:xfrm>
          <a:prstGeom prst="rect">
            <a:avLst/>
          </a:prstGeom>
        </p:spPr>
      </p:pic>
    </p:spTree>
    <p:extLst>
      <p:ext uri="{BB962C8B-B14F-4D97-AF65-F5344CB8AC3E}">
        <p14:creationId xmlns:p14="http://schemas.microsoft.com/office/powerpoint/2010/main" val="3910385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D33D148-FA7E-469E-8DB0-A69812957C35}"/>
              </a:ext>
            </a:extLst>
          </p:cNvPr>
          <p:cNvSpPr>
            <a:spLocks noGrp="1"/>
          </p:cNvSpPr>
          <p:nvPr>
            <p:ph idx="4294967295"/>
          </p:nvPr>
        </p:nvSpPr>
        <p:spPr>
          <a:xfrm>
            <a:off x="255180" y="1297172"/>
            <a:ext cx="8474150" cy="4828991"/>
          </a:xfrm>
        </p:spPr>
        <p:txBody>
          <a:bodyPr/>
          <a:lstStyle/>
          <a:p>
            <a:r>
              <a:rPr lang="en-US" dirty="0"/>
              <a:t>8 to 12 City Year AmeriCorps members in one school</a:t>
            </a:r>
          </a:p>
          <a:p>
            <a:r>
              <a:rPr lang="en-US" dirty="0"/>
              <a:t>City Year teams are diverse: 56% people of color, 77% college grads, 54% are Pell Grant eligible</a:t>
            </a:r>
          </a:p>
          <a:p>
            <a:r>
              <a:rPr lang="en-US" dirty="0"/>
              <a:t>Serve as “near peer” mentors and receive professional development throughout service year</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116" y="228600"/>
            <a:ext cx="9144000" cy="914400"/>
          </a:xfrm>
          <a:prstGeom prst="rect">
            <a:avLst/>
          </a:prstGeom>
        </p:spPr>
      </p:pic>
    </p:spTree>
    <p:extLst>
      <p:ext uri="{BB962C8B-B14F-4D97-AF65-F5344CB8AC3E}">
        <p14:creationId xmlns:p14="http://schemas.microsoft.com/office/powerpoint/2010/main" val="17681833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16914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smtClean="0"/>
              <a:t>City Year Philadelphia</a:t>
            </a:r>
            <a:endParaRPr lang="en-US" sz="3200" dirty="0"/>
          </a:p>
        </p:txBody>
      </p:sp>
      <p:sp>
        <p:nvSpPr>
          <p:cNvPr id="2" name="Content Placeholder 1"/>
          <p:cNvSpPr>
            <a:spLocks noGrp="1"/>
          </p:cNvSpPr>
          <p:nvPr>
            <p:ph type="body" sz="quarter" idx="10"/>
          </p:nvPr>
        </p:nvSpPr>
        <p:spPr>
          <a:xfrm>
            <a:off x="225756" y="1364685"/>
            <a:ext cx="8480476" cy="4483100"/>
          </a:xfrm>
          <a:prstGeom prst="rect">
            <a:avLst/>
          </a:prstGeom>
        </p:spPr>
        <p:txBody>
          <a:bodyPr>
            <a:normAutofit/>
          </a:bodyPr>
          <a:lstStyle/>
          <a:p>
            <a:r>
              <a:rPr lang="en-US" sz="2000" b="1" dirty="0" smtClean="0"/>
              <a:t>18 schools</a:t>
            </a:r>
          </a:p>
          <a:p>
            <a:r>
              <a:rPr lang="en-US" sz="2000" b="1" dirty="0" smtClean="0"/>
              <a:t>199 </a:t>
            </a:r>
            <a:r>
              <a:rPr lang="en-US" sz="2000" b="1" dirty="0"/>
              <a:t>City Year AmeriCorps members </a:t>
            </a:r>
            <a:endParaRPr lang="en-US" sz="2000" dirty="0" smtClean="0"/>
          </a:p>
          <a:p>
            <a:r>
              <a:rPr lang="en-US" sz="2000" dirty="0" smtClean="0"/>
              <a:t>Serve over </a:t>
            </a:r>
            <a:r>
              <a:rPr lang="en-US" sz="2000" b="1" dirty="0"/>
              <a:t>12,000 students </a:t>
            </a:r>
            <a:r>
              <a:rPr lang="en-US" sz="2000" dirty="0"/>
              <a:t>and provide direct interventions to over </a:t>
            </a:r>
            <a:r>
              <a:rPr lang="en-US" sz="2000" b="1" dirty="0"/>
              <a:t>2,200 </a:t>
            </a:r>
            <a:r>
              <a:rPr lang="en-US" sz="2000" b="1" dirty="0" smtClean="0"/>
              <a:t>students</a:t>
            </a:r>
          </a:p>
          <a:p>
            <a:pPr marL="0" indent="0">
              <a:buNone/>
            </a:pPr>
            <a:endParaRPr lang="en-US" sz="2000" dirty="0" smtClean="0"/>
          </a:p>
          <a:p>
            <a:pPr marL="0" indent="0">
              <a:buNone/>
            </a:pPr>
            <a:endParaRPr lang="en-US" sz="2000" dirty="0"/>
          </a:p>
        </p:txBody>
      </p:sp>
      <p:sp>
        <p:nvSpPr>
          <p:cNvPr id="4" name="TextBox 3"/>
          <p:cNvSpPr txBox="1"/>
          <p:nvPr/>
        </p:nvSpPr>
        <p:spPr>
          <a:xfrm>
            <a:off x="6533694" y="6391455"/>
            <a:ext cx="8025063" cy="553998"/>
          </a:xfrm>
          <a:prstGeom prst="rect">
            <a:avLst/>
          </a:prstGeom>
          <a:noFill/>
        </p:spPr>
        <p:txBody>
          <a:bodyPr wrap="square" rtlCol="0">
            <a:spAutoFit/>
          </a:bodyPr>
          <a:lstStyle/>
          <a:p>
            <a:r>
              <a:rPr lang="en-US" sz="600" dirty="0" smtClean="0"/>
              <a:t>*FY17 </a:t>
            </a:r>
            <a:r>
              <a:rPr lang="en-US" sz="600" dirty="0"/>
              <a:t>City Year Philadelphia Spring Teacher survey, </a:t>
            </a:r>
            <a:r>
              <a:rPr lang="en-US" sz="600" dirty="0" smtClean="0"/>
              <a:t>n=119</a:t>
            </a:r>
          </a:p>
          <a:p>
            <a:r>
              <a:rPr lang="en-US" sz="600" dirty="0" smtClean="0"/>
              <a:t>**FY17 </a:t>
            </a:r>
            <a:r>
              <a:rPr lang="en-US" sz="600" dirty="0"/>
              <a:t>City Year Philadelphia Spring Principal Survey, n=21</a:t>
            </a:r>
          </a:p>
          <a:p>
            <a:endParaRPr lang="en-US" dirty="0"/>
          </a:p>
        </p:txBody>
      </p:sp>
      <p:sp>
        <p:nvSpPr>
          <p:cNvPr id="6" name="TextBox 5"/>
          <p:cNvSpPr txBox="1"/>
          <p:nvPr/>
        </p:nvSpPr>
        <p:spPr>
          <a:xfrm>
            <a:off x="247481" y="3244350"/>
            <a:ext cx="8503653" cy="2831544"/>
          </a:xfrm>
          <a:prstGeom prst="rect">
            <a:avLst/>
          </a:prstGeom>
          <a:noFill/>
          <a:ln>
            <a:solidFill>
              <a:schemeClr val="tx1"/>
            </a:solidFill>
          </a:ln>
        </p:spPr>
        <p:txBody>
          <a:bodyPr wrap="square" rtlCol="0">
            <a:spAutoFit/>
          </a:bodyPr>
          <a:lstStyle/>
          <a:p>
            <a:r>
              <a:rPr lang="en-US" sz="2000" b="1" dirty="0"/>
              <a:t>84% of Philadelphia teachers </a:t>
            </a:r>
            <a:r>
              <a:rPr lang="en-US" sz="2000" dirty="0"/>
              <a:t>partnering with City Year agree or strongly agree that City Year AmeriCorps members </a:t>
            </a:r>
            <a:r>
              <a:rPr lang="en-US" sz="2000" b="1" i="1" dirty="0"/>
              <a:t>improve the overall academic performance of their students</a:t>
            </a:r>
            <a:r>
              <a:rPr lang="en-US" sz="2000" dirty="0"/>
              <a:t>*</a:t>
            </a:r>
          </a:p>
          <a:p>
            <a:endParaRPr lang="en-US" sz="2000" dirty="0"/>
          </a:p>
          <a:p>
            <a:r>
              <a:rPr lang="en-US" sz="2000" dirty="0"/>
              <a:t>When asked </a:t>
            </a:r>
            <a:r>
              <a:rPr lang="en-US" sz="2000" i="1" dirty="0"/>
              <a:t>“To what extent do you believe City Year has had an overall positive impact this year on the overall </a:t>
            </a:r>
            <a:r>
              <a:rPr lang="en-US" sz="2000" b="1" i="1" dirty="0"/>
              <a:t>school climate </a:t>
            </a:r>
            <a:r>
              <a:rPr lang="en-US" sz="2000" i="1" dirty="0"/>
              <a:t>of your school?”,</a:t>
            </a:r>
            <a:r>
              <a:rPr lang="en-US" sz="2000" dirty="0"/>
              <a:t> </a:t>
            </a:r>
            <a:r>
              <a:rPr lang="en-US" sz="2000" b="1" dirty="0"/>
              <a:t>78% of principals </a:t>
            </a:r>
            <a:r>
              <a:rPr lang="en-US" sz="2000" dirty="0"/>
              <a:t>partnering with City Year Philadelphia responded “a great deal of impact.”**</a:t>
            </a:r>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2666" y="1136576"/>
            <a:ext cx="1010106" cy="1010106"/>
          </a:xfrm>
          <a:prstGeom prst="rect">
            <a:avLst/>
          </a:prstGeom>
        </p:spPr>
      </p:pic>
    </p:spTree>
    <p:extLst>
      <p:ext uri="{BB962C8B-B14F-4D97-AF65-F5344CB8AC3E}">
        <p14:creationId xmlns:p14="http://schemas.microsoft.com/office/powerpoint/2010/main" val="236318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District Perspective</a:t>
            </a:r>
            <a:endParaRPr lang="en-US" dirty="0"/>
          </a:p>
        </p:txBody>
      </p:sp>
    </p:spTree>
    <p:extLst>
      <p:ext uri="{BB962C8B-B14F-4D97-AF65-F5344CB8AC3E}">
        <p14:creationId xmlns:p14="http://schemas.microsoft.com/office/powerpoint/2010/main" val="20422465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897" y="-98203"/>
            <a:ext cx="8896519" cy="1325563"/>
          </a:xfrm>
        </p:spPr>
        <p:txBody>
          <a:bodyPr>
            <a:normAutofit/>
          </a:bodyPr>
          <a:lstStyle/>
          <a:p>
            <a:r>
              <a:rPr lang="en-US" sz="3200" dirty="0" smtClean="0"/>
              <a:t>The School District of Philadelphia’s Aspirational and Urgent Goals</a:t>
            </a:r>
            <a:endParaRPr lang="en-US" sz="3200" dirty="0"/>
          </a:p>
        </p:txBody>
      </p:sp>
      <p:sp>
        <p:nvSpPr>
          <p:cNvPr id="4" name="Rectangle 1"/>
          <p:cNvSpPr>
            <a:spLocks noChangeArrowheads="1"/>
          </p:cNvSpPr>
          <p:nvPr/>
        </p:nvSpPr>
        <p:spPr bwMode="auto">
          <a:xfrm>
            <a:off x="1189309" y="1242620"/>
            <a:ext cx="7823443" cy="48808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63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1" i="0" u="none" strike="noStrike" cap="none" normalizeH="0" baseline="0" dirty="0" smtClean="0">
              <a:ln>
                <a:noFill/>
              </a:ln>
              <a:solidFill>
                <a:srgbClr val="0B315B"/>
              </a:solidFill>
              <a:effectLst/>
              <a:latin typeface="usual"/>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smtClean="0">
                <a:ln>
                  <a:noFill/>
                </a:ln>
                <a:effectLst/>
                <a:latin typeface="+mn-lt"/>
              </a:rPr>
              <a:t>100% of students will graduate ready for college or career</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i="0" u="none" strike="noStrike" cap="none" normalizeH="0" baseline="0" dirty="0" smtClean="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smtClean="0">
                <a:latin typeface="+mn-lt"/>
              </a:rPr>
              <a:t>100% of 8-year-olds will read at grade level</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smtClean="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smtClean="0">
                <a:latin typeface="+mn-lt"/>
              </a:rPr>
              <a:t>100% of schools will have great principals and teachers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smtClean="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smtClean="0">
                <a:ln>
                  <a:noFill/>
                </a:ln>
                <a:effectLst/>
                <a:latin typeface="+mn-lt"/>
              </a:rPr>
              <a:t>The</a:t>
            </a:r>
            <a:r>
              <a:rPr kumimoji="0" lang="en-US" altLang="en-US" sz="2400" i="0" u="none" strike="noStrike" cap="none" normalizeH="0" dirty="0" smtClean="0">
                <a:ln>
                  <a:noFill/>
                </a:ln>
                <a:effectLst/>
                <a:latin typeface="+mn-lt"/>
              </a:rPr>
              <a:t> District will have 100% of the funding we need for great schools and zero deficit</a:t>
            </a:r>
            <a:endParaRPr kumimoji="0" lang="en-US" altLang="en-US" sz="2400" i="0" u="none" strike="noStrike" cap="none" normalizeH="0" baseline="0" dirty="0" smtClean="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smtClean="0">
              <a:ln>
                <a:noFill/>
              </a:ln>
              <a:solidFill>
                <a:srgbClr val="2A2E2F"/>
              </a:solidFill>
              <a:effectLst/>
              <a:latin typeface="usua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911" y="2767527"/>
            <a:ext cx="915494" cy="915494"/>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67775"/>
            <a:ext cx="1039586" cy="1039586"/>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7" y="1668583"/>
            <a:ext cx="1096316" cy="1098944"/>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655" y="5183099"/>
            <a:ext cx="845931" cy="847960"/>
          </a:xfrm>
          <a:prstGeom prst="rect">
            <a:avLst/>
          </a:prstGeom>
        </p:spPr>
      </p:pic>
    </p:spTree>
    <p:extLst>
      <p:ext uri="{BB962C8B-B14F-4D97-AF65-F5344CB8AC3E}">
        <p14:creationId xmlns:p14="http://schemas.microsoft.com/office/powerpoint/2010/main" val="36610147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8272" y="-129209"/>
            <a:ext cx="8564010" cy="1325563"/>
          </a:xfrm>
        </p:spPr>
        <p:txBody>
          <a:bodyPr>
            <a:normAutofit/>
          </a:bodyPr>
          <a:lstStyle/>
          <a:p>
            <a:r>
              <a:rPr lang="en-US" sz="3200" dirty="0" smtClean="0"/>
              <a:t>City Year Supports Progress in Neighborhood Schools</a:t>
            </a:r>
            <a:endParaRPr lang="en-US" sz="3200" dirty="0"/>
          </a:p>
        </p:txBody>
      </p:sp>
      <p:sp>
        <p:nvSpPr>
          <p:cNvPr id="5" name="Text Placeholder 4"/>
          <p:cNvSpPr>
            <a:spLocks noGrp="1"/>
          </p:cNvSpPr>
          <p:nvPr>
            <p:ph type="body" sz="quarter" idx="10"/>
          </p:nvPr>
        </p:nvSpPr>
        <p:spPr/>
        <p:txBody>
          <a:bodyPr/>
          <a:lstStyle/>
          <a:p>
            <a:r>
              <a:rPr lang="en-US" sz="2400" dirty="0"/>
              <a:t>James G. Blaine Academies Plus School</a:t>
            </a:r>
          </a:p>
          <a:p>
            <a:r>
              <a:rPr lang="en-US" sz="2400" dirty="0"/>
              <a:t>William Cramp Elementary School </a:t>
            </a:r>
          </a:p>
          <a:p>
            <a:r>
              <a:rPr lang="en-US" sz="2400" dirty="0"/>
              <a:t>William D. Kelly School</a:t>
            </a:r>
          </a:p>
          <a:p>
            <a:r>
              <a:rPr lang="en-US" sz="2400" dirty="0"/>
              <a:t>Tanner </a:t>
            </a:r>
            <a:r>
              <a:rPr lang="en-US" sz="2400" dirty="0" err="1"/>
              <a:t>Duckrey</a:t>
            </a:r>
            <a:r>
              <a:rPr lang="en-US" sz="2400" dirty="0"/>
              <a:t> Elementary School</a:t>
            </a:r>
          </a:p>
          <a:p>
            <a:r>
              <a:rPr lang="en-US" sz="2400" dirty="0"/>
              <a:t>Bethune Elementary School</a:t>
            </a:r>
          </a:p>
          <a:p>
            <a:r>
              <a:rPr lang="en-US" sz="2400" dirty="0">
                <a:solidFill>
                  <a:schemeClr val="dk1"/>
                </a:solidFill>
              </a:rPr>
              <a:t>Alexander K. McClure School</a:t>
            </a:r>
          </a:p>
          <a:p>
            <a:pPr marL="0" inden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5401" y="4001053"/>
            <a:ext cx="1750568" cy="1750568"/>
          </a:xfrm>
          <a:prstGeom prst="rect">
            <a:avLst/>
          </a:prstGeom>
        </p:spPr>
      </p:pic>
    </p:spTree>
    <p:extLst>
      <p:ext uri="{BB962C8B-B14F-4D97-AF65-F5344CB8AC3E}">
        <p14:creationId xmlns:p14="http://schemas.microsoft.com/office/powerpoint/2010/main" val="3393528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James G. Blaine Academies Plus School</a:t>
            </a:r>
            <a:br>
              <a:rPr lang="en-US" sz="3200" dirty="0"/>
            </a:br>
            <a:r>
              <a:rPr lang="en-US" dirty="0" smtClean="0"/>
              <a:t> </a:t>
            </a:r>
            <a:endParaRPr lang="en-US" dirty="0"/>
          </a:p>
        </p:txBody>
      </p:sp>
      <p:pic>
        <p:nvPicPr>
          <p:cNvPr id="6" name="Picture 5"/>
          <p:cNvPicPr>
            <a:picLocks noChangeAspect="1"/>
          </p:cNvPicPr>
          <p:nvPr/>
        </p:nvPicPr>
        <p:blipFill>
          <a:blip r:embed="rId3"/>
          <a:stretch>
            <a:fillRect/>
          </a:stretch>
        </p:blipFill>
        <p:spPr>
          <a:xfrm>
            <a:off x="384917" y="583691"/>
            <a:ext cx="6781196" cy="6197238"/>
          </a:xfrm>
          <a:prstGeom prst="rect">
            <a:avLst/>
          </a:prstGeom>
        </p:spPr>
      </p:pic>
      <p:sp>
        <p:nvSpPr>
          <p:cNvPr id="8" name="TextBox 7"/>
          <p:cNvSpPr txBox="1"/>
          <p:nvPr/>
        </p:nvSpPr>
        <p:spPr>
          <a:xfrm>
            <a:off x="7991061" y="2604052"/>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848523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45290" y="713961"/>
            <a:ext cx="8480476" cy="5751927"/>
          </a:xfrm>
        </p:spPr>
        <p:txBody>
          <a:bodyPr>
            <a:normAutofit fontScale="77500" lnSpcReduction="20000"/>
          </a:bodyPr>
          <a:lstStyle/>
          <a:p>
            <a:pPr marL="0" indent="0">
              <a:buNone/>
            </a:pPr>
            <a:r>
              <a:rPr lang="en-US" sz="4100" dirty="0" smtClean="0"/>
              <a:t>“I </a:t>
            </a:r>
            <a:r>
              <a:rPr lang="en-US" sz="4100" dirty="0"/>
              <a:t>love City Year because they are able to provide support and relate to our scholars in ways that no one else can in our building. Our scholars are supported both inside and outside the classroom with interventions that address </a:t>
            </a:r>
            <a:r>
              <a:rPr lang="en-US" sz="4100" dirty="0" smtClean="0"/>
              <a:t>reading</a:t>
            </a:r>
            <a:r>
              <a:rPr lang="en-US" sz="4100" dirty="0"/>
              <a:t>, </a:t>
            </a:r>
            <a:r>
              <a:rPr lang="en-US" sz="4100" dirty="0" smtClean="0"/>
              <a:t>math</a:t>
            </a:r>
            <a:r>
              <a:rPr lang="en-US" sz="4100" dirty="0"/>
              <a:t>, attendance, and behavior that are focused and aligned with the school goals. In addition, City Year facilitates an afterschool program which provides homework and enrichment activities that families enjoy</a:t>
            </a:r>
            <a:r>
              <a:rPr lang="en-US" sz="4000" dirty="0" smtClean="0"/>
              <a:t>.”</a:t>
            </a:r>
          </a:p>
          <a:p>
            <a:pPr marL="0" indent="0">
              <a:buNone/>
            </a:pPr>
            <a:endParaRPr lang="en-US" sz="4400" dirty="0" smtClean="0"/>
          </a:p>
          <a:p>
            <a:pPr marL="0" indent="0" algn="r">
              <a:buNone/>
            </a:pPr>
            <a:r>
              <a:rPr lang="en-US" sz="2600" dirty="0" smtClean="0"/>
              <a:t> </a:t>
            </a:r>
            <a:r>
              <a:rPr lang="en-US" sz="2600" i="1" dirty="0" smtClean="0"/>
              <a:t>- </a:t>
            </a:r>
            <a:r>
              <a:rPr lang="en-US" sz="2600" i="1" dirty="0" err="1"/>
              <a:t>Gianeen</a:t>
            </a:r>
            <a:r>
              <a:rPr lang="en-US" sz="2600" i="1" dirty="0"/>
              <a:t> Powell, </a:t>
            </a:r>
            <a:r>
              <a:rPr lang="en-US" sz="2600" i="1" dirty="0" smtClean="0"/>
              <a:t>Principal, </a:t>
            </a:r>
            <a:r>
              <a:rPr lang="en-US" sz="2600" i="1" dirty="0"/>
              <a:t>James G. Blaine </a:t>
            </a:r>
            <a:r>
              <a:rPr lang="en-US" sz="2600" i="1" dirty="0" smtClean="0"/>
              <a:t>Academics</a:t>
            </a:r>
          </a:p>
          <a:p>
            <a:pPr marL="0" indent="0">
              <a:buNone/>
            </a:pPr>
            <a:endParaRPr lang="en-US" dirty="0"/>
          </a:p>
          <a:p>
            <a:pPr marL="0" indent="0">
              <a:buNone/>
            </a:pPr>
            <a:endParaRPr lang="en-US" sz="3800" dirty="0"/>
          </a:p>
        </p:txBody>
      </p:sp>
    </p:spTree>
    <p:extLst>
      <p:ext uri="{BB962C8B-B14F-4D97-AF65-F5344CB8AC3E}">
        <p14:creationId xmlns:p14="http://schemas.microsoft.com/office/powerpoint/2010/main" val="29436121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31015" y="447261"/>
            <a:ext cx="8480476" cy="5751927"/>
          </a:xfrm>
        </p:spPr>
        <p:txBody>
          <a:bodyPr>
            <a:normAutofit fontScale="70000" lnSpcReduction="20000"/>
          </a:bodyPr>
          <a:lstStyle/>
          <a:p>
            <a:pPr marL="0" indent="0">
              <a:buNone/>
            </a:pPr>
            <a:endParaRPr lang="en-US" dirty="0"/>
          </a:p>
          <a:p>
            <a:pPr marL="0" indent="0">
              <a:buNone/>
            </a:pPr>
            <a:r>
              <a:rPr lang="en-US" sz="4600" dirty="0" smtClean="0"/>
              <a:t>“In </a:t>
            </a:r>
            <a:r>
              <a:rPr lang="en-US" sz="4600" dirty="0"/>
              <a:t>their inaugural year at Cramp school, the City Year </a:t>
            </a:r>
            <a:r>
              <a:rPr lang="en-US" sz="4600" dirty="0" smtClean="0"/>
              <a:t>team</a:t>
            </a:r>
            <a:r>
              <a:rPr lang="en-US" sz="4600" dirty="0"/>
              <a:t> has already proven themselves to be a tremendous asset.  Our amazing City Year team is comprised of extraordinarily dedicated, enthusiastic, committed  and hardworking leaders that have positively impacted our students both academically and socially.  Our students, parents and staff feel very fortunate, indeed, </a:t>
            </a:r>
            <a:r>
              <a:rPr lang="en-US" sz="4600" dirty="0" smtClean="0"/>
              <a:t>to </a:t>
            </a:r>
            <a:r>
              <a:rPr lang="en-US" sz="4600" dirty="0"/>
              <a:t>have them serving at our school</a:t>
            </a:r>
            <a:r>
              <a:rPr lang="en-US" sz="4600" dirty="0" smtClean="0"/>
              <a:t>.”</a:t>
            </a:r>
            <a:r>
              <a:rPr lang="en-US" sz="4600" dirty="0"/>
              <a:t> </a:t>
            </a:r>
            <a:endParaRPr lang="en-US" sz="4600" dirty="0" smtClean="0"/>
          </a:p>
          <a:p>
            <a:pPr marL="0" indent="0">
              <a:buNone/>
            </a:pPr>
            <a:endParaRPr lang="en-US" sz="4400" dirty="0" smtClean="0"/>
          </a:p>
          <a:p>
            <a:pPr marL="0" indent="0" algn="r">
              <a:buNone/>
            </a:pPr>
            <a:r>
              <a:rPr lang="en-US" sz="2900" i="1" dirty="0" smtClean="0"/>
              <a:t>- </a:t>
            </a:r>
            <a:r>
              <a:rPr lang="en-US" sz="2900" i="1" dirty="0" err="1" smtClean="0"/>
              <a:t>Deanda</a:t>
            </a:r>
            <a:r>
              <a:rPr lang="en-US" sz="2900" i="1" dirty="0" smtClean="0"/>
              <a:t> Logan, Principal, </a:t>
            </a:r>
            <a:r>
              <a:rPr lang="en-US" sz="2900" i="1" dirty="0"/>
              <a:t>William Cramp Elementary School </a:t>
            </a:r>
          </a:p>
          <a:p>
            <a:pPr marL="0" indent="0">
              <a:buNone/>
            </a:pPr>
            <a:endParaRPr lang="en-US" sz="2900" i="1" dirty="0"/>
          </a:p>
        </p:txBody>
      </p:sp>
    </p:spTree>
    <p:extLst>
      <p:ext uri="{BB962C8B-B14F-4D97-AF65-F5344CB8AC3E}">
        <p14:creationId xmlns:p14="http://schemas.microsoft.com/office/powerpoint/2010/main" val="12791289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Teacher Pathways Opportunities</a:t>
            </a:r>
            <a:endParaRPr lang="en-US" sz="3200"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4774" b="4010"/>
          <a:stretch/>
        </p:blipFill>
        <p:spPr>
          <a:xfrm>
            <a:off x="141950" y="1062259"/>
            <a:ext cx="8471853" cy="5795741"/>
          </a:xfrm>
          <a:prstGeom prst="rect">
            <a:avLst/>
          </a:prstGeom>
        </p:spPr>
      </p:pic>
    </p:spTree>
    <p:extLst>
      <p:ext uri="{BB962C8B-B14F-4D97-AF65-F5344CB8AC3E}">
        <p14:creationId xmlns:p14="http://schemas.microsoft.com/office/powerpoint/2010/main" val="41720783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Small Group Discussion</a:t>
            </a:r>
            <a:endParaRPr lang="en-US" dirty="0"/>
          </a:p>
        </p:txBody>
      </p:sp>
    </p:spTree>
    <p:extLst>
      <p:ext uri="{BB962C8B-B14F-4D97-AF65-F5344CB8AC3E}">
        <p14:creationId xmlns:p14="http://schemas.microsoft.com/office/powerpoint/2010/main" val="17639057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Break into Four Discussion Groups</a:t>
            </a:r>
            <a:endParaRPr lang="en-US" sz="3200" dirty="0"/>
          </a:p>
        </p:txBody>
      </p:sp>
      <p:sp>
        <p:nvSpPr>
          <p:cNvPr id="5" name="Text Placeholder 4"/>
          <p:cNvSpPr>
            <a:spLocks noGrp="1"/>
          </p:cNvSpPr>
          <p:nvPr>
            <p:ph type="body" sz="quarter" idx="10"/>
          </p:nvPr>
        </p:nvSpPr>
        <p:spPr>
          <a:xfrm>
            <a:off x="331015" y="1411357"/>
            <a:ext cx="8480476" cy="4787831"/>
          </a:xfrm>
        </p:spPr>
        <p:txBody>
          <a:bodyPr/>
          <a:lstStyle/>
          <a:p>
            <a:pPr marL="342900" lvl="1" indent="0">
              <a:buNone/>
            </a:pPr>
            <a:r>
              <a:rPr lang="en-US" sz="2000" dirty="0" smtClean="0"/>
              <a:t>		Closer </a:t>
            </a:r>
            <a:r>
              <a:rPr lang="en-US" sz="2000" dirty="0"/>
              <a:t>look at school level change - </a:t>
            </a:r>
            <a:r>
              <a:rPr lang="en-US" sz="2000" i="1" dirty="0"/>
              <a:t>Keith Arrington</a:t>
            </a:r>
          </a:p>
          <a:p>
            <a:pPr marL="342900" lvl="1" indent="0">
              <a:buNone/>
            </a:pPr>
            <a:endParaRPr lang="en-US" sz="2000" i="1" dirty="0"/>
          </a:p>
          <a:p>
            <a:pPr marL="342900" lvl="1" indent="0">
              <a:buNone/>
            </a:pPr>
            <a:endParaRPr lang="en-US" sz="2000" i="1" dirty="0" smtClean="0"/>
          </a:p>
          <a:p>
            <a:pPr marL="342900" lvl="1" indent="0">
              <a:buNone/>
            </a:pPr>
            <a:endParaRPr lang="en-US" sz="2000" i="1" dirty="0"/>
          </a:p>
          <a:p>
            <a:pPr marL="342900" lvl="1" indent="0">
              <a:buNone/>
            </a:pPr>
            <a:r>
              <a:rPr lang="en-US" sz="2000" dirty="0" smtClean="0"/>
              <a:t>		Leveraging </a:t>
            </a:r>
            <a:r>
              <a:rPr lang="en-US" sz="2000" dirty="0"/>
              <a:t>Title I for effective partnerships - </a:t>
            </a:r>
            <a:r>
              <a:rPr lang="en-US" sz="2000" i="1" dirty="0"/>
              <a:t>John </a:t>
            </a:r>
            <a:r>
              <a:rPr lang="en-US" sz="2000" i="1" dirty="0" err="1"/>
              <a:t>Tupponce</a:t>
            </a:r>
            <a:endParaRPr lang="en-US" sz="2000" i="1" dirty="0"/>
          </a:p>
          <a:p>
            <a:pPr marL="342900" lvl="1" indent="0">
              <a:buNone/>
            </a:pPr>
            <a:endParaRPr lang="en-US" sz="2000" dirty="0"/>
          </a:p>
          <a:p>
            <a:pPr marL="342900" lvl="1" indent="0">
              <a:buNone/>
            </a:pPr>
            <a:endParaRPr lang="en-US" sz="2000" dirty="0" smtClean="0"/>
          </a:p>
          <a:p>
            <a:pPr marL="342900" lvl="1" indent="0">
              <a:buNone/>
            </a:pPr>
            <a:endParaRPr lang="en-US" sz="2000" dirty="0"/>
          </a:p>
          <a:p>
            <a:pPr marL="342900" lvl="1" indent="0">
              <a:buNone/>
            </a:pPr>
            <a:r>
              <a:rPr lang="en-US" sz="2000" dirty="0" smtClean="0"/>
              <a:t>		Conditions </a:t>
            </a:r>
            <a:r>
              <a:rPr lang="en-US" sz="2000" dirty="0"/>
              <a:t>for partnership success - </a:t>
            </a:r>
            <a:r>
              <a:rPr lang="en-US" sz="2000" i="1" dirty="0"/>
              <a:t>Virgil Sheppard</a:t>
            </a:r>
          </a:p>
          <a:p>
            <a:pPr marL="342900" lvl="1" indent="0">
              <a:buNone/>
            </a:pPr>
            <a:endParaRPr lang="en-US" sz="2000" dirty="0"/>
          </a:p>
          <a:p>
            <a:pPr marL="342900" lvl="1" indent="0">
              <a:buNone/>
            </a:pPr>
            <a:endParaRPr lang="en-US" sz="2000" dirty="0" smtClean="0"/>
          </a:p>
          <a:p>
            <a:pPr marL="342900" lvl="1" indent="0">
              <a:buNone/>
            </a:pPr>
            <a:endParaRPr lang="en-US" sz="2000" dirty="0"/>
          </a:p>
          <a:p>
            <a:pPr marL="342900" lvl="1" indent="0">
              <a:buNone/>
            </a:pPr>
            <a:r>
              <a:rPr lang="en-US" sz="2000" dirty="0" smtClean="0"/>
              <a:t>		City </a:t>
            </a:r>
            <a:r>
              <a:rPr lang="en-US" sz="2000" dirty="0"/>
              <a:t>Year’s Whole School Whole Child Model - </a:t>
            </a:r>
            <a:r>
              <a:rPr lang="en-US" sz="2000" i="1" dirty="0"/>
              <a:t>Christina Patrick </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481" y="1402565"/>
            <a:ext cx="800169" cy="89619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234" y="2581844"/>
            <a:ext cx="969374" cy="96937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596" y="4039723"/>
            <a:ext cx="1062259" cy="1062259"/>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938" y="5471350"/>
            <a:ext cx="1033670" cy="907098"/>
          </a:xfrm>
          <a:prstGeom prst="rect">
            <a:avLst/>
          </a:prstGeom>
        </p:spPr>
      </p:pic>
    </p:spTree>
    <p:extLst>
      <p:ext uri="{BB962C8B-B14F-4D97-AF65-F5344CB8AC3E}">
        <p14:creationId xmlns:p14="http://schemas.microsoft.com/office/powerpoint/2010/main" val="9258151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What ideas from today’s workshop will you carry forward to your school/district?</a:t>
            </a:r>
          </a:p>
        </p:txBody>
      </p:sp>
    </p:spTree>
    <p:extLst>
      <p:ext uri="{BB962C8B-B14F-4D97-AF65-F5344CB8AC3E}">
        <p14:creationId xmlns:p14="http://schemas.microsoft.com/office/powerpoint/2010/main" val="28884296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Slide Number Placeholder 1"/>
          <p:cNvSpPr>
            <a:spLocks noGrp="1"/>
          </p:cNvSpPr>
          <p:nvPr>
            <p:ph type="sldNum" sz="quarter" idx="12"/>
          </p:nvPr>
        </p:nvSpPr>
        <p:spPr>
          <a:xfrm>
            <a:off x="6892413" y="6330643"/>
            <a:ext cx="2133600" cy="365125"/>
          </a:xfrm>
        </p:spPr>
        <p:txBody>
          <a:bodyPr/>
          <a:lstStyle/>
          <a:p>
            <a:pPr algn="r"/>
            <a:fld id="{DD2FE8A8-3414-48B3-BA86-EF5D0333B0F5}" type="slidenum">
              <a:rPr lang="en-US" sz="1200" smtClean="0">
                <a:solidFill>
                  <a:schemeClr val="bg1">
                    <a:lumMod val="50000"/>
                  </a:schemeClr>
                </a:solidFill>
              </a:rPr>
              <a:pPr algn="r"/>
              <a:t>28</a:t>
            </a:fld>
            <a:endParaRPr lang="en-US" sz="1400">
              <a:solidFill>
                <a:schemeClr val="bg1">
                  <a:lumMod val="50000"/>
                </a:schemeClr>
              </a:solidFill>
            </a:endParaRPr>
          </a:p>
        </p:txBody>
      </p:sp>
    </p:spTree>
    <p:extLst>
      <p:ext uri="{BB962C8B-B14F-4D97-AF65-F5344CB8AC3E}">
        <p14:creationId xmlns:p14="http://schemas.microsoft.com/office/powerpoint/2010/main" val="35071607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ityyearSummit">
      <a:dk1>
        <a:sysClr val="windowText" lastClr="000000"/>
      </a:dk1>
      <a:lt1>
        <a:sysClr val="window" lastClr="FFFFFF"/>
      </a:lt1>
      <a:dk2>
        <a:srgbClr val="0061A2"/>
      </a:dk2>
      <a:lt2>
        <a:srgbClr val="EEECE1"/>
      </a:lt2>
      <a:accent1>
        <a:srgbClr val="32A1DA"/>
      </a:accent1>
      <a:accent2>
        <a:srgbClr val="FFD51E"/>
      </a:accent2>
      <a:accent3>
        <a:srgbClr val="BCC65C"/>
      </a:accent3>
      <a:accent4>
        <a:srgbClr val="F1604A"/>
      </a:accent4>
      <a:accent5>
        <a:srgbClr val="3EC2CF"/>
      </a:accent5>
      <a:accent6>
        <a:srgbClr val="FBAE3B"/>
      </a:accent6>
      <a:hlink>
        <a:srgbClr val="213E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d7f0fb3-fc0c-42b7-ae95-aa004ddda8cb">
      <Value>31</Value>
    </TaxCatchAll>
    <TaxKeywordTaxHTField xmlns="7d7f0fb3-fc0c-42b7-ae95-aa004ddda8cb">
      <Terms xmlns="http://schemas.microsoft.com/office/infopath/2007/PartnerControls"/>
    </TaxKeywordTaxHTField>
    <ebf32357c2e44b5e8e555d4e8d7cfda4 xmlns="7d7f0fb3-fc0c-42b7-ae95-aa004ddda8cb">
      <Terms xmlns="http://schemas.microsoft.com/office/infopath/2007/PartnerControls">
        <TermInfo xmlns="http://schemas.microsoft.com/office/infopath/2007/PartnerControls">
          <TermName xmlns="http://schemas.microsoft.com/office/infopath/2007/PartnerControls">Template</TermName>
          <TermId xmlns="http://schemas.microsoft.com/office/infopath/2007/PartnerControls">e2344811-c1d7-48b8-9b9d-3a44a19493ed</TermId>
        </TermInfo>
      </Terms>
    </ebf32357c2e44b5e8e555d4e8d7cfda4>
    <o480d5e64e2641928d9c6d51e1fb1078 xmlns="7d7f0fb3-fc0c-42b7-ae95-aa004ddda8cb">
      <Terms xmlns="http://schemas.microsoft.com/office/infopath/2007/PartnerControls"/>
    </o480d5e64e2641928d9c6d51e1fb1078>
    <hbef4a03c5024f668fd4790d75596e43 xmlns="7d7f0fb3-fc0c-42b7-ae95-aa004ddda8cb">
      <Terms xmlns="http://schemas.microsoft.com/office/infopath/2007/PartnerControls"/>
    </hbef4a03c5024f668fd4790d75596e43>
    <k01190c785084ffca4a08ebe19c940f9 xmlns="7d7f0fb3-fc0c-42b7-ae95-aa004ddda8cb">
      <Terms xmlns="http://schemas.microsoft.com/office/infopath/2007/PartnerControls"/>
    </k01190c785084ffca4a08ebe19c940f9>
  </documentManagement>
</p:properties>
</file>

<file path=customXml/item2.xml><?xml version="1.0" encoding="utf-8"?>
<?mso-contentType ?>
<SharedContentType xmlns="Microsoft.SharePoint.Taxonomy.ContentTypeSync" SourceId="0ccdaf5d-9695-4426-8758-5feff6069add" ContentTypeId="0x010100E9CE3E7F755D03459E84027195990C70"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City Year Document" ma:contentTypeID="0x010100E9CE3E7F755D03459E84027195990C700066EA7084BB777047B8EADC774130E613" ma:contentTypeVersion="40" ma:contentTypeDescription="" ma:contentTypeScope="" ma:versionID="a2bbba6043a79aac6a33c016aae36b8b">
  <xsd:schema xmlns:xsd="http://www.w3.org/2001/XMLSchema" xmlns:xs="http://www.w3.org/2001/XMLSchema" xmlns:p="http://schemas.microsoft.com/office/2006/metadata/properties" xmlns:ns2="7d7f0fb3-fc0c-42b7-ae95-aa004ddda8cb" xmlns:ns4="66837f1b-06fd-4c50-9584-a767c0452edc" targetNamespace="http://schemas.microsoft.com/office/2006/metadata/properties" ma:root="true" ma:fieldsID="903d4afb427bc6b35c23c603af79bef7" ns2:_="" ns4:_="">
    <xsd:import namespace="7d7f0fb3-fc0c-42b7-ae95-aa004ddda8cb"/>
    <xsd:import namespace="66837f1b-06fd-4c50-9584-a767c0452edc"/>
    <xsd:element name="properties">
      <xsd:complexType>
        <xsd:sequence>
          <xsd:element name="documentManagement">
            <xsd:complexType>
              <xsd:all>
                <xsd:element ref="ns2:ebf32357c2e44b5e8e555d4e8d7cfda4" minOccurs="0"/>
                <xsd:element ref="ns2:TaxCatchAll" minOccurs="0"/>
                <xsd:element ref="ns2:TaxCatchAllLabel" minOccurs="0"/>
                <xsd:element ref="ns2:k01190c785084ffca4a08ebe19c940f9" minOccurs="0"/>
                <xsd:element ref="ns2:hbef4a03c5024f668fd4790d75596e43" minOccurs="0"/>
                <xsd:element ref="ns2:o480d5e64e2641928d9c6d51e1fb1078" minOccurs="0"/>
                <xsd:element ref="ns2:TaxKeywordTaxHTField" minOccurs="0"/>
                <xsd:element ref="ns4:MediaServiceMetadata" minOccurs="0"/>
                <xsd:element ref="ns4:MediaServiceFastMetadata"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7f0fb3-fc0c-42b7-ae95-aa004ddda8cb" elementFormDefault="qualified">
    <xsd:import namespace="http://schemas.microsoft.com/office/2006/documentManagement/types"/>
    <xsd:import namespace="http://schemas.microsoft.com/office/infopath/2007/PartnerControls"/>
    <xsd:element name="ebf32357c2e44b5e8e555d4e8d7cfda4" ma:index="4" nillable="true" ma:taxonomy="true" ma:internalName="ebf32357c2e44b5e8e555d4e8d7cfda4" ma:taxonomyFieldName="CY_x0020_Document_x0020_Type" ma:displayName="CY Document Type" ma:readOnly="false" ma:fieldId="{ebf32357-c2e4-4b5e-8e55-5d4e8d7cfda4}" ma:sspId="0ccdaf5d-9695-4426-8758-5feff6069add" ma:termSetId="98866ccf-4334-425d-adc2-4ed47e96397f" ma:anchorId="00000000-0000-0000-0000-000000000000" ma:open="false" ma:isKeyword="false">
      <xsd:complexType>
        <xsd:sequence>
          <xsd:element ref="pc:Terms" minOccurs="0" maxOccurs="1"/>
        </xsd:sequence>
      </xsd:complexType>
    </xsd:element>
    <xsd:element name="TaxCatchAll" ma:index="5" nillable="true" ma:displayName="Taxonomy Catch All Column" ma:description="" ma:hidden="true" ma:list="{acb0f81d-90b0-4d38-990b-73ce6e0581a7}" ma:internalName="TaxCatchAll" ma:readOnly="false" ma:showField="CatchAllData" ma:web="23636188-2f45-4295-809c-a8ec947729e4">
      <xsd:complexType>
        <xsd:complexContent>
          <xsd:extension base="dms:MultiChoiceLookup">
            <xsd:sequence>
              <xsd:element name="Value" type="dms:Lookup" maxOccurs="unbounded" minOccurs="0" nillable="true"/>
            </xsd:sequence>
          </xsd:extension>
        </xsd:complexContent>
      </xsd:complexType>
    </xsd:element>
    <xsd:element name="TaxCatchAllLabel" ma:index="6" nillable="true" ma:displayName="Taxonomy Catch All Column1" ma:description="" ma:hidden="true" ma:list="{acb0f81d-90b0-4d38-990b-73ce6e0581a7}" ma:internalName="TaxCatchAllLabel" ma:readOnly="true" ma:showField="CatchAllDataLabel" ma:web="23636188-2f45-4295-809c-a8ec947729e4">
      <xsd:complexType>
        <xsd:complexContent>
          <xsd:extension base="dms:MultiChoiceLookup">
            <xsd:sequence>
              <xsd:element name="Value" type="dms:Lookup" maxOccurs="unbounded" minOccurs="0" nillable="true"/>
            </xsd:sequence>
          </xsd:extension>
        </xsd:complexContent>
      </xsd:complexType>
    </xsd:element>
    <xsd:element name="k01190c785084ffca4a08ebe19c940f9" ma:index="8" nillable="true" ma:taxonomy="true" ma:internalName="k01190c785084ffca4a08ebe19c940f9" ma:taxonomyFieldName="CY_x0020_Fiscal_x0020_Year" ma:displayName="CY Fiscal Year" ma:readOnly="false" ma:fieldId="{401190c7-8508-4ffc-a4a0-8ebe19c940f9}" ma:sspId="0ccdaf5d-9695-4426-8758-5feff6069add" ma:termSetId="2014914f-5273-4c99-bfed-f362164dd3a7" ma:anchorId="00000000-0000-0000-0000-000000000000" ma:open="false" ma:isKeyword="false">
      <xsd:complexType>
        <xsd:sequence>
          <xsd:element ref="pc:Terms" minOccurs="0" maxOccurs="1"/>
        </xsd:sequence>
      </xsd:complexType>
    </xsd:element>
    <xsd:element name="hbef4a03c5024f668fd4790d75596e43" ma:index="10" nillable="true" ma:taxonomy="true" ma:internalName="hbef4a03c5024f668fd4790d75596e43" ma:taxonomyFieldName="CY_x0020_Location" ma:displayName="CY Location" ma:readOnly="false" ma:fieldId="{1bef4a03-c502-4f66-8fd4-790d75596e43}" ma:sspId="0ccdaf5d-9695-4426-8758-5feff6069add" ma:termSetId="312b95e1-e2eb-45e5-a040-3fb8bb99c2e7" ma:anchorId="00000000-0000-0000-0000-000000000000" ma:open="false" ma:isKeyword="false">
      <xsd:complexType>
        <xsd:sequence>
          <xsd:element ref="pc:Terms" minOccurs="0" maxOccurs="1"/>
        </xsd:sequence>
      </xsd:complexType>
    </xsd:element>
    <xsd:element name="o480d5e64e2641928d9c6d51e1fb1078" ma:index="12" nillable="true" ma:taxonomy="true" ma:internalName="o480d5e64e2641928d9c6d51e1fb1078" ma:taxonomyFieldName="CY_x0020_Topical" ma:displayName="CY Navigation" ma:readOnly="false" ma:fieldId="{8480d5e6-4e26-4192-8d9c-6d51e1fb1078}" ma:sspId="0ccdaf5d-9695-4426-8758-5feff6069add" ma:termSetId="7f9f4946-0c06-4c3a-91ec-8d0cbb7b63e3" ma:anchorId="00000000-0000-0000-0000-000000000000" ma:open="false" ma:isKeyword="false">
      <xsd:complexType>
        <xsd:sequence>
          <xsd:element ref="pc:Terms" minOccurs="0" maxOccurs="1"/>
        </xsd:sequence>
      </xsd:complexType>
    </xsd:element>
    <xsd:element name="TaxKeywordTaxHTField" ma:index="15" nillable="true" ma:taxonomy="true" ma:internalName="TaxKeywordTaxHTField" ma:taxonomyFieldName="TaxKeyword" ma:displayName="CY Open Keywords" ma:fieldId="{23f27201-bee3-471e-b2e7-b64fd8b7ca38}" ma:taxonomyMulti="true" ma:sspId="0ccdaf5d-9695-4426-8758-5feff6069add" ma:termSetId="00000000-0000-0000-0000-000000000000" ma:anchorId="00000000-0000-0000-0000-000000000000" ma:open="true" ma:isKeyword="tru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6837f1b-06fd-4c50-9584-a767c0452edc" elementFormDefault="qualified">
    <xsd:import namespace="http://schemas.microsoft.com/office/2006/documentManagement/types"/>
    <xsd:import namespace="http://schemas.microsoft.com/office/infopath/2007/PartnerControls"/>
    <xsd:element name="MediaServiceMetadata" ma:index="20" nillable="true" ma:displayName="MediaServiceMetadata" ma:description="" ma:hidden="true" ma:internalName="MediaServiceMetadata" ma:readOnly="true">
      <xsd:simpleType>
        <xsd:restriction base="dms:Note"/>
      </xsd:simpleType>
    </xsd:element>
    <xsd:element name="MediaServiceFastMetadata" ma:index="21" nillable="true" ma:displayName="MediaServiceFastMetadata" ma:description="" ma:hidden="true" ma:internalName="MediaServiceFastMetadata" ma:readOnly="true">
      <xsd:simpleType>
        <xsd:restriction base="dms:Note"/>
      </xsd:simpleType>
    </xsd:element>
    <xsd:element name="MediaServiceAutoTags" ma:index="22" nillable="true" ma:displayName="MediaServiceAuto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1E1826-780F-40AA-8E1F-50AA81C3E89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d7f0fb3-fc0c-42b7-ae95-aa004ddda8cb"/>
    <ds:schemaRef ds:uri="http://purl.org/dc/elements/1.1/"/>
    <ds:schemaRef ds:uri="http://schemas.microsoft.com/office/2006/metadata/properties"/>
    <ds:schemaRef ds:uri="66837f1b-06fd-4c50-9584-a767c0452edc"/>
    <ds:schemaRef ds:uri="http://www.w3.org/XML/1998/namespace"/>
    <ds:schemaRef ds:uri="http://purl.org/dc/dcmitype/"/>
  </ds:schemaRefs>
</ds:datastoreItem>
</file>

<file path=customXml/itemProps2.xml><?xml version="1.0" encoding="utf-8"?>
<ds:datastoreItem xmlns:ds="http://schemas.openxmlformats.org/officeDocument/2006/customXml" ds:itemID="{F968F73A-145D-4925-8DE3-95E874091063}">
  <ds:schemaRefs>
    <ds:schemaRef ds:uri="Microsoft.SharePoint.Taxonomy.ContentTypeSync"/>
  </ds:schemaRefs>
</ds:datastoreItem>
</file>

<file path=customXml/itemProps3.xml><?xml version="1.0" encoding="utf-8"?>
<ds:datastoreItem xmlns:ds="http://schemas.openxmlformats.org/officeDocument/2006/customXml" ds:itemID="{778AB837-463A-4F4C-ADF1-F2BF40D283CD}">
  <ds:schemaRefs>
    <ds:schemaRef ds:uri="http://schemas.microsoft.com/sharepoint/v3/contenttype/forms"/>
  </ds:schemaRefs>
</ds:datastoreItem>
</file>

<file path=customXml/itemProps4.xml><?xml version="1.0" encoding="utf-8"?>
<ds:datastoreItem xmlns:ds="http://schemas.openxmlformats.org/officeDocument/2006/customXml" ds:itemID="{142F07EF-71E1-496D-9922-5D7BB09F82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7f0fb3-fc0c-42b7-ae95-aa004ddda8cb"/>
    <ds:schemaRef ds:uri="66837f1b-06fd-4c50-9584-a767c0452e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1399</TotalTime>
  <Words>709</Words>
  <Application>Microsoft Office PowerPoint</Application>
  <PresentationFormat>On-screen Show (4:3)</PresentationFormat>
  <Paragraphs>161</Paragraphs>
  <Slides>28</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usual</vt:lpstr>
      <vt:lpstr>Office Theme</vt:lpstr>
      <vt:lpstr>Changing School Climate in Philadelphia</vt:lpstr>
      <vt:lpstr>If you had a magic wand and could change one thing in your school building -or district- to improve school climate,</vt:lpstr>
      <vt:lpstr>Agenda</vt:lpstr>
      <vt:lpstr>Case Study</vt:lpstr>
      <vt:lpstr>PowerPoint Presentation</vt:lpstr>
      <vt:lpstr>Aligning School Improvement Goals &amp; Partners like City Year</vt:lpstr>
      <vt:lpstr>Partnership in Action: Academic Achievement</vt:lpstr>
      <vt:lpstr>Partnership in Action: Extended Learning Time</vt:lpstr>
      <vt:lpstr>Partnership in Action: Social Emotional Learning</vt:lpstr>
      <vt:lpstr>Partnership in Action: Attendance</vt:lpstr>
      <vt:lpstr>Partnership Example: City Year</vt:lpstr>
      <vt:lpstr>PowerPoint Presentation</vt:lpstr>
      <vt:lpstr>PowerPoint Presentation</vt:lpstr>
      <vt:lpstr>PowerPoint Presentation</vt:lpstr>
      <vt:lpstr>PowerPoint Presentation</vt:lpstr>
      <vt:lpstr>PowerPoint Presentation</vt:lpstr>
      <vt:lpstr>City Year Philadelphia</vt:lpstr>
      <vt:lpstr>District Perspective</vt:lpstr>
      <vt:lpstr>The School District of Philadelphia’s Aspirational and Urgent Goals</vt:lpstr>
      <vt:lpstr>City Year Supports Progress in Neighborhood Schools</vt:lpstr>
      <vt:lpstr>James G. Blaine Academies Plus School  </vt:lpstr>
      <vt:lpstr>PowerPoint Presentation</vt:lpstr>
      <vt:lpstr>PowerPoint Presentation</vt:lpstr>
      <vt:lpstr>Teacher Pathways Opportunities</vt:lpstr>
      <vt:lpstr>PowerPoint Presentation</vt:lpstr>
      <vt:lpstr>Break into Four Discussion Groups</vt:lpstr>
      <vt:lpstr>What ideas from today’s workshop will you carry forward to your school/district?</vt:lpstr>
      <vt:lpstr>PowerPoint Presentation</vt:lpstr>
    </vt:vector>
  </TitlesOfParts>
  <Company>City Year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IT Dept</dc:creator>
  <cp:keywords/>
  <cp:lastModifiedBy>Christina Patrick</cp:lastModifiedBy>
  <cp:revision>114</cp:revision>
  <dcterms:created xsi:type="dcterms:W3CDTF">2012-11-15T14:58:14Z</dcterms:created>
  <dcterms:modified xsi:type="dcterms:W3CDTF">2018-01-31T21:06:31Z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0x010100E9CE3E7F755D03459E84027195990C700066EA7084BB777047B8EADC774130E613</vt:lpwstr>
  </property>
  <property fmtid="{D5CDD505-2E9C-101B-9397-08002B2CF9AE}" pid="3" name="URL1">
    <vt:lpwstr/>
  </property>
  <property fmtid="{D5CDD505-2E9C-101B-9397-08002B2CF9AE}" pid="4" name="TaxKeyword">
    <vt:lpwstr/>
  </property>
  <property fmtid="{D5CDD505-2E9C-101B-9397-08002B2CF9AE}" pid="5" name="TaxCatchAll">
    <vt:lpwstr/>
  </property>
  <property fmtid="{D5CDD505-2E9C-101B-9397-08002B2CF9AE}" pid="6" name="TaxKeywordTaxHTField">
    <vt:lpwstr/>
  </property>
  <property fmtid="{D5CDD505-2E9C-101B-9397-08002B2CF9AE}" pid="7" name="CY_x0020_Fiscal_x0020_Year">
    <vt:lpwstr/>
  </property>
  <property fmtid="{D5CDD505-2E9C-101B-9397-08002B2CF9AE}" pid="8" name="CY_x0020_Document_x0020_Type">
    <vt:lpwstr/>
  </property>
  <property fmtid="{D5CDD505-2E9C-101B-9397-08002B2CF9AE}" pid="9" name="CY_x0020_Location">
    <vt:lpwstr/>
  </property>
  <property fmtid="{D5CDD505-2E9C-101B-9397-08002B2CF9AE}" pid="10" name="CY_x0020_Topical">
    <vt:lpwstr/>
  </property>
  <property fmtid="{D5CDD505-2E9C-101B-9397-08002B2CF9AE}" pid="11" name="CY Document Type">
    <vt:lpwstr>31;#Template|e2344811-c1d7-48b8-9b9d-3a44a19493ed</vt:lpwstr>
  </property>
  <property fmtid="{D5CDD505-2E9C-101B-9397-08002B2CF9AE}" pid="12" name="CY Location">
    <vt:lpwstr/>
  </property>
  <property fmtid="{D5CDD505-2E9C-101B-9397-08002B2CF9AE}" pid="13" name="CY Topical">
    <vt:lpwstr/>
  </property>
  <property fmtid="{D5CDD505-2E9C-101B-9397-08002B2CF9AE}" pid="14" name="CY Fiscal Year">
    <vt:lpwstr/>
  </property>
</Properties>
</file>