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1"/>
  </p:notesMasterIdLst>
  <p:handoutMasterIdLst>
    <p:handoutMasterId r:id="rId62"/>
  </p:handoutMasterIdLst>
  <p:sldIdLst>
    <p:sldId id="278" r:id="rId2"/>
    <p:sldId id="259" r:id="rId3"/>
    <p:sldId id="279" r:id="rId4"/>
    <p:sldId id="280" r:id="rId5"/>
    <p:sldId id="282" r:id="rId6"/>
    <p:sldId id="283" r:id="rId7"/>
    <p:sldId id="286" r:id="rId8"/>
    <p:sldId id="306" r:id="rId9"/>
    <p:sldId id="308" r:id="rId10"/>
    <p:sldId id="310" r:id="rId11"/>
    <p:sldId id="311" r:id="rId12"/>
    <p:sldId id="312" r:id="rId13"/>
    <p:sldId id="314" r:id="rId14"/>
    <p:sldId id="315" r:id="rId15"/>
    <p:sldId id="316" r:id="rId16"/>
    <p:sldId id="317" r:id="rId17"/>
    <p:sldId id="318" r:id="rId18"/>
    <p:sldId id="319" r:id="rId19"/>
    <p:sldId id="320" r:id="rId20"/>
    <p:sldId id="321" r:id="rId21"/>
    <p:sldId id="322" r:id="rId22"/>
    <p:sldId id="324" r:id="rId23"/>
    <p:sldId id="325" r:id="rId24"/>
    <p:sldId id="334" r:id="rId25"/>
    <p:sldId id="326" r:id="rId26"/>
    <p:sldId id="328" r:id="rId27"/>
    <p:sldId id="329" r:id="rId28"/>
    <p:sldId id="330" r:id="rId29"/>
    <p:sldId id="331" r:id="rId30"/>
    <p:sldId id="333" r:id="rId31"/>
    <p:sldId id="338" r:id="rId32"/>
    <p:sldId id="339" r:id="rId33"/>
    <p:sldId id="340" r:id="rId34"/>
    <p:sldId id="341" r:id="rId35"/>
    <p:sldId id="344" r:id="rId36"/>
    <p:sldId id="343" r:id="rId37"/>
    <p:sldId id="346" r:id="rId38"/>
    <p:sldId id="347" r:id="rId39"/>
    <p:sldId id="348" r:id="rId40"/>
    <p:sldId id="349" r:id="rId41"/>
    <p:sldId id="350" r:id="rId42"/>
    <p:sldId id="353" r:id="rId43"/>
    <p:sldId id="354" r:id="rId44"/>
    <p:sldId id="352" r:id="rId45"/>
    <p:sldId id="355" r:id="rId46"/>
    <p:sldId id="351"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74" r:id="rId60"/>
  </p:sldIdLst>
  <p:sldSz cx="9144000" cy="6858000" type="screen4x3"/>
  <p:notesSz cx="6858000" cy="91440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3" autoAdjust="0"/>
    <p:restoredTop sz="86910" autoAdjust="0"/>
  </p:normalViewPr>
  <p:slideViewPr>
    <p:cSldViewPr>
      <p:cViewPr>
        <p:scale>
          <a:sx n="60" d="100"/>
          <a:sy n="60" d="100"/>
        </p:scale>
        <p:origin x="-3016" y="-9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2510"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A21409-228E-4F39-963A-2000D93BF7BC}" type="datetimeFigureOut">
              <a:rPr lang="en-US" smtClean="0"/>
              <a:pPr/>
              <a:t>7/21/14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A7B4AE-10F6-40F8-9787-8A245D7981B7}" type="slidenum">
              <a:rPr lang="en-US" smtClean="0"/>
              <a:pPr/>
              <a:t>‹#›</a:t>
            </a:fld>
            <a:endParaRPr lang="en-US"/>
          </a:p>
        </p:txBody>
      </p:sp>
    </p:spTree>
    <p:extLst>
      <p:ext uri="{BB962C8B-B14F-4D97-AF65-F5344CB8AC3E}">
        <p14:creationId xmlns:p14="http://schemas.microsoft.com/office/powerpoint/2010/main" val="740385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572BD9-AE6E-4751-8A5A-5D121CBCFE0C}" type="datetimeFigureOut">
              <a:rPr lang="en-US" smtClean="0"/>
              <a:pPr/>
              <a:t>7/21/14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D106C5-60A5-4E9A-AD82-2FDC0D31F45D}" type="slidenum">
              <a:rPr lang="en-US" smtClean="0"/>
              <a:pPr/>
              <a:t>‹#›</a:t>
            </a:fld>
            <a:endParaRPr lang="en-US"/>
          </a:p>
        </p:txBody>
      </p:sp>
    </p:spTree>
    <p:extLst>
      <p:ext uri="{BB962C8B-B14F-4D97-AF65-F5344CB8AC3E}">
        <p14:creationId xmlns:p14="http://schemas.microsoft.com/office/powerpoint/2010/main" val="274398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Font: Book Antiqua</a:t>
            </a:r>
          </a:p>
          <a:p>
            <a:r>
              <a:rPr lang="en-US" dirty="0" smtClean="0"/>
              <a:t>Font</a:t>
            </a:r>
            <a:r>
              <a:rPr lang="en-US" baseline="0" dirty="0" smtClean="0"/>
              <a:t> Color: Black </a:t>
            </a:r>
          </a:p>
          <a:p>
            <a:r>
              <a:rPr lang="en-US" baseline="0" dirty="0" smtClean="0"/>
              <a:t>Ensure page numbers are in bottom right corner, except slides 1&amp;2</a:t>
            </a:r>
          </a:p>
          <a:p>
            <a:r>
              <a:rPr lang="en-US" baseline="0" dirty="0" smtClean="0"/>
              <a:t>Copy and paste footer on each new slide</a:t>
            </a:r>
          </a:p>
        </p:txBody>
      </p:sp>
      <p:sp>
        <p:nvSpPr>
          <p:cNvPr id="4" name="Slide Number Placeholder 3"/>
          <p:cNvSpPr>
            <a:spLocks noGrp="1"/>
          </p:cNvSpPr>
          <p:nvPr>
            <p:ph type="sldNum" sz="quarter" idx="10"/>
          </p:nvPr>
        </p:nvSpPr>
        <p:spPr/>
        <p:txBody>
          <a:bodyPr/>
          <a:lstStyle/>
          <a:p>
            <a:fld id="{00D106C5-60A5-4E9A-AD82-2FDC0D31F45D}" type="slidenum">
              <a:rPr lang="en-US" smtClean="0"/>
              <a:pPr/>
              <a:t>1</a:t>
            </a:fld>
            <a:endParaRPr lang="en-US"/>
          </a:p>
        </p:txBody>
      </p:sp>
    </p:spTree>
    <p:extLst>
      <p:ext uri="{BB962C8B-B14F-4D97-AF65-F5344CB8AC3E}">
        <p14:creationId xmlns:p14="http://schemas.microsoft.com/office/powerpoint/2010/main" val="1605538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D106C5-60A5-4E9A-AD82-2FDC0D31F45D}" type="slidenum">
              <a:rPr lang="en-US" smtClean="0"/>
              <a:pPr/>
              <a:t>7</a:t>
            </a:fld>
            <a:endParaRPr lang="en-US"/>
          </a:p>
        </p:txBody>
      </p:sp>
    </p:spTree>
    <p:extLst>
      <p:ext uri="{BB962C8B-B14F-4D97-AF65-F5344CB8AC3E}">
        <p14:creationId xmlns:p14="http://schemas.microsoft.com/office/powerpoint/2010/main" val="1014005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9</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Common</a:t>
            </a:r>
            <a:r>
              <a:rPr lang="en-US" baseline="0" dirty="0" smtClean="0"/>
              <a:t> Core Standards entail six major shifts in instructional focus in ELA. I’m going to focus on two: reading text closely, and academic vocabulary, with a focus on how to make these aspects accessible to English language learners.</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4074447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 participants to the text in their handouts, </a:t>
            </a:r>
            <a:r>
              <a:rPr lang="en-US" dirty="0" err="1" smtClean="0"/>
              <a:t>pp</a:t>
            </a:r>
            <a:r>
              <a:rPr lang="en-US" dirty="0" smtClean="0"/>
              <a:t> 4-5.</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49383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66495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i="1"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664956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i="1" dirty="0" smtClean="0"/>
              <a:t>Appears</a:t>
            </a:r>
            <a:r>
              <a:rPr lang="en-US" b="1" i="1" baseline="0" dirty="0" smtClean="0"/>
              <a:t> in Part 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i="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3913981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i="1" dirty="0" smtClean="0"/>
              <a:t>Appears</a:t>
            </a:r>
            <a:r>
              <a:rPr lang="en-US" b="1" i="1" baseline="0" dirty="0" smtClean="0"/>
              <a:t> in Part 2.</a:t>
            </a:r>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282555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18</a:t>
            </a:fld>
            <a:endParaRPr lang="en-US" dirty="0">
              <a:solidFill>
                <a:prstClr val="black"/>
              </a:solidFill>
            </a:endParaRPr>
          </a:p>
        </p:txBody>
      </p:sp>
    </p:spTree>
    <p:extLst>
      <p:ext uri="{BB962C8B-B14F-4D97-AF65-F5344CB8AC3E}">
        <p14:creationId xmlns:p14="http://schemas.microsoft.com/office/powerpoint/2010/main" val="282555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2383482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20</a:t>
            </a:fld>
            <a:endParaRPr lang="en-US" dirty="0">
              <a:solidFill>
                <a:prstClr val="black"/>
              </a:solidFill>
            </a:endParaRPr>
          </a:p>
        </p:txBody>
      </p:sp>
    </p:spTree>
    <p:extLst>
      <p:ext uri="{BB962C8B-B14F-4D97-AF65-F5344CB8AC3E}">
        <p14:creationId xmlns:p14="http://schemas.microsoft.com/office/powerpoint/2010/main" val="2383482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val="2383482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9155">
              <a:defRPr/>
            </a:pPr>
            <a:r>
              <a:rPr lang="en-US" dirty="0"/>
              <a:t>ELLs’ vocabulary growth rates are similar to and may even surpass those of native English speakers, they are typically  </a:t>
            </a:r>
            <a:r>
              <a:rPr lang="en-US" dirty="0" smtClean="0"/>
              <a:t>two </a:t>
            </a:r>
            <a:r>
              <a:rPr lang="en-US" dirty="0"/>
              <a:t>to  </a:t>
            </a:r>
            <a:r>
              <a:rPr lang="en-US" dirty="0" smtClean="0"/>
              <a:t>three </a:t>
            </a:r>
            <a:r>
              <a:rPr lang="en-US" dirty="0"/>
              <a:t>years behind native English-speaking students in vocabulary knowledge, and a large vocabulary gap remains (Mancilla-Martinez &amp; Lesaux, 2011).</a:t>
            </a:r>
            <a:endParaRPr lang="en-US" baseline="0" dirty="0" smtClean="0"/>
          </a:p>
          <a:p>
            <a:pPr defTabSz="919155">
              <a:defRPr/>
            </a:pPr>
            <a:endParaRPr lang="en-US" dirty="0" smtClean="0"/>
          </a:p>
          <a:p>
            <a:r>
              <a:rPr lang="en-US" b="1" dirty="0" smtClean="0">
                <a:effectLst/>
              </a:rPr>
              <a:t>The 4K</a:t>
            </a:r>
            <a:r>
              <a:rPr lang="en-US" b="1" baseline="0" dirty="0" smtClean="0">
                <a:effectLst/>
              </a:rPr>
              <a:t> List: </a:t>
            </a:r>
            <a:r>
              <a:rPr lang="en-US" dirty="0" smtClean="0">
                <a:effectLst/>
              </a:rPr>
              <a:t>The words were selected from the most frequent words in The Educator’s Word Frequency Guide (Zeno et al. 1995) which overlaps</a:t>
            </a:r>
            <a:r>
              <a:rPr lang="en-US" baseline="0" dirty="0" smtClean="0">
                <a:effectLst/>
              </a:rPr>
              <a:t> with </a:t>
            </a:r>
            <a:r>
              <a:rPr lang="en-US" dirty="0" smtClean="0">
                <a:effectLst/>
              </a:rPr>
              <a:t>4,000 word families of Hiebert’s Word Zones™ corpus (2005).  The</a:t>
            </a:r>
            <a:r>
              <a:rPr lang="en-US" baseline="0" dirty="0" smtClean="0">
                <a:effectLst/>
              </a:rPr>
              <a:t> texts they are drawn from are K</a:t>
            </a:r>
            <a:r>
              <a:rPr lang="en-US" sz="1200" kern="1200" dirty="0" smtClean="0">
                <a:solidFill>
                  <a:schemeClr val="tx1"/>
                </a:solidFill>
                <a:latin typeface="ITC Franklin Gothic Std Bk Cd"/>
                <a:ea typeface="ＭＳ Ｐゴシック" pitchFamily="-48" charset="-128"/>
                <a:cs typeface="ＭＳ Ｐゴシック"/>
              </a:rPr>
              <a:t>–</a:t>
            </a:r>
            <a:r>
              <a:rPr lang="en-US" baseline="0" dirty="0" smtClean="0">
                <a:effectLst/>
              </a:rPr>
              <a:t>14</a:t>
            </a:r>
            <a:endParaRPr lang="en-US" dirty="0" smtClean="0">
              <a:effectLst/>
            </a:endParaRPr>
          </a:p>
          <a:p>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24</a:t>
            </a:fld>
            <a:endParaRPr lang="en-US" dirty="0">
              <a:solidFill>
                <a:prstClr val="black"/>
              </a:solidFill>
            </a:endParaRPr>
          </a:p>
        </p:txBody>
      </p:sp>
    </p:spTree>
    <p:extLst>
      <p:ext uri="{BB962C8B-B14F-4D97-AF65-F5344CB8AC3E}">
        <p14:creationId xmlns:p14="http://schemas.microsoft.com/office/powerpoint/2010/main" val="2785991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dirty="0" smtClean="0"/>
              <a:t>The 4,000 most frequent English words account for about 80 percent of words that readers encounter in text.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The First 4000 words list: The words were selected from the most frequent words in The Educator’s Word Frequency Guide (Zeno et al. 1995) and the 4,000 word families of </a:t>
            </a:r>
            <a:r>
              <a:rPr lang="en-US" dirty="0" err="1" smtClean="0">
                <a:effectLst/>
              </a:rPr>
              <a:t>Hiebert’s</a:t>
            </a:r>
            <a:r>
              <a:rPr lang="en-US" dirty="0" smtClean="0">
                <a:effectLst/>
              </a:rPr>
              <a:t> Word Zones™ corpus (2005).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ITC Franklin Gothic Std Bk Cd"/>
              <a:ea typeface="ＭＳ Ｐゴシック" pitchFamily="-48" charset="-128"/>
              <a:cs typeface="ＭＳ Ｐゴシック"/>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ITC Franklin Gothic Std Bk Cd"/>
                <a:ea typeface="ＭＳ Ｐゴシック" pitchFamily="-48" charset="-128"/>
                <a:cs typeface="ＭＳ Ｐゴシック"/>
              </a:rPr>
              <a:t>We have developed </a:t>
            </a:r>
            <a:r>
              <a:rPr lang="en-US" sz="1200" kern="1200" baseline="0" dirty="0" smtClean="0">
                <a:solidFill>
                  <a:schemeClr val="tx1"/>
                </a:solidFill>
                <a:latin typeface="ITC Franklin Gothic Std Bk Cd"/>
                <a:ea typeface="ＭＳ Ｐゴシック" pitchFamily="-48" charset="-128"/>
                <a:cs typeface="ＭＳ Ｐゴシック"/>
              </a:rPr>
              <a:t>an online analyzer that returns words in the first, second, third, and fourth quartiles of the First 4000 Words list.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http://vocabularytool.airprojects.org/ </a:t>
            </a:r>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28299" rtl="0" eaLnBrk="1" fontAlgn="auto" latinLnBrk="0" hangingPunct="1">
              <a:lnSpc>
                <a:spcPct val="100000"/>
              </a:lnSpc>
              <a:spcBef>
                <a:spcPts val="0"/>
              </a:spcBef>
              <a:spcAft>
                <a:spcPts val="0"/>
              </a:spcAft>
              <a:buClrTx/>
              <a:buSzTx/>
              <a:buFontTx/>
              <a:buNone/>
              <a:tabLst/>
              <a:defRPr/>
            </a:pPr>
            <a:r>
              <a:rPr lang="en-US" dirty="0" err="1" smtClean="0"/>
              <a:t>WordSift</a:t>
            </a:r>
            <a:r>
              <a:rPr lang="en-US" dirty="0" smtClean="0"/>
              <a:t> was developed under a grant from the Council of Great City Schools to Kenji Hakuta. It was developed with the help and inspiration of middle school science teachers at the San Francisco Unified School District through a collaboration supported by the Strategic Education Research Partnership (SERP).</a:t>
            </a:r>
          </a:p>
          <a:p>
            <a:pPr marL="0" marR="0" indent="0" algn="l" defTabSz="928299"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28299" rtl="0" eaLnBrk="1" fontAlgn="auto" latinLnBrk="0" hangingPunct="1">
              <a:lnSpc>
                <a:spcPct val="100000"/>
              </a:lnSpc>
              <a:spcBef>
                <a:spcPts val="0"/>
              </a:spcBef>
              <a:spcAft>
                <a:spcPts val="0"/>
              </a:spcAft>
              <a:buClrTx/>
              <a:buSzTx/>
              <a:buFontTx/>
              <a:buNone/>
              <a:tabLst/>
              <a:defRPr/>
            </a:pPr>
            <a:r>
              <a:rPr lang="en-US" dirty="0" smtClean="0"/>
              <a:t>This is a potential tool for indicating which words are important within</a:t>
            </a:r>
            <a:r>
              <a:rPr lang="en-US" baseline="0" dirty="0" smtClean="0"/>
              <a:t> the text, because they are the words that the author uses frequently. Use this resources to find out more about these words (General Services List, AWL, </a:t>
            </a:r>
            <a:r>
              <a:rPr lang="en-US" baseline="0" dirty="0" err="1" smtClean="0"/>
              <a:t>Marzano</a:t>
            </a:r>
            <a:r>
              <a:rPr lang="en-US" baseline="0" dirty="0" smtClean="0"/>
              <a:t>, etc.)</a:t>
            </a:r>
          </a:p>
          <a:p>
            <a:pPr marL="0" marR="0" indent="0" algn="l" defTabSz="928299"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28299" rtl="0" eaLnBrk="1" fontAlgn="auto" latinLnBrk="0" hangingPunct="1">
              <a:lnSpc>
                <a:spcPct val="100000"/>
              </a:lnSpc>
              <a:spcBef>
                <a:spcPts val="0"/>
              </a:spcBef>
              <a:spcAft>
                <a:spcPts val="0"/>
              </a:spcAft>
              <a:buClrTx/>
              <a:buSzTx/>
              <a:buFontTx/>
              <a:buNone/>
              <a:tabLst/>
              <a:defRPr/>
            </a:pPr>
            <a:r>
              <a:rPr lang="en-US" b="1" i="1" dirty="0" smtClean="0"/>
              <a:t>These slides are based only on the first three paragraphs of the text, not the whole excerpt. For presentations where people have laptops, they could try it out with the rest of the excerpt.</a:t>
            </a:r>
          </a:p>
          <a:p>
            <a:pPr defTabSz="928299" eaLnBrk="1" fontAlgn="auto" hangingPunct="1">
              <a:spcBef>
                <a:spcPts val="0"/>
              </a:spcBef>
              <a:spcAft>
                <a:spcPts val="0"/>
              </a:spcAft>
              <a:defRPr/>
            </a:pPr>
            <a:endParaRPr lang="en-US" dirty="0" smtClean="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28</a:t>
            </a:fld>
            <a:endParaRPr lang="en-US" dirty="0">
              <a:solidFill>
                <a:prstClr val="black"/>
              </a:solidFill>
            </a:endParaRPr>
          </a:p>
        </p:txBody>
      </p:sp>
    </p:spTree>
    <p:extLst>
      <p:ext uri="{BB962C8B-B14F-4D97-AF65-F5344CB8AC3E}">
        <p14:creationId xmlns:p14="http://schemas.microsoft.com/office/powerpoint/2010/main" val="1627601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26" eaLnBrk="1" fontAlgn="auto" hangingPunct="1">
              <a:spcBef>
                <a:spcPts val="0"/>
              </a:spcBef>
              <a:spcAft>
                <a:spcPts val="0"/>
              </a:spcAft>
              <a:defRPr/>
            </a:pPr>
            <a:r>
              <a:rPr lang="en-US" dirty="0" smtClean="0"/>
              <a:t>The Word</a:t>
            </a:r>
            <a:r>
              <a:rPr lang="en-US" baseline="0" dirty="0" smtClean="0"/>
              <a:t> Sift displays the most frequent words in this text (note: not necessarily the most frequent words found across texts), excluding function words. The words in the display are alphabetically ordered by default, and their relative frequency in the text is indicated by their size. So in this example, “Washington,” “Mall,” and “person” are the most frequent words, followed by “concert,” “crowd,” and “five,” then “great,” “long,” and “monument.” Singular and plural nouns are counted together. Other options for sorting are also available on the website.</a:t>
            </a:r>
          </a:p>
          <a:p>
            <a:pPr defTabSz="933126" eaLnBrk="1" fontAlgn="auto" hangingPunct="1">
              <a:spcBef>
                <a:spcPts val="0"/>
              </a:spcBef>
              <a:spcAft>
                <a:spcPts val="0"/>
              </a:spcAf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92385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9155">
              <a:defRPr/>
            </a:pPr>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Teacher-directed instruction prior to close reading.</a:t>
            </a:r>
          </a:p>
          <a:p>
            <a:r>
              <a:rPr lang="en-US" dirty="0" smtClean="0"/>
              <a:t>General academic words and phrases that are abstract.</a:t>
            </a:r>
          </a:p>
          <a:p>
            <a:r>
              <a:rPr lang="en-US" dirty="0" smtClean="0"/>
              <a:t>Characterized by “explicit teaching that includes both contextual and definitional information, multiple exposures to target words in varied contexts, and experiences that promote deep processing of word meanings”. Visuals are used.  (Coyne, </a:t>
            </a:r>
            <a:r>
              <a:rPr lang="en-US" dirty="0" err="1" smtClean="0"/>
              <a:t>McCoach</a:t>
            </a:r>
            <a:r>
              <a:rPr lang="en-US" dirty="0" smtClean="0"/>
              <a:t>, &amp; </a:t>
            </a:r>
            <a:r>
              <a:rPr lang="en-US" dirty="0" err="1" smtClean="0"/>
              <a:t>Kapp</a:t>
            </a:r>
            <a:r>
              <a:rPr lang="en-US" dirty="0" smtClean="0"/>
              <a:t> 2007, p. 74). </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32</a:t>
            </a:fld>
            <a:endParaRPr lang="en-US" dirty="0">
              <a:solidFill>
                <a:prstClr val="black"/>
              </a:solidFill>
            </a:endParaRPr>
          </a:p>
        </p:txBody>
      </p:sp>
    </p:spTree>
    <p:extLst>
      <p:ext uri="{BB962C8B-B14F-4D97-AF65-F5344CB8AC3E}">
        <p14:creationId xmlns:p14="http://schemas.microsoft.com/office/powerpoint/2010/main" val="582132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Embedded instruction on the other hand takes much less time; it provides student with brief definitions of target words within the context or oral language or reading experiences (</a:t>
            </a:r>
            <a:r>
              <a:rPr lang="en-US" dirty="0" err="1" smtClean="0"/>
              <a:t>Penno</a:t>
            </a:r>
            <a:r>
              <a:rPr lang="en-US" dirty="0" smtClean="0"/>
              <a:t>, Wilkinson, &amp; Moore, 2002). Some embedded instruction words are just glossed, such</a:t>
            </a:r>
            <a:r>
              <a:rPr lang="en-US" baseline="0" dirty="0" smtClean="0"/>
              <a:t> as words that are infrequent or not critical to understanding the text.</a:t>
            </a:r>
            <a:endParaRPr lang="en-US" dirty="0" smtClean="0"/>
          </a:p>
          <a:p>
            <a:endParaRPr lang="en-US" dirty="0" smtClean="0"/>
          </a:p>
          <a:p>
            <a:r>
              <a:rPr lang="en-US" dirty="0" smtClean="0"/>
              <a:t>Reinforcement: Words generally need to be reinforced between 10-18 times for them to be learned. Words can be reinforced through games, songs, encounters in other texts where context supports meaning, etc.</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33</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words appear in the glossary, whether teacher or student directed. Glossaries are listed as a student-directed learning technique because the glossary is an important resource for students to find and review word meanings.</a:t>
            </a:r>
          </a:p>
          <a:p>
            <a:endParaRPr lang="en-US" baseline="0" dirty="0" smtClean="0"/>
          </a:p>
          <a:p>
            <a:r>
              <a:rPr lang="en-US" baseline="0" dirty="0" smtClean="0"/>
              <a:t>We have not tested these smartphone apps, but they get good reviews online and appear to be something that would work.</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34</a:t>
            </a:fld>
            <a:endParaRPr lang="en-US" dirty="0">
              <a:solidFill>
                <a:prstClr val="black"/>
              </a:solidFill>
            </a:endParaRPr>
          </a:p>
        </p:txBody>
      </p:sp>
    </p:spTree>
    <p:extLst>
      <p:ext uri="{BB962C8B-B14F-4D97-AF65-F5344CB8AC3E}">
        <p14:creationId xmlns:p14="http://schemas.microsoft.com/office/powerpoint/2010/main" val="2785991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pPr>
                <a:defRPr/>
              </a:pPr>
              <a:t>41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College and Career Readiness and Success Center, which is housed at the American Institutes for Research, is part of a network of federally funded comprehensive centers that provide technical assistance and resources to our regional partners and the states they serve on key educational reform issues.  </a:t>
            </a:r>
          </a:p>
          <a:p>
            <a:r>
              <a:rPr lang="en-US" baseline="0" dirty="0" smtClean="0"/>
              <a:t>As a CCRS technical assistance hub, we also collaborate with federal and external centers and resource providers to promote knowledge development, dissemination and application.  Our primary TA activities include developing and disseminating new CCRS products and tools, maintaining a searchable database of vetted resources, providing live and archived webinars on timely CCRS topics and issues, maintaining an up-to-date website and social media that are accessible by the general public, providing direct support to our regional and state clients, and building networked communities for peer-to-peer sharing. </a:t>
            </a:r>
            <a:r>
              <a:rPr lang="en-US" dirty="0" smtClean="0"/>
              <a:t>The goal of our</a:t>
            </a:r>
            <a:r>
              <a:rPr lang="en-US" baseline="0" dirty="0" smtClean="0"/>
              <a:t> TA hub is </a:t>
            </a:r>
            <a:r>
              <a:rPr lang="en-US" dirty="0" smtClean="0"/>
              <a:t>to provide information, resources and support to state, district, and school personnel seeking to ensure that their students are on a path to postsecondary success.</a:t>
            </a:r>
            <a:endParaRPr lang="en-US" dirty="0"/>
          </a:p>
        </p:txBody>
      </p:sp>
      <p:sp>
        <p:nvSpPr>
          <p:cNvPr id="4" name="Slide Number Placeholder 3"/>
          <p:cNvSpPr>
            <a:spLocks noGrp="1"/>
          </p:cNvSpPr>
          <p:nvPr>
            <p:ph type="sldNum" sz="quarter" idx="10"/>
          </p:nvPr>
        </p:nvSpPr>
        <p:spPr/>
        <p:txBody>
          <a:bodyPr/>
          <a:lstStyle/>
          <a:p>
            <a:fld id="{EFA95163-624B-4CE8-BB30-2655E4DEB309}"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794025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closing, I invite you to</a:t>
            </a:r>
            <a:r>
              <a:rPr lang="en-US" baseline="0" dirty="0" smtClean="0"/>
              <a:t> visit the </a:t>
            </a:r>
            <a:r>
              <a:rPr lang="en-US" dirty="0" smtClean="0"/>
              <a:t>CCRS Center website to access these</a:t>
            </a:r>
            <a:r>
              <a:rPr lang="en-US" baseline="0" dirty="0" smtClean="0"/>
              <a:t> publications as well as an interactive version of the organizer and our other CCRS resources and activities that may be of interest to you and your colleagues.</a:t>
            </a:r>
          </a:p>
          <a:p>
            <a:endParaRPr lang="en-US" baseline="0" dirty="0" smtClean="0"/>
          </a:p>
        </p:txBody>
      </p:sp>
      <p:sp>
        <p:nvSpPr>
          <p:cNvPr id="4" name="Slide Number Placeholder 3"/>
          <p:cNvSpPr>
            <a:spLocks noGrp="1"/>
          </p:cNvSpPr>
          <p:nvPr>
            <p:ph type="sldNum" sz="quarter" idx="10"/>
          </p:nvPr>
        </p:nvSpPr>
        <p:spPr/>
        <p:txBody>
          <a:bodyPr/>
          <a:lstStyle/>
          <a:p>
            <a:fld id="{EFA95163-624B-4CE8-BB30-2655E4DEB309}"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012118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a:t>
            </a:r>
            <a:r>
              <a:rPr lang="en-US" baseline="0" dirty="0" smtClean="0"/>
              <a:t> a listing or our most popular resources that are available from our website. </a:t>
            </a:r>
            <a:endParaRPr lang="en-US" dirty="0"/>
          </a:p>
        </p:txBody>
      </p:sp>
      <p:sp>
        <p:nvSpPr>
          <p:cNvPr id="4" name="Slide Number Placeholder 3"/>
          <p:cNvSpPr>
            <a:spLocks noGrp="1"/>
          </p:cNvSpPr>
          <p:nvPr>
            <p:ph type="sldNum" sz="quarter" idx="10"/>
          </p:nvPr>
        </p:nvSpPr>
        <p:spPr/>
        <p:txBody>
          <a:bodyPr/>
          <a:lstStyle/>
          <a:p>
            <a:fld id="{1BD674D4-2A15-4C44-B8BC-FDFF1250AE75}" type="slidenum">
              <a:rPr lang="en-US" smtClean="0"/>
              <a:pPr/>
              <a:t>45</a:t>
            </a:fld>
            <a:endParaRPr lang="en-US"/>
          </a:p>
        </p:txBody>
      </p:sp>
    </p:spTree>
    <p:extLst>
      <p:ext uri="{BB962C8B-B14F-4D97-AF65-F5344CB8AC3E}">
        <p14:creationId xmlns:p14="http://schemas.microsoft.com/office/powerpoint/2010/main" val="3938241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0EFE2E-707B-4F18-B71C-271B353FE862}" type="slidenum">
              <a:rPr lang="en-US" smtClean="0">
                <a:solidFill>
                  <a:prstClr val="black"/>
                </a:solidFill>
              </a:rPr>
              <a:pPr/>
              <a:t>46</a:t>
            </a:fld>
            <a:endParaRPr 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685801" y="4343401"/>
            <a:ext cx="5486399" cy="4114800"/>
          </a:xfrm>
          <a:prstGeom prst="rect">
            <a:avLst/>
          </a:prstGeom>
        </p:spPr>
        <p:txBody>
          <a:bodyPr lIns="91414" tIns="91414" rIns="91414" bIns="91414" anchor="ctr" anchorCtr="0">
            <a:noAutofit/>
          </a:bodyPr>
          <a:lstStyle/>
          <a:p>
            <a:endParaRPr/>
          </a:p>
        </p:txBody>
      </p:sp>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4" y="8685213"/>
            <a:ext cx="2971800" cy="457200"/>
          </a:xfrm>
          <a:prstGeom prst="rect">
            <a:avLst/>
          </a:prstGeom>
        </p:spPr>
        <p:txBody>
          <a:bodyPr/>
          <a:lstStyle/>
          <a:p>
            <a:fld id="{A3007BAD-F086-436C-A475-E74C0468A738}" type="slidenum">
              <a:rPr lang="en-US" smtClean="0"/>
              <a:pPr/>
              <a:t>58</a:t>
            </a:fld>
            <a:endParaRPr lang="en-US"/>
          </a:p>
        </p:txBody>
      </p:sp>
    </p:spTree>
    <p:extLst>
      <p:ext uri="{BB962C8B-B14F-4D97-AF65-F5344CB8AC3E}">
        <p14:creationId xmlns:p14="http://schemas.microsoft.com/office/powerpoint/2010/main" val="3135203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5181600"/>
            <a:ext cx="8305800" cy="685800"/>
          </a:xfrm>
        </p:spPr>
        <p:txBody>
          <a:bodyPr/>
          <a:lstStyle>
            <a:lvl1pPr algn="ctr">
              <a:defRPr>
                <a:solidFill>
                  <a:schemeClr val="tx1"/>
                </a:solidFill>
              </a:defRPr>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685800" y="5867400"/>
            <a:ext cx="8305800" cy="685800"/>
          </a:xfrm>
        </p:spPr>
        <p:txBody>
          <a:bodyPr anchor="ctr"/>
          <a:lstStyle>
            <a:lvl1pPr marL="0" indent="0" algn="ctr">
              <a:buFontTx/>
              <a:buNone/>
              <a:defRPr sz="2800"/>
            </a:lvl1pPr>
          </a:lstStyle>
          <a:p>
            <a:pPr lvl="0"/>
            <a:r>
              <a:rPr lang="en-US" altLang="en-US" noProof="0" smtClean="0"/>
              <a:t>Click to edit Master subtitle style</a:t>
            </a:r>
          </a:p>
        </p:txBody>
      </p:sp>
      <p:sp>
        <p:nvSpPr>
          <p:cNvPr id="3108" name="Rectangle 36"/>
          <p:cNvSpPr>
            <a:spLocks noGrp="1" noChangeArrowheads="1"/>
          </p:cNvSpPr>
          <p:nvPr>
            <p:ph type="dt" sz="half" idx="2"/>
          </p:nvPr>
        </p:nvSpPr>
        <p:spPr/>
        <p:txBody>
          <a:bodyPr/>
          <a:lstStyle>
            <a:lvl1pPr>
              <a:defRPr/>
            </a:lvl1pPr>
          </a:lstStyle>
          <a:p>
            <a:r>
              <a:rPr lang="en-US" altLang="en-US" smtClean="0"/>
              <a:t>7/24/2014</a:t>
            </a:r>
            <a:endParaRPr lang="en-US" altLang="en-US"/>
          </a:p>
        </p:txBody>
      </p:sp>
      <p:sp>
        <p:nvSpPr>
          <p:cNvPr id="3109" name="Rectangle 37"/>
          <p:cNvSpPr>
            <a:spLocks noGrp="1" noChangeArrowheads="1"/>
          </p:cNvSpPr>
          <p:nvPr>
            <p:ph type="ftr" sz="quarter" idx="3"/>
          </p:nvPr>
        </p:nvSpPr>
        <p:spPr/>
        <p:txBody>
          <a:bodyPr/>
          <a:lstStyle>
            <a:lvl1pPr>
              <a:defRPr/>
            </a:lvl1pPr>
          </a:lstStyle>
          <a:p>
            <a:r>
              <a:rPr lang="en-US" altLang="en-US" smtClean="0"/>
              <a:t>U.S. Department of Education</a:t>
            </a:r>
            <a:endParaRPr lang="en-US" altLang="en-US"/>
          </a:p>
        </p:txBody>
      </p:sp>
      <p:sp>
        <p:nvSpPr>
          <p:cNvPr id="3110" name="Rectangle 38"/>
          <p:cNvSpPr>
            <a:spLocks noGrp="1" noChangeArrowheads="1"/>
          </p:cNvSpPr>
          <p:nvPr>
            <p:ph type="sldNum" sz="quarter" idx="4"/>
          </p:nvPr>
        </p:nvSpPr>
        <p:spPr/>
        <p:txBody>
          <a:bodyPr/>
          <a:lstStyle>
            <a:lvl1pPr>
              <a:defRPr/>
            </a:lvl1pPr>
          </a:lstStyle>
          <a:p>
            <a:fld id="{90F31467-6FE6-4D82-BF47-40E1C41214D9}"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0A5F0DE3-52AD-426A-AA8F-52FEFF71CD3F}" type="slidenum">
              <a:rPr lang="en-US" altLang="en-US"/>
              <a:pPr/>
              <a:t>‹#›</a:t>
            </a:fld>
            <a:endParaRPr lang="en-US" altLang="en-US"/>
          </a:p>
        </p:txBody>
      </p:sp>
    </p:spTree>
    <p:extLst>
      <p:ext uri="{BB962C8B-B14F-4D97-AF65-F5344CB8AC3E}">
        <p14:creationId xmlns:p14="http://schemas.microsoft.com/office/powerpoint/2010/main" val="402433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471B1551-833E-403D-A14A-C3A83F00531D}" type="slidenum">
              <a:rPr lang="en-US" altLang="en-US"/>
              <a:pPr/>
              <a:t>‹#›</a:t>
            </a:fld>
            <a:endParaRPr lang="en-US" altLang="en-US"/>
          </a:p>
        </p:txBody>
      </p:sp>
    </p:spTree>
    <p:extLst>
      <p:ext uri="{BB962C8B-B14F-4D97-AF65-F5344CB8AC3E}">
        <p14:creationId xmlns:p14="http://schemas.microsoft.com/office/powerpoint/2010/main" val="46948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6002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7300" y="16002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altLang="en-US" smtClean="0"/>
              <a:t>7/24/2014</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7" name="Slide Number Placeholder 6"/>
          <p:cNvSpPr>
            <a:spLocks noGrp="1"/>
          </p:cNvSpPr>
          <p:nvPr>
            <p:ph type="sldNum" sz="quarter" idx="12"/>
          </p:nvPr>
        </p:nvSpPr>
        <p:spPr/>
        <p:txBody>
          <a:bodyPr/>
          <a:lstStyle>
            <a:lvl1pPr>
              <a:defRPr/>
            </a:lvl1pPr>
          </a:lstStyle>
          <a:p>
            <a:fld id="{A6F56E0D-19AA-430F-817B-75853085E9A9}" type="slidenum">
              <a:rPr lang="en-US" altLang="en-US"/>
              <a:pPr/>
              <a:t>‹#›</a:t>
            </a:fld>
            <a:endParaRPr lang="en-US" altLang="en-US"/>
          </a:p>
        </p:txBody>
      </p:sp>
    </p:spTree>
    <p:extLst>
      <p:ext uri="{BB962C8B-B14F-4D97-AF65-F5344CB8AC3E}">
        <p14:creationId xmlns:p14="http://schemas.microsoft.com/office/powerpoint/2010/main" val="3970865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altLang="en-US" smtClean="0"/>
              <a:t>7/24/2014</a:t>
            </a:r>
            <a:endParaRPr lang="en-US" altLang="en-US"/>
          </a:p>
        </p:txBody>
      </p:sp>
      <p:sp>
        <p:nvSpPr>
          <p:cNvPr id="8" name="Footer Placeholder 7"/>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9" name="Slide Number Placeholder 8"/>
          <p:cNvSpPr>
            <a:spLocks noGrp="1"/>
          </p:cNvSpPr>
          <p:nvPr>
            <p:ph type="sldNum" sz="quarter" idx="12"/>
          </p:nvPr>
        </p:nvSpPr>
        <p:spPr/>
        <p:txBody>
          <a:bodyPr/>
          <a:lstStyle>
            <a:lvl1pPr>
              <a:defRPr/>
            </a:lvl1pPr>
          </a:lstStyle>
          <a:p>
            <a:fld id="{8910F3CD-7245-4A61-8BD7-5C282F86E76D}" type="slidenum">
              <a:rPr lang="en-US" altLang="en-US"/>
              <a:pPr/>
              <a:t>‹#›</a:t>
            </a:fld>
            <a:endParaRPr lang="en-US" altLang="en-US"/>
          </a:p>
        </p:txBody>
      </p:sp>
    </p:spTree>
    <p:extLst>
      <p:ext uri="{BB962C8B-B14F-4D97-AF65-F5344CB8AC3E}">
        <p14:creationId xmlns:p14="http://schemas.microsoft.com/office/powerpoint/2010/main" val="3824476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smtClean="0"/>
              <a:t>7/24/2014</a:t>
            </a:r>
            <a:endParaRPr lang="en-US" altLang="en-US"/>
          </a:p>
        </p:txBody>
      </p:sp>
      <p:sp>
        <p:nvSpPr>
          <p:cNvPr id="4" name="Footer Placeholder 3"/>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5" name="Slide Number Placeholder 4"/>
          <p:cNvSpPr>
            <a:spLocks noGrp="1"/>
          </p:cNvSpPr>
          <p:nvPr>
            <p:ph type="sldNum" sz="quarter" idx="12"/>
          </p:nvPr>
        </p:nvSpPr>
        <p:spPr/>
        <p:txBody>
          <a:bodyPr/>
          <a:lstStyle>
            <a:lvl1pPr>
              <a:defRPr/>
            </a:lvl1pPr>
          </a:lstStyle>
          <a:p>
            <a:fld id="{295D3F11-0447-440B-BCAD-CA84D84272FB}" type="slidenum">
              <a:rPr lang="en-US" altLang="en-US"/>
              <a:pPr/>
              <a:t>‹#›</a:t>
            </a:fld>
            <a:endParaRPr lang="en-US" altLang="en-US"/>
          </a:p>
        </p:txBody>
      </p:sp>
    </p:spTree>
    <p:extLst>
      <p:ext uri="{BB962C8B-B14F-4D97-AF65-F5344CB8AC3E}">
        <p14:creationId xmlns:p14="http://schemas.microsoft.com/office/powerpoint/2010/main" val="534913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smtClean="0"/>
              <a:t>7/24/2014</a:t>
            </a:r>
            <a:endParaRPr lang="en-US" altLang="en-US"/>
          </a:p>
        </p:txBody>
      </p:sp>
      <p:sp>
        <p:nvSpPr>
          <p:cNvPr id="3" name="Footer Placeholder 2"/>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4" name="Slide Number Placeholder 3"/>
          <p:cNvSpPr>
            <a:spLocks noGrp="1"/>
          </p:cNvSpPr>
          <p:nvPr>
            <p:ph type="sldNum" sz="quarter" idx="12"/>
          </p:nvPr>
        </p:nvSpPr>
        <p:spPr/>
        <p:txBody>
          <a:bodyPr/>
          <a:lstStyle>
            <a:lvl1pPr>
              <a:defRPr/>
            </a:lvl1pPr>
          </a:lstStyle>
          <a:p>
            <a:fld id="{C6349AF3-4EE5-4410-923B-AD8685C33220}" type="slidenum">
              <a:rPr lang="en-US" altLang="en-US"/>
              <a:pPr/>
              <a:t>‹#›</a:t>
            </a:fld>
            <a:endParaRPr lang="en-US" altLang="en-US"/>
          </a:p>
        </p:txBody>
      </p:sp>
    </p:spTree>
    <p:extLst>
      <p:ext uri="{BB962C8B-B14F-4D97-AF65-F5344CB8AC3E}">
        <p14:creationId xmlns:p14="http://schemas.microsoft.com/office/powerpoint/2010/main" val="342737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ltLang="en-US" smtClean="0"/>
              <a:t>7/24/2014</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7" name="Slide Number Placeholder 6"/>
          <p:cNvSpPr>
            <a:spLocks noGrp="1"/>
          </p:cNvSpPr>
          <p:nvPr>
            <p:ph type="sldNum" sz="quarter" idx="12"/>
          </p:nvPr>
        </p:nvSpPr>
        <p:spPr/>
        <p:txBody>
          <a:bodyPr/>
          <a:lstStyle>
            <a:lvl1pPr>
              <a:defRPr/>
            </a:lvl1pPr>
          </a:lstStyle>
          <a:p>
            <a:fld id="{24CF2851-0A52-4AD3-8086-07A9E589155E}" type="slidenum">
              <a:rPr lang="en-US" altLang="en-US"/>
              <a:pPr/>
              <a:t>‹#›</a:t>
            </a:fld>
            <a:endParaRPr lang="en-US" altLang="en-US"/>
          </a:p>
        </p:txBody>
      </p:sp>
    </p:spTree>
    <p:extLst>
      <p:ext uri="{BB962C8B-B14F-4D97-AF65-F5344CB8AC3E}">
        <p14:creationId xmlns:p14="http://schemas.microsoft.com/office/powerpoint/2010/main" val="3670195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ltLang="en-US" smtClean="0"/>
              <a:t>7/24/2014</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7" name="Slide Number Placeholder 6"/>
          <p:cNvSpPr>
            <a:spLocks noGrp="1"/>
          </p:cNvSpPr>
          <p:nvPr>
            <p:ph type="sldNum" sz="quarter" idx="12"/>
          </p:nvPr>
        </p:nvSpPr>
        <p:spPr/>
        <p:txBody>
          <a:bodyPr/>
          <a:lstStyle>
            <a:lvl1pPr>
              <a:defRPr/>
            </a:lvl1pPr>
          </a:lstStyle>
          <a:p>
            <a:fld id="{F0F68F98-F71A-4A3B-8657-69EC9550FE81}" type="slidenum">
              <a:rPr lang="en-US" altLang="en-US"/>
              <a:pPr/>
              <a:t>‹#›</a:t>
            </a:fld>
            <a:endParaRPr lang="en-US" altLang="en-US"/>
          </a:p>
        </p:txBody>
      </p:sp>
    </p:spTree>
    <p:extLst>
      <p:ext uri="{BB962C8B-B14F-4D97-AF65-F5344CB8AC3E}">
        <p14:creationId xmlns:p14="http://schemas.microsoft.com/office/powerpoint/2010/main" val="1502400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459CA6E2-097A-4240-9640-DA0D265FFEB9}" type="slidenum">
              <a:rPr lang="en-US" altLang="en-US"/>
              <a:pPr/>
              <a:t>‹#›</a:t>
            </a:fld>
            <a:endParaRPr lang="en-US" altLang="en-US"/>
          </a:p>
        </p:txBody>
      </p:sp>
    </p:spTree>
    <p:extLst>
      <p:ext uri="{BB962C8B-B14F-4D97-AF65-F5344CB8AC3E}">
        <p14:creationId xmlns:p14="http://schemas.microsoft.com/office/powerpoint/2010/main" val="2446691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28600"/>
            <a:ext cx="22098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228600"/>
            <a:ext cx="64770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04067FC6-C8B4-469C-88A9-977D410078D4}" type="slidenum">
              <a:rPr lang="en-US" altLang="en-US"/>
              <a:pPr/>
              <a:t>‹#›</a:t>
            </a:fld>
            <a:endParaRPr lang="en-US" altLang="en-US"/>
          </a:p>
        </p:txBody>
      </p:sp>
    </p:spTree>
    <p:extLst>
      <p:ext uri="{BB962C8B-B14F-4D97-AF65-F5344CB8AC3E}">
        <p14:creationId xmlns:p14="http://schemas.microsoft.com/office/powerpoint/2010/main" val="15199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p:cNvSpPr>
            <a:spLocks noGrp="1"/>
          </p:cNvSpPr>
          <p:nvPr>
            <p:ph type="title"/>
          </p:nvPr>
        </p:nvSpPr>
        <p:spPr>
          <a:xfrm>
            <a:off x="683811" y="905710"/>
            <a:ext cx="8228413" cy="1785104"/>
          </a:xfrm>
        </p:spPr>
        <p:txBody>
          <a:bodyPr/>
          <a:lstStyle>
            <a:lvl1pPr>
              <a:defRPr/>
            </a:lvl1p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endParaRPr lang="en-US" dirty="0">
              <a:solidFill>
                <a:srgbClr val="000000">
                  <a:tint val="75000"/>
                </a:srgbClr>
              </a:solidFill>
            </a:endParaRPr>
          </a:p>
        </p:txBody>
      </p:sp>
      <p:sp>
        <p:nvSpPr>
          <p:cNvPr id="6" name="Text Placeholder 5"/>
          <p:cNvSpPr>
            <a:spLocks noGrp="1"/>
          </p:cNvSpPr>
          <p:nvPr>
            <p:ph type="body" sz="quarter" idx="12"/>
          </p:nvPr>
        </p:nvSpPr>
        <p:spPr>
          <a:xfrm>
            <a:off x="687388" y="2938998"/>
            <a:ext cx="8224837" cy="2486835"/>
          </a:xfrm>
        </p:spPr>
        <p:txBody>
          <a:bodyPr/>
          <a:lstStyle>
            <a:lvl1pPr>
              <a:defRPr>
                <a:solidFill>
                  <a:schemeClr val="bg1">
                    <a:lumMod val="75000"/>
                  </a:schemeClr>
                </a:solidFill>
              </a:defRPr>
            </a:lvl1pPr>
            <a:lvl2pPr>
              <a:defRPr sz="2400">
                <a:solidFill>
                  <a:schemeClr val="bg1"/>
                </a:solidFill>
              </a:defRPr>
            </a:lvl2pPr>
            <a:lvl3pPr>
              <a:defRPr sz="2000">
                <a:solidFill>
                  <a:schemeClr val="bg1"/>
                </a:solidFill>
              </a:defRPr>
            </a:lvl3pPr>
            <a:lvl4pPr marL="0" indent="0">
              <a:defRPr sz="1600">
                <a:solidFill>
                  <a:schemeClr val="bg1"/>
                </a:solidFill>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2467643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388" y="2055813"/>
            <a:ext cx="8224837" cy="3732737"/>
          </a:xfrm>
        </p:spPr>
        <p:txBody>
          <a:bodyPr/>
          <a:lstStyle>
            <a:lvl1pPr marL="0" indent="0">
              <a:buNone/>
              <a:defRPr>
                <a:solidFill>
                  <a:schemeClr val="tx2">
                    <a:lumMod val="75000"/>
                  </a:schemeClr>
                </a:solidFill>
                <a:latin typeface="+mn-lt"/>
                <a:cs typeface="Franklin Gothic Book" pitchFamily="34" charset="0"/>
              </a:defRPr>
            </a:lvl1pPr>
            <a:lvl2pPr marL="230188" indent="-230188">
              <a:buFont typeface="Arial" pitchFamily="34" charset="0"/>
              <a:buChar char="•"/>
              <a:defRPr>
                <a:solidFill>
                  <a:schemeClr val="tx2">
                    <a:lumMod val="75000"/>
                  </a:schemeClr>
                </a:solidFill>
                <a:latin typeface="+mn-lt"/>
              </a:defRPr>
            </a:lvl2pPr>
            <a:lvl3pPr marL="465138" indent="-228600">
              <a:defRPr>
                <a:solidFill>
                  <a:schemeClr val="tx2">
                    <a:lumMod val="75000"/>
                  </a:schemeClr>
                </a:solidFill>
                <a:latin typeface="+mn-lt"/>
              </a:defRPr>
            </a:lvl3pPr>
            <a:lvl4pPr marL="685800" indent="-228600">
              <a:defRPr>
                <a:solidFill>
                  <a:schemeClr val="tx2">
                    <a:lumMod val="75000"/>
                  </a:schemeClr>
                </a:solidFill>
                <a:latin typeface="+mn-lt"/>
              </a:defRPr>
            </a:lvl4pPr>
            <a:lvl5pPr marL="912813" indent="-228600">
              <a:defRPr>
                <a:solidFill>
                  <a:schemeClr val="tx2">
                    <a:lumMod val="75000"/>
                  </a:schemeClr>
                </a:solidFill>
                <a:latin typeface="+mn-lt"/>
              </a:defRPr>
            </a:lvl5pPr>
            <a:lvl6pPr marL="1146175" indent="-228600">
              <a:defRPr>
                <a:solidFill>
                  <a:schemeClr val="tx2">
                    <a:lumMod val="75000"/>
                  </a:schemeClr>
                </a:solidFill>
                <a:latin typeface="+mn-lt"/>
              </a:defRPr>
            </a:lvl6pPr>
            <a:lvl7pPr marL="1374775" indent="-228600">
              <a:defRPr>
                <a:solidFill>
                  <a:schemeClr val="tx2">
                    <a:lumMod val="75000"/>
                  </a:schemeClr>
                </a:solidFill>
                <a:latin typeface="+mn-lt"/>
              </a:defRPr>
            </a:lvl7pPr>
            <a:lvl8pPr marL="1600200" indent="-228600">
              <a:defRPr>
                <a:solidFill>
                  <a:schemeClr val="tx2">
                    <a:lumMod val="75000"/>
                  </a:schemeClr>
                </a:solidFill>
                <a:latin typeface="+mn-lt"/>
              </a:defRPr>
            </a:lvl8pPr>
            <a:lvl9pPr marL="1827213" indent="-228600">
              <a:defRPr>
                <a:solidFill>
                  <a:schemeClr val="tx2">
                    <a:lumMod val="75000"/>
                  </a:schemeClr>
                </a:solidFill>
                <a:latin typeface="+mn-lt"/>
              </a:defRPr>
            </a:lvl9pPr>
          </a:lstStyle>
          <a:p>
            <a:pPr lvl="0"/>
            <a:r>
              <a:rPr lang="en-US" dirty="0" smtClean="0"/>
              <a:t>Click to edit Master text</a:t>
            </a:r>
          </a:p>
          <a:p>
            <a:pPr lvl="1"/>
            <a:r>
              <a:rPr lang="en-US" dirty="0" smtClean="0"/>
              <a:t> </a:t>
            </a:r>
          </a:p>
          <a:p>
            <a:pPr lvl="2"/>
            <a:r>
              <a:rPr lang="en-US" dirty="0" smtClean="0"/>
              <a:t> </a:t>
            </a:r>
          </a:p>
          <a:p>
            <a:pPr lvl="3"/>
            <a:r>
              <a:rPr lang="en-US" dirty="0" smtClean="0"/>
              <a:t> </a:t>
            </a:r>
          </a:p>
          <a:p>
            <a:pPr lvl="4"/>
            <a:r>
              <a:rPr lang="en-US" dirty="0" smtClean="0"/>
              <a:t> </a:t>
            </a:r>
          </a:p>
          <a:p>
            <a:pPr lvl="5"/>
            <a:r>
              <a:rPr lang="en-US" dirty="0" smtClean="0"/>
              <a:t> </a:t>
            </a:r>
          </a:p>
          <a:p>
            <a:pPr lvl="6"/>
            <a:r>
              <a:rPr lang="en-US" dirty="0" smtClean="0"/>
              <a:t> </a:t>
            </a:r>
          </a:p>
          <a:p>
            <a:pPr lvl="7"/>
            <a:r>
              <a:rPr lang="en-US" dirty="0" smtClean="0"/>
              <a:t> </a:t>
            </a:r>
          </a:p>
          <a:p>
            <a:pPr lvl="8"/>
            <a:r>
              <a:rPr lang="en-US" dirty="0" smtClean="0"/>
              <a:t> </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bwMode="gray">
          <a:xfrm>
            <a:off x="8755131" y="6507316"/>
            <a:ext cx="157094" cy="153888"/>
          </a:xfrm>
        </p:spPr>
        <p:txBody>
          <a:bodyPr wrap="none" anchor="b" anchorCtr="0"/>
          <a:lstStyle/>
          <a:p>
            <a:pPr algn="r"/>
            <a:fld id="{F3477EC8-074D-41C4-94AE-E9EA7CEEA348}" type="slidenum">
              <a:rPr>
                <a:solidFill>
                  <a:srgbClr val="FFFFFF">
                    <a:lumMod val="75000"/>
                  </a:srgbClr>
                </a:solidFill>
              </a:rPr>
              <a:pPr algn="r"/>
              <a:t>‹#›</a:t>
            </a:fld>
            <a:endParaRPr dirty="0">
              <a:solidFill>
                <a:srgbClr val="FFFFFF">
                  <a:lumMod val="75000"/>
                </a:srgbClr>
              </a:solidFill>
            </a:endParaRPr>
          </a:p>
        </p:txBody>
      </p:sp>
    </p:spTree>
    <p:extLst>
      <p:ext uri="{BB962C8B-B14F-4D97-AF65-F5344CB8AC3E}">
        <p14:creationId xmlns:p14="http://schemas.microsoft.com/office/powerpoint/2010/main" val="361507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87526" y="2055813"/>
            <a:ext cx="8224699"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Slide Number Placeholder 3"/>
          <p:cNvSpPr>
            <a:spLocks noGrp="1"/>
          </p:cNvSpPr>
          <p:nvPr>
            <p:ph type="sldNum" sz="quarter" idx="10"/>
          </p:nvPr>
        </p:nvSpPr>
        <p:spPr bwMode="gray">
          <a:xfrm>
            <a:off x="8755131" y="6507316"/>
            <a:ext cx="157094" cy="153888"/>
          </a:xfrm>
        </p:spPr>
        <p:txBody>
          <a:bodyPr wrap="none" anchor="b" anchorCtr="0"/>
          <a:lstStyle/>
          <a:p>
            <a:pPr algn="r"/>
            <a:fld id="{F3477EC8-074D-41C4-94AE-E9EA7CEEA348}" type="slidenum">
              <a:rPr lang="en-US" smtClean="0"/>
              <a:pPr algn="r"/>
              <a:t>‹#›</a:t>
            </a:fld>
            <a:endParaRPr lang="en-US" dirty="0"/>
          </a:p>
        </p:txBody>
      </p:sp>
    </p:spTree>
    <p:extLst>
      <p:ext uri="{BB962C8B-B14F-4D97-AF65-F5344CB8AC3E}">
        <p14:creationId xmlns:p14="http://schemas.microsoft.com/office/powerpoint/2010/main" val="4267582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lumn 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87526" y="2055813"/>
            <a:ext cx="3972629"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4" name="Content Placeholder 2"/>
          <p:cNvSpPr>
            <a:spLocks noGrp="1"/>
          </p:cNvSpPr>
          <p:nvPr>
            <p:ph idx="10"/>
          </p:nvPr>
        </p:nvSpPr>
        <p:spPr bwMode="gray">
          <a:xfrm>
            <a:off x="4939596" y="2055813"/>
            <a:ext cx="3972629"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Slide Number Placeholder 3"/>
          <p:cNvSpPr>
            <a:spLocks noGrp="1"/>
          </p:cNvSpPr>
          <p:nvPr>
            <p:ph type="sldNum" sz="quarter" idx="11"/>
          </p:nvPr>
        </p:nvSpPr>
        <p:spPr bwMode="gray">
          <a:xfrm>
            <a:off x="8755131" y="6507316"/>
            <a:ext cx="157094" cy="153888"/>
          </a:xfrm>
        </p:spPr>
        <p:txBody>
          <a:bodyPr wrap="none" anchor="b" anchorCtr="0"/>
          <a:lstStyle/>
          <a:p>
            <a:pPr algn="r"/>
            <a:fld id="{F3477EC8-074D-41C4-94AE-E9EA7CEEA348}" type="slidenum">
              <a:rPr>
                <a:solidFill>
                  <a:srgbClr val="FFFFFF">
                    <a:lumMod val="75000"/>
                  </a:srgbClr>
                </a:solidFill>
              </a:rPr>
              <a:pPr algn="r"/>
              <a:t>‹#›</a:t>
            </a:fld>
            <a:endParaRPr dirty="0">
              <a:solidFill>
                <a:srgbClr val="FFFFFF">
                  <a:lumMod val="75000"/>
                </a:srgbClr>
              </a:solidFill>
            </a:endParaRPr>
          </a:p>
        </p:txBody>
      </p:sp>
    </p:spTree>
    <p:extLst>
      <p:ext uri="{BB962C8B-B14F-4D97-AF65-F5344CB8AC3E}">
        <p14:creationId xmlns:p14="http://schemas.microsoft.com/office/powerpoint/2010/main" val="438465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rg Chart">
    <p:spTree>
      <p:nvGrpSpPr>
        <p:cNvPr id="1" name=""/>
        <p:cNvGrpSpPr/>
        <p:nvPr/>
      </p:nvGrpSpPr>
      <p:grpSpPr>
        <a:xfrm>
          <a:off x="0" y="0"/>
          <a:ext cx="0" cy="0"/>
          <a:chOff x="0" y="0"/>
          <a:chExt cx="0" cy="0"/>
        </a:xfrm>
      </p:grpSpPr>
      <p:sp>
        <p:nvSpPr>
          <p:cNvPr id="4" name="SmartArt Placeholder 3"/>
          <p:cNvSpPr>
            <a:spLocks noGrp="1"/>
          </p:cNvSpPr>
          <p:nvPr>
            <p:ph type="dgm" sz="quarter" idx="10"/>
          </p:nvPr>
        </p:nvSpPr>
        <p:spPr>
          <a:xfrm>
            <a:off x="122785" y="747422"/>
            <a:ext cx="8905460" cy="5096787"/>
          </a:xfrm>
        </p:spPr>
        <p:txBody>
          <a:bodyPr/>
          <a:lstStyle/>
          <a:p>
            <a:endParaRPr lang="en-US" dirty="0"/>
          </a:p>
        </p:txBody>
      </p:sp>
      <p:sp>
        <p:nvSpPr>
          <p:cNvPr id="2" name="Slide Number Placeholder 1"/>
          <p:cNvSpPr>
            <a:spLocks noGrp="1"/>
          </p:cNvSpPr>
          <p:nvPr>
            <p:ph type="sldNum" sz="quarter" idx="11"/>
          </p:nvPr>
        </p:nvSpPr>
        <p:spPr/>
        <p:txBody>
          <a:bodyPr/>
          <a:lstStyle/>
          <a:p>
            <a:pPr algn="r"/>
            <a:fld id="{F3477EC8-074D-41C4-94AE-E9EA7CEEA348}" type="slidenum">
              <a:rPr>
                <a:solidFill>
                  <a:srgbClr val="FFFFFF">
                    <a:lumMod val="75000"/>
                  </a:srgbClr>
                </a:solidFill>
              </a:rPr>
              <a:pPr algn="r"/>
              <a:t>‹#›</a:t>
            </a:fld>
            <a:endParaRPr dirty="0">
              <a:solidFill>
                <a:srgbClr val="FFFFFF">
                  <a:lumMod val="75000"/>
                </a:srgbClr>
              </a:solidFill>
            </a:endParaRPr>
          </a:p>
        </p:txBody>
      </p:sp>
      <p:sp>
        <p:nvSpPr>
          <p:cNvPr id="3" name="Title 2"/>
          <p:cNvSpPr>
            <a:spLocks noGrp="1"/>
          </p:cNvSpPr>
          <p:nvPr>
            <p:ph type="title"/>
          </p:nvPr>
        </p:nvSpPr>
        <p:spPr>
          <a:xfrm>
            <a:off x="122387" y="314394"/>
            <a:ext cx="8906256" cy="361468"/>
          </a:xfrm>
        </p:spPr>
        <p:txBody>
          <a:bodyPr>
            <a:normAutofit/>
          </a:bodyPr>
          <a:lstStyle>
            <a:lvl1pPr algn="ctr">
              <a:defRPr sz="2200" b="1"/>
            </a:lvl1pPr>
          </a:lstStyle>
          <a:p>
            <a:r>
              <a:rPr lang="en-US" dirty="0" smtClean="0"/>
              <a:t>Click to edit Master title style</a:t>
            </a:r>
            <a:endParaRPr lang="en-US" dirty="0"/>
          </a:p>
        </p:txBody>
      </p:sp>
    </p:spTree>
    <p:extLst>
      <p:ext uri="{BB962C8B-B14F-4D97-AF65-F5344CB8AC3E}">
        <p14:creationId xmlns:p14="http://schemas.microsoft.com/office/powerpoint/2010/main" val="2438157474"/>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 y="228600"/>
            <a:ext cx="8839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90600" y="1600200"/>
            <a:ext cx="8001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2" name="Rectangle 8"/>
          <p:cNvSpPr>
            <a:spLocks noGrp="1" noChangeArrowheads="1"/>
          </p:cNvSpPr>
          <p:nvPr>
            <p:ph type="dt" sz="half" idx="2"/>
          </p:nvPr>
        </p:nvSpPr>
        <p:spPr bwMode="auto">
          <a:xfrm>
            <a:off x="152400" y="6553200"/>
            <a:ext cx="24034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r>
              <a:rPr lang="en-US" altLang="en-US" smtClean="0"/>
              <a:t>7/24/2014</a:t>
            </a:r>
            <a:endParaRPr lang="en-US" altLang="en-US"/>
          </a:p>
        </p:txBody>
      </p:sp>
      <p:sp>
        <p:nvSpPr>
          <p:cNvPr id="1033" name="Rectangle 9"/>
          <p:cNvSpPr>
            <a:spLocks noGrp="1" noChangeArrowheads="1"/>
          </p:cNvSpPr>
          <p:nvPr>
            <p:ph type="ftr" sz="quarter" idx="3"/>
          </p:nvPr>
        </p:nvSpPr>
        <p:spPr bwMode="auto">
          <a:xfrm>
            <a:off x="3259138" y="6553200"/>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en-US" smtClean="0"/>
              <a:t>U.S. Department of Education</a:t>
            </a:r>
            <a:endParaRPr lang="en-US" altLang="en-US"/>
          </a:p>
        </p:txBody>
      </p:sp>
      <p:sp>
        <p:nvSpPr>
          <p:cNvPr id="1034" name="Rectangle 10"/>
          <p:cNvSpPr>
            <a:spLocks noGrp="1" noChangeArrowheads="1"/>
          </p:cNvSpPr>
          <p:nvPr>
            <p:ph type="sldNum" sz="quarter" idx="4"/>
          </p:nvPr>
        </p:nvSpPr>
        <p:spPr bwMode="auto">
          <a:xfrm>
            <a:off x="6858000" y="65532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21071582-86FC-491F-9908-51491FD8E66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10.png"/><Relationship Id="rId6" Type="http://schemas.openxmlformats.org/officeDocument/2006/relationships/image" Target="../media/image11.jpe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7.png"/><Relationship Id="rId11"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hyperlink" Target="file://localhost//upload.wikimedia.org/wikipedia/commons/a/a7/The_Secret_Garden_book_cover_-_Project_Gutenberg_eText_17396.jpg" TargetMode="External"/><Relationship Id="rId4" Type="http://schemas.openxmlformats.org/officeDocument/2006/relationships/image" Target="../media/image19.jpeg"/><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eg"/><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28.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 Id="rId3"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3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hyperlink" Target="https://novoed.com/common-core" TargetMode="External"/><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7.png"/><Relationship Id="rId3" Type="http://schemas.openxmlformats.org/officeDocument/2006/relationships/image" Target="../media/image4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openxmlformats.org/officeDocument/2006/relationships/image" Target="../media/image51.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30354" y="4386175"/>
            <a:ext cx="7315200" cy="685800"/>
          </a:xfrm>
          <a:prstGeom prst="rect">
            <a:avLst/>
          </a:prstGeom>
        </p:spPr>
        <p:txBody>
          <a:bodyPr/>
          <a:lst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a:lstStyle>
          <a:p>
            <a:pPr algn="ctr"/>
            <a:r>
              <a:rPr lang="en-US" sz="2400" i="1" kern="0" dirty="0" smtClean="0">
                <a:solidFill>
                  <a:schemeClr val="tx1"/>
                </a:solidFill>
                <a:latin typeface="Book Antiqua" panose="02040602050305030304" pitchFamily="18" charset="0"/>
              </a:rPr>
              <a:t>Planning Together to Improve Outcomes for All Students</a:t>
            </a:r>
            <a:endParaRPr lang="en-US" sz="2400" i="1" kern="0" dirty="0">
              <a:solidFill>
                <a:schemeClr val="tx1"/>
              </a:solidFill>
              <a:latin typeface="Book Antiqua" panose="02040602050305030304" pitchFamily="18" charset="0"/>
            </a:endParaRPr>
          </a:p>
        </p:txBody>
      </p:sp>
      <p:sp>
        <p:nvSpPr>
          <p:cNvPr id="8" name="Subtitle 2"/>
          <p:cNvSpPr txBox="1">
            <a:spLocks/>
          </p:cNvSpPr>
          <p:nvPr/>
        </p:nvSpPr>
        <p:spPr>
          <a:xfrm>
            <a:off x="2412534" y="5257800"/>
            <a:ext cx="5150840" cy="685800"/>
          </a:xfrm>
          <a:prstGeom prst="rect">
            <a:avLst/>
          </a:prstGeom>
        </p:spPr>
        <p:txBody>
          <a:bodyPr/>
          <a:lst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latin typeface="+mn-lt"/>
              </a:defRPr>
            </a:lvl9pPr>
          </a:lstStyle>
          <a:p>
            <a:pPr marL="0" indent="0" algn="ctr">
              <a:spcBef>
                <a:spcPct val="0"/>
              </a:spcBef>
              <a:buNone/>
            </a:pPr>
            <a:r>
              <a:rPr lang="en-US" altLang="en-US" sz="1400" b="1" kern="0" dirty="0">
                <a:latin typeface="Book Antiqua" panose="02040602050305030304" pitchFamily="18" charset="0"/>
              </a:rPr>
              <a:t>U.S. Department of Education</a:t>
            </a:r>
            <a:r>
              <a:rPr lang="en-US" altLang="en-US" sz="1200" kern="0" dirty="0">
                <a:latin typeface="Book Antiqua" panose="02040602050305030304" pitchFamily="18" charset="0"/>
              </a:rPr>
              <a:t/>
            </a:r>
            <a:br>
              <a:rPr lang="en-US" altLang="en-US" sz="1200" kern="0" dirty="0">
                <a:latin typeface="Book Antiqua" panose="02040602050305030304" pitchFamily="18" charset="0"/>
              </a:rPr>
            </a:br>
            <a:r>
              <a:rPr lang="en-US" altLang="en-US" sz="1200" kern="0" dirty="0">
                <a:latin typeface="Book Antiqua" panose="02040602050305030304" pitchFamily="18" charset="0"/>
              </a:rPr>
              <a:t>Office of Elementary &amp; Secondary Education (OESE)</a:t>
            </a:r>
          </a:p>
          <a:p>
            <a:pPr marL="0" indent="0" algn="ctr">
              <a:spcBef>
                <a:spcPct val="0"/>
              </a:spcBef>
              <a:buNone/>
            </a:pPr>
            <a:r>
              <a:rPr lang="en-US" altLang="en-US" sz="1200" kern="0" dirty="0">
                <a:latin typeface="Book Antiqua" panose="02040602050305030304" pitchFamily="18" charset="0"/>
              </a:rPr>
              <a:t>Office of Special Education and Rehabilitative Services (OSERS)                         </a:t>
            </a:r>
            <a:r>
              <a:rPr lang="en-US" sz="1200" kern="0" dirty="0">
                <a:latin typeface="Book Antiqua" panose="02040602050305030304" pitchFamily="18" charset="0"/>
              </a:rPr>
              <a:t>Implementation and Support Unit (ISU)</a:t>
            </a:r>
          </a:p>
        </p:txBody>
      </p:sp>
      <p:pic>
        <p:nvPicPr>
          <p:cNvPr id="3074" name="Picture 2" descr="http://cecblog.typepad.com/.a/6a00d83452098b69e201a73dc2b540970d-p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0515" y="2102840"/>
            <a:ext cx="1700169" cy="170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altLang="en-US" smtClean="0"/>
              <a:t>7/24/2014</a:t>
            </a:r>
            <a:endParaRPr lang="en-US" altLang="en-US"/>
          </a:p>
        </p:txBody>
      </p:sp>
      <p:sp>
        <p:nvSpPr>
          <p:cNvPr id="3" name="Footer Placeholder 2"/>
          <p:cNvSpPr>
            <a:spLocks noGrp="1"/>
          </p:cNvSpPr>
          <p:nvPr>
            <p:ph type="ftr" sz="quarter" idx="11"/>
          </p:nvPr>
        </p:nvSpPr>
        <p:spPr/>
        <p:txBody>
          <a:bodyPr/>
          <a:lstStyle/>
          <a:p>
            <a:r>
              <a:rPr lang="en-US" altLang="en-US" smtClean="0"/>
              <a:t>U.S. Department of Education</a:t>
            </a:r>
            <a:endParaRPr lang="en-US" altLang="en-US"/>
          </a:p>
        </p:txBody>
      </p:sp>
    </p:spTree>
    <p:extLst>
      <p:ext uri="{BB962C8B-B14F-4D97-AF65-F5344CB8AC3E}">
        <p14:creationId xmlns:p14="http://schemas.microsoft.com/office/powerpoint/2010/main" val="420677045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5071975"/>
            <a:ext cx="6629400" cy="685800"/>
          </a:xfrm>
        </p:spPr>
        <p:txBody>
          <a:bodyPr/>
          <a:lstStyle/>
          <a:p>
            <a:r>
              <a:rPr lang="en-US" sz="2400" dirty="0"/>
              <a:t>College and Career Readiness and English Learners</a:t>
            </a:r>
            <a:endParaRPr lang="en-US" sz="2000" b="1" dirty="0">
              <a:latin typeface="Book Antiqua" panose="02040602050305030304" pitchFamily="18" charset="0"/>
            </a:endParaRPr>
          </a:p>
        </p:txBody>
      </p:sp>
      <p:sp>
        <p:nvSpPr>
          <p:cNvPr id="3" name="Subtitle 2"/>
          <p:cNvSpPr>
            <a:spLocks noGrp="1"/>
          </p:cNvSpPr>
          <p:nvPr>
            <p:ph type="subTitle" idx="1"/>
          </p:nvPr>
        </p:nvSpPr>
        <p:spPr>
          <a:xfrm>
            <a:off x="2502716" y="5934075"/>
            <a:ext cx="6477000" cy="685800"/>
          </a:xfrm>
        </p:spPr>
        <p:txBody>
          <a:bodyPr/>
          <a:lstStyle/>
          <a:p>
            <a:pPr>
              <a:spcBef>
                <a:spcPct val="0"/>
              </a:spcBef>
            </a:pPr>
            <a:endParaRPr lang="en-US" altLang="en-US" sz="500" dirty="0" smtClean="0">
              <a:latin typeface="Book Antiqua" panose="02040602050305030304" pitchFamily="18" charset="0"/>
            </a:endParaRPr>
          </a:p>
          <a:p>
            <a:pPr>
              <a:spcBef>
                <a:spcPct val="0"/>
              </a:spcBef>
            </a:pPr>
            <a:endParaRPr lang="en-US" altLang="en-US" sz="500" dirty="0">
              <a:latin typeface="Book Antiqua" panose="02040602050305030304" pitchFamily="18" charset="0"/>
            </a:endParaRPr>
          </a:p>
          <a:p>
            <a:pPr>
              <a:spcBef>
                <a:spcPct val="0"/>
              </a:spcBef>
            </a:pPr>
            <a:endParaRPr lang="en-US" altLang="en-US" sz="500" i="1" dirty="0" smtClean="0">
              <a:latin typeface="Book Antiqua" panose="02040602050305030304" pitchFamily="18" charset="0"/>
            </a:endParaRPr>
          </a:p>
          <a:p>
            <a:pPr>
              <a:spcBef>
                <a:spcPct val="0"/>
              </a:spcBef>
            </a:pPr>
            <a:endParaRPr lang="en-US" altLang="en-US" sz="500" i="1" dirty="0" smtClean="0">
              <a:latin typeface="Book Antiqua" panose="02040602050305030304" pitchFamily="18" charset="0"/>
            </a:endParaRPr>
          </a:p>
          <a:p>
            <a:pPr>
              <a:spcBef>
                <a:spcPct val="0"/>
              </a:spcBef>
            </a:pPr>
            <a:endParaRPr lang="en-US" altLang="en-US" sz="500" dirty="0" smtClean="0">
              <a:latin typeface="Book Antiqua" panose="02040602050305030304" pitchFamily="18" charset="0"/>
            </a:endParaRPr>
          </a:p>
          <a:p>
            <a:pPr>
              <a:spcBef>
                <a:spcPct val="0"/>
              </a:spcBef>
            </a:pPr>
            <a:r>
              <a:rPr lang="en-US" altLang="en-US" sz="1200" dirty="0" smtClean="0">
                <a:latin typeface="Book Antiqua" panose="02040602050305030304" pitchFamily="18" charset="0"/>
              </a:rPr>
              <a:t>July 2014</a:t>
            </a:r>
            <a:br>
              <a:rPr lang="en-US" altLang="en-US" sz="1200" dirty="0" smtClean="0">
                <a:latin typeface="Book Antiqua" panose="02040602050305030304" pitchFamily="18" charset="0"/>
              </a:rPr>
            </a:br>
            <a:endParaRPr lang="en-US" sz="1200" dirty="0">
              <a:latin typeface="Book Antiqua" panose="02040602050305030304" pitchFamily="18" charset="0"/>
            </a:endParaRPr>
          </a:p>
        </p:txBody>
      </p:sp>
      <p:pic>
        <p:nvPicPr>
          <p:cNvPr id="4" name="Picture 2" descr="EdTra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953000"/>
            <a:ext cx="19050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txBox="1">
            <a:spLocks/>
          </p:cNvSpPr>
          <p:nvPr/>
        </p:nvSpPr>
        <p:spPr bwMode="auto">
          <a:xfrm>
            <a:off x="2524387" y="5715000"/>
            <a:ext cx="6477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ctr" rtl="0" eaLnBrk="1" fontAlgn="base" hangingPunct="1">
              <a:spcBef>
                <a:spcPct val="20000"/>
              </a:spcBef>
              <a:spcAft>
                <a:spcPct val="0"/>
              </a:spcAft>
              <a:buClr>
                <a:schemeClr val="tx1"/>
              </a:buClr>
              <a:buFontTx/>
              <a:buNone/>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latin typeface="+mn-lt"/>
              </a:defRPr>
            </a:lvl9pPr>
          </a:lstStyle>
          <a:p>
            <a:pPr>
              <a:spcBef>
                <a:spcPct val="0"/>
              </a:spcBef>
            </a:pPr>
            <a:r>
              <a:rPr lang="en-US" sz="2000" kern="0" dirty="0" smtClean="0">
                <a:latin typeface="Book Antiqua" panose="02040602050305030304" pitchFamily="18" charset="0"/>
              </a:rPr>
              <a:t>Kenji Hakuta (Stanford University)</a:t>
            </a:r>
          </a:p>
          <a:p>
            <a:pPr>
              <a:spcBef>
                <a:spcPct val="0"/>
              </a:spcBef>
            </a:pPr>
            <a:r>
              <a:rPr lang="en-US" altLang="en-US" sz="2000" kern="0" dirty="0" smtClean="0">
                <a:latin typeface="Book Antiqua" panose="02040602050305030304" pitchFamily="18" charset="0"/>
              </a:rPr>
              <a:t>Diane August  (American Institutes for Research)</a:t>
            </a:r>
          </a:p>
          <a:p>
            <a:pPr>
              <a:spcBef>
                <a:spcPct val="0"/>
              </a:spcBef>
            </a:pPr>
            <a:endParaRPr lang="en-US" altLang="en-US" sz="500" kern="0" dirty="0" smtClean="0">
              <a:latin typeface="Book Antiqua" panose="02040602050305030304" pitchFamily="18" charset="0"/>
            </a:endParaRPr>
          </a:p>
        </p:txBody>
      </p:sp>
    </p:spTree>
    <p:extLst>
      <p:ext uri="{BB962C8B-B14F-4D97-AF65-F5344CB8AC3E}">
        <p14:creationId xmlns:p14="http://schemas.microsoft.com/office/powerpoint/2010/main" val="19334496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Humans are information integration machines.</a:t>
            </a:r>
            <a:endParaRPr lang="en-US" dirty="0"/>
          </a:p>
        </p:txBody>
      </p:sp>
      <p:sp>
        <p:nvSpPr>
          <p:cNvPr id="4" name="Date Placeholder 3"/>
          <p:cNvSpPr>
            <a:spLocks noGrp="1"/>
          </p:cNvSpPr>
          <p:nvPr>
            <p:ph type="dt" sz="half" idx="10"/>
          </p:nvPr>
        </p:nvSpPr>
        <p:spPr/>
        <p:txBody>
          <a:bodyPr/>
          <a:lstStyle/>
          <a:p>
            <a:r>
              <a:rPr lang="en-US" smtClean="0"/>
              <a:t>7/24/2014</a:t>
            </a:r>
            <a:endParaRPr lang="en-US"/>
          </a:p>
        </p:txBody>
      </p:sp>
      <p:sp>
        <p:nvSpPr>
          <p:cNvPr id="5" name="Footer Placeholder 4"/>
          <p:cNvSpPr>
            <a:spLocks noGrp="1"/>
          </p:cNvSpPr>
          <p:nvPr>
            <p:ph type="ftr" sz="quarter" idx="11"/>
          </p:nvPr>
        </p:nvSpPr>
        <p:spPr/>
        <p:txBody>
          <a:bodyPr/>
          <a:lstStyle/>
          <a:p>
            <a:r>
              <a:rPr lang="en-US" smtClean="0"/>
              <a:t>U.S. Department of Education</a:t>
            </a:r>
            <a:endParaRPr lang="en-US"/>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09712" y="1791494"/>
            <a:ext cx="6124575"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97621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two </a:t>
            </a:r>
            <a:r>
              <a:rPr lang="en-US" sz="3600" dirty="0" err="1" smtClean="0"/>
              <a:t>cyclops</a:t>
            </a:r>
            <a:r>
              <a:rPr lang="en-US" sz="3600" dirty="0" smtClean="0"/>
              <a:t> problem.</a:t>
            </a:r>
            <a:endParaRPr lang="en-US"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1" y="1600200"/>
            <a:ext cx="2362199" cy="2776937"/>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1649104"/>
            <a:ext cx="2383432" cy="2729346"/>
          </a:xfrm>
          <a:prstGeom prst="rect">
            <a:avLst/>
          </a:prstGeom>
        </p:spPr>
      </p:pic>
      <p:sp>
        <p:nvSpPr>
          <p:cNvPr id="3" name="Date Placeholder 2"/>
          <p:cNvSpPr>
            <a:spLocks noGrp="1"/>
          </p:cNvSpPr>
          <p:nvPr>
            <p:ph type="dt" idx="10"/>
          </p:nvPr>
        </p:nvSpPr>
        <p:spPr/>
        <p:txBody>
          <a:bodyPr/>
          <a:lstStyle/>
          <a:p>
            <a:r>
              <a:rPr lang="en-US" smtClean="0"/>
              <a:t>7/24/2014</a:t>
            </a:r>
            <a:endParaRPr lang="en-US"/>
          </a:p>
        </p:txBody>
      </p:sp>
      <p:sp>
        <p:nvSpPr>
          <p:cNvPr id="7" name="Footer Placeholder 6"/>
          <p:cNvSpPr>
            <a:spLocks noGrp="1"/>
          </p:cNvSpPr>
          <p:nvPr>
            <p:ph type="ft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95459939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7/24/2014</a:t>
            </a:r>
            <a:endParaRPr lang="en-US"/>
          </a:p>
        </p:txBody>
      </p:sp>
      <p:sp>
        <p:nvSpPr>
          <p:cNvPr id="3" name="Footer Placeholder 2"/>
          <p:cNvSpPr>
            <a:spLocks noGrp="1"/>
          </p:cNvSpPr>
          <p:nvPr>
            <p:ph type="ftr" sz="quarter" idx="11"/>
          </p:nvPr>
        </p:nvSpPr>
        <p:spPr/>
        <p:txBody>
          <a:bodyPr/>
          <a:lstStyle/>
          <a:p>
            <a:r>
              <a:rPr lang="en-US" smtClean="0"/>
              <a:t>U.S. Department of Education</a:t>
            </a:r>
            <a:endParaRPr lang="en-US"/>
          </a:p>
        </p:txBody>
      </p:sp>
      <p:pic>
        <p:nvPicPr>
          <p:cNvPr id="5" name="Picture 2" descr="http://www.theredcard.ie/images/facts/civil_rights.png"/>
          <p:cNvPicPr>
            <a:picLocks noChangeAspect="1" noChangeArrowheads="1"/>
          </p:cNvPicPr>
          <p:nvPr/>
        </p:nvPicPr>
        <p:blipFill>
          <a:blip r:embed="rId2" cstate="print"/>
          <a:srcRect/>
          <a:stretch>
            <a:fillRect/>
          </a:stretch>
        </p:blipFill>
        <p:spPr bwMode="auto">
          <a:xfrm>
            <a:off x="296125" y="1207903"/>
            <a:ext cx="2930857" cy="1336003"/>
          </a:xfrm>
          <a:prstGeom prst="rect">
            <a:avLst/>
          </a:prstGeom>
          <a:noFill/>
        </p:spPr>
      </p:pic>
      <p:pic>
        <p:nvPicPr>
          <p:cNvPr id="6" name="Picture 2" descr="http://www.lbjmuseum.com/virtualclassroom/Junction%20School%20Dietel.jpg"/>
          <p:cNvPicPr>
            <a:picLocks noChangeAspect="1" noChangeArrowheads="1"/>
          </p:cNvPicPr>
          <p:nvPr/>
        </p:nvPicPr>
        <p:blipFill>
          <a:blip r:embed="rId3" cstate="print"/>
          <a:srcRect/>
          <a:stretch>
            <a:fillRect/>
          </a:stretch>
        </p:blipFill>
        <p:spPr bwMode="auto">
          <a:xfrm>
            <a:off x="3542847" y="1207903"/>
            <a:ext cx="1988471" cy="1570892"/>
          </a:xfrm>
          <a:prstGeom prst="rect">
            <a:avLst/>
          </a:prstGeom>
          <a:noFill/>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1247561"/>
            <a:ext cx="2434910" cy="155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p:nvPicPr>
        <p:blipFill>
          <a:blip r:embed="rId5" cstate="print"/>
          <a:srcRect/>
          <a:stretch>
            <a:fillRect/>
          </a:stretch>
        </p:blipFill>
        <p:spPr>
          <a:xfrm>
            <a:off x="6456528" y="2799343"/>
            <a:ext cx="2402796" cy="2209800"/>
          </a:xfrm>
          <a:prstGeom prst="rect">
            <a:avLst/>
          </a:prstGeom>
        </p:spPr>
      </p:pic>
      <p:pic>
        <p:nvPicPr>
          <p:cNvPr id="10" name="Picture 2"/>
          <p:cNvPicPr>
            <a:picLocks noChangeAspect="1" noChangeArrowheads="1"/>
          </p:cNvPicPr>
          <p:nvPr/>
        </p:nvPicPr>
        <p:blipFill>
          <a:blip r:embed="rId6" cstate="print"/>
          <a:srcRect/>
          <a:stretch>
            <a:fillRect/>
          </a:stretch>
        </p:blipFill>
        <p:spPr>
          <a:xfrm>
            <a:off x="296124" y="4937081"/>
            <a:ext cx="2504049" cy="1638300"/>
          </a:xfrm>
          <a:prstGeom prst="rect">
            <a:avLst/>
          </a:prstGeom>
        </p:spPr>
      </p:pic>
      <p:pic>
        <p:nvPicPr>
          <p:cNvPr id="11" name="Picture 7"/>
          <p:cNvPicPr>
            <a:picLocks noChangeAspect="1" noChangeArrowheads="1"/>
          </p:cNvPicPr>
          <p:nvPr/>
        </p:nvPicPr>
        <p:blipFill>
          <a:blip r:embed="rId7" cstate="print"/>
          <a:srcRect/>
          <a:stretch>
            <a:fillRect/>
          </a:stretch>
        </p:blipFill>
        <p:spPr bwMode="auto">
          <a:xfrm>
            <a:off x="685800" y="3005702"/>
            <a:ext cx="1267500" cy="1609725"/>
          </a:xfrm>
          <a:prstGeom prst="rect">
            <a:avLst/>
          </a:prstGeom>
          <a:noFill/>
          <a:ln w="9525">
            <a:noFill/>
            <a:miter lim="800000"/>
            <a:headEnd/>
            <a:tailEnd/>
          </a:ln>
        </p:spPr>
      </p:pic>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78593" y="2996603"/>
            <a:ext cx="3316978"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86205" y="4937081"/>
            <a:ext cx="2309825" cy="1463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66940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teinmetz Camel Shadow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39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r>
              <a:rPr lang="en-US" smtClean="0"/>
              <a:t>7/24/2014</a:t>
            </a:r>
            <a:endParaRPr lang="en-US"/>
          </a:p>
        </p:txBody>
      </p:sp>
      <p:sp>
        <p:nvSpPr>
          <p:cNvPr id="4" name="Footer Placeholder 3"/>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7661410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7/24/2014</a:t>
            </a:r>
            <a:endParaRPr lang="en-US"/>
          </a:p>
        </p:txBody>
      </p:sp>
      <p:sp>
        <p:nvSpPr>
          <p:cNvPr id="3" name="Footer Placeholder 2"/>
          <p:cNvSpPr>
            <a:spLocks noGrp="1"/>
          </p:cNvSpPr>
          <p:nvPr>
            <p:ph type="ftr" sz="quarter" idx="11"/>
          </p:nvPr>
        </p:nvSpPr>
        <p:spPr/>
        <p:txBody>
          <a:bodyPr/>
          <a:lstStyle/>
          <a:p>
            <a:r>
              <a:rPr lang="en-US" smtClean="0"/>
              <a:t>U.S. Department of Education</a:t>
            </a:r>
            <a:endParaRPr lang="en-US"/>
          </a:p>
        </p:txBody>
      </p:sp>
      <p:pic>
        <p:nvPicPr>
          <p:cNvPr id="5" name="Picture 2" descr="http://www.theredcard.ie/images/facts/civil_rights.png"/>
          <p:cNvPicPr>
            <a:picLocks noChangeAspect="1" noChangeArrowheads="1"/>
          </p:cNvPicPr>
          <p:nvPr/>
        </p:nvPicPr>
        <p:blipFill>
          <a:blip r:embed="rId3" cstate="print"/>
          <a:srcRect/>
          <a:stretch>
            <a:fillRect/>
          </a:stretch>
        </p:blipFill>
        <p:spPr bwMode="auto">
          <a:xfrm>
            <a:off x="498143" y="609600"/>
            <a:ext cx="2930857" cy="1336003"/>
          </a:xfrm>
          <a:prstGeom prst="rect">
            <a:avLst/>
          </a:prstGeom>
          <a:noFill/>
        </p:spPr>
      </p:pic>
      <p:pic>
        <p:nvPicPr>
          <p:cNvPr id="6" name="Picture 2" descr="http://www.lbjmuseum.com/virtualclassroom/Junction%20School%20Dietel.jpg"/>
          <p:cNvPicPr>
            <a:picLocks noChangeAspect="1" noChangeArrowheads="1"/>
          </p:cNvPicPr>
          <p:nvPr/>
        </p:nvPicPr>
        <p:blipFill>
          <a:blip r:embed="rId4" cstate="print"/>
          <a:srcRect/>
          <a:stretch>
            <a:fillRect/>
          </a:stretch>
        </p:blipFill>
        <p:spPr bwMode="auto">
          <a:xfrm>
            <a:off x="3497929" y="609600"/>
            <a:ext cx="1988471" cy="1570892"/>
          </a:xfrm>
          <a:prstGeom prst="rect">
            <a:avLst/>
          </a:prstGeom>
          <a:noFill/>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7686" y="628711"/>
            <a:ext cx="2434910" cy="155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p:nvPicPr>
        <p:blipFill>
          <a:blip r:embed="rId6" cstate="print"/>
          <a:srcRect/>
          <a:stretch>
            <a:fillRect/>
          </a:stretch>
        </p:blipFill>
        <p:spPr>
          <a:xfrm>
            <a:off x="6477000" y="2543906"/>
            <a:ext cx="2402796" cy="2209800"/>
          </a:xfrm>
          <a:prstGeom prst="rect">
            <a:avLst/>
          </a:prstGeom>
        </p:spPr>
      </p:pic>
      <p:pic>
        <p:nvPicPr>
          <p:cNvPr id="10" name="Picture 2"/>
          <p:cNvPicPr>
            <a:picLocks noChangeAspect="1" noChangeArrowheads="1"/>
          </p:cNvPicPr>
          <p:nvPr/>
        </p:nvPicPr>
        <p:blipFill>
          <a:blip r:embed="rId7" cstate="print"/>
          <a:srcRect/>
          <a:stretch>
            <a:fillRect/>
          </a:stretch>
        </p:blipFill>
        <p:spPr>
          <a:xfrm>
            <a:off x="296125" y="4876800"/>
            <a:ext cx="2504049" cy="1638300"/>
          </a:xfrm>
          <a:prstGeom prst="rect">
            <a:avLst/>
          </a:prstGeom>
        </p:spPr>
      </p:pic>
      <p:pic>
        <p:nvPicPr>
          <p:cNvPr id="11" name="Picture 7"/>
          <p:cNvPicPr>
            <a:picLocks noChangeAspect="1" noChangeArrowheads="1"/>
          </p:cNvPicPr>
          <p:nvPr/>
        </p:nvPicPr>
        <p:blipFill>
          <a:blip r:embed="rId8" cstate="print"/>
          <a:srcRect/>
          <a:stretch>
            <a:fillRect/>
          </a:stretch>
        </p:blipFill>
        <p:spPr bwMode="auto">
          <a:xfrm>
            <a:off x="914400" y="2709127"/>
            <a:ext cx="1267500" cy="1609725"/>
          </a:xfrm>
          <a:prstGeom prst="rect">
            <a:avLst/>
          </a:prstGeom>
          <a:noFill/>
          <a:ln w="9525">
            <a:noFill/>
            <a:miter lim="800000"/>
            <a:headEnd/>
            <a:tailEnd/>
          </a:ln>
        </p:spPr>
      </p:pic>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71800" y="2729644"/>
            <a:ext cx="3316978"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53200" y="4868839"/>
            <a:ext cx="1681846" cy="1719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86205" y="4937081"/>
            <a:ext cx="2309825" cy="1463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24225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endParaRPr lang="en-US" altLang="en-US" smtClean="0">
              <a:latin typeface="Arial" pitchFamily="34" charset="0"/>
              <a:cs typeface="Arial" pitchFamily="34" charset="0"/>
            </a:endParaRPr>
          </a:p>
        </p:txBody>
      </p:sp>
      <p:pic>
        <p:nvPicPr>
          <p:cNvPr id="44035" name="Picture 2"/>
          <p:cNvPicPr>
            <a:picLocks noGrp="1" noChangeAspect="1" noChangeArrowheads="1"/>
          </p:cNvPicPr>
          <p:nvPr>
            <p:ph idx="1"/>
          </p:nvPr>
        </p:nvPicPr>
        <p:blipFill>
          <a:blip r:embed="rId2" cstate="print"/>
          <a:srcRect/>
          <a:stretch>
            <a:fillRect/>
          </a:stretch>
        </p:blipFill>
        <p:spPr>
          <a:xfrm>
            <a:off x="34925" y="70477"/>
            <a:ext cx="9109075" cy="6798034"/>
          </a:xfrm>
        </p:spPr>
      </p:pic>
      <p:sp>
        <p:nvSpPr>
          <p:cNvPr id="44036" name="AutoShape 2" descr="http://farm3.static.flickr.com/2599/4100721032_b74585eef7.jpg"/>
          <p:cNvSpPr>
            <a:spLocks noChangeAspect="1" noChangeArrowheads="1"/>
          </p:cNvSpPr>
          <p:nvPr/>
        </p:nvSpPr>
        <p:spPr bwMode="auto">
          <a:xfrm>
            <a:off x="34925" y="-2065338"/>
            <a:ext cx="4314825" cy="4314826"/>
          </a:xfrm>
          <a:prstGeom prst="rect">
            <a:avLst/>
          </a:prstGeom>
          <a:noFill/>
          <a:ln w="9525">
            <a:noFill/>
            <a:miter lim="800000"/>
            <a:headEnd/>
            <a:tailEnd/>
          </a:ln>
        </p:spPr>
        <p:txBody>
          <a:bodyPr/>
          <a:lstStyle/>
          <a:p>
            <a:endParaRPr lang="en-US" altLang="en-US"/>
          </a:p>
        </p:txBody>
      </p:sp>
      <p:sp>
        <p:nvSpPr>
          <p:cNvPr id="2" name="Date Placeholder 1"/>
          <p:cNvSpPr>
            <a:spLocks noGrp="1"/>
          </p:cNvSpPr>
          <p:nvPr>
            <p:ph type="dt" idx="10"/>
          </p:nvPr>
        </p:nvSpPr>
        <p:spPr/>
        <p:txBody>
          <a:bodyPr/>
          <a:lstStyle/>
          <a:p>
            <a:r>
              <a:rPr lang="en-US" smtClean="0"/>
              <a:t>February 13, 2014</a:t>
            </a:r>
            <a:endParaRPr lang="en-US"/>
          </a:p>
        </p:txBody>
      </p:sp>
      <p:sp>
        <p:nvSpPr>
          <p:cNvPr id="3" name="Footer Placeholder 2"/>
          <p:cNvSpPr>
            <a:spLocks noGrp="1"/>
          </p:cNvSpPr>
          <p:nvPr>
            <p:ph type="ftr" idx="11"/>
          </p:nvPr>
        </p:nvSpPr>
        <p:spPr/>
        <p:txBody>
          <a:bodyPr/>
          <a:lstStyle/>
          <a:p>
            <a:r>
              <a:rPr lang="en-US" smtClean="0"/>
              <a:t>NABE - San Diego</a:t>
            </a:r>
            <a:endParaRPr lang="en-US"/>
          </a:p>
        </p:txBody>
      </p:sp>
      <p:sp>
        <p:nvSpPr>
          <p:cNvPr id="4" name="Slide Number Placeholder 3"/>
          <p:cNvSpPr>
            <a:spLocks noGrp="1"/>
          </p:cNvSpPr>
          <p:nvPr>
            <p:ph type="sldNum" sz="quarter" idx="12"/>
          </p:nvPr>
        </p:nvSpPr>
        <p:spPr/>
        <p:txBody>
          <a:bodyPr/>
          <a:lstStyle/>
          <a:p>
            <a:fld id="{2E5A34BE-A50C-4074-97EB-C39922D33D0B}" type="slidenum">
              <a:rPr lang="en-US" smtClean="0"/>
              <a:pPr/>
              <a:t>8</a:t>
            </a:fld>
            <a:endParaRPr lang="en-US"/>
          </a:p>
        </p:txBody>
      </p:sp>
    </p:spTree>
    <p:extLst>
      <p:ext uri="{BB962C8B-B14F-4D97-AF65-F5344CB8AC3E}">
        <p14:creationId xmlns:p14="http://schemas.microsoft.com/office/powerpoint/2010/main" val="21172677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43000" y="1752600"/>
            <a:ext cx="8228413" cy="2667000"/>
          </a:xfrm>
        </p:spPr>
        <p:txBody>
          <a:bodyPr/>
          <a:lstStyle/>
          <a:p>
            <a:r>
              <a:rPr lang="en-US" dirty="0">
                <a:solidFill>
                  <a:schemeClr val="tx1"/>
                </a:solidFill>
              </a:rPr>
              <a:t>Implementing the Common Core State Standards for </a:t>
            </a:r>
            <a:r>
              <a:rPr lang="en-US" dirty="0" smtClean="0">
                <a:solidFill>
                  <a:schemeClr val="tx1"/>
                </a:solidFill>
              </a:rPr>
              <a:t>ELLs</a:t>
            </a:r>
            <a:br>
              <a:rPr lang="en-US" dirty="0" smtClean="0">
                <a:solidFill>
                  <a:schemeClr val="tx1"/>
                </a:solidFill>
              </a:rPr>
            </a:br>
            <a:r>
              <a:rPr lang="en-US" dirty="0" smtClean="0">
                <a:solidFill>
                  <a:schemeClr val="tx1"/>
                </a:solidFill>
              </a:rPr>
              <a:t/>
            </a:r>
            <a:br>
              <a:rPr lang="en-US" dirty="0" smtClean="0">
                <a:solidFill>
                  <a:schemeClr val="tx1"/>
                </a:solidFill>
              </a:rPr>
            </a:br>
            <a:r>
              <a:rPr lang="en-US" sz="2800" b="1" dirty="0" smtClean="0">
                <a:solidFill>
                  <a:schemeClr val="tx1"/>
                </a:solidFill>
              </a:rPr>
              <a:t>Diane August </a:t>
            </a:r>
            <a:br>
              <a:rPr lang="en-US" sz="2800" b="1" dirty="0" smtClean="0">
                <a:solidFill>
                  <a:schemeClr val="tx1"/>
                </a:solidFill>
              </a:rPr>
            </a:br>
            <a:r>
              <a:rPr lang="en-US" sz="2800" b="1" dirty="0" smtClean="0">
                <a:solidFill>
                  <a:schemeClr val="tx1"/>
                </a:solidFill>
              </a:rPr>
              <a:t>American Institutes for Research</a:t>
            </a:r>
            <a:endParaRPr lang="en-US" b="1" dirty="0" smtClean="0">
              <a:solidFill>
                <a:schemeClr val="tx1"/>
              </a:solidFill>
            </a:endParaRPr>
          </a:p>
        </p:txBody>
      </p:sp>
      <p:sp>
        <p:nvSpPr>
          <p:cNvPr id="4" name="TextBox 3"/>
          <p:cNvSpPr txBox="1"/>
          <p:nvPr/>
        </p:nvSpPr>
        <p:spPr>
          <a:xfrm>
            <a:off x="393602" y="6510582"/>
            <a:ext cx="8369398" cy="423193"/>
          </a:xfrm>
          <a:prstGeom prst="rect">
            <a:avLst/>
          </a:prstGeom>
          <a:noFill/>
        </p:spPr>
        <p:txBody>
          <a:bodyPr wrap="square" rtlCol="0">
            <a:spAutoFit/>
          </a:bodyPr>
          <a:lstStyle/>
          <a:p>
            <a:pPr algn="ctr"/>
            <a:r>
              <a:rPr lang="en-US" sz="1050" b="1" dirty="0">
                <a:solidFill>
                  <a:srgbClr val="FFFFFF"/>
                </a:solidFill>
                <a:latin typeface="Arial"/>
              </a:rPr>
              <a:t>Not to be used without prior permission </a:t>
            </a:r>
            <a:endParaRPr lang="en-US" sz="1050" b="1" dirty="0" smtClean="0">
              <a:solidFill>
                <a:srgbClr val="FFFFFF"/>
              </a:solidFill>
              <a:latin typeface="Arial"/>
            </a:endParaRPr>
          </a:p>
          <a:p>
            <a:pPr>
              <a:tabLst>
                <a:tab pos="8175625" algn="r"/>
              </a:tabLst>
            </a:pPr>
            <a:r>
              <a:rPr lang="en-US" sz="1050" dirty="0" smtClean="0">
                <a:solidFill>
                  <a:srgbClr val="FFFFFF"/>
                </a:solidFill>
                <a:latin typeface="Arial"/>
              </a:rPr>
              <a:t>© 2013 Center </a:t>
            </a:r>
            <a:r>
              <a:rPr lang="en-US" sz="1050" dirty="0">
                <a:solidFill>
                  <a:srgbClr val="FFFFFF"/>
                </a:solidFill>
                <a:latin typeface="Arial"/>
              </a:rPr>
              <a:t>for </a:t>
            </a:r>
            <a:r>
              <a:rPr lang="en-US" sz="1050" dirty="0" smtClean="0">
                <a:solidFill>
                  <a:srgbClr val="FFFFFF"/>
                </a:solidFill>
                <a:latin typeface="Arial"/>
              </a:rPr>
              <a:t>English Language </a:t>
            </a:r>
            <a:r>
              <a:rPr lang="en-US" sz="1050" dirty="0">
                <a:solidFill>
                  <a:srgbClr val="FFFFFF"/>
                </a:solidFill>
                <a:latin typeface="Arial"/>
              </a:rPr>
              <a:t>Learners </a:t>
            </a:r>
            <a:r>
              <a:rPr lang="en-US" sz="1050" dirty="0" smtClean="0">
                <a:solidFill>
                  <a:srgbClr val="FFFFFF"/>
                </a:solidFill>
                <a:latin typeface="Arial"/>
              </a:rPr>
              <a:t>– American Institutes for Research	© 2013 Language Learning Matters, LLC</a:t>
            </a:r>
          </a:p>
        </p:txBody>
      </p:sp>
    </p:spTree>
    <p:extLst>
      <p:ext uri="{BB962C8B-B14F-4D97-AF65-F5344CB8AC3E}">
        <p14:creationId xmlns:p14="http://schemas.microsoft.com/office/powerpoint/2010/main" val="11265861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10</a:t>
            </a:fld>
            <a:endParaRPr dirty="0">
              <a:solidFill>
                <a:srgbClr val="FFFFFF">
                  <a:lumMod val="75000"/>
                </a:srgbClr>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3871118673"/>
              </p:ext>
            </p:extLst>
          </p:nvPr>
        </p:nvGraphicFramePr>
        <p:xfrm>
          <a:off x="0" y="1219200"/>
          <a:ext cx="9144000" cy="5555250"/>
        </p:xfrm>
        <a:graphic>
          <a:graphicData uri="http://schemas.openxmlformats.org/drawingml/2006/table">
            <a:tbl>
              <a:tblPr firstRow="1" bandRow="1">
                <a:tableStyleId>{912C8C85-51F0-491E-9774-3900AFEF0FD7}</a:tableStyleId>
              </a:tblPr>
              <a:tblGrid>
                <a:gridCol w="810491"/>
                <a:gridCol w="2930236"/>
                <a:gridCol w="5403273"/>
              </a:tblGrid>
              <a:tr h="724529">
                <a:tc>
                  <a:txBody>
                    <a:bodyPr/>
                    <a:lstStyle/>
                    <a:p>
                      <a:pPr algn="ctr"/>
                      <a:r>
                        <a:rPr lang="en-US" sz="1600" dirty="0" smtClean="0">
                          <a:effectLst>
                            <a:outerShdw blurRad="38100" dist="38100" dir="2700000" algn="tl">
                              <a:srgbClr val="000000">
                                <a:alpha val="43137"/>
                              </a:srgbClr>
                            </a:outerShdw>
                          </a:effectLst>
                        </a:rPr>
                        <a:t>SHIFT</a:t>
                      </a:r>
                      <a:endParaRPr lang="en-US" sz="1600" dirty="0">
                        <a:effectLst>
                          <a:outerShdw blurRad="38100" dist="38100" dir="2700000" algn="tl">
                            <a:srgbClr val="000000">
                              <a:alpha val="43137"/>
                            </a:srgbClr>
                          </a:outerShdw>
                        </a:effectLst>
                        <a:latin typeface="+mn-lt"/>
                      </a:endParaRPr>
                    </a:p>
                  </a:txBody>
                  <a:tcPr anchor="ctr"/>
                </a:tc>
                <a:tc>
                  <a:txBody>
                    <a:bodyPr/>
                    <a:lstStyle/>
                    <a:p>
                      <a:pPr algn="ctr"/>
                      <a:r>
                        <a:rPr lang="en-US" sz="1600" dirty="0" smtClean="0">
                          <a:effectLst>
                            <a:outerShdw blurRad="38100" dist="38100" dir="2700000" algn="tl">
                              <a:srgbClr val="000000">
                                <a:alpha val="43137"/>
                              </a:srgbClr>
                            </a:outerShdw>
                          </a:effectLst>
                        </a:rPr>
                        <a:t>BIG IDEA</a:t>
                      </a:r>
                      <a:endParaRPr lang="en-US" sz="1600" dirty="0">
                        <a:effectLst>
                          <a:outerShdw blurRad="38100" dist="38100" dir="2700000" algn="tl">
                            <a:srgbClr val="000000">
                              <a:alpha val="43137"/>
                            </a:srgbClr>
                          </a:outerShdw>
                        </a:effectLst>
                        <a:latin typeface="+mn-lt"/>
                      </a:endParaRPr>
                    </a:p>
                  </a:txBody>
                  <a:tcPr anchor="ctr"/>
                </a:tc>
                <a:tc>
                  <a:txBody>
                    <a:bodyPr/>
                    <a:lstStyle/>
                    <a:p>
                      <a:pPr algn="ctr"/>
                      <a:r>
                        <a:rPr lang="en-US" sz="1600" dirty="0" smtClean="0">
                          <a:effectLst>
                            <a:outerShdw blurRad="38100" dist="38100" dir="2700000" algn="tl">
                              <a:srgbClr val="000000">
                                <a:alpha val="43137"/>
                              </a:srgbClr>
                            </a:outerShdw>
                          </a:effectLst>
                        </a:rPr>
                        <a:t>EXPLANATION</a:t>
                      </a:r>
                      <a:endParaRPr lang="en-US" sz="1600" dirty="0">
                        <a:effectLst>
                          <a:outerShdw blurRad="38100" dist="38100" dir="2700000" algn="tl">
                            <a:srgbClr val="000000">
                              <a:alpha val="43137"/>
                            </a:srgbClr>
                          </a:outerShdw>
                        </a:effectLst>
                        <a:latin typeface="+mn-lt"/>
                      </a:endParaRPr>
                    </a:p>
                  </a:txBody>
                  <a:tcPr anchor="ctr"/>
                </a:tc>
              </a:tr>
              <a:tr h="586470">
                <a:tc>
                  <a:txBody>
                    <a:bodyPr/>
                    <a:lstStyle/>
                    <a:p>
                      <a:pPr algn="ctr"/>
                      <a:r>
                        <a:rPr lang="en-US" sz="1600" dirty="0" smtClean="0"/>
                        <a:t>1</a:t>
                      </a:r>
                      <a:endParaRPr lang="en-US" sz="1600" dirty="0">
                        <a:latin typeface="+mn-lt"/>
                      </a:endParaRPr>
                    </a:p>
                  </a:txBody>
                  <a:tcPr anchor="ctr">
                    <a:solidFill>
                      <a:schemeClr val="tx2"/>
                    </a:solidFill>
                  </a:tcPr>
                </a:tc>
                <a:tc>
                  <a:txBody>
                    <a:bodyPr/>
                    <a:lstStyle/>
                    <a:p>
                      <a:r>
                        <a:rPr lang="en-US" sz="1600" dirty="0" smtClean="0"/>
                        <a:t>Balancing Informational </a:t>
                      </a:r>
                    </a:p>
                    <a:p>
                      <a:r>
                        <a:rPr lang="en-US" sz="1600" dirty="0" smtClean="0"/>
                        <a:t>&amp; Literary Text</a:t>
                      </a:r>
                      <a:endParaRPr lang="en-US" sz="1600" dirty="0" smtClean="0">
                        <a:latin typeface="+mn-lt"/>
                      </a:endParaRPr>
                    </a:p>
                  </a:txBody>
                  <a:tcPr anchor="ctr">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Students read a true balance of informational and literary texts</a:t>
                      </a:r>
                      <a:endParaRPr lang="en-US" sz="1600" dirty="0" smtClean="0">
                        <a:latin typeface="+mn-lt"/>
                      </a:endParaRPr>
                    </a:p>
                  </a:txBody>
                  <a:tcPr anchor="ctr">
                    <a:solidFill>
                      <a:schemeClr val="tx2"/>
                    </a:solidFill>
                  </a:tcPr>
                </a:tc>
              </a:tr>
              <a:tr h="441601">
                <a:tc>
                  <a:txBody>
                    <a:bodyPr/>
                    <a:lstStyle/>
                    <a:p>
                      <a:pPr algn="ctr"/>
                      <a:r>
                        <a:rPr lang="en-US" sz="1600" dirty="0" smtClean="0"/>
                        <a:t>2</a:t>
                      </a:r>
                      <a:endParaRPr lang="en-US" sz="1600" dirty="0">
                        <a:latin typeface="+mn-lt"/>
                      </a:endParaRPr>
                    </a:p>
                  </a:txBody>
                  <a:tcPr anchor="ctr">
                    <a:solidFill>
                      <a:schemeClr val="tx2"/>
                    </a:solidFill>
                  </a:tcPr>
                </a:tc>
                <a:tc>
                  <a:txBody>
                    <a:bodyPr/>
                    <a:lstStyle/>
                    <a:p>
                      <a:r>
                        <a:rPr lang="en-US" sz="1600" dirty="0" smtClean="0"/>
                        <a:t>Knowledge in the Disciplines</a:t>
                      </a:r>
                      <a:endParaRPr lang="en-US" sz="1600" dirty="0">
                        <a:latin typeface="+mn-lt"/>
                      </a:endParaRPr>
                    </a:p>
                  </a:txBody>
                  <a:tcPr anchor="ctr">
                    <a:solidFill>
                      <a:schemeClr val="tx2"/>
                    </a:solidFill>
                  </a:tcPr>
                </a:tc>
                <a:tc>
                  <a:txBody>
                    <a:bodyPr/>
                    <a:lstStyle/>
                    <a:p>
                      <a:r>
                        <a:rPr lang="en-US" sz="1600" dirty="0" smtClean="0"/>
                        <a:t>Students build knowledge about the world (domains/ content areas) through TEXT</a:t>
                      </a:r>
                      <a:endParaRPr lang="en-US" sz="1600" dirty="0" smtClean="0">
                        <a:latin typeface="+mn-lt"/>
                      </a:endParaRPr>
                    </a:p>
                  </a:txBody>
                  <a:tcPr anchor="ctr">
                    <a:solidFill>
                      <a:schemeClr val="tx2"/>
                    </a:solidFill>
                  </a:tcPr>
                </a:tc>
              </a:tr>
              <a:tr h="1069445">
                <a:tc>
                  <a:txBody>
                    <a:bodyPr/>
                    <a:lstStyle/>
                    <a:p>
                      <a:pPr algn="ctr"/>
                      <a:r>
                        <a:rPr lang="en-US" sz="1600" dirty="0" smtClean="0"/>
                        <a:t>3</a:t>
                      </a:r>
                      <a:endParaRPr lang="en-US" sz="1600" dirty="0">
                        <a:latin typeface="+mn-lt"/>
                      </a:endParaRPr>
                    </a:p>
                  </a:txBody>
                  <a:tcPr anchor="ctr">
                    <a:solidFill>
                      <a:schemeClr val="tx2"/>
                    </a:solidFill>
                  </a:tcPr>
                </a:tc>
                <a:tc>
                  <a:txBody>
                    <a:bodyPr/>
                    <a:lstStyle/>
                    <a:p>
                      <a:r>
                        <a:rPr lang="en-US" sz="1600" dirty="0" smtClean="0"/>
                        <a:t>Staircase of Complexity</a:t>
                      </a:r>
                      <a:endParaRPr lang="en-US" sz="1600" dirty="0">
                        <a:latin typeface="+mn-lt"/>
                      </a:endParaRPr>
                    </a:p>
                  </a:txBody>
                  <a:tcPr anchor="ctr">
                    <a:solidFill>
                      <a:schemeClr val="tx2"/>
                    </a:solidFill>
                  </a:tcPr>
                </a:tc>
                <a:tc>
                  <a:txBody>
                    <a:bodyPr/>
                    <a:lstStyle/>
                    <a:p>
                      <a:r>
                        <a:rPr lang="en-US" sz="1600" dirty="0" smtClean="0"/>
                        <a:t>Students read the central, grade appropriate text around which instruction is centered. </a:t>
                      </a:r>
                    </a:p>
                    <a:p>
                      <a:r>
                        <a:rPr lang="en-US" sz="1600" dirty="0" smtClean="0"/>
                        <a:t>Teachers are patient, create more time and space and support in the curriculum for close reading.</a:t>
                      </a:r>
                      <a:endParaRPr lang="en-US" sz="1600" dirty="0" smtClean="0">
                        <a:latin typeface="+mn-lt"/>
                      </a:endParaRPr>
                    </a:p>
                  </a:txBody>
                  <a:tcPr anchor="ctr">
                    <a:solidFill>
                      <a:schemeClr val="tx2"/>
                    </a:solidFill>
                  </a:tcPr>
                </a:tc>
              </a:tr>
              <a:tr h="586470">
                <a:tc>
                  <a:txBody>
                    <a:bodyPr/>
                    <a:lstStyle/>
                    <a:p>
                      <a:pPr algn="ctr"/>
                      <a:r>
                        <a:rPr lang="en-US" sz="1600" dirty="0" smtClean="0"/>
                        <a:t>4</a:t>
                      </a:r>
                      <a:endParaRPr lang="en-US" sz="1600" dirty="0">
                        <a:latin typeface="+mn-lt"/>
                      </a:endParaRPr>
                    </a:p>
                  </a:txBody>
                  <a:tcPr anchor="ctr">
                    <a:solidFill>
                      <a:schemeClr val="tx2"/>
                    </a:solidFill>
                  </a:tcPr>
                </a:tc>
                <a:tc>
                  <a:txBody>
                    <a:bodyPr/>
                    <a:lstStyle/>
                    <a:p>
                      <a:r>
                        <a:rPr lang="en-US" sz="1600" dirty="0" smtClean="0"/>
                        <a:t>Reading Text Closely </a:t>
                      </a:r>
                      <a:endParaRPr lang="en-US" sz="1600" dirty="0">
                        <a:latin typeface="+mn-lt"/>
                      </a:endParaRPr>
                    </a:p>
                  </a:txBody>
                  <a:tcPr anchor="ctr">
                    <a:solidFill>
                      <a:schemeClr val="tx2"/>
                    </a:solidFill>
                  </a:tcPr>
                </a:tc>
                <a:tc>
                  <a:txBody>
                    <a:bodyPr/>
                    <a:lstStyle/>
                    <a:p>
                      <a:r>
                        <a:rPr lang="en-US" sz="1600" dirty="0" smtClean="0"/>
                        <a:t>Students engage in rich and rigorous evidence based </a:t>
                      </a:r>
                    </a:p>
                    <a:p>
                      <a:r>
                        <a:rPr lang="en-US" sz="1600" dirty="0" smtClean="0"/>
                        <a:t>conversations about text.</a:t>
                      </a:r>
                      <a:endParaRPr lang="en-US" sz="1600" dirty="0" smtClean="0">
                        <a:latin typeface="+mn-lt"/>
                      </a:endParaRPr>
                    </a:p>
                  </a:txBody>
                  <a:tcPr anchor="ctr">
                    <a:solidFill>
                      <a:schemeClr val="tx2"/>
                    </a:solidFill>
                  </a:tcPr>
                </a:tc>
              </a:tr>
              <a:tr h="1069445">
                <a:tc>
                  <a:txBody>
                    <a:bodyPr/>
                    <a:lstStyle/>
                    <a:p>
                      <a:pPr algn="ctr"/>
                      <a:r>
                        <a:rPr lang="en-US" sz="1600" dirty="0" smtClean="0"/>
                        <a:t>5</a:t>
                      </a:r>
                      <a:endParaRPr lang="en-US" sz="1600" dirty="0">
                        <a:latin typeface="+mn-lt"/>
                      </a:endParaRPr>
                    </a:p>
                  </a:txBody>
                  <a:tcPr anchor="ctr">
                    <a:solidFill>
                      <a:schemeClr val="tx2"/>
                    </a:solidFill>
                  </a:tcPr>
                </a:tc>
                <a:tc>
                  <a:txBody>
                    <a:bodyPr/>
                    <a:lstStyle/>
                    <a:p>
                      <a:r>
                        <a:rPr lang="en-US" sz="1600" dirty="0" smtClean="0"/>
                        <a:t>Academic Vocabulary</a:t>
                      </a:r>
                      <a:endParaRPr lang="en-US" sz="1600" dirty="0">
                        <a:latin typeface="+mn-lt"/>
                      </a:endParaRPr>
                    </a:p>
                  </a:txBody>
                  <a:tcPr anchor="ctr">
                    <a:solidFill>
                      <a:schemeClr val="tx2"/>
                    </a:solidFill>
                  </a:tcPr>
                </a:tc>
                <a:tc>
                  <a:txBody>
                    <a:bodyPr/>
                    <a:lstStyle/>
                    <a:p>
                      <a:r>
                        <a:rPr lang="en-US" sz="1600" dirty="0" smtClean="0"/>
                        <a:t>Students constantly build the transferable vocabulary they need to access grade level complex texts. This can be done effectively by spiraling like content in increasingly complex texts.</a:t>
                      </a:r>
                      <a:endParaRPr lang="en-US" sz="1600" dirty="0" smtClean="0">
                        <a:latin typeface="+mn-lt"/>
                      </a:endParaRPr>
                    </a:p>
                  </a:txBody>
                  <a:tcPr anchor="ctr">
                    <a:solidFill>
                      <a:schemeClr val="tx2"/>
                    </a:solidFill>
                  </a:tcPr>
                </a:tc>
              </a:tr>
              <a:tr h="939771">
                <a:tc>
                  <a:txBody>
                    <a:bodyPr/>
                    <a:lstStyle/>
                    <a:p>
                      <a:pPr algn="ctr"/>
                      <a:r>
                        <a:rPr lang="en-US" sz="1600" dirty="0" smtClean="0"/>
                        <a:t>6</a:t>
                      </a:r>
                      <a:endParaRPr lang="en-US" sz="1600" dirty="0">
                        <a:latin typeface="+mn-lt"/>
                      </a:endParaRPr>
                    </a:p>
                  </a:txBody>
                  <a:tcPr anchor="ctr">
                    <a:solidFill>
                      <a:schemeClr val="tx2"/>
                    </a:solidFill>
                  </a:tcPr>
                </a:tc>
                <a:tc>
                  <a:txBody>
                    <a:bodyPr/>
                    <a:lstStyle/>
                    <a:p>
                      <a:r>
                        <a:rPr lang="en-US" sz="1600" dirty="0" smtClean="0"/>
                        <a:t>Writing from Sources</a:t>
                      </a:r>
                      <a:endParaRPr lang="en-US" sz="1600" dirty="0">
                        <a:latin typeface="+mn-lt"/>
                      </a:endParaRPr>
                    </a:p>
                  </a:txBody>
                  <a:tcPr anchor="ctr">
                    <a:solidFill>
                      <a:schemeClr val="tx2"/>
                    </a:solidFill>
                  </a:tcPr>
                </a:tc>
                <a:tc>
                  <a:txBody>
                    <a:bodyPr/>
                    <a:lstStyle/>
                    <a:p>
                      <a:r>
                        <a:rPr lang="en-US" sz="1600" dirty="0" smtClean="0"/>
                        <a:t>Writing emphasizes use of evidence from sources to inform or make an argument.</a:t>
                      </a:r>
                      <a:endParaRPr lang="en-US" sz="1600" dirty="0" smtClean="0">
                        <a:latin typeface="+mn-lt"/>
                      </a:endParaRPr>
                    </a:p>
                  </a:txBody>
                  <a:tcPr anchor="ctr">
                    <a:solidFill>
                      <a:schemeClr val="tx2"/>
                    </a:solidFill>
                  </a:tcPr>
                </a:tc>
              </a:tr>
            </a:tbl>
          </a:graphicData>
        </a:graphic>
      </p:graphicFrame>
      <p:sp>
        <p:nvSpPr>
          <p:cNvPr id="3" name="Rectangle 2"/>
          <p:cNvSpPr/>
          <p:nvPr/>
        </p:nvSpPr>
        <p:spPr>
          <a:xfrm>
            <a:off x="0" y="4114800"/>
            <a:ext cx="9144000" cy="2743200"/>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 y="533400"/>
            <a:ext cx="6096000" cy="646331"/>
          </a:xfrm>
          <a:prstGeom prst="rect">
            <a:avLst/>
          </a:prstGeom>
          <a:noFill/>
        </p:spPr>
        <p:txBody>
          <a:bodyPr wrap="square" rtlCol="0">
            <a:spAutoFit/>
          </a:bodyPr>
          <a:lstStyle/>
          <a:p>
            <a:pPr algn="l"/>
            <a:r>
              <a:rPr lang="en-US" sz="3600" dirty="0" smtClean="0">
                <a:solidFill>
                  <a:schemeClr val="bg1"/>
                </a:solidFill>
                <a:latin typeface="Garamond" pitchFamily="18" charset="0"/>
              </a:rPr>
              <a:t>Key Shifts in Instruction </a:t>
            </a:r>
            <a:endParaRPr lang="en-US" sz="3600" dirty="0">
              <a:solidFill>
                <a:schemeClr val="bg1"/>
              </a:solidFill>
              <a:latin typeface="Garamond" pitchFamily="18" charset="0"/>
            </a:endParaRPr>
          </a:p>
        </p:txBody>
      </p:sp>
    </p:spTree>
    <p:extLst>
      <p:ext uri="{BB962C8B-B14F-4D97-AF65-F5344CB8AC3E}">
        <p14:creationId xmlns:p14="http://schemas.microsoft.com/office/powerpoint/2010/main" val="8228749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algn="r"/>
            <a:fld id="{F3477EC8-074D-41C4-94AE-E9EA7CEEA348}" type="slidenum">
              <a:rPr smtClean="0">
                <a:solidFill>
                  <a:srgbClr val="FFFFFF">
                    <a:lumMod val="75000"/>
                  </a:srgbClr>
                </a:solidFill>
              </a:rPr>
              <a:pPr algn="r"/>
              <a:t>11</a:t>
            </a:fld>
            <a:endParaRPr dirty="0">
              <a:solidFill>
                <a:srgbClr val="FFFFFF">
                  <a:lumMod val="75000"/>
                </a:srgbClr>
              </a:solidFill>
            </a:endParaRPr>
          </a:p>
        </p:txBody>
      </p:sp>
      <p:pic>
        <p:nvPicPr>
          <p:cNvPr id="1026" name="Picture 2" descr="File:The Secret Garden book cover - Project Gutenberg eText 17396.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20" t="2359"/>
          <a:stretch/>
        </p:blipFill>
        <p:spPr bwMode="auto">
          <a:xfrm>
            <a:off x="3453493" y="2140533"/>
            <a:ext cx="2290354" cy="35966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66700" y="6049356"/>
            <a:ext cx="8663940" cy="246221"/>
          </a:xfrm>
          <a:prstGeom prst="rect">
            <a:avLst/>
          </a:prstGeom>
          <a:noFill/>
        </p:spPr>
        <p:txBody>
          <a:bodyPr wrap="square" rtlCol="0">
            <a:spAutoFit/>
          </a:bodyPr>
          <a:lstStyle/>
          <a:p>
            <a:pPr algn="r"/>
            <a:r>
              <a:rPr lang="en-US" sz="1000" i="1" dirty="0">
                <a:solidFill>
                  <a:srgbClr val="FFFFFF"/>
                </a:solidFill>
                <a:latin typeface="Arial"/>
              </a:rPr>
              <a:t>The Secret Garden</a:t>
            </a:r>
            <a:r>
              <a:rPr lang="en-US" sz="1000" dirty="0">
                <a:solidFill>
                  <a:srgbClr val="FFFFFF"/>
                </a:solidFill>
                <a:latin typeface="Arial"/>
              </a:rPr>
              <a:t> book </a:t>
            </a:r>
            <a:r>
              <a:rPr lang="en-US" sz="1000" dirty="0" smtClean="0">
                <a:solidFill>
                  <a:srgbClr val="FFFFFF"/>
                </a:solidFill>
                <a:latin typeface="Arial"/>
              </a:rPr>
              <a:t>cover (1911), Project Gutenberg Archives </a:t>
            </a:r>
            <a:endParaRPr lang="en-US" sz="1000" dirty="0">
              <a:solidFill>
                <a:srgbClr val="FFFFFF"/>
              </a:solidFill>
              <a:latin typeface="Arial"/>
            </a:endParaRPr>
          </a:p>
        </p:txBody>
      </p:sp>
      <p:sp>
        <p:nvSpPr>
          <p:cNvPr id="3" name="Title 2"/>
          <p:cNvSpPr>
            <a:spLocks noGrp="1"/>
          </p:cNvSpPr>
          <p:nvPr>
            <p:ph type="title"/>
          </p:nvPr>
        </p:nvSpPr>
        <p:spPr/>
        <p:txBody>
          <a:bodyPr/>
          <a:lstStyle/>
          <a:p>
            <a:r>
              <a:rPr lang="en-US" b="1" i="1" dirty="0"/>
              <a:t>The Secret </a:t>
            </a:r>
            <a:r>
              <a:rPr lang="en-US" b="1" i="1" dirty="0" smtClean="0"/>
              <a:t>Garden</a:t>
            </a:r>
            <a:br>
              <a:rPr lang="en-US" b="1" i="1" dirty="0" smtClean="0"/>
            </a:br>
            <a:r>
              <a:rPr lang="en-US" dirty="0" smtClean="0"/>
              <a:t>by </a:t>
            </a:r>
            <a:r>
              <a:rPr lang="en-US" dirty="0"/>
              <a:t>Frances H. Burnett </a:t>
            </a:r>
          </a:p>
        </p:txBody>
      </p:sp>
    </p:spTree>
    <p:extLst>
      <p:ext uri="{BB962C8B-B14F-4D97-AF65-F5344CB8AC3E}">
        <p14:creationId xmlns:p14="http://schemas.microsoft.com/office/powerpoint/2010/main" val="29713879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1905000"/>
            <a:ext cx="7694612" cy="3732737"/>
          </a:xfrm>
        </p:spPr>
        <p:txBody>
          <a:bodyPr/>
          <a:lstStyle/>
          <a:p>
            <a:r>
              <a:rPr lang="en-US" sz="2200" dirty="0" smtClean="0">
                <a:solidFill>
                  <a:schemeClr val="tx1"/>
                </a:solidFill>
              </a:rPr>
              <a:t>When Mary Lennox was sent to </a:t>
            </a:r>
            <a:r>
              <a:rPr lang="en-US" sz="2200" dirty="0" err="1" smtClean="0">
                <a:solidFill>
                  <a:schemeClr val="tx1"/>
                </a:solidFill>
              </a:rPr>
              <a:t>Misselthwaite</a:t>
            </a:r>
            <a:r>
              <a:rPr lang="en-US" sz="2200" dirty="0" smtClean="0">
                <a:solidFill>
                  <a:schemeClr val="tx1"/>
                </a:solidFill>
              </a:rPr>
              <a:t> Manor to live with her uncle everybody said she was the most disagreeable-looking child ever seen. It was true, too. She had a little thin face and a little thin body, thin light hair and a sour expression. Her hair was yellow, and her face was yellow because she had been born in India and had always been ill in one way or another. Her father had held a position under the English Government and had always been busy and ill himself, and her mother had been a great beauty who cared only to go to parties and amuse herself with gay people. She had not wanted a little girl at all, and when Mary was born she handed her over to the care of an Ayah, who was made to understand that if she wished to please the </a:t>
            </a:r>
            <a:r>
              <a:rPr lang="en-US" sz="2200" dirty="0" err="1" smtClean="0">
                <a:solidFill>
                  <a:schemeClr val="tx1"/>
                </a:solidFill>
              </a:rPr>
              <a:t>Mem</a:t>
            </a:r>
            <a:r>
              <a:rPr lang="en-US" sz="2200" dirty="0" smtClean="0">
                <a:solidFill>
                  <a:schemeClr val="tx1"/>
                </a:solidFill>
              </a:rPr>
              <a:t> Sahib she must keep the child out of sight as much as possible. </a:t>
            </a:r>
            <a:endParaRPr lang="en-US" sz="2200" dirty="0">
              <a:solidFill>
                <a:schemeClr val="tx1"/>
              </a:solidFill>
            </a:endParaRPr>
          </a:p>
        </p:txBody>
      </p:sp>
      <p:sp>
        <p:nvSpPr>
          <p:cNvPr id="3" name="Title 2"/>
          <p:cNvSpPr>
            <a:spLocks noGrp="1"/>
          </p:cNvSpPr>
          <p:nvPr>
            <p:ph type="title"/>
          </p:nvPr>
        </p:nvSpPr>
        <p:spPr/>
        <p:txBody>
          <a:bodyPr/>
          <a:lstStyle/>
          <a:p>
            <a:r>
              <a:rPr lang="en-US" b="1" dirty="0" smtClean="0"/>
              <a:t>Text</a:t>
            </a:r>
            <a:endParaRPr lang="en-US" b="1" dirty="0"/>
          </a:p>
        </p:txBody>
      </p:sp>
      <p:sp>
        <p:nvSpPr>
          <p:cNvPr id="4" name="Slide Number Placeholder 3"/>
          <p:cNvSpPr>
            <a:spLocks noGrp="1"/>
          </p:cNvSpPr>
          <p:nvPr>
            <p:ph type="sldNum" sz="quarter" idx="10"/>
          </p:nvPr>
        </p:nvSpPr>
        <p:spPr/>
        <p:txBody>
          <a:bodyPr/>
          <a:lstStyle/>
          <a:p>
            <a:pPr algn="r"/>
            <a:fld id="{F3477EC8-074D-41C4-94AE-E9EA7CEEA348}" type="slidenum">
              <a:rPr lang="en-US" smtClean="0">
                <a:solidFill>
                  <a:srgbClr val="FFFFFF">
                    <a:lumMod val="75000"/>
                  </a:srgbClr>
                </a:solidFill>
              </a:rPr>
              <a:pPr algn="r"/>
              <a:t>12</a:t>
            </a:fld>
            <a:endParaRPr lang="en-US" dirty="0">
              <a:solidFill>
                <a:srgbClr val="FFFFFF">
                  <a:lumMod val="75000"/>
                </a:srgbClr>
              </a:solidFill>
            </a:endParaRPr>
          </a:p>
        </p:txBody>
      </p:sp>
    </p:spTree>
    <p:extLst>
      <p:ext uri="{BB962C8B-B14F-4D97-AF65-F5344CB8AC3E}">
        <p14:creationId xmlns:p14="http://schemas.microsoft.com/office/powerpoint/2010/main" val="2398372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87526" y="2024753"/>
            <a:ext cx="8224699" cy="3317019"/>
          </a:xfrm>
        </p:spPr>
        <p:txBody>
          <a:bodyPr/>
          <a:lstStyle/>
          <a:p>
            <a:pPr marL="233363" lvl="1">
              <a:spcAft>
                <a:spcPts val="600"/>
              </a:spcAft>
              <a:buFont typeface="Wingdings" pitchFamily="2" charset="2"/>
              <a:buChar char="§"/>
            </a:pPr>
            <a:r>
              <a:rPr lang="en-US" sz="2200" dirty="0">
                <a:solidFill>
                  <a:schemeClr val="tx1"/>
                </a:solidFill>
                <a:ea typeface="ＭＳ Ｐゴシック" pitchFamily="-48" charset="-128"/>
                <a:cs typeface="ＭＳ Ｐゴシック"/>
              </a:rPr>
              <a:t>It is through reading closely that students develop language and content area knowledge</a:t>
            </a:r>
            <a:r>
              <a:rPr lang="en-US" sz="2200" dirty="0" smtClean="0">
                <a:solidFill>
                  <a:schemeClr val="tx1"/>
                </a:solidFill>
                <a:ea typeface="ＭＳ Ｐゴシック" pitchFamily="-48" charset="-128"/>
                <a:cs typeface="ＭＳ Ｐゴシック"/>
              </a:rPr>
              <a:t>*</a:t>
            </a:r>
          </a:p>
          <a:p>
            <a:pPr marL="457200" lvl="1" indent="0">
              <a:spcAft>
                <a:spcPts val="600"/>
              </a:spcAft>
              <a:buNone/>
            </a:pPr>
            <a:r>
              <a:rPr lang="en-US" sz="2200" dirty="0" smtClean="0">
                <a:solidFill>
                  <a:schemeClr val="tx1"/>
                </a:solidFill>
                <a:ea typeface="ＭＳ Ｐゴシック" pitchFamily="-48" charset="-128"/>
                <a:cs typeface="ＭＳ Ｐゴシック"/>
                <a:sym typeface="Wingdings" panose="05000000000000000000" pitchFamily="2" charset="2"/>
              </a:rPr>
              <a:t> </a:t>
            </a:r>
            <a:r>
              <a:rPr lang="en-US" sz="2200" dirty="0" smtClean="0">
                <a:solidFill>
                  <a:schemeClr val="tx1"/>
                </a:solidFill>
                <a:ea typeface="ＭＳ Ｐゴシック" pitchFamily="-48" charset="-128"/>
                <a:cs typeface="ＭＳ Ｐゴシック"/>
              </a:rPr>
              <a:t>Make </a:t>
            </a:r>
            <a:r>
              <a:rPr lang="en-US" sz="2200" dirty="0">
                <a:solidFill>
                  <a:schemeClr val="tx1"/>
                </a:solidFill>
                <a:ea typeface="ＭＳ Ｐゴシック" pitchFamily="-48" charset="-128"/>
                <a:cs typeface="ＭＳ Ｐゴシック"/>
              </a:rPr>
              <a:t>reading text(s) closely, examining textual evidence, and discerning deep meaning a central focus of instruction.</a:t>
            </a:r>
          </a:p>
          <a:p>
            <a:pPr marL="233363" lvl="1">
              <a:spcAft>
                <a:spcPts val="600"/>
              </a:spcAft>
              <a:buFont typeface="Wingdings" pitchFamily="2" charset="2"/>
              <a:buChar char="§"/>
            </a:pPr>
            <a:r>
              <a:rPr lang="en-US" sz="2200" dirty="0" smtClean="0">
                <a:solidFill>
                  <a:schemeClr val="tx1"/>
                </a:solidFill>
                <a:ea typeface="ＭＳ Ｐゴシック" pitchFamily="-48" charset="-128"/>
                <a:cs typeface="ＭＳ Ｐゴシック"/>
              </a:rPr>
              <a:t>On-going </a:t>
            </a:r>
            <a:r>
              <a:rPr lang="en-US" sz="2200" dirty="0">
                <a:solidFill>
                  <a:schemeClr val="tx1"/>
                </a:solidFill>
                <a:ea typeface="ＭＳ Ｐゴシック" pitchFamily="-48" charset="-128"/>
                <a:cs typeface="ＭＳ Ｐゴシック"/>
              </a:rPr>
              <a:t>questions about the text and discussion related to these questions (instructional conversations) are an effective method for helping students comprehend text</a:t>
            </a:r>
            <a:r>
              <a:rPr lang="en-US" sz="2200" dirty="0" smtClean="0">
                <a:solidFill>
                  <a:schemeClr val="tx1"/>
                </a:solidFill>
                <a:ea typeface="ＭＳ Ｐゴシック" pitchFamily="-48" charset="-128"/>
                <a:cs typeface="ＭＳ Ｐゴシック"/>
              </a:rPr>
              <a:t>.**</a:t>
            </a:r>
          </a:p>
          <a:p>
            <a:pPr marL="457200" lvl="1" indent="0">
              <a:spcAft>
                <a:spcPts val="600"/>
              </a:spcAft>
              <a:buNone/>
            </a:pPr>
            <a:r>
              <a:rPr lang="en-US" sz="2200" dirty="0" smtClean="0">
                <a:solidFill>
                  <a:schemeClr val="tx1"/>
                </a:solidFill>
                <a:ea typeface="ＭＳ Ｐゴシック" pitchFamily="-48" charset="-128"/>
                <a:sym typeface="Wingdings" panose="05000000000000000000" pitchFamily="2" charset="2"/>
              </a:rPr>
              <a:t> F</a:t>
            </a:r>
            <a:r>
              <a:rPr lang="en-US" sz="2200" dirty="0" smtClean="0">
                <a:solidFill>
                  <a:schemeClr val="tx1"/>
                </a:solidFill>
                <a:ea typeface="ＭＳ Ｐゴシック" pitchFamily="-48" charset="-128"/>
              </a:rPr>
              <a:t>acilitate </a:t>
            </a:r>
            <a:r>
              <a:rPr lang="en-US" sz="2200" dirty="0">
                <a:solidFill>
                  <a:schemeClr val="tx1"/>
                </a:solidFill>
                <a:ea typeface="ＭＳ Ｐゴシック" pitchFamily="-48" charset="-128"/>
              </a:rPr>
              <a:t>rigorous evidence-based discussions through a sequence of specific, thought-provoking, and text-dependent questions.</a:t>
            </a:r>
          </a:p>
          <a:p>
            <a:pPr marL="233363" lvl="1">
              <a:spcAft>
                <a:spcPts val="600"/>
              </a:spcAft>
              <a:buFont typeface="Wingdings" pitchFamily="2" charset="2"/>
              <a:buChar char="§"/>
            </a:pPr>
            <a:endParaRPr lang="en-US" sz="2200" dirty="0">
              <a:solidFill>
                <a:schemeClr val="tx1"/>
              </a:solidFill>
            </a:endParaRPr>
          </a:p>
        </p:txBody>
      </p:sp>
      <p:sp>
        <p:nvSpPr>
          <p:cNvPr id="2" name="Title 1"/>
          <p:cNvSpPr>
            <a:spLocks noGrp="1"/>
          </p:cNvSpPr>
          <p:nvPr>
            <p:ph type="title"/>
          </p:nvPr>
        </p:nvSpPr>
        <p:spPr/>
        <p:txBody>
          <a:bodyPr/>
          <a:lstStyle/>
          <a:p>
            <a:r>
              <a:rPr lang="en-US" dirty="0" smtClean="0"/>
              <a:t>Reading Texts Closely</a:t>
            </a:r>
            <a:endParaRPr lang="en-US" dirty="0"/>
          </a:p>
        </p:txBody>
      </p:sp>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13</a:t>
            </a:fld>
            <a:endParaRPr dirty="0">
              <a:solidFill>
                <a:srgbClr val="FFFFFF">
                  <a:lumMod val="75000"/>
                </a:srgbClr>
              </a:solidFill>
            </a:endParaRPr>
          </a:p>
        </p:txBody>
      </p:sp>
      <p:sp>
        <p:nvSpPr>
          <p:cNvPr id="7" name="TextBox 6"/>
          <p:cNvSpPr txBox="1"/>
          <p:nvPr/>
        </p:nvSpPr>
        <p:spPr>
          <a:xfrm>
            <a:off x="2882097" y="6004581"/>
            <a:ext cx="6273478" cy="861774"/>
          </a:xfrm>
          <a:prstGeom prst="rect">
            <a:avLst/>
          </a:prstGeom>
          <a:noFill/>
        </p:spPr>
        <p:txBody>
          <a:bodyPr wrap="square" rtlCol="0">
            <a:spAutoFit/>
          </a:bodyPr>
          <a:lstStyle/>
          <a:p>
            <a:r>
              <a:rPr lang="en-US" sz="1000" dirty="0">
                <a:latin typeface="Arial"/>
              </a:rPr>
              <a:t>*Source:  </a:t>
            </a:r>
            <a:r>
              <a:rPr lang="en-US" sz="1000" dirty="0" err="1">
                <a:latin typeface="Arial"/>
              </a:rPr>
              <a:t>McKeown</a:t>
            </a:r>
            <a:r>
              <a:rPr lang="en-US" sz="1000" dirty="0">
                <a:latin typeface="Arial"/>
              </a:rPr>
              <a:t>, M. G., Beck, I. L., &amp; Blake, R. G. K. (2009). Rethinking comprehension instruction: Comparing strategies and content instructional approaches. </a:t>
            </a:r>
            <a:r>
              <a:rPr lang="en-US" sz="1000" i="1" dirty="0">
                <a:latin typeface="Arial"/>
              </a:rPr>
              <a:t>Reading Research Quarterly, 44</a:t>
            </a:r>
            <a:r>
              <a:rPr lang="en-US" sz="1000" dirty="0">
                <a:latin typeface="Arial"/>
              </a:rPr>
              <a:t>(3), 218-253</a:t>
            </a:r>
            <a:r>
              <a:rPr lang="en-US" sz="1000" dirty="0" smtClean="0">
                <a:latin typeface="Arial"/>
              </a:rPr>
              <a:t>.</a:t>
            </a:r>
          </a:p>
          <a:p>
            <a:r>
              <a:rPr lang="en-US" sz="1000" dirty="0" smtClean="0">
                <a:latin typeface="Arial"/>
              </a:rPr>
              <a:t>**Source: Saunders, W., &amp; Goldenberg, C. (1999)</a:t>
            </a:r>
            <a:r>
              <a:rPr lang="en-US" sz="1000" i="1" dirty="0">
                <a:latin typeface="Arial"/>
              </a:rPr>
              <a:t>. </a:t>
            </a:r>
            <a:r>
              <a:rPr lang="en-US" sz="1000" dirty="0">
                <a:latin typeface="Arial"/>
              </a:rPr>
              <a:t>The effects of instructional </a:t>
            </a:r>
            <a:r>
              <a:rPr lang="en-US" sz="1000" dirty="0" smtClean="0">
                <a:latin typeface="Arial"/>
              </a:rPr>
              <a:t>conversations and </a:t>
            </a:r>
            <a:r>
              <a:rPr lang="en-US" sz="1000" dirty="0">
                <a:latin typeface="Arial"/>
              </a:rPr>
              <a:t>literature logs on limited- </a:t>
            </a:r>
            <a:r>
              <a:rPr lang="en-US" sz="1000" dirty="0" smtClean="0">
                <a:latin typeface="Arial"/>
              </a:rPr>
              <a:t>and fluent-English </a:t>
            </a:r>
            <a:r>
              <a:rPr lang="en-US" sz="1000" dirty="0">
                <a:latin typeface="Arial"/>
              </a:rPr>
              <a:t>proficient students' story comprehension </a:t>
            </a:r>
            <a:r>
              <a:rPr lang="en-US" sz="1000" dirty="0" smtClean="0">
                <a:latin typeface="Arial"/>
              </a:rPr>
              <a:t>and thematic </a:t>
            </a:r>
            <a:r>
              <a:rPr lang="en-US" sz="1000" dirty="0">
                <a:latin typeface="Arial"/>
              </a:rPr>
              <a:t>understanding. </a:t>
            </a:r>
            <a:r>
              <a:rPr lang="en-US" sz="1000" i="1" dirty="0">
                <a:latin typeface="Arial"/>
              </a:rPr>
              <a:t>The Elementary School </a:t>
            </a:r>
            <a:r>
              <a:rPr lang="en-US" sz="1000" i="1" dirty="0" smtClean="0">
                <a:latin typeface="Arial"/>
              </a:rPr>
              <a:t>Journal, 99 </a:t>
            </a:r>
            <a:r>
              <a:rPr lang="en-US" sz="1000" dirty="0" smtClean="0">
                <a:latin typeface="Arial"/>
              </a:rPr>
              <a:t>(4</a:t>
            </a:r>
            <a:r>
              <a:rPr lang="en-US" sz="1000" dirty="0">
                <a:latin typeface="Arial"/>
              </a:rPr>
              <a:t>)</a:t>
            </a:r>
            <a:r>
              <a:rPr lang="en-US" sz="1000" i="1" dirty="0">
                <a:latin typeface="Arial"/>
              </a:rPr>
              <a:t>, 277-301.</a:t>
            </a:r>
            <a:endParaRPr lang="en-US" sz="1000" dirty="0">
              <a:latin typeface="Arial"/>
            </a:endParaRPr>
          </a:p>
        </p:txBody>
      </p:sp>
    </p:spTree>
    <p:extLst>
      <p:ext uri="{BB962C8B-B14F-4D97-AF65-F5344CB8AC3E}">
        <p14:creationId xmlns:p14="http://schemas.microsoft.com/office/powerpoint/2010/main" val="1184595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pPr>
              <a:spcAft>
                <a:spcPts val="600"/>
              </a:spcAft>
              <a:buClr>
                <a:srgbClr val="FFFFFF">
                  <a:lumMod val="65000"/>
                </a:srgbClr>
              </a:buClr>
              <a:buFont typeface="Arial" pitchFamily="34" charset="0"/>
              <a:buChar char="•"/>
            </a:pPr>
            <a:r>
              <a:rPr lang="en-US" sz="2200" dirty="0" smtClean="0">
                <a:solidFill>
                  <a:schemeClr val="tx1"/>
                </a:solidFill>
                <a:ea typeface="ＭＳ Ｐゴシック"/>
              </a:rPr>
              <a:t>Requires </a:t>
            </a:r>
            <a:r>
              <a:rPr lang="en-US" sz="2200" dirty="0">
                <a:solidFill>
                  <a:schemeClr val="tx1"/>
                </a:solidFill>
                <a:ea typeface="ＭＳ Ｐゴシック"/>
              </a:rPr>
              <a:t>the reader to go back to the text to find evidence.</a:t>
            </a:r>
          </a:p>
          <a:p>
            <a:pPr>
              <a:spcAft>
                <a:spcPts val="600"/>
              </a:spcAft>
              <a:buClr>
                <a:srgbClr val="FFFFFF">
                  <a:lumMod val="65000"/>
                </a:srgbClr>
              </a:buClr>
              <a:buFont typeface="Arial" pitchFamily="34" charset="0"/>
              <a:buChar char="•"/>
            </a:pPr>
            <a:r>
              <a:rPr lang="en-US" sz="2200" dirty="0">
                <a:solidFill>
                  <a:schemeClr val="tx1"/>
                </a:solidFill>
                <a:ea typeface="ＭＳ Ｐゴシック"/>
              </a:rPr>
              <a:t>Cannot be answered solely on personal opinion, background information, and/or imaginative speculation</a:t>
            </a:r>
            <a:r>
              <a:rPr lang="en-US" sz="2200" dirty="0" smtClean="0">
                <a:solidFill>
                  <a:schemeClr val="tx1"/>
                </a:solidFill>
                <a:ea typeface="ＭＳ Ｐゴシック"/>
              </a:rPr>
              <a:t>.</a:t>
            </a:r>
          </a:p>
          <a:p>
            <a:pPr>
              <a:spcAft>
                <a:spcPts val="600"/>
              </a:spcAft>
              <a:buClr>
                <a:srgbClr val="FFFFFF">
                  <a:lumMod val="65000"/>
                </a:srgbClr>
              </a:buClr>
              <a:buFont typeface="Arial" pitchFamily="34" charset="0"/>
              <a:buChar char="•"/>
            </a:pPr>
            <a:endParaRPr lang="en-US" sz="2000" dirty="0" smtClean="0">
              <a:solidFill>
                <a:srgbClr val="326295">
                  <a:lumMod val="75000"/>
                </a:srgbClr>
              </a:solidFill>
              <a:ea typeface="ＭＳ Ｐゴシック"/>
            </a:endParaRPr>
          </a:p>
          <a:p>
            <a:endParaRPr lang="en-US" sz="2000" dirty="0"/>
          </a:p>
        </p:txBody>
      </p:sp>
      <p:sp>
        <p:nvSpPr>
          <p:cNvPr id="4" name="Slide Number Placeholder 3"/>
          <p:cNvSpPr>
            <a:spLocks noGrp="1"/>
          </p:cNvSpPr>
          <p:nvPr>
            <p:ph type="sldNum" sz="quarter" idx="10"/>
          </p:nvPr>
        </p:nvSpPr>
        <p:spPr/>
        <p:txBody>
          <a:bodyPr/>
          <a:lstStyle/>
          <a:p>
            <a:fld id="{F3477EC8-074D-41C4-94AE-E9EA7CEEA348}" type="slidenum">
              <a:rPr>
                <a:solidFill>
                  <a:srgbClr val="FFFFFF">
                    <a:lumMod val="75000"/>
                  </a:srgbClr>
                </a:solidFill>
              </a:rPr>
              <a:pPr/>
              <a:t>14</a:t>
            </a:fld>
            <a:endParaRPr dirty="0">
              <a:solidFill>
                <a:srgbClr val="FFFFFF">
                  <a:lumMod val="75000"/>
                </a:srgbClr>
              </a:solidFill>
            </a:endParaRPr>
          </a:p>
        </p:txBody>
      </p:sp>
      <p:sp>
        <p:nvSpPr>
          <p:cNvPr id="5" name="TextBox 4"/>
          <p:cNvSpPr txBox="1"/>
          <p:nvPr/>
        </p:nvSpPr>
        <p:spPr>
          <a:xfrm>
            <a:off x="1333928" y="6345240"/>
            <a:ext cx="7584141" cy="253916"/>
          </a:xfrm>
          <a:prstGeom prst="rect">
            <a:avLst/>
          </a:prstGeom>
          <a:noFill/>
        </p:spPr>
        <p:txBody>
          <a:bodyPr wrap="square" rtlCol="0" anchor="b">
            <a:spAutoFit/>
          </a:bodyPr>
          <a:lstStyle/>
          <a:p>
            <a:pPr algn="r"/>
            <a:r>
              <a:rPr lang="en-US" sz="1050" dirty="0" smtClean="0">
                <a:latin typeface="Arial"/>
              </a:rPr>
              <a:t>Source: </a:t>
            </a:r>
            <a:r>
              <a:rPr lang="en-US" sz="1050" dirty="0" err="1" smtClean="0">
                <a:latin typeface="Arial"/>
              </a:rPr>
              <a:t>Pook</a:t>
            </a:r>
            <a:r>
              <a:rPr lang="en-US" sz="1050" dirty="0" smtClean="0">
                <a:latin typeface="Arial"/>
              </a:rPr>
              <a:t>, D. (2012). </a:t>
            </a:r>
            <a:r>
              <a:rPr lang="en-US" sz="1050" i="1" dirty="0" smtClean="0">
                <a:latin typeface="Arial"/>
              </a:rPr>
              <a:t>Implementing the CCSS: What teachers need to know and do. </a:t>
            </a:r>
            <a:r>
              <a:rPr lang="en-US" sz="1050" dirty="0" smtClean="0">
                <a:latin typeface="Arial"/>
              </a:rPr>
              <a:t>Manuscript. </a:t>
            </a:r>
            <a:endParaRPr lang="en-US" sz="1050" dirty="0">
              <a:latin typeface="Arial"/>
            </a:endParaRPr>
          </a:p>
        </p:txBody>
      </p:sp>
      <p:graphicFrame>
        <p:nvGraphicFramePr>
          <p:cNvPr id="9" name="Table 8"/>
          <p:cNvGraphicFramePr>
            <a:graphicFrameLocks noGrp="1"/>
          </p:cNvGraphicFramePr>
          <p:nvPr>
            <p:extLst>
              <p:ext uri="{D42A27DB-BD31-4B8C-83A1-F6EECF244321}">
                <p14:modId xmlns:p14="http://schemas.microsoft.com/office/powerpoint/2010/main" val="1872246806"/>
              </p:ext>
            </p:extLst>
          </p:nvPr>
        </p:nvGraphicFramePr>
        <p:xfrm>
          <a:off x="1066800" y="3657600"/>
          <a:ext cx="3871474" cy="2286000"/>
        </p:xfrm>
        <a:graphic>
          <a:graphicData uri="http://schemas.openxmlformats.org/drawingml/2006/table">
            <a:tbl>
              <a:tblPr firstRow="1" bandRow="1">
                <a:tableStyleId>{912C8C85-51F0-491E-9774-3900AFEF0FD7}</a:tableStyleId>
              </a:tblPr>
              <a:tblGrid>
                <a:gridCol w="3871474"/>
              </a:tblGrid>
              <a:tr h="418268">
                <a:tc>
                  <a:txBody>
                    <a:bodyPr/>
                    <a:lstStyle/>
                    <a:p>
                      <a:r>
                        <a:rPr lang="en-US" dirty="0" smtClean="0"/>
                        <a:t>Non-Text-Dependent Questions</a:t>
                      </a:r>
                      <a:endParaRPr lang="en-US" dirty="0">
                        <a:solidFill>
                          <a:schemeClr val="tx1"/>
                        </a:solidFill>
                      </a:endParaRPr>
                    </a:p>
                  </a:txBody>
                  <a:tcPr/>
                </a:tc>
              </a:tr>
              <a:tr h="553107">
                <a:tc>
                  <a:txBody>
                    <a:bodyPr/>
                    <a:lstStyle/>
                    <a:p>
                      <a:pPr marL="0" algn="l" defTabSz="914400" rtl="0" eaLnBrk="1" latinLnBrk="0" hangingPunct="1"/>
                      <a:r>
                        <a:rPr lang="en-US" sz="1600" kern="1200" dirty="0" smtClean="0"/>
                        <a:t>What is a time that you felt disagreeable?</a:t>
                      </a:r>
                      <a:endParaRPr lang="en-US" sz="1600" kern="1200" dirty="0">
                        <a:solidFill>
                          <a:schemeClr val="tx1"/>
                        </a:solidFill>
                        <a:latin typeface="+mn-lt"/>
                        <a:ea typeface="+mn-ea"/>
                        <a:cs typeface="+mn-cs"/>
                      </a:endParaRPr>
                    </a:p>
                  </a:txBody>
                  <a:tcPr>
                    <a:solidFill>
                      <a:schemeClr val="tx2"/>
                    </a:solidFill>
                  </a:tcPr>
                </a:tc>
              </a:tr>
              <a:tr h="554127">
                <a:tc>
                  <a:txBody>
                    <a:bodyPr/>
                    <a:lstStyle/>
                    <a:p>
                      <a:pPr marL="0" algn="l" defTabSz="914400" rtl="0" eaLnBrk="1" latinLnBrk="0" hangingPunct="1"/>
                      <a:r>
                        <a:rPr lang="en-US" sz="1600" kern="1200" dirty="0" smtClean="0"/>
                        <a:t>What qualities make good parents?</a:t>
                      </a:r>
                      <a:endParaRPr lang="en-US" sz="1600" kern="1200" dirty="0">
                        <a:solidFill>
                          <a:schemeClr val="tx1"/>
                        </a:solidFill>
                        <a:latin typeface="+mn-lt"/>
                        <a:ea typeface="+mn-ea"/>
                        <a:cs typeface="+mn-cs"/>
                      </a:endParaRPr>
                    </a:p>
                  </a:txBody>
                  <a:tcPr>
                    <a:solidFill>
                      <a:schemeClr val="tx2"/>
                    </a:solidFill>
                  </a:tcPr>
                </a:tc>
              </a:tr>
              <a:tr h="760498">
                <a:tc>
                  <a:txBody>
                    <a:bodyPr/>
                    <a:lstStyle/>
                    <a:p>
                      <a:r>
                        <a:rPr lang="en-US" sz="1600" kern="1200" baseline="0" dirty="0" smtClean="0"/>
                        <a:t>Why did British people have native servants in India?</a:t>
                      </a:r>
                      <a:endParaRPr lang="en-US" sz="1600" kern="1200" baseline="0" dirty="0">
                        <a:solidFill>
                          <a:schemeClr val="tx1"/>
                        </a:solidFill>
                        <a:latin typeface="+mn-lt"/>
                        <a:ea typeface="+mn-ea"/>
                        <a:cs typeface="+mn-cs"/>
                      </a:endParaRPr>
                    </a:p>
                  </a:txBody>
                  <a:tcPr>
                    <a:solidFill>
                      <a:schemeClr val="tx2"/>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330920366"/>
              </p:ext>
            </p:extLst>
          </p:nvPr>
        </p:nvGraphicFramePr>
        <p:xfrm>
          <a:off x="5029200" y="3657600"/>
          <a:ext cx="4012098" cy="2255519"/>
        </p:xfrm>
        <a:graphic>
          <a:graphicData uri="http://schemas.openxmlformats.org/drawingml/2006/table">
            <a:tbl>
              <a:tblPr firstRow="1" bandRow="1">
                <a:tableStyleId>{912C8C85-51F0-491E-9774-3900AFEF0FD7}</a:tableStyleId>
              </a:tblPr>
              <a:tblGrid>
                <a:gridCol w="4012098"/>
              </a:tblGrid>
              <a:tr h="392264">
                <a:tc>
                  <a:txBody>
                    <a:bodyPr/>
                    <a:lstStyle/>
                    <a:p>
                      <a:r>
                        <a:rPr lang="en-US" dirty="0" smtClean="0"/>
                        <a:t>Text-Dependent Questions</a:t>
                      </a:r>
                      <a:endParaRPr lang="en-US" dirty="0">
                        <a:solidFill>
                          <a:schemeClr val="tx1"/>
                        </a:solidFill>
                      </a:endParaRPr>
                    </a:p>
                  </a:txBody>
                  <a:tcPr/>
                </a:tc>
              </a:tr>
              <a:tr h="621085">
                <a:tc>
                  <a:txBody>
                    <a:bodyPr/>
                    <a:lstStyle/>
                    <a:p>
                      <a:pPr marL="0" algn="l" defTabSz="914400" rtl="0" eaLnBrk="1" latinLnBrk="0" hangingPunct="1"/>
                      <a:r>
                        <a:rPr lang="en-US" sz="1600" kern="1200" dirty="0" smtClean="0"/>
                        <a:t>What words in the first paragraph describe Mary’s appearance?</a:t>
                      </a:r>
                      <a:endParaRPr lang="en-US" sz="1600" kern="1200" dirty="0">
                        <a:solidFill>
                          <a:schemeClr val="tx1"/>
                        </a:solidFill>
                        <a:latin typeface="+mn-lt"/>
                        <a:ea typeface="+mn-ea"/>
                        <a:cs typeface="+mn-cs"/>
                      </a:endParaRPr>
                    </a:p>
                  </a:txBody>
                  <a:tcPr>
                    <a:solidFill>
                      <a:schemeClr val="tx2"/>
                    </a:solidFill>
                  </a:tcPr>
                </a:tc>
              </a:tr>
              <a:tr h="621085">
                <a:tc>
                  <a:txBody>
                    <a:bodyPr/>
                    <a:lstStyle/>
                    <a:p>
                      <a:pPr marL="0" algn="l" defTabSz="914400" rtl="0" eaLnBrk="1" latinLnBrk="0" hangingPunct="1"/>
                      <a:r>
                        <a:rPr lang="en-US" sz="1600" kern="1200" dirty="0" smtClean="0"/>
                        <a:t>What does the reader learn about Mary’s parents?</a:t>
                      </a:r>
                      <a:endParaRPr lang="en-US" sz="1600" kern="1200" dirty="0">
                        <a:solidFill>
                          <a:schemeClr val="tx1"/>
                        </a:solidFill>
                        <a:latin typeface="+mn-lt"/>
                        <a:ea typeface="+mn-ea"/>
                        <a:cs typeface="+mn-cs"/>
                      </a:endParaRPr>
                    </a:p>
                  </a:txBody>
                  <a:tcPr>
                    <a:solidFill>
                      <a:schemeClr val="tx2"/>
                    </a:solidFill>
                  </a:tcPr>
                </a:tc>
              </a:tr>
              <a:tr h="621085">
                <a:tc>
                  <a:txBody>
                    <a:bodyPr/>
                    <a:lstStyle/>
                    <a:p>
                      <a:pPr marL="0" algn="l" defTabSz="914400" rtl="0" eaLnBrk="1" latinLnBrk="0" hangingPunct="1"/>
                      <a:r>
                        <a:rPr lang="en-US" sz="1600" kern="1200" dirty="0" smtClean="0"/>
                        <a:t>Who was Mary’s Ayah, and what role did she play in Mary’s life?</a:t>
                      </a:r>
                      <a:endParaRPr lang="en-US" sz="1600" kern="1200" dirty="0">
                        <a:solidFill>
                          <a:schemeClr val="tx1"/>
                        </a:solidFill>
                        <a:latin typeface="+mn-lt"/>
                        <a:ea typeface="+mn-ea"/>
                        <a:cs typeface="+mn-cs"/>
                      </a:endParaRPr>
                    </a:p>
                  </a:txBody>
                  <a:tcPr>
                    <a:solidFill>
                      <a:schemeClr val="tx2"/>
                    </a:solidFill>
                  </a:tcPr>
                </a:tc>
              </a:tr>
            </a:tbl>
          </a:graphicData>
        </a:graphic>
      </p:graphicFrame>
      <p:sp>
        <p:nvSpPr>
          <p:cNvPr id="12" name="Title 1"/>
          <p:cNvSpPr>
            <a:spLocks noGrp="1"/>
          </p:cNvSpPr>
          <p:nvPr>
            <p:ph type="title"/>
          </p:nvPr>
        </p:nvSpPr>
        <p:spPr>
          <a:xfrm>
            <a:off x="304800" y="0"/>
            <a:ext cx="8224837" cy="1486894"/>
          </a:xfrm>
        </p:spPr>
        <p:txBody>
          <a:bodyPr/>
          <a:lstStyle/>
          <a:p>
            <a:r>
              <a:rPr lang="en-US" dirty="0" smtClean="0"/>
              <a:t>Reading Texts Closely: All Students</a:t>
            </a:r>
            <a:endParaRPr lang="en-US" dirty="0"/>
          </a:p>
        </p:txBody>
      </p:sp>
      <p:sp>
        <p:nvSpPr>
          <p:cNvPr id="13" name="Rectangle 12"/>
          <p:cNvSpPr/>
          <p:nvPr/>
        </p:nvSpPr>
        <p:spPr>
          <a:xfrm>
            <a:off x="1177409" y="1447801"/>
            <a:ext cx="7897178" cy="584775"/>
          </a:xfrm>
          <a:prstGeom prst="rect">
            <a:avLst/>
          </a:prstGeom>
        </p:spPr>
        <p:txBody>
          <a:bodyPr wrap="square">
            <a:spAutoFit/>
          </a:bodyPr>
          <a:lstStyle/>
          <a:p>
            <a:pPr algn="l" eaLnBrk="0" hangingPunct="0">
              <a:spcBef>
                <a:spcPts val="0"/>
              </a:spcBef>
              <a:spcAft>
                <a:spcPts val="1200"/>
              </a:spcAft>
              <a:buClr>
                <a:srgbClr val="FFFFFF">
                  <a:lumMod val="65000"/>
                </a:srgbClr>
              </a:buClr>
            </a:pPr>
            <a:r>
              <a:rPr lang="en-US" sz="3200" b="1" dirty="0" smtClean="0">
                <a:solidFill>
                  <a:srgbClr val="326295">
                    <a:lumMod val="75000"/>
                  </a:srgbClr>
                </a:solidFill>
                <a:latin typeface="+mj-lt"/>
              </a:rPr>
              <a:t>Text-Dependent Questions</a:t>
            </a:r>
            <a:endParaRPr lang="en-US" sz="3200" b="1" dirty="0">
              <a:solidFill>
                <a:srgbClr val="326295">
                  <a:lumMod val="75000"/>
                </a:srgbClr>
              </a:solidFill>
              <a:latin typeface="+mj-lt"/>
            </a:endParaRPr>
          </a:p>
        </p:txBody>
      </p:sp>
    </p:spTree>
    <p:extLst>
      <p:ext uri="{BB962C8B-B14F-4D97-AF65-F5344CB8AC3E}">
        <p14:creationId xmlns:p14="http://schemas.microsoft.com/office/powerpoint/2010/main" val="4108854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3477EC8-074D-41C4-94AE-E9EA7CEEA348}" type="slidenum">
              <a:rPr>
                <a:solidFill>
                  <a:srgbClr val="FFFFFF">
                    <a:lumMod val="75000"/>
                  </a:srgbClr>
                </a:solidFill>
              </a:rPr>
              <a:pPr/>
              <a:t>15</a:t>
            </a:fld>
            <a:endParaRPr dirty="0">
              <a:solidFill>
                <a:srgbClr val="FFFFFF">
                  <a:lumMod val="75000"/>
                </a:srgbClr>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2978663401"/>
              </p:ext>
            </p:extLst>
          </p:nvPr>
        </p:nvGraphicFramePr>
        <p:xfrm>
          <a:off x="1066800" y="3200400"/>
          <a:ext cx="7993323" cy="2971800"/>
        </p:xfrm>
        <a:graphic>
          <a:graphicData uri="http://schemas.openxmlformats.org/drawingml/2006/table">
            <a:tbl>
              <a:tblPr firstRow="1" bandRow="1">
                <a:tableStyleId>{912C8C85-51F0-491E-9774-3900AFEF0FD7}</a:tableStyleId>
              </a:tblPr>
              <a:tblGrid>
                <a:gridCol w="1154400"/>
                <a:gridCol w="2566501"/>
                <a:gridCol w="1992781"/>
                <a:gridCol w="2279641"/>
              </a:tblGrid>
              <a:tr h="409903">
                <a:tc>
                  <a:txBody>
                    <a:bodyPr/>
                    <a:lstStyle/>
                    <a:p>
                      <a:r>
                        <a:rPr lang="en-US" dirty="0" smtClean="0"/>
                        <a:t>Cluster</a:t>
                      </a:r>
                      <a:endParaRPr lang="en-US"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r>
                        <a:rPr lang="en-US" dirty="0" smtClean="0"/>
                        <a:t>Standard</a:t>
                      </a:r>
                      <a:endParaRPr lang="en-US"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r>
                        <a:rPr lang="en-US" dirty="0" smtClean="0"/>
                        <a:t>Main</a:t>
                      </a:r>
                      <a:r>
                        <a:rPr lang="en-US" baseline="0" dirty="0" smtClean="0"/>
                        <a:t> Idea</a:t>
                      </a:r>
                      <a:endParaRPr lang="en-US"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r>
                        <a:rPr lang="en-US" baseline="0" dirty="0" smtClean="0"/>
                        <a:t>The Secret Garden</a:t>
                      </a:r>
                      <a:endParaRPr lang="en-US" i="1" dirty="0">
                        <a:solidFill>
                          <a:schemeClr val="tx1"/>
                        </a:solidFill>
                      </a:endParaRPr>
                    </a:p>
                  </a:txBody>
                  <a:tcPr>
                    <a:lnB w="12700" cap="flat" cmpd="sng" algn="ctr">
                      <a:solidFill>
                        <a:schemeClr val="tx1"/>
                      </a:solidFill>
                      <a:prstDash val="solid"/>
                      <a:round/>
                      <a:headEnd type="none" w="med" len="med"/>
                      <a:tailEnd type="none" w="med" len="med"/>
                    </a:lnB>
                  </a:tcPr>
                </a:tc>
              </a:tr>
              <a:tr h="2561897">
                <a:tc>
                  <a:txBody>
                    <a:bodyPr/>
                    <a:lstStyle/>
                    <a:p>
                      <a:r>
                        <a:rPr lang="en-US" sz="1800" dirty="0" smtClean="0"/>
                        <a:t>Key Ideas and Details</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Describe in depth a character, setting, or event in a story or drama, drawing on specific details in the text (e.g., a character’s thoughts, words, or actions). (RL.4.3)</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kern="1200" dirty="0" smtClean="0">
                          <a:effectLst/>
                        </a:rPr>
                        <a:t>The narrator describes Mary and her parents.</a:t>
                      </a:r>
                    </a:p>
                    <a:p>
                      <a:r>
                        <a:rPr lang="en-US" sz="1800" kern="1200" dirty="0" smtClean="0">
                          <a:effectLst/>
                        </a:rPr>
                        <a:t>[paragraph 1]</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What does the reader learn about Mary’s parents?</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
        <p:nvSpPr>
          <p:cNvPr id="10" name="Title 1"/>
          <p:cNvSpPr>
            <a:spLocks noGrp="1"/>
          </p:cNvSpPr>
          <p:nvPr>
            <p:ph type="title"/>
          </p:nvPr>
        </p:nvSpPr>
        <p:spPr>
          <a:xfrm>
            <a:off x="304800" y="0"/>
            <a:ext cx="8224837" cy="1486894"/>
          </a:xfrm>
        </p:spPr>
        <p:txBody>
          <a:bodyPr/>
          <a:lstStyle/>
          <a:p>
            <a:r>
              <a:rPr lang="en-US" dirty="0" smtClean="0"/>
              <a:t>Reading Texts Closely: ELLs</a:t>
            </a:r>
            <a:endParaRPr lang="en-US" dirty="0"/>
          </a:p>
        </p:txBody>
      </p:sp>
      <p:sp>
        <p:nvSpPr>
          <p:cNvPr id="12" name="Content Placeholder 2"/>
          <p:cNvSpPr txBox="1">
            <a:spLocks/>
          </p:cNvSpPr>
          <p:nvPr/>
        </p:nvSpPr>
        <p:spPr>
          <a:xfrm>
            <a:off x="465576" y="1524001"/>
            <a:ext cx="8678424" cy="381000"/>
          </a:xfrm>
          <a:prstGeom prst="rect">
            <a:avLst/>
          </a:prstGeom>
        </p:spPr>
        <p:txBody>
          <a:bodyPr>
            <a:noAutofit/>
          </a:bodyPr>
          <a:lstStyle>
            <a:lvl1pPr marL="233363" indent="-233363" algn="l" rtl="0" eaLnBrk="0" fontAlgn="base" hangingPunct="0">
              <a:spcBef>
                <a:spcPts val="600"/>
              </a:spcBef>
              <a:spcAft>
                <a:spcPts val="0"/>
              </a:spcAft>
              <a:buClr>
                <a:schemeClr val="bg1">
                  <a:lumMod val="65000"/>
                </a:schemeClr>
              </a:buClr>
              <a:buFont typeface="Wingdings" pitchFamily="2" charset="2"/>
              <a:buChar char="§"/>
              <a:defRPr sz="2400" kern="1200">
                <a:solidFill>
                  <a:schemeClr val="tx2">
                    <a:lumMod val="75000"/>
                  </a:schemeClr>
                </a:solidFill>
                <a:latin typeface="+mn-lt"/>
                <a:ea typeface="Arial" pitchFamily="34" charset="0"/>
                <a:cs typeface="Arial" pitchFamily="34" charset="0"/>
              </a:defRPr>
            </a:lvl1pPr>
            <a:lvl2pPr marL="463550" indent="-233363" algn="l" rtl="0" eaLnBrk="0" fontAlgn="base" hangingPunct="0">
              <a:spcBef>
                <a:spcPts val="600"/>
              </a:spcBef>
              <a:spcAft>
                <a:spcPts val="0"/>
              </a:spcAft>
              <a:buClr>
                <a:schemeClr val="bg1">
                  <a:lumMod val="65000"/>
                </a:schemeClr>
              </a:buClr>
              <a:buFont typeface="Arial" pitchFamily="34" charset="0"/>
              <a:buChar char="•"/>
              <a:defRPr sz="1800" kern="1200">
                <a:solidFill>
                  <a:schemeClr val="tx2">
                    <a:lumMod val="75000"/>
                  </a:schemeClr>
                </a:solidFill>
                <a:latin typeface="+mn-lt"/>
                <a:ea typeface="Arial" pitchFamily="34" charset="0"/>
                <a:cs typeface="Arial" pitchFamily="34" charset="0"/>
              </a:defRPr>
            </a:lvl2pPr>
            <a:lvl3pPr marL="687388" indent="-228600" algn="l" defTabSz="914400" rtl="0" eaLnBrk="0" fontAlgn="base" hangingPunct="0">
              <a:spcBef>
                <a:spcPts val="600"/>
              </a:spcBef>
              <a:spcAft>
                <a:spcPts val="0"/>
              </a:spcAft>
              <a:buClr>
                <a:schemeClr val="bg1">
                  <a:lumMod val="65000"/>
                </a:schemeClr>
              </a:buClr>
              <a:buFont typeface="Franklin Gothic Book" pitchFamily="34" charset="0"/>
              <a:buChar char="–"/>
              <a:defRPr sz="1400" kern="1200">
                <a:solidFill>
                  <a:schemeClr val="tx2">
                    <a:lumMod val="75000"/>
                  </a:schemeClr>
                </a:solidFill>
                <a:latin typeface="+mn-lt"/>
                <a:ea typeface="Arial" pitchFamily="34" charset="0"/>
                <a:cs typeface="Arial" pitchFamily="34" charset="0"/>
              </a:defRPr>
            </a:lvl3pPr>
            <a:lvl4pPr marL="1600200" indent="-228600" algn="l" rtl="0" eaLnBrk="0" fontAlgn="base" hangingPunct="0">
              <a:spcBef>
                <a:spcPts val="600"/>
              </a:spcBef>
              <a:spcAft>
                <a:spcPts val="0"/>
              </a:spcAft>
              <a:buClr>
                <a:schemeClr val="bg1">
                  <a:lumMod val="65000"/>
                </a:schemeClr>
              </a:buClr>
              <a:buSzPct val="75000"/>
              <a:buFont typeface="Courier New" pitchFamily="49" charset="0"/>
              <a:buChar char="o"/>
              <a:defRPr sz="1400" kern="1200">
                <a:solidFill>
                  <a:schemeClr val="tx2">
                    <a:lumMod val="75000"/>
                  </a:schemeClr>
                </a:solidFill>
                <a:latin typeface="+mn-lt"/>
                <a:ea typeface="Arial" pitchFamily="34" charset="0"/>
                <a:cs typeface="Arial" pitchFamily="34" charset="0"/>
              </a:defRPr>
            </a:lvl4pPr>
            <a:lvl5pPr marL="2057400" indent="-228600" algn="l" rtl="0" eaLnBrk="0" fontAlgn="base" hangingPunct="0">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Arial" pitchFamily="34" charset="0"/>
                <a:cs typeface="Arial" pitchFamily="34" charset="0"/>
              </a:defRPr>
            </a:lvl5pPr>
            <a:lvl6pPr marL="25146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6pPr>
            <a:lvl7pPr marL="29718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7pPr>
            <a:lvl8pPr marL="34290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8pPr>
            <a:lvl9pPr marL="38862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9pPr>
          </a:lstStyle>
          <a:p>
            <a:pPr lvl="1"/>
            <a:r>
              <a:rPr lang="en-US" sz="2200" dirty="0" smtClean="0">
                <a:solidFill>
                  <a:schemeClr val="tx1"/>
                </a:solidFill>
              </a:rPr>
              <a:t>Ask </a:t>
            </a:r>
            <a:r>
              <a:rPr lang="en-US" sz="2200" dirty="0">
                <a:solidFill>
                  <a:schemeClr val="tx1"/>
                </a:solidFill>
              </a:rPr>
              <a:t>a guiding question for every portion of text that introduces a main </a:t>
            </a:r>
            <a:r>
              <a:rPr lang="en-US" sz="2200" dirty="0" smtClean="0">
                <a:solidFill>
                  <a:schemeClr val="tx1"/>
                </a:solidFill>
              </a:rPr>
              <a:t>idea.</a:t>
            </a:r>
          </a:p>
          <a:p>
            <a:pPr lvl="1"/>
            <a:r>
              <a:rPr lang="en-US" sz="2200" dirty="0" smtClean="0">
                <a:solidFill>
                  <a:schemeClr val="tx1"/>
                </a:solidFill>
              </a:rPr>
              <a:t>Align the questions with CCSS standards</a:t>
            </a:r>
          </a:p>
          <a:p>
            <a:pPr lvl="1"/>
            <a:endParaRPr lang="en-US" sz="2200" dirty="0" smtClean="0">
              <a:solidFill>
                <a:schemeClr val="tx1"/>
              </a:solidFill>
            </a:endParaRPr>
          </a:p>
          <a:p>
            <a:pPr lvl="1"/>
            <a:endParaRPr lang="en-US" sz="2200" dirty="0" smtClean="0">
              <a:solidFill>
                <a:schemeClr val="tx1"/>
              </a:solidFill>
            </a:endParaRPr>
          </a:p>
          <a:p>
            <a:pPr lvl="1"/>
            <a:r>
              <a:rPr lang="en-US" sz="2000" dirty="0" smtClean="0">
                <a:solidFill>
                  <a:schemeClr val="tx1"/>
                </a:solidFill>
              </a:rPr>
              <a:t>.</a:t>
            </a:r>
          </a:p>
          <a:p>
            <a:pPr marL="0" indent="0">
              <a:buClr>
                <a:srgbClr val="773C75">
                  <a:lumMod val="60000"/>
                  <a:lumOff val="40000"/>
                </a:srgbClr>
              </a:buClr>
              <a:buFont typeface="Wingdings" pitchFamily="2" charset="2"/>
              <a:buNone/>
            </a:pPr>
            <a:endParaRPr lang="en-US" dirty="0" smtClean="0">
              <a:solidFill>
                <a:schemeClr val="tx1"/>
              </a:solidFill>
            </a:endParaRPr>
          </a:p>
        </p:txBody>
      </p:sp>
    </p:spTree>
    <p:extLst>
      <p:ext uri="{BB962C8B-B14F-4D97-AF65-F5344CB8AC3E}">
        <p14:creationId xmlns:p14="http://schemas.microsoft.com/office/powerpoint/2010/main" val="880405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687526" y="2336799"/>
            <a:ext cx="8224699" cy="3571019"/>
          </a:xfrm>
        </p:spPr>
        <p:txBody>
          <a:bodyPr>
            <a:normAutofit lnSpcReduction="10000"/>
          </a:bodyPr>
          <a:lstStyle/>
          <a:p>
            <a:pPr>
              <a:buFont typeface="Arial" pitchFamily="34" charset="0"/>
              <a:buChar char="•"/>
            </a:pPr>
            <a:r>
              <a:rPr lang="en-US" sz="2200" dirty="0" smtClean="0">
                <a:solidFill>
                  <a:schemeClr val="tx1"/>
                </a:solidFill>
              </a:rPr>
              <a:t>ELLs may need additional, supplementary questions to help them answer guiding questions. </a:t>
            </a:r>
          </a:p>
          <a:p>
            <a:pPr>
              <a:buFont typeface="Arial" pitchFamily="34" charset="0"/>
              <a:buChar char="•"/>
            </a:pPr>
            <a:r>
              <a:rPr lang="en-US" sz="2200" dirty="0">
                <a:solidFill>
                  <a:schemeClr val="tx1"/>
                </a:solidFill>
              </a:rPr>
              <a:t>Supplementary questions can inquire about word meanings as well as larger sections of text.</a:t>
            </a:r>
            <a:endParaRPr lang="en-US" sz="2200" dirty="0" smtClean="0">
              <a:solidFill>
                <a:schemeClr val="tx1"/>
              </a:solidFill>
            </a:endParaRPr>
          </a:p>
          <a:p>
            <a:pPr>
              <a:buFont typeface="Arial" pitchFamily="34" charset="0"/>
              <a:buChar char="•"/>
            </a:pPr>
            <a:r>
              <a:rPr lang="en-US" sz="2200" dirty="0" smtClean="0">
                <a:solidFill>
                  <a:schemeClr val="tx1"/>
                </a:solidFill>
              </a:rPr>
              <a:t>Sequence supplementary questions </a:t>
            </a:r>
            <a:r>
              <a:rPr lang="en-US" sz="2200" dirty="0">
                <a:solidFill>
                  <a:schemeClr val="tx1"/>
                </a:solidFill>
              </a:rPr>
              <a:t>to support ELLs’ understanding of the main idea</a:t>
            </a:r>
            <a:r>
              <a:rPr lang="en-US" sz="2000" dirty="0">
                <a:solidFill>
                  <a:schemeClr val="tx1"/>
                </a:solidFill>
              </a:rPr>
              <a:t>. </a:t>
            </a:r>
            <a:endParaRPr lang="en-US" sz="2000" dirty="0" smtClean="0">
              <a:solidFill>
                <a:schemeClr val="tx1"/>
              </a:solidFill>
            </a:endParaRPr>
          </a:p>
          <a:p>
            <a:pPr>
              <a:buFont typeface="Arial" pitchFamily="34" charset="0"/>
              <a:buChar char="•"/>
            </a:pPr>
            <a:r>
              <a:rPr lang="en-US" sz="2200" dirty="0" smtClean="0">
                <a:solidFill>
                  <a:schemeClr val="tx1"/>
                </a:solidFill>
              </a:rPr>
              <a:t>Make it easier for ELLs to answer supplementary questions by</a:t>
            </a:r>
          </a:p>
          <a:p>
            <a:pPr lvl="1"/>
            <a:r>
              <a:rPr lang="en-US" sz="2000" dirty="0">
                <a:solidFill>
                  <a:schemeClr val="tx1"/>
                </a:solidFill>
              </a:rPr>
              <a:t>D</a:t>
            </a:r>
            <a:r>
              <a:rPr lang="en-US" sz="2000" dirty="0" smtClean="0">
                <a:solidFill>
                  <a:schemeClr val="tx1"/>
                </a:solidFill>
              </a:rPr>
              <a:t>efining </a:t>
            </a:r>
            <a:r>
              <a:rPr lang="en-US" sz="2000" dirty="0">
                <a:solidFill>
                  <a:schemeClr val="tx1"/>
                </a:solidFill>
              </a:rPr>
              <a:t>key words prior to asking the </a:t>
            </a:r>
            <a:r>
              <a:rPr lang="en-US" sz="2000" dirty="0" smtClean="0">
                <a:solidFill>
                  <a:schemeClr val="tx1"/>
                </a:solidFill>
              </a:rPr>
              <a:t>question</a:t>
            </a:r>
          </a:p>
          <a:p>
            <a:pPr lvl="1"/>
            <a:r>
              <a:rPr lang="en-US" sz="2000" dirty="0">
                <a:solidFill>
                  <a:schemeClr val="tx1"/>
                </a:solidFill>
              </a:rPr>
              <a:t>R</a:t>
            </a:r>
            <a:r>
              <a:rPr lang="en-US" sz="2000" dirty="0" smtClean="0">
                <a:solidFill>
                  <a:schemeClr val="tx1"/>
                </a:solidFill>
              </a:rPr>
              <a:t>estating </a:t>
            </a:r>
            <a:r>
              <a:rPr lang="en-US" sz="2000" dirty="0">
                <a:solidFill>
                  <a:schemeClr val="tx1"/>
                </a:solidFill>
              </a:rPr>
              <a:t>phrases or sentences that will help ELLs answer the question</a:t>
            </a:r>
            <a:endParaRPr lang="en-US" sz="2000" dirty="0" smtClean="0">
              <a:solidFill>
                <a:schemeClr val="tx1"/>
              </a:solidFill>
            </a:endParaRPr>
          </a:p>
          <a:p>
            <a:pPr>
              <a:buFont typeface="Arial" pitchFamily="34" charset="0"/>
              <a:buChar char="•"/>
            </a:pPr>
            <a:r>
              <a:rPr lang="en-US" sz="2200" dirty="0" smtClean="0">
                <a:solidFill>
                  <a:schemeClr val="tx1"/>
                </a:solidFill>
              </a:rPr>
              <a:t>Note </a:t>
            </a:r>
            <a:r>
              <a:rPr lang="en-US" sz="2200" dirty="0">
                <a:solidFill>
                  <a:schemeClr val="tx1"/>
                </a:solidFill>
              </a:rPr>
              <a:t>that </a:t>
            </a:r>
            <a:r>
              <a:rPr lang="en-US" sz="2200" dirty="0" smtClean="0">
                <a:solidFill>
                  <a:schemeClr val="tx1"/>
                </a:solidFill>
              </a:rPr>
              <a:t>supplementary questions </a:t>
            </a:r>
            <a:r>
              <a:rPr lang="en-US" sz="2200" dirty="0">
                <a:solidFill>
                  <a:schemeClr val="tx1"/>
                </a:solidFill>
              </a:rPr>
              <a:t>are </a:t>
            </a:r>
            <a:r>
              <a:rPr lang="en-US" sz="2200" dirty="0" smtClean="0">
                <a:solidFill>
                  <a:schemeClr val="tx1"/>
                </a:solidFill>
              </a:rPr>
              <a:t>text dependent!</a:t>
            </a:r>
            <a:endParaRPr lang="en-US" sz="2200" dirty="0">
              <a:solidFill>
                <a:schemeClr val="tx1"/>
              </a:solidFill>
            </a:endParaRPr>
          </a:p>
        </p:txBody>
      </p:sp>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16</a:t>
            </a:fld>
            <a:endParaRPr dirty="0">
              <a:solidFill>
                <a:srgbClr val="FFFFFF">
                  <a:lumMod val="75000"/>
                </a:srgbClr>
              </a:solidFill>
            </a:endParaRPr>
          </a:p>
        </p:txBody>
      </p:sp>
      <p:sp>
        <p:nvSpPr>
          <p:cNvPr id="5" name="Rectangle 4"/>
          <p:cNvSpPr/>
          <p:nvPr/>
        </p:nvSpPr>
        <p:spPr>
          <a:xfrm>
            <a:off x="1103586" y="1559689"/>
            <a:ext cx="6324600" cy="584775"/>
          </a:xfrm>
          <a:prstGeom prst="rect">
            <a:avLst/>
          </a:prstGeom>
        </p:spPr>
        <p:txBody>
          <a:bodyPr wrap="square">
            <a:spAutoFit/>
          </a:bodyPr>
          <a:lstStyle/>
          <a:p>
            <a:pPr algn="l" eaLnBrk="0" hangingPunct="0">
              <a:spcBef>
                <a:spcPts val="600"/>
              </a:spcBef>
              <a:spcAft>
                <a:spcPts val="0"/>
              </a:spcAft>
              <a:buClr>
                <a:srgbClr val="FFFFFF">
                  <a:lumMod val="65000"/>
                </a:srgbClr>
              </a:buClr>
            </a:pPr>
            <a:r>
              <a:rPr lang="en-US" sz="3200" b="1" dirty="0">
                <a:solidFill>
                  <a:srgbClr val="326295">
                    <a:lumMod val="75000"/>
                  </a:srgbClr>
                </a:solidFill>
                <a:latin typeface="+mj-lt"/>
              </a:rPr>
              <a:t>Supplementary Questions</a:t>
            </a:r>
            <a:endParaRPr lang="en-US" sz="3200" dirty="0">
              <a:solidFill>
                <a:srgbClr val="326295">
                  <a:lumMod val="75000"/>
                </a:srgbClr>
              </a:solidFill>
              <a:latin typeface="+mj-lt"/>
            </a:endParaRPr>
          </a:p>
        </p:txBody>
      </p:sp>
      <p:sp>
        <p:nvSpPr>
          <p:cNvPr id="9" name="Title 1"/>
          <p:cNvSpPr>
            <a:spLocks noGrp="1"/>
          </p:cNvSpPr>
          <p:nvPr>
            <p:ph type="title"/>
          </p:nvPr>
        </p:nvSpPr>
        <p:spPr>
          <a:xfrm>
            <a:off x="304800" y="34159"/>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91147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7526" y="2424982"/>
            <a:ext cx="8224699" cy="2763403"/>
          </a:xfrm>
        </p:spPr>
        <p:txBody>
          <a:bodyPr/>
          <a:lstStyle/>
          <a:p>
            <a:pPr marL="0" indent="0">
              <a:buNone/>
            </a:pPr>
            <a:r>
              <a:rPr lang="en-US" sz="2400" dirty="0" smtClean="0">
                <a:solidFill>
                  <a:schemeClr val="tx1"/>
                </a:solidFill>
              </a:rPr>
              <a:t>Guiding question: What does the reader learn about Mary’s parents?</a:t>
            </a:r>
            <a:endParaRPr lang="en-US" sz="2400" dirty="0">
              <a:solidFill>
                <a:schemeClr val="tx1"/>
              </a:solidFill>
            </a:endParaRPr>
          </a:p>
          <a:p>
            <a:endParaRPr lang="en-US" sz="1600" dirty="0">
              <a:solidFill>
                <a:schemeClr val="tx1"/>
              </a:solidFill>
            </a:endParaRPr>
          </a:p>
        </p:txBody>
      </p:sp>
      <p:sp>
        <p:nvSpPr>
          <p:cNvPr id="7" name="Slide Number Placeholder 1"/>
          <p:cNvSpPr>
            <a:spLocks noGrp="1"/>
          </p:cNvSpPr>
          <p:nvPr>
            <p:ph type="sldNum" sz="quarter" idx="10"/>
          </p:nvPr>
        </p:nvSpPr>
        <p:spPr/>
        <p:txBody>
          <a:bodyPr/>
          <a:lstStyle/>
          <a:p>
            <a:fld id="{F3477EC8-074D-41C4-94AE-E9EA7CEEA348}" type="slidenum">
              <a:rPr>
                <a:solidFill>
                  <a:srgbClr val="FFFFFF">
                    <a:lumMod val="75000"/>
                  </a:srgbClr>
                </a:solidFill>
              </a:rPr>
              <a:pPr/>
              <a:t>17</a:t>
            </a:fld>
            <a:endParaRPr dirty="0">
              <a:solidFill>
                <a:srgbClr val="FFFFFF">
                  <a:lumMod val="75000"/>
                </a:srgbClr>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131688510"/>
              </p:ext>
            </p:extLst>
          </p:nvPr>
        </p:nvGraphicFramePr>
        <p:xfrm>
          <a:off x="294488" y="3225604"/>
          <a:ext cx="8710864" cy="2560320"/>
        </p:xfrm>
        <a:graphic>
          <a:graphicData uri="http://schemas.openxmlformats.org/drawingml/2006/table">
            <a:tbl>
              <a:tblPr firstRow="1" bandRow="1">
                <a:tableStyleId>{912C8C85-51F0-491E-9774-3900AFEF0FD7}</a:tableStyleId>
              </a:tblPr>
              <a:tblGrid>
                <a:gridCol w="434844"/>
                <a:gridCol w="645249"/>
                <a:gridCol w="2544276"/>
                <a:gridCol w="5086495"/>
              </a:tblGrid>
              <a:tr h="432185">
                <a:tc rowSpan="4">
                  <a:txBody>
                    <a:bodyPr/>
                    <a:lstStyle/>
                    <a:p>
                      <a:pPr algn="ctr"/>
                      <a:r>
                        <a:rPr lang="en-US" sz="1800" dirty="0" smtClean="0"/>
                        <a:t>Text dependent</a:t>
                      </a:r>
                      <a:endParaRPr lang="en-US" sz="1800" b="1" dirty="0"/>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r>
                        <a:rPr lang="en-US" sz="1800" dirty="0" smtClean="0"/>
                        <a:t>Sequence to support understanding</a:t>
                      </a:r>
                      <a:endParaRPr lang="en-US" sz="1800" b="1" dirty="0"/>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kern="1200" dirty="0" smtClean="0"/>
                        <a:t>Inquire about word meanings</a:t>
                      </a:r>
                      <a:endParaRPr lang="en-US" sz="1800" b="1"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kern="1200" dirty="0" smtClean="0"/>
                        <a:t>What does it mean that Mary’s father “held a position” with the English government? </a:t>
                      </a:r>
                      <a:endParaRPr lang="en-US" sz="1800" b="0" kern="1200" dirty="0">
                        <a:solidFill>
                          <a:schemeClr val="tx2">
                            <a:lumMod val="75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2185">
                <a:tc vMerge="1">
                  <a:txBody>
                    <a:bodyPr/>
                    <a:lstStyle/>
                    <a:p>
                      <a:endParaRPr lang="en-US" dirty="0"/>
                    </a:p>
                  </a:txBody>
                  <a:tcPr/>
                </a:tc>
                <a:tc vMerge="1">
                  <a:txBody>
                    <a:bodyPr/>
                    <a:lstStyle/>
                    <a:p>
                      <a:endParaRPr lang="en-US" dirty="0"/>
                    </a:p>
                  </a:txBody>
                  <a:tcPr/>
                </a:tc>
                <a:tc>
                  <a:txBody>
                    <a:bodyPr/>
                    <a:lstStyle/>
                    <a:p>
                      <a:r>
                        <a:rPr lang="en-US" sz="1800" dirty="0" smtClean="0"/>
                        <a:t>Restate</a:t>
                      </a:r>
                      <a:r>
                        <a:rPr lang="en-US" sz="1800" baseline="0" dirty="0" smtClean="0"/>
                        <a:t> phrases or sentences</a:t>
                      </a:r>
                      <a:endParaRPr lang="en-US" sz="18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Mary’s mother was a great beauty. What did Mary’s mother like to do?</a:t>
                      </a:r>
                      <a:endParaRPr lang="en-US" sz="18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432185">
                <a:tc vMerge="1">
                  <a:txBody>
                    <a:bodyPr/>
                    <a:lstStyle/>
                    <a:p>
                      <a:endParaRPr lang="en-US" dirty="0"/>
                    </a:p>
                  </a:txBody>
                  <a:tcPr/>
                </a:tc>
                <a:tc vMerge="1">
                  <a:txBody>
                    <a:bodyPr/>
                    <a:lstStyle/>
                    <a:p>
                      <a:endParaRPr lang="en-US" dirty="0"/>
                    </a:p>
                  </a:txBody>
                  <a:tcPr/>
                </a:tc>
                <a:tc>
                  <a:txBody>
                    <a:bodyPr/>
                    <a:lstStyle/>
                    <a:p>
                      <a:r>
                        <a:rPr lang="en-US" sz="1800" dirty="0" smtClean="0"/>
                        <a:t>Inquire about larger</a:t>
                      </a:r>
                      <a:r>
                        <a:rPr lang="en-US" sz="1800" baseline="0" dirty="0" smtClean="0"/>
                        <a:t> sequences of text</a:t>
                      </a:r>
                      <a:endParaRPr lang="en-US" sz="18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Did Mary’s mother want Mary? How do you know?</a:t>
                      </a:r>
                      <a:endParaRPr lang="en-US" sz="1800" dirty="0" smtClean="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432185">
                <a:tc vMerge="1">
                  <a:txBody>
                    <a:bodyPr/>
                    <a:lstStyle/>
                    <a:p>
                      <a:endParaRPr lang="en-US" dirty="0"/>
                    </a:p>
                  </a:txBody>
                  <a:tcPr/>
                </a:tc>
                <a:tc vMerge="1">
                  <a:txBody>
                    <a:bodyPr/>
                    <a:lstStyle/>
                    <a:p>
                      <a:endParaRPr lang="en-US" dirty="0"/>
                    </a:p>
                  </a:txBody>
                  <a:tcPr/>
                </a:tc>
                <a:tc>
                  <a:txBody>
                    <a:bodyPr/>
                    <a:lstStyle/>
                    <a:p>
                      <a:r>
                        <a:rPr lang="en-US" sz="1800" dirty="0" smtClean="0"/>
                        <a:t>Define key words prior to asking the question</a:t>
                      </a:r>
                      <a:endParaRPr lang="en-US" sz="18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An Ayah is a maid who takes care of children. What did Mary’s mother want the Ayah to do?</a:t>
                      </a:r>
                      <a:endParaRPr lang="en-US" sz="18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
        <p:nvSpPr>
          <p:cNvPr id="9" name="Rectangle 8"/>
          <p:cNvSpPr/>
          <p:nvPr/>
        </p:nvSpPr>
        <p:spPr>
          <a:xfrm>
            <a:off x="1219199" y="1479045"/>
            <a:ext cx="4790441" cy="584775"/>
          </a:xfrm>
          <a:prstGeom prst="rect">
            <a:avLst/>
          </a:prstGeom>
        </p:spPr>
        <p:txBody>
          <a:bodyPr wrap="square">
            <a:spAutoFit/>
          </a:bodyPr>
          <a:lstStyle/>
          <a:p>
            <a:pPr algn="l" eaLnBrk="0" hangingPunct="0">
              <a:spcBef>
                <a:spcPts val="600"/>
              </a:spcBef>
              <a:spcAft>
                <a:spcPts val="0"/>
              </a:spcAft>
              <a:buClr>
                <a:srgbClr val="FFFFFF">
                  <a:lumMod val="65000"/>
                </a:srgbClr>
              </a:buClr>
            </a:pPr>
            <a:r>
              <a:rPr lang="en-US" sz="3200" b="1" dirty="0">
                <a:solidFill>
                  <a:srgbClr val="326295">
                    <a:lumMod val="75000"/>
                  </a:srgbClr>
                </a:solidFill>
                <a:latin typeface="+mj-lt"/>
              </a:rPr>
              <a:t>Supplementary Questions</a:t>
            </a:r>
            <a:endParaRPr lang="en-US" sz="3200" dirty="0">
              <a:solidFill>
                <a:srgbClr val="326295">
                  <a:lumMod val="75000"/>
                </a:srgbClr>
              </a:solidFill>
              <a:latin typeface="+mj-lt"/>
            </a:endParaRPr>
          </a:p>
        </p:txBody>
      </p:sp>
      <p:sp>
        <p:nvSpPr>
          <p:cNvPr id="11" name="Title 1"/>
          <p:cNvSpPr>
            <a:spLocks noGrp="1"/>
          </p:cNvSpPr>
          <p:nvPr>
            <p:ph type="title"/>
          </p:nvPr>
        </p:nvSpPr>
        <p:spPr>
          <a:xfrm>
            <a:off x="152400" y="0"/>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3266502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526" y="2509520"/>
            <a:ext cx="8375194" cy="3398298"/>
          </a:xfrm>
        </p:spPr>
        <p:txBody>
          <a:bodyPr/>
          <a:lstStyle/>
          <a:p>
            <a:r>
              <a:rPr lang="en-US" sz="2200" dirty="0" smtClean="0">
                <a:solidFill>
                  <a:schemeClr val="tx1"/>
                </a:solidFill>
              </a:rPr>
              <a:t>ELLs with lower levels of proficiency may need sentence starters, sentence frames, or word banks to help them answer all questions</a:t>
            </a:r>
            <a:r>
              <a:rPr lang="en-US" sz="2400" dirty="0" smtClean="0">
                <a:solidFill>
                  <a:schemeClr val="tx1"/>
                </a:solidFill>
              </a:rPr>
              <a:t>.</a:t>
            </a:r>
          </a:p>
          <a:p>
            <a:pPr lvl="1"/>
            <a:r>
              <a:rPr lang="en-US" sz="2000" dirty="0" smtClean="0">
                <a:solidFill>
                  <a:schemeClr val="tx1"/>
                </a:solidFill>
              </a:rPr>
              <a:t>Omitted words in sentence frames are words that carry most meaning in the sentence.</a:t>
            </a:r>
          </a:p>
          <a:p>
            <a:r>
              <a:rPr lang="en-US" sz="2200" dirty="0" smtClean="0">
                <a:solidFill>
                  <a:schemeClr val="tx1"/>
                </a:solidFill>
              </a:rPr>
              <a:t>The level of scaffolding can and should be adjusted depending on ELL’s level of English proficiency.</a:t>
            </a:r>
          </a:p>
          <a:p>
            <a:pPr lvl="1"/>
            <a:r>
              <a:rPr lang="en-US" sz="2000" dirty="0" smtClean="0">
                <a:solidFill>
                  <a:schemeClr val="tx1"/>
                </a:solidFill>
              </a:rPr>
              <a:t>Emergent level proficiency: Sentence frames and word banks</a:t>
            </a:r>
          </a:p>
          <a:p>
            <a:pPr lvl="1"/>
            <a:r>
              <a:rPr lang="en-US" sz="2000" dirty="0" smtClean="0">
                <a:solidFill>
                  <a:schemeClr val="tx1"/>
                </a:solidFill>
              </a:rPr>
              <a:t>Intermediate level proficiency: Sentence starters</a:t>
            </a:r>
          </a:p>
          <a:p>
            <a:pPr lvl="1"/>
            <a:r>
              <a:rPr lang="en-US" sz="2000" dirty="0" smtClean="0">
                <a:solidFill>
                  <a:schemeClr val="tx1"/>
                </a:solidFill>
              </a:rPr>
              <a:t>Advanced level proficiency: Word banks</a:t>
            </a:r>
          </a:p>
        </p:txBody>
      </p:sp>
      <p:sp>
        <p:nvSpPr>
          <p:cNvPr id="4" name="Slide Number Placeholder 3"/>
          <p:cNvSpPr>
            <a:spLocks noGrp="1"/>
          </p:cNvSpPr>
          <p:nvPr>
            <p:ph type="sldNum" sz="quarter" idx="10"/>
          </p:nvPr>
        </p:nvSpPr>
        <p:spPr/>
        <p:txBody>
          <a:bodyPr/>
          <a:lstStyle/>
          <a:p>
            <a:fld id="{F3477EC8-074D-41C4-94AE-E9EA7CEEA348}" type="slidenum">
              <a:rPr lang="en-US" smtClean="0"/>
              <a:pPr/>
              <a:t>18</a:t>
            </a:fld>
            <a:endParaRPr lang="en-US" dirty="0"/>
          </a:p>
        </p:txBody>
      </p:sp>
      <p:sp>
        <p:nvSpPr>
          <p:cNvPr id="5" name="Rectangle 4"/>
          <p:cNvSpPr/>
          <p:nvPr/>
        </p:nvSpPr>
        <p:spPr>
          <a:xfrm>
            <a:off x="922283" y="1528107"/>
            <a:ext cx="8980228" cy="523220"/>
          </a:xfrm>
          <a:prstGeom prst="rect">
            <a:avLst/>
          </a:prstGeom>
        </p:spPr>
        <p:txBody>
          <a:bodyPr wrap="square">
            <a:spAutoFit/>
          </a:bodyPr>
          <a:lstStyle/>
          <a:p>
            <a:pPr algn="l" fontAlgn="auto">
              <a:spcBef>
                <a:spcPts val="0"/>
              </a:spcBef>
              <a:spcAft>
                <a:spcPts val="0"/>
              </a:spcAft>
            </a:pPr>
            <a:r>
              <a:rPr lang="en-US" sz="2800" b="1" dirty="0" smtClean="0">
                <a:latin typeface="+mj-lt"/>
              </a:rPr>
              <a:t>Scaffold Questions at Different Levels of Proficiency</a:t>
            </a:r>
            <a:endParaRPr lang="en-US" sz="2800" dirty="0">
              <a:latin typeface="+mj-lt"/>
            </a:endParaRPr>
          </a:p>
        </p:txBody>
      </p:sp>
      <p:sp>
        <p:nvSpPr>
          <p:cNvPr id="7" name="Title 1"/>
          <p:cNvSpPr>
            <a:spLocks noGrp="1"/>
          </p:cNvSpPr>
          <p:nvPr>
            <p:ph type="title"/>
          </p:nvPr>
        </p:nvSpPr>
        <p:spPr>
          <a:xfrm>
            <a:off x="228600" y="34159"/>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3195286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19</a:t>
            </a:fld>
            <a:endParaRPr dirty="0">
              <a:solidFill>
                <a:srgbClr val="FFFFFF">
                  <a:lumMod val="75000"/>
                </a:srgbClr>
              </a:solidFill>
            </a:endParaRPr>
          </a:p>
        </p:txBody>
      </p:sp>
      <p:graphicFrame>
        <p:nvGraphicFramePr>
          <p:cNvPr id="20" name="Table 19"/>
          <p:cNvGraphicFramePr>
            <a:graphicFrameLocks noGrp="1"/>
          </p:cNvGraphicFramePr>
          <p:nvPr>
            <p:extLst>
              <p:ext uri="{D42A27DB-BD31-4B8C-83A1-F6EECF244321}">
                <p14:modId xmlns:p14="http://schemas.microsoft.com/office/powerpoint/2010/main" val="2923380042"/>
              </p:ext>
            </p:extLst>
          </p:nvPr>
        </p:nvGraphicFramePr>
        <p:xfrm>
          <a:off x="2337276" y="1664732"/>
          <a:ext cx="6314571" cy="670560"/>
        </p:xfrm>
        <a:graphic>
          <a:graphicData uri="http://schemas.openxmlformats.org/drawingml/2006/table">
            <a:tbl>
              <a:tblPr firstRow="1" bandRow="1">
                <a:tableStyleId>{2D5ABB26-0587-4C30-8999-92F81FD0307C}</a:tableStyleId>
              </a:tblPr>
              <a:tblGrid>
                <a:gridCol w="2104857"/>
                <a:gridCol w="2104857"/>
                <a:gridCol w="2104857"/>
              </a:tblGrid>
              <a:tr h="256505">
                <a:tc>
                  <a:txBody>
                    <a:bodyPr/>
                    <a:lstStyle/>
                    <a:p>
                      <a:r>
                        <a:rPr lang="en-US" sz="1600" dirty="0" smtClean="0"/>
                        <a:t>amuse</a:t>
                      </a:r>
                      <a:endParaRPr lang="en-US" sz="1600" dirty="0"/>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out of sight</a:t>
                      </a:r>
                      <a:endParaRPr lang="en-US" sz="1600"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take care of</a:t>
                      </a:r>
                      <a:endParaRPr lang="en-US" sz="1600" dirty="0"/>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r>
              <a:tr h="256505">
                <a:tc>
                  <a:txBody>
                    <a:bodyPr/>
                    <a:lstStyle/>
                    <a:p>
                      <a:r>
                        <a:rPr lang="en-US" sz="1600" dirty="0" smtClean="0"/>
                        <a:t>gave</a:t>
                      </a:r>
                      <a:endParaRPr lang="en-US" sz="1600" dirty="0"/>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parties</a:t>
                      </a:r>
                      <a:endParaRPr lang="en-US" sz="16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worked</a:t>
                      </a:r>
                      <a:endParaRPr lang="en-US" sz="1600" dirty="0"/>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bl>
          </a:graphicData>
        </a:graphic>
      </p:graphicFrame>
      <p:sp>
        <p:nvSpPr>
          <p:cNvPr id="21" name="Rectangle 20"/>
          <p:cNvSpPr/>
          <p:nvPr/>
        </p:nvSpPr>
        <p:spPr>
          <a:xfrm>
            <a:off x="980090" y="1726636"/>
            <a:ext cx="8980228" cy="369332"/>
          </a:xfrm>
          <a:prstGeom prst="rect">
            <a:avLst/>
          </a:prstGeom>
        </p:spPr>
        <p:txBody>
          <a:bodyPr wrap="square">
            <a:spAutoFit/>
          </a:bodyPr>
          <a:lstStyle/>
          <a:p>
            <a:pPr algn="l"/>
            <a:r>
              <a:rPr lang="en-US" b="1" i="1" dirty="0" smtClean="0">
                <a:solidFill>
                  <a:srgbClr val="326295">
                    <a:lumMod val="75000"/>
                  </a:srgbClr>
                </a:solidFill>
                <a:latin typeface="Arial"/>
              </a:rPr>
              <a:t>Emergent</a:t>
            </a:r>
            <a:endParaRPr lang="en-US" i="1" dirty="0">
              <a:solidFill>
                <a:srgbClr val="326295">
                  <a:lumMod val="75000"/>
                </a:srgbClr>
              </a:solidFill>
              <a:latin typeface="Arial"/>
            </a:endParaRPr>
          </a:p>
        </p:txBody>
      </p:sp>
      <p:sp>
        <p:nvSpPr>
          <p:cNvPr id="17" name="Content Placeholder 3"/>
          <p:cNvSpPr>
            <a:spLocks noGrp="1"/>
          </p:cNvSpPr>
          <p:nvPr>
            <p:ph idx="1"/>
          </p:nvPr>
        </p:nvSpPr>
        <p:spPr>
          <a:xfrm>
            <a:off x="628280" y="2590800"/>
            <a:ext cx="8662986" cy="3930825"/>
          </a:xfrm>
        </p:spPr>
        <p:txBody>
          <a:bodyPr>
            <a:noAutofit/>
          </a:bodyPr>
          <a:lstStyle/>
          <a:p>
            <a:pPr marL="109728" indent="0">
              <a:buNone/>
            </a:pPr>
            <a:endParaRPr lang="en-US" sz="1600" b="1" i="1" dirty="0" smtClean="0"/>
          </a:p>
          <a:p>
            <a:pPr marL="342900" indent="-342900">
              <a:spcBef>
                <a:spcPts val="0"/>
              </a:spcBef>
              <a:spcAft>
                <a:spcPts val="600"/>
              </a:spcAft>
              <a:buClr>
                <a:schemeClr val="accent1"/>
              </a:buClr>
              <a:buFont typeface="+mj-lt"/>
              <a:buAutoNum type="arabicPeriod"/>
            </a:pPr>
            <a:r>
              <a:rPr lang="en-US" sz="1600" b="1" dirty="0" smtClean="0">
                <a:solidFill>
                  <a:schemeClr val="tx1"/>
                </a:solidFill>
              </a:rPr>
              <a:t>What does it mean that Mary’s father “held a position” with the English government?                               </a:t>
            </a:r>
          </a:p>
          <a:p>
            <a:pPr marL="320040" lvl="1" indent="0">
              <a:buNone/>
            </a:pPr>
            <a:r>
              <a:rPr lang="en-US" sz="1600" i="1" dirty="0" smtClean="0">
                <a:solidFill>
                  <a:schemeClr val="tx1"/>
                </a:solidFill>
              </a:rPr>
              <a:t>It means that Mary’s father _______ for the English government</a:t>
            </a:r>
            <a:r>
              <a:rPr lang="en-US" sz="1600" dirty="0" smtClean="0">
                <a:solidFill>
                  <a:schemeClr val="tx1"/>
                </a:solidFill>
              </a:rPr>
              <a:t>.</a:t>
            </a:r>
          </a:p>
          <a:p>
            <a:pPr marL="342900" indent="-342900">
              <a:lnSpc>
                <a:spcPct val="120000"/>
              </a:lnSpc>
              <a:buClr>
                <a:schemeClr val="accent1"/>
              </a:buClr>
              <a:buFont typeface="+mj-lt"/>
              <a:buAutoNum type="arabicPeriod"/>
            </a:pPr>
            <a:r>
              <a:rPr lang="en-US" sz="1600" b="1" dirty="0" smtClean="0">
                <a:solidFill>
                  <a:schemeClr val="tx1"/>
                </a:solidFill>
              </a:rPr>
              <a:t>Mary’s mother was a great beauty. What did Mary’s mother like to do?</a:t>
            </a:r>
          </a:p>
          <a:p>
            <a:pPr marL="341313" lvl="1" indent="0">
              <a:lnSpc>
                <a:spcPct val="120000"/>
              </a:lnSpc>
              <a:buClr>
                <a:schemeClr val="accent1"/>
              </a:buClr>
              <a:buNone/>
            </a:pPr>
            <a:r>
              <a:rPr lang="en-US" sz="1600" i="1" dirty="0" smtClean="0">
                <a:solidFill>
                  <a:schemeClr val="tx1"/>
                </a:solidFill>
              </a:rPr>
              <a:t>Mary’s mother liked to go to ________ and ________ herself.</a:t>
            </a:r>
            <a:endParaRPr lang="en-US" sz="1600" b="1" dirty="0" smtClean="0">
              <a:solidFill>
                <a:schemeClr val="tx1"/>
              </a:solidFill>
            </a:endParaRPr>
          </a:p>
          <a:p>
            <a:pPr marL="342900" indent="-342900">
              <a:lnSpc>
                <a:spcPct val="120000"/>
              </a:lnSpc>
              <a:buClr>
                <a:schemeClr val="accent1"/>
              </a:buClr>
              <a:buFont typeface="+mj-lt"/>
              <a:buAutoNum type="arabicPeriod"/>
            </a:pPr>
            <a:r>
              <a:rPr lang="en-US" sz="1600" b="1" dirty="0" smtClean="0">
                <a:solidFill>
                  <a:schemeClr val="tx1"/>
                </a:solidFill>
              </a:rPr>
              <a:t>Did Mary’s mother want Mary? How do you know?</a:t>
            </a:r>
          </a:p>
          <a:p>
            <a:pPr marL="341313" lvl="1" indent="0">
              <a:lnSpc>
                <a:spcPct val="120000"/>
              </a:lnSpc>
              <a:buClr>
                <a:schemeClr val="accent1"/>
              </a:buClr>
              <a:buNone/>
            </a:pPr>
            <a:r>
              <a:rPr lang="en-US" sz="1600" i="1" dirty="0" smtClean="0">
                <a:solidFill>
                  <a:schemeClr val="tx1"/>
                </a:solidFill>
              </a:rPr>
              <a:t>Mary’s mother (did/did not)</a:t>
            </a:r>
            <a:r>
              <a:rPr lang="en-US" sz="1600" dirty="0" smtClean="0">
                <a:solidFill>
                  <a:schemeClr val="tx1"/>
                </a:solidFill>
              </a:rPr>
              <a:t>_________ </a:t>
            </a:r>
            <a:r>
              <a:rPr lang="en-US" sz="1600" i="1" dirty="0" smtClean="0">
                <a:solidFill>
                  <a:schemeClr val="tx1"/>
                </a:solidFill>
              </a:rPr>
              <a:t>want Mary. We know this because she ______ Mary to an Ayah</a:t>
            </a:r>
            <a:r>
              <a:rPr lang="en-US" sz="1600" b="1" i="1" dirty="0" smtClean="0">
                <a:solidFill>
                  <a:schemeClr val="tx1"/>
                </a:solidFill>
              </a:rPr>
              <a:t> </a:t>
            </a:r>
            <a:r>
              <a:rPr lang="en-US" sz="1600" i="1" dirty="0" smtClean="0">
                <a:solidFill>
                  <a:schemeClr val="tx1"/>
                </a:solidFill>
              </a:rPr>
              <a:t>to ____________ her. </a:t>
            </a:r>
          </a:p>
          <a:p>
            <a:pPr marL="341313" indent="-341313">
              <a:lnSpc>
                <a:spcPct val="120000"/>
              </a:lnSpc>
              <a:buClr>
                <a:schemeClr val="accent1"/>
              </a:buClr>
              <a:buFont typeface="+mj-lt"/>
              <a:buAutoNum type="arabicPeriod"/>
            </a:pPr>
            <a:r>
              <a:rPr lang="en-US" sz="1600" b="1" dirty="0">
                <a:solidFill>
                  <a:schemeClr val="tx1"/>
                </a:solidFill>
              </a:rPr>
              <a:t>An Ayah is a maid who takes care of children. What did Mary’s mother want the Ayah to do?</a:t>
            </a:r>
            <a:endParaRPr lang="en-US" sz="1600" b="1" dirty="0" smtClean="0">
              <a:solidFill>
                <a:schemeClr val="tx1"/>
              </a:solidFill>
            </a:endParaRPr>
          </a:p>
          <a:p>
            <a:pPr marL="341313" lvl="1" indent="0">
              <a:lnSpc>
                <a:spcPct val="120000"/>
              </a:lnSpc>
              <a:buClr>
                <a:schemeClr val="accent1"/>
              </a:buClr>
              <a:buNone/>
            </a:pPr>
            <a:r>
              <a:rPr lang="en-US" sz="1600" i="1" dirty="0" smtClean="0">
                <a:solidFill>
                  <a:schemeClr val="tx1"/>
                </a:solidFill>
              </a:rPr>
              <a:t>Mary’s mother wanted the Ayah to keep Mary ____________ .</a:t>
            </a:r>
          </a:p>
        </p:txBody>
      </p:sp>
      <p:sp>
        <p:nvSpPr>
          <p:cNvPr id="25" name="TextBox 24"/>
          <p:cNvSpPr txBox="1"/>
          <p:nvPr/>
        </p:nvSpPr>
        <p:spPr>
          <a:xfrm>
            <a:off x="2971800" y="3197423"/>
            <a:ext cx="811440" cy="307777"/>
          </a:xfrm>
          <a:prstGeom prst="rect">
            <a:avLst/>
          </a:prstGeom>
          <a:noFill/>
        </p:spPr>
        <p:txBody>
          <a:bodyPr wrap="none" rtlCol="0">
            <a:spAutoFit/>
          </a:bodyPr>
          <a:lstStyle/>
          <a:p>
            <a:r>
              <a:rPr lang="en-US" sz="1400" b="1" i="1" dirty="0" smtClean="0">
                <a:solidFill>
                  <a:srgbClr val="773C75">
                    <a:lumMod val="60000"/>
                    <a:lumOff val="40000"/>
                  </a:srgbClr>
                </a:solidFill>
              </a:rPr>
              <a:t>worked</a:t>
            </a:r>
            <a:endParaRPr lang="en-US" sz="1400" b="1" i="1" dirty="0">
              <a:solidFill>
                <a:srgbClr val="773C75">
                  <a:lumMod val="60000"/>
                  <a:lumOff val="40000"/>
                </a:srgbClr>
              </a:solidFill>
            </a:endParaRPr>
          </a:p>
        </p:txBody>
      </p:sp>
      <p:sp>
        <p:nvSpPr>
          <p:cNvPr id="26" name="TextBox 25"/>
          <p:cNvSpPr txBox="1"/>
          <p:nvPr/>
        </p:nvSpPr>
        <p:spPr>
          <a:xfrm>
            <a:off x="3048000" y="3810000"/>
            <a:ext cx="857927" cy="338554"/>
          </a:xfrm>
          <a:prstGeom prst="rect">
            <a:avLst/>
          </a:prstGeom>
          <a:noFill/>
        </p:spPr>
        <p:txBody>
          <a:bodyPr wrap="none" rtlCol="0">
            <a:spAutoFit/>
          </a:bodyPr>
          <a:lstStyle/>
          <a:p>
            <a:r>
              <a:rPr lang="en-US" sz="1600" b="1" i="1" dirty="0" smtClean="0">
                <a:solidFill>
                  <a:srgbClr val="773C75">
                    <a:lumMod val="60000"/>
                    <a:lumOff val="40000"/>
                  </a:srgbClr>
                </a:solidFill>
              </a:rPr>
              <a:t>parties</a:t>
            </a:r>
            <a:endParaRPr lang="en-US" sz="1600" b="1" i="1" dirty="0">
              <a:solidFill>
                <a:srgbClr val="773C75">
                  <a:lumMod val="60000"/>
                  <a:lumOff val="40000"/>
                </a:srgbClr>
              </a:solidFill>
            </a:endParaRPr>
          </a:p>
        </p:txBody>
      </p:sp>
      <p:sp>
        <p:nvSpPr>
          <p:cNvPr id="27" name="TextBox 26"/>
          <p:cNvSpPr txBox="1"/>
          <p:nvPr/>
        </p:nvSpPr>
        <p:spPr>
          <a:xfrm>
            <a:off x="4271517" y="3810000"/>
            <a:ext cx="833883" cy="338554"/>
          </a:xfrm>
          <a:prstGeom prst="rect">
            <a:avLst/>
          </a:prstGeom>
          <a:noFill/>
        </p:spPr>
        <p:txBody>
          <a:bodyPr wrap="none" rtlCol="0">
            <a:spAutoFit/>
          </a:bodyPr>
          <a:lstStyle/>
          <a:p>
            <a:r>
              <a:rPr lang="en-US" sz="1600" b="1" i="1" dirty="0" smtClean="0">
                <a:solidFill>
                  <a:srgbClr val="773C75">
                    <a:lumMod val="60000"/>
                    <a:lumOff val="40000"/>
                  </a:srgbClr>
                </a:solidFill>
              </a:rPr>
              <a:t>amuse</a:t>
            </a:r>
            <a:endParaRPr lang="en-US" sz="1600" b="1" i="1" dirty="0">
              <a:solidFill>
                <a:srgbClr val="773C75">
                  <a:lumMod val="60000"/>
                  <a:lumOff val="40000"/>
                </a:srgbClr>
              </a:solidFill>
            </a:endParaRPr>
          </a:p>
        </p:txBody>
      </p:sp>
      <p:sp>
        <p:nvSpPr>
          <p:cNvPr id="28" name="TextBox 27"/>
          <p:cNvSpPr txBox="1"/>
          <p:nvPr/>
        </p:nvSpPr>
        <p:spPr>
          <a:xfrm>
            <a:off x="3017051" y="4495800"/>
            <a:ext cx="869149" cy="338554"/>
          </a:xfrm>
          <a:prstGeom prst="rect">
            <a:avLst/>
          </a:prstGeom>
          <a:noFill/>
        </p:spPr>
        <p:txBody>
          <a:bodyPr wrap="none" rtlCol="0">
            <a:spAutoFit/>
          </a:bodyPr>
          <a:lstStyle/>
          <a:p>
            <a:r>
              <a:rPr lang="en-US" sz="1600" b="1" i="1" dirty="0" smtClean="0">
                <a:solidFill>
                  <a:srgbClr val="773C75">
                    <a:lumMod val="60000"/>
                    <a:lumOff val="40000"/>
                  </a:srgbClr>
                </a:solidFill>
              </a:rPr>
              <a:t>did not</a:t>
            </a:r>
            <a:endParaRPr lang="en-US" sz="1600" b="1" i="1" dirty="0">
              <a:solidFill>
                <a:srgbClr val="773C75">
                  <a:lumMod val="60000"/>
                  <a:lumOff val="40000"/>
                </a:srgbClr>
              </a:solidFill>
            </a:endParaRPr>
          </a:p>
        </p:txBody>
      </p:sp>
      <p:sp>
        <p:nvSpPr>
          <p:cNvPr id="29" name="TextBox 28"/>
          <p:cNvSpPr txBox="1"/>
          <p:nvPr/>
        </p:nvSpPr>
        <p:spPr>
          <a:xfrm>
            <a:off x="6629400" y="4495800"/>
            <a:ext cx="651140" cy="338554"/>
          </a:xfrm>
          <a:prstGeom prst="rect">
            <a:avLst/>
          </a:prstGeom>
          <a:noFill/>
        </p:spPr>
        <p:txBody>
          <a:bodyPr wrap="none" rtlCol="0">
            <a:spAutoFit/>
          </a:bodyPr>
          <a:lstStyle/>
          <a:p>
            <a:r>
              <a:rPr lang="en-US" sz="1600" b="1" i="1" dirty="0" smtClean="0">
                <a:solidFill>
                  <a:srgbClr val="773C75">
                    <a:lumMod val="60000"/>
                    <a:lumOff val="40000"/>
                  </a:srgbClr>
                </a:solidFill>
              </a:rPr>
              <a:t>gave</a:t>
            </a:r>
            <a:endParaRPr lang="en-US" sz="1600" b="1" i="1" dirty="0">
              <a:solidFill>
                <a:srgbClr val="773C75">
                  <a:lumMod val="60000"/>
                  <a:lumOff val="40000"/>
                </a:srgbClr>
              </a:solidFill>
            </a:endParaRPr>
          </a:p>
        </p:txBody>
      </p:sp>
      <p:sp>
        <p:nvSpPr>
          <p:cNvPr id="30" name="TextBox 29"/>
          <p:cNvSpPr txBox="1"/>
          <p:nvPr/>
        </p:nvSpPr>
        <p:spPr>
          <a:xfrm>
            <a:off x="990600" y="4800600"/>
            <a:ext cx="1374479" cy="338554"/>
          </a:xfrm>
          <a:prstGeom prst="rect">
            <a:avLst/>
          </a:prstGeom>
          <a:noFill/>
        </p:spPr>
        <p:txBody>
          <a:bodyPr wrap="none" rtlCol="0">
            <a:spAutoFit/>
          </a:bodyPr>
          <a:lstStyle/>
          <a:p>
            <a:r>
              <a:rPr lang="en-US" sz="1600" b="1" i="1" dirty="0" smtClean="0">
                <a:solidFill>
                  <a:srgbClr val="773C75">
                    <a:lumMod val="60000"/>
                    <a:lumOff val="40000"/>
                  </a:srgbClr>
                </a:solidFill>
              </a:rPr>
              <a:t>take care of</a:t>
            </a:r>
            <a:endParaRPr lang="en-US" sz="1600" b="1" i="1" dirty="0">
              <a:solidFill>
                <a:srgbClr val="773C75">
                  <a:lumMod val="60000"/>
                  <a:lumOff val="40000"/>
                </a:srgbClr>
              </a:solidFill>
            </a:endParaRPr>
          </a:p>
        </p:txBody>
      </p:sp>
      <p:sp>
        <p:nvSpPr>
          <p:cNvPr id="31" name="TextBox 30"/>
          <p:cNvSpPr txBox="1"/>
          <p:nvPr/>
        </p:nvSpPr>
        <p:spPr>
          <a:xfrm>
            <a:off x="4191000" y="5486400"/>
            <a:ext cx="1303562" cy="338554"/>
          </a:xfrm>
          <a:prstGeom prst="rect">
            <a:avLst/>
          </a:prstGeom>
          <a:noFill/>
        </p:spPr>
        <p:txBody>
          <a:bodyPr wrap="none" rtlCol="0">
            <a:spAutoFit/>
          </a:bodyPr>
          <a:lstStyle/>
          <a:p>
            <a:r>
              <a:rPr lang="en-US" sz="1600" b="1" i="1" dirty="0" smtClean="0">
                <a:solidFill>
                  <a:srgbClr val="773C75">
                    <a:lumMod val="60000"/>
                    <a:lumOff val="40000"/>
                  </a:srgbClr>
                </a:solidFill>
              </a:rPr>
              <a:t>out of sight</a:t>
            </a:r>
            <a:endParaRPr lang="en-US" sz="1600" b="1" i="1" dirty="0">
              <a:solidFill>
                <a:srgbClr val="773C75">
                  <a:lumMod val="60000"/>
                  <a:lumOff val="40000"/>
                </a:srgbClr>
              </a:solidFill>
            </a:endParaRPr>
          </a:p>
        </p:txBody>
      </p:sp>
      <p:sp>
        <p:nvSpPr>
          <p:cNvPr id="19" name="Title 1"/>
          <p:cNvSpPr>
            <a:spLocks noGrp="1"/>
          </p:cNvSpPr>
          <p:nvPr>
            <p:ph type="title"/>
          </p:nvPr>
        </p:nvSpPr>
        <p:spPr>
          <a:xfrm>
            <a:off x="7883" y="0"/>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108098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strVal val="#ppt_x"/>
                                          </p:val>
                                        </p:tav>
                                        <p:tav tm="100000">
                                          <p:val>
                                            <p:strVal val="#ppt_x"/>
                                          </p:val>
                                        </p:tav>
                                      </p:tavLst>
                                    </p:anim>
                                    <p:anim calcmode="lin" valueType="num">
                                      <p:cBhvr>
                                        <p:cTn id="39"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20</a:t>
            </a:fld>
            <a:endParaRPr dirty="0">
              <a:solidFill>
                <a:srgbClr val="FFFFFF">
                  <a:lumMod val="75000"/>
                </a:srgbClr>
              </a:solidFill>
            </a:endParaRPr>
          </a:p>
        </p:txBody>
      </p:sp>
      <p:sp>
        <p:nvSpPr>
          <p:cNvPr id="21" name="Rectangle 20"/>
          <p:cNvSpPr/>
          <p:nvPr/>
        </p:nvSpPr>
        <p:spPr>
          <a:xfrm>
            <a:off x="1022131" y="1799399"/>
            <a:ext cx="8980228" cy="369332"/>
          </a:xfrm>
          <a:prstGeom prst="rect">
            <a:avLst/>
          </a:prstGeom>
        </p:spPr>
        <p:txBody>
          <a:bodyPr wrap="square">
            <a:spAutoFit/>
          </a:bodyPr>
          <a:lstStyle/>
          <a:p>
            <a:pPr algn="l"/>
            <a:r>
              <a:rPr lang="en-US" b="1" i="1" dirty="0" smtClean="0">
                <a:solidFill>
                  <a:srgbClr val="326295">
                    <a:lumMod val="75000"/>
                  </a:srgbClr>
                </a:solidFill>
                <a:latin typeface="Arial"/>
              </a:rPr>
              <a:t>Intermediate</a:t>
            </a:r>
            <a:endParaRPr lang="en-US" i="1" dirty="0">
              <a:solidFill>
                <a:srgbClr val="326295">
                  <a:lumMod val="75000"/>
                </a:srgbClr>
              </a:solidFill>
              <a:latin typeface="Arial"/>
            </a:endParaRPr>
          </a:p>
        </p:txBody>
      </p:sp>
      <p:sp>
        <p:nvSpPr>
          <p:cNvPr id="8" name="Content Placeholder 3"/>
          <p:cNvSpPr>
            <a:spLocks noGrp="1"/>
          </p:cNvSpPr>
          <p:nvPr>
            <p:ph idx="1"/>
          </p:nvPr>
        </p:nvSpPr>
        <p:spPr>
          <a:xfrm>
            <a:off x="762000" y="2247560"/>
            <a:ext cx="8382000" cy="4053754"/>
          </a:xfrm>
        </p:spPr>
        <p:txBody>
          <a:bodyPr>
            <a:noAutofit/>
          </a:bodyPr>
          <a:lstStyle/>
          <a:p>
            <a:pPr marL="109728" indent="0">
              <a:buNone/>
            </a:pPr>
            <a:endParaRPr lang="en-US" sz="1600" b="1" i="1" dirty="0" smtClean="0">
              <a:solidFill>
                <a:schemeClr val="tx1"/>
              </a:solidFill>
            </a:endParaRPr>
          </a:p>
          <a:p>
            <a:pPr marL="342900" indent="-342900">
              <a:spcBef>
                <a:spcPts val="0"/>
              </a:spcBef>
              <a:spcAft>
                <a:spcPts val="600"/>
              </a:spcAft>
              <a:buClr>
                <a:schemeClr val="accent1"/>
              </a:buClr>
              <a:buFont typeface="+mj-lt"/>
              <a:buAutoNum type="arabicPeriod"/>
            </a:pPr>
            <a:r>
              <a:rPr lang="en-US" sz="1600" b="1" dirty="0" smtClean="0">
                <a:solidFill>
                  <a:schemeClr val="tx1"/>
                </a:solidFill>
              </a:rPr>
              <a:t>What does it mean that Mary’s father “held a position” with the English government?                               </a:t>
            </a:r>
          </a:p>
          <a:p>
            <a:pPr marL="320040" lvl="1" indent="0">
              <a:buNone/>
            </a:pPr>
            <a:r>
              <a:rPr lang="en-US" sz="1600" i="1" dirty="0" smtClean="0">
                <a:solidFill>
                  <a:schemeClr val="tx1"/>
                </a:solidFill>
              </a:rPr>
              <a:t>It means that Mary’s father ___________________________________________________</a:t>
            </a:r>
            <a:r>
              <a:rPr lang="en-US" sz="1600" dirty="0" smtClean="0">
                <a:solidFill>
                  <a:schemeClr val="tx1"/>
                </a:solidFill>
              </a:rPr>
              <a:t>.</a:t>
            </a:r>
          </a:p>
          <a:p>
            <a:pPr marL="342900" indent="-342900">
              <a:lnSpc>
                <a:spcPct val="120000"/>
              </a:lnSpc>
              <a:buClr>
                <a:schemeClr val="accent1"/>
              </a:buClr>
              <a:buFont typeface="+mj-lt"/>
              <a:buAutoNum type="arabicPeriod"/>
            </a:pPr>
            <a:r>
              <a:rPr lang="en-US" sz="1600" b="1" dirty="0" smtClean="0">
                <a:solidFill>
                  <a:schemeClr val="tx1"/>
                </a:solidFill>
              </a:rPr>
              <a:t>Mary’s mother was a great beauty. What did Mary’s mother like to do?</a:t>
            </a:r>
          </a:p>
          <a:p>
            <a:pPr marL="341313" lvl="1" indent="0">
              <a:lnSpc>
                <a:spcPct val="120000"/>
              </a:lnSpc>
              <a:buClr>
                <a:schemeClr val="accent1"/>
              </a:buClr>
              <a:buNone/>
            </a:pPr>
            <a:r>
              <a:rPr lang="en-US" sz="1600" i="1" dirty="0" smtClean="0">
                <a:solidFill>
                  <a:schemeClr val="tx1"/>
                </a:solidFill>
              </a:rPr>
              <a:t>Mary’s mother liked to ______________________________________________________.</a:t>
            </a:r>
            <a:endParaRPr lang="en-US" sz="1600" b="1" dirty="0" smtClean="0">
              <a:solidFill>
                <a:schemeClr val="tx1"/>
              </a:solidFill>
            </a:endParaRPr>
          </a:p>
          <a:p>
            <a:pPr marL="342900" indent="-342900">
              <a:lnSpc>
                <a:spcPct val="120000"/>
              </a:lnSpc>
              <a:buClr>
                <a:schemeClr val="accent1"/>
              </a:buClr>
              <a:buFont typeface="+mj-lt"/>
              <a:buAutoNum type="arabicPeriod"/>
            </a:pPr>
            <a:r>
              <a:rPr lang="en-US" sz="1600" b="1" dirty="0" smtClean="0">
                <a:solidFill>
                  <a:schemeClr val="tx1"/>
                </a:solidFill>
              </a:rPr>
              <a:t>Did Mary’s mother want Mary? How do you know?</a:t>
            </a:r>
          </a:p>
          <a:p>
            <a:pPr marL="341313" lvl="1" indent="0">
              <a:lnSpc>
                <a:spcPct val="120000"/>
              </a:lnSpc>
              <a:buClr>
                <a:schemeClr val="accent1"/>
              </a:buClr>
              <a:buNone/>
            </a:pPr>
            <a:r>
              <a:rPr lang="en-US" sz="1600" i="1" dirty="0" smtClean="0">
                <a:solidFill>
                  <a:schemeClr val="tx1"/>
                </a:solidFill>
              </a:rPr>
              <a:t>Mary’s mother ________________________________.</a:t>
            </a:r>
          </a:p>
          <a:p>
            <a:pPr marL="341313" lvl="1" indent="0">
              <a:lnSpc>
                <a:spcPct val="120000"/>
              </a:lnSpc>
              <a:buClr>
                <a:schemeClr val="accent1"/>
              </a:buClr>
              <a:buNone/>
            </a:pPr>
            <a:r>
              <a:rPr lang="en-US" sz="1600" i="1" dirty="0" smtClean="0">
                <a:solidFill>
                  <a:schemeClr val="tx1"/>
                </a:solidFill>
              </a:rPr>
              <a:t>We know this because ______________________________________________________. </a:t>
            </a:r>
          </a:p>
          <a:p>
            <a:pPr marL="341313" indent="-341313">
              <a:lnSpc>
                <a:spcPct val="120000"/>
              </a:lnSpc>
              <a:buClr>
                <a:schemeClr val="accent1"/>
              </a:buClr>
              <a:buFont typeface="+mj-lt"/>
              <a:buAutoNum type="arabicPeriod"/>
            </a:pPr>
            <a:r>
              <a:rPr lang="en-US" sz="1600" b="1" dirty="0">
                <a:solidFill>
                  <a:schemeClr val="tx1"/>
                </a:solidFill>
              </a:rPr>
              <a:t>An Ayah is a maid who takes care of children. What did Mary’s mother want the Ayah to do?</a:t>
            </a:r>
            <a:endParaRPr lang="en-US" sz="1600" b="1" dirty="0" smtClean="0">
              <a:solidFill>
                <a:schemeClr val="tx1"/>
              </a:solidFill>
            </a:endParaRPr>
          </a:p>
          <a:p>
            <a:pPr marL="341313" lvl="1" indent="0">
              <a:lnSpc>
                <a:spcPct val="120000"/>
              </a:lnSpc>
              <a:buClr>
                <a:schemeClr val="accent1"/>
              </a:buClr>
              <a:buNone/>
            </a:pPr>
            <a:r>
              <a:rPr lang="en-US" sz="1600" i="1" dirty="0" smtClean="0">
                <a:solidFill>
                  <a:schemeClr val="tx1"/>
                </a:solidFill>
              </a:rPr>
              <a:t>Mary’s mother wanted the Ayah to _____________________________________________.</a:t>
            </a:r>
          </a:p>
        </p:txBody>
      </p:sp>
      <p:sp>
        <p:nvSpPr>
          <p:cNvPr id="9" name="Title 1"/>
          <p:cNvSpPr>
            <a:spLocks noGrp="1"/>
          </p:cNvSpPr>
          <p:nvPr>
            <p:ph type="title"/>
          </p:nvPr>
        </p:nvSpPr>
        <p:spPr>
          <a:xfrm>
            <a:off x="-21021" y="34159"/>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2504939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21</a:t>
            </a:fld>
            <a:endParaRPr dirty="0">
              <a:solidFill>
                <a:srgbClr val="FFFFFF">
                  <a:lumMod val="75000"/>
                </a:srgbClr>
              </a:solidFill>
            </a:endParaRPr>
          </a:p>
        </p:txBody>
      </p:sp>
      <p:sp>
        <p:nvSpPr>
          <p:cNvPr id="21" name="Rectangle 20"/>
          <p:cNvSpPr/>
          <p:nvPr/>
        </p:nvSpPr>
        <p:spPr>
          <a:xfrm>
            <a:off x="838200" y="1453378"/>
            <a:ext cx="8980228" cy="369332"/>
          </a:xfrm>
          <a:prstGeom prst="rect">
            <a:avLst/>
          </a:prstGeom>
        </p:spPr>
        <p:txBody>
          <a:bodyPr wrap="square">
            <a:spAutoFit/>
          </a:bodyPr>
          <a:lstStyle/>
          <a:p>
            <a:pPr algn="l"/>
            <a:r>
              <a:rPr lang="en-US" b="1" i="1" dirty="0" smtClean="0">
                <a:solidFill>
                  <a:srgbClr val="326295">
                    <a:lumMod val="75000"/>
                  </a:srgbClr>
                </a:solidFill>
                <a:latin typeface="Arial"/>
              </a:rPr>
              <a:t>Advanced</a:t>
            </a:r>
            <a:endParaRPr lang="en-US" i="1" dirty="0">
              <a:solidFill>
                <a:srgbClr val="326295">
                  <a:lumMod val="75000"/>
                </a:srgbClr>
              </a:solidFill>
              <a:latin typeface="Arial"/>
            </a:endParaRPr>
          </a:p>
        </p:txBody>
      </p:sp>
      <p:sp>
        <p:nvSpPr>
          <p:cNvPr id="10" name="Content Placeholder 3"/>
          <p:cNvSpPr>
            <a:spLocks noGrp="1"/>
          </p:cNvSpPr>
          <p:nvPr>
            <p:ph idx="1"/>
          </p:nvPr>
        </p:nvSpPr>
        <p:spPr>
          <a:xfrm>
            <a:off x="685800" y="2590800"/>
            <a:ext cx="8105373" cy="3980009"/>
          </a:xfrm>
        </p:spPr>
        <p:txBody>
          <a:bodyPr>
            <a:noAutofit/>
          </a:bodyPr>
          <a:lstStyle/>
          <a:p>
            <a:pPr marL="342900" indent="-342900">
              <a:buClr>
                <a:schemeClr val="accent1"/>
              </a:buClr>
              <a:buFont typeface="+mj-lt"/>
              <a:buAutoNum type="arabicPeriod"/>
            </a:pPr>
            <a:r>
              <a:rPr lang="en-US" sz="1700" b="1" dirty="0">
                <a:solidFill>
                  <a:schemeClr val="tx1"/>
                </a:solidFill>
              </a:rPr>
              <a:t>What does it mean that Mary’s father “held a position” with the English government</a:t>
            </a:r>
            <a:r>
              <a:rPr lang="en-US" sz="1700" b="1" dirty="0" smtClean="0">
                <a:solidFill>
                  <a:schemeClr val="tx1"/>
                </a:solidFill>
              </a:rPr>
              <a:t>?                               </a:t>
            </a:r>
          </a:p>
          <a:p>
            <a:pPr marL="320040" lvl="1" indent="0">
              <a:buNone/>
            </a:pPr>
            <a:r>
              <a:rPr lang="en-US" sz="1700" i="1" dirty="0" smtClean="0">
                <a:solidFill>
                  <a:schemeClr val="tx1"/>
                </a:solidFill>
              </a:rPr>
              <a:t>___________________________________________________________________</a:t>
            </a:r>
            <a:r>
              <a:rPr lang="en-US" sz="1700" dirty="0" smtClean="0">
                <a:solidFill>
                  <a:schemeClr val="tx1"/>
                </a:solidFill>
              </a:rPr>
              <a:t>.</a:t>
            </a:r>
          </a:p>
          <a:p>
            <a:pPr marL="342900" indent="-342900">
              <a:buClr>
                <a:schemeClr val="accent1"/>
              </a:buClr>
              <a:buFont typeface="+mj-lt"/>
              <a:buAutoNum type="arabicPeriod"/>
            </a:pPr>
            <a:r>
              <a:rPr lang="en-US" sz="1700" b="1" dirty="0">
                <a:solidFill>
                  <a:schemeClr val="tx1"/>
                </a:solidFill>
              </a:rPr>
              <a:t>Mary’s mother was a great beauty. What did Mary’s mother like to do</a:t>
            </a:r>
            <a:r>
              <a:rPr lang="en-US" sz="1700" b="1" dirty="0" smtClean="0">
                <a:solidFill>
                  <a:schemeClr val="tx1"/>
                </a:solidFill>
              </a:rPr>
              <a:t>?</a:t>
            </a:r>
          </a:p>
          <a:p>
            <a:pPr marL="341313" lvl="1" indent="0">
              <a:buClr>
                <a:schemeClr val="accent1"/>
              </a:buClr>
              <a:buNone/>
            </a:pPr>
            <a:r>
              <a:rPr lang="en-US" sz="1700" i="1" dirty="0">
                <a:solidFill>
                  <a:schemeClr val="tx1"/>
                </a:solidFill>
              </a:rPr>
              <a:t>___________________________________________________________________</a:t>
            </a:r>
            <a:r>
              <a:rPr lang="en-US" sz="1700" i="1" dirty="0" smtClean="0">
                <a:solidFill>
                  <a:schemeClr val="tx1"/>
                </a:solidFill>
              </a:rPr>
              <a:t>.</a:t>
            </a:r>
            <a:endParaRPr lang="en-US" sz="1700" b="1" dirty="0" smtClean="0">
              <a:solidFill>
                <a:schemeClr val="tx1"/>
              </a:solidFill>
            </a:endParaRPr>
          </a:p>
          <a:p>
            <a:pPr marL="342900" indent="-342900">
              <a:buClr>
                <a:schemeClr val="accent1"/>
              </a:buClr>
              <a:buFont typeface="+mj-lt"/>
              <a:buAutoNum type="arabicPeriod" startAt="3"/>
            </a:pPr>
            <a:r>
              <a:rPr lang="en-US" sz="1700" b="1" dirty="0">
                <a:solidFill>
                  <a:schemeClr val="tx1"/>
                </a:solidFill>
              </a:rPr>
              <a:t>Did Mary’s mother want Mary? How do you know</a:t>
            </a:r>
            <a:r>
              <a:rPr lang="en-US" sz="1700" b="1" dirty="0" smtClean="0">
                <a:solidFill>
                  <a:schemeClr val="tx1"/>
                </a:solidFill>
              </a:rPr>
              <a:t>? </a:t>
            </a:r>
          </a:p>
          <a:p>
            <a:pPr marL="398463" indent="0">
              <a:buClr>
                <a:schemeClr val="accent1"/>
              </a:buClr>
              <a:buNone/>
            </a:pPr>
            <a:r>
              <a:rPr lang="en-US" sz="1700" i="1" dirty="0" smtClean="0">
                <a:solidFill>
                  <a:schemeClr val="tx1"/>
                </a:solidFill>
              </a:rPr>
              <a:t>___________________________________________________________________</a:t>
            </a:r>
            <a:r>
              <a:rPr lang="en-US" sz="1700" dirty="0" smtClean="0">
                <a:solidFill>
                  <a:schemeClr val="tx1"/>
                </a:solidFill>
              </a:rPr>
              <a:t>.</a:t>
            </a:r>
          </a:p>
          <a:p>
            <a:pPr marL="349250" indent="-342900">
              <a:buClr>
                <a:schemeClr val="accent1"/>
              </a:buClr>
              <a:buFont typeface="+mj-lt"/>
              <a:buAutoNum type="arabicPeriod" startAt="4"/>
            </a:pPr>
            <a:r>
              <a:rPr lang="en-US" sz="1700" b="1" dirty="0">
                <a:solidFill>
                  <a:schemeClr val="tx1"/>
                </a:solidFill>
              </a:rPr>
              <a:t>An Ayah is a maid who takes care of children. What did Mary’s mother want the Ayah to do</a:t>
            </a:r>
            <a:r>
              <a:rPr lang="en-US" sz="1700" b="1" dirty="0" smtClean="0">
                <a:solidFill>
                  <a:schemeClr val="tx1"/>
                </a:solidFill>
              </a:rPr>
              <a:t>?</a:t>
            </a:r>
            <a:r>
              <a:rPr lang="en-US" sz="1700" dirty="0" smtClean="0">
                <a:solidFill>
                  <a:schemeClr val="tx1"/>
                </a:solidFill>
              </a:rPr>
              <a:t> </a:t>
            </a:r>
          </a:p>
          <a:p>
            <a:pPr marL="349250" indent="0">
              <a:buClr>
                <a:schemeClr val="accent1"/>
              </a:buClr>
              <a:buNone/>
            </a:pPr>
            <a:r>
              <a:rPr lang="en-US" sz="1700" i="1" dirty="0">
                <a:solidFill>
                  <a:schemeClr val="tx1"/>
                </a:solidFill>
              </a:rPr>
              <a:t>___________________________________________________________________</a:t>
            </a:r>
            <a:r>
              <a:rPr lang="en-US" sz="1700" i="1" dirty="0" smtClean="0">
                <a:solidFill>
                  <a:schemeClr val="tx1"/>
                </a:solidFill>
              </a:rPr>
              <a:t>. </a:t>
            </a:r>
          </a:p>
        </p:txBody>
      </p:sp>
      <p:graphicFrame>
        <p:nvGraphicFramePr>
          <p:cNvPr id="8" name="Table 7"/>
          <p:cNvGraphicFramePr>
            <a:graphicFrameLocks noGrp="1"/>
          </p:cNvGraphicFramePr>
          <p:nvPr>
            <p:extLst>
              <p:ext uri="{D42A27DB-BD31-4B8C-83A1-F6EECF244321}">
                <p14:modId xmlns:p14="http://schemas.microsoft.com/office/powerpoint/2010/main" val="1133366689"/>
              </p:ext>
            </p:extLst>
          </p:nvPr>
        </p:nvGraphicFramePr>
        <p:xfrm>
          <a:off x="2362200" y="1485955"/>
          <a:ext cx="6314571" cy="670560"/>
        </p:xfrm>
        <a:graphic>
          <a:graphicData uri="http://schemas.openxmlformats.org/drawingml/2006/table">
            <a:tbl>
              <a:tblPr firstRow="1" bandRow="1">
                <a:tableStyleId>{2D5ABB26-0587-4C30-8999-92F81FD0307C}</a:tableStyleId>
              </a:tblPr>
              <a:tblGrid>
                <a:gridCol w="2104857"/>
                <a:gridCol w="2104857"/>
                <a:gridCol w="2104857"/>
              </a:tblGrid>
              <a:tr h="256505">
                <a:tc>
                  <a:txBody>
                    <a:bodyPr/>
                    <a:lstStyle/>
                    <a:p>
                      <a:r>
                        <a:rPr lang="en-US" sz="1600" dirty="0" smtClean="0"/>
                        <a:t>amuse</a:t>
                      </a:r>
                      <a:endParaRPr lang="en-US" sz="1600" dirty="0"/>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out of sight</a:t>
                      </a:r>
                      <a:endParaRPr lang="en-US" sz="1600"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take care of</a:t>
                      </a:r>
                      <a:endParaRPr lang="en-US" sz="1600" dirty="0"/>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r>
              <a:tr h="256505">
                <a:tc>
                  <a:txBody>
                    <a:bodyPr/>
                    <a:lstStyle/>
                    <a:p>
                      <a:r>
                        <a:rPr lang="en-US" sz="1600" dirty="0" smtClean="0"/>
                        <a:t>gave</a:t>
                      </a:r>
                      <a:endParaRPr lang="en-US" sz="1600" dirty="0"/>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parties</a:t>
                      </a:r>
                      <a:endParaRPr lang="en-US" sz="16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worked</a:t>
                      </a:r>
                      <a:endParaRPr lang="en-US" sz="1600" dirty="0"/>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bl>
          </a:graphicData>
        </a:graphic>
      </p:graphicFrame>
      <p:sp>
        <p:nvSpPr>
          <p:cNvPr id="9" name="Title 1"/>
          <p:cNvSpPr>
            <a:spLocks noGrp="1"/>
          </p:cNvSpPr>
          <p:nvPr>
            <p:ph type="title"/>
          </p:nvPr>
        </p:nvSpPr>
        <p:spPr>
          <a:xfrm>
            <a:off x="152400" y="0"/>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738638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smtClean="0"/>
              <a:t>Academic Vocabulary</a:t>
            </a:r>
            <a:endParaRPr lang="en-US" dirty="0"/>
          </a:p>
        </p:txBody>
      </p:sp>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22</a:t>
            </a:fld>
            <a:endParaRPr dirty="0">
              <a:solidFill>
                <a:srgbClr val="FFFFFF">
                  <a:lumMod val="75000"/>
                </a:srgbClr>
              </a:solidFill>
            </a:endParaRPr>
          </a:p>
        </p:txBody>
      </p:sp>
      <p:sp>
        <p:nvSpPr>
          <p:cNvPr id="7" name="Content Placeholder 2"/>
          <p:cNvSpPr>
            <a:spLocks noGrp="1"/>
          </p:cNvSpPr>
          <p:nvPr>
            <p:ph idx="1"/>
          </p:nvPr>
        </p:nvSpPr>
        <p:spPr>
          <a:xfrm>
            <a:off x="914400" y="1447800"/>
            <a:ext cx="7998305" cy="4337367"/>
          </a:xfrm>
        </p:spPr>
        <p:txBody>
          <a:bodyPr/>
          <a:lstStyle/>
          <a:p>
            <a:pPr marL="342900" indent="-342900">
              <a:spcAft>
                <a:spcPts val="600"/>
              </a:spcAft>
              <a:buFont typeface="Arial" pitchFamily="34" charset="0"/>
              <a:buChar char="•"/>
            </a:pPr>
            <a:r>
              <a:rPr lang="en-US" sz="2600" dirty="0" smtClean="0">
                <a:solidFill>
                  <a:schemeClr val="tx1"/>
                </a:solidFill>
              </a:rPr>
              <a:t>Vocabulary is a key determinant of reading comprehension.</a:t>
            </a:r>
          </a:p>
          <a:p>
            <a:pPr marL="342900" indent="-342900">
              <a:spcAft>
                <a:spcPts val="600"/>
              </a:spcAft>
              <a:buFont typeface="Arial" pitchFamily="34" charset="0"/>
              <a:buChar char="•"/>
            </a:pPr>
            <a:r>
              <a:rPr lang="en-US" sz="2600" dirty="0" smtClean="0">
                <a:solidFill>
                  <a:schemeClr val="tx1"/>
                </a:solidFill>
              </a:rPr>
              <a:t>Recent research indicates that ELLs typically exhibit vocabulary growth rates that are similar to or surpass those of native English speakers.</a:t>
            </a:r>
          </a:p>
          <a:p>
            <a:pPr marL="342900" indent="-342900">
              <a:spcAft>
                <a:spcPts val="600"/>
              </a:spcAft>
              <a:buFont typeface="Arial" pitchFamily="34" charset="0"/>
              <a:buChar char="•"/>
            </a:pPr>
            <a:r>
              <a:rPr lang="en-US" sz="2600" dirty="0" smtClean="0">
                <a:solidFill>
                  <a:schemeClr val="tx1"/>
                </a:solidFill>
              </a:rPr>
              <a:t>However, ELLs are often 2-3 years behind their English-speaking peers at any particular point in time, so a large vocabulary gap remains.</a:t>
            </a:r>
          </a:p>
        </p:txBody>
      </p:sp>
      <p:sp>
        <p:nvSpPr>
          <p:cNvPr id="9" name="TextBox 8"/>
          <p:cNvSpPr txBox="1"/>
          <p:nvPr/>
        </p:nvSpPr>
        <p:spPr>
          <a:xfrm>
            <a:off x="1536211" y="6280919"/>
            <a:ext cx="7584141" cy="577081"/>
          </a:xfrm>
          <a:prstGeom prst="rect">
            <a:avLst/>
          </a:prstGeom>
          <a:noFill/>
        </p:spPr>
        <p:txBody>
          <a:bodyPr wrap="square" rtlCol="0" anchor="b">
            <a:spAutoFit/>
          </a:bodyPr>
          <a:lstStyle/>
          <a:p>
            <a:pPr algn="r"/>
            <a:r>
              <a:rPr lang="en-US" sz="1050" dirty="0">
                <a:latin typeface="Arial"/>
              </a:rPr>
              <a:t>August, D., &amp; Shanahan, T. (Eds.) (2006). </a:t>
            </a:r>
            <a:r>
              <a:rPr lang="en-US" sz="1050" i="1" dirty="0">
                <a:latin typeface="Arial"/>
              </a:rPr>
              <a:t>Developing </a:t>
            </a:r>
            <a:r>
              <a:rPr lang="en-US" sz="1050" i="1" dirty="0" smtClean="0">
                <a:latin typeface="Arial"/>
              </a:rPr>
              <a:t>literacy </a:t>
            </a:r>
            <a:r>
              <a:rPr lang="en-US" sz="1050" i="1" dirty="0">
                <a:latin typeface="Arial"/>
              </a:rPr>
              <a:t>in </a:t>
            </a:r>
            <a:r>
              <a:rPr lang="en-US" sz="1050" i="1" dirty="0" smtClean="0">
                <a:latin typeface="Arial"/>
              </a:rPr>
              <a:t>second-language learners</a:t>
            </a:r>
            <a:r>
              <a:rPr lang="en-US" sz="1050" i="1" dirty="0">
                <a:latin typeface="Arial"/>
              </a:rPr>
              <a:t>:</a:t>
            </a:r>
          </a:p>
          <a:p>
            <a:pPr algn="r"/>
            <a:r>
              <a:rPr lang="en-US" sz="1050" i="1" dirty="0">
                <a:latin typeface="Arial"/>
              </a:rPr>
              <a:t>Report of the National Literacy Panel</a:t>
            </a:r>
          </a:p>
          <a:p>
            <a:pPr algn="r"/>
            <a:r>
              <a:rPr lang="en-US" sz="1050" i="1" dirty="0">
                <a:latin typeface="Arial"/>
              </a:rPr>
              <a:t>on Language-Minority Children and </a:t>
            </a:r>
            <a:r>
              <a:rPr lang="en-US" sz="1050" i="1" dirty="0" smtClean="0">
                <a:latin typeface="Arial"/>
              </a:rPr>
              <a:t>Youth. </a:t>
            </a:r>
            <a:r>
              <a:rPr lang="en-US" sz="1050" dirty="0" smtClean="0">
                <a:latin typeface="Arial"/>
              </a:rPr>
              <a:t>Mahwah, NJ: Erlbaum</a:t>
            </a:r>
            <a:endParaRPr lang="en-US" sz="1050" i="1" dirty="0">
              <a:latin typeface="Arial"/>
            </a:endParaRPr>
          </a:p>
        </p:txBody>
      </p:sp>
    </p:spTree>
    <p:extLst>
      <p:ext uri="{BB962C8B-B14F-4D97-AF65-F5344CB8AC3E}">
        <p14:creationId xmlns:p14="http://schemas.microsoft.com/office/powerpoint/2010/main" val="372809950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a:fld id="{F3477EC8-074D-41C4-94AE-E9EA7CEEA348}" type="slidenum">
              <a:rPr lang="en-US" smtClean="0">
                <a:solidFill>
                  <a:srgbClr val="FFFFFF">
                    <a:lumMod val="75000"/>
                  </a:srgbClr>
                </a:solidFill>
              </a:rPr>
              <a:pPr algn="r"/>
              <a:t>23</a:t>
            </a:fld>
            <a:endParaRPr lang="en-US" dirty="0">
              <a:solidFill>
                <a:srgbClr val="FFFFFF">
                  <a:lumMod val="75000"/>
                </a:srgbClr>
              </a:solidFill>
            </a:endParaRPr>
          </a:p>
        </p:txBody>
      </p:sp>
      <p:sp>
        <p:nvSpPr>
          <p:cNvPr id="5" name="Content Placeholder 1"/>
          <p:cNvSpPr txBox="1">
            <a:spLocks/>
          </p:cNvSpPr>
          <p:nvPr/>
        </p:nvSpPr>
        <p:spPr bwMode="gray">
          <a:xfrm>
            <a:off x="990601" y="1676400"/>
            <a:ext cx="8153400" cy="398886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33363" indent="-233363" algn="l" rtl="0" eaLnBrk="0" fontAlgn="base" hangingPunct="0">
              <a:spcBef>
                <a:spcPts val="600"/>
              </a:spcBef>
              <a:spcAft>
                <a:spcPts val="0"/>
              </a:spcAft>
              <a:buClr>
                <a:schemeClr val="bg1">
                  <a:lumMod val="65000"/>
                </a:schemeClr>
              </a:buClr>
              <a:buFont typeface="Wingdings" pitchFamily="2" charset="2"/>
              <a:buChar char="§"/>
              <a:defRPr sz="2400" kern="1200">
                <a:solidFill>
                  <a:schemeClr val="tx2">
                    <a:lumMod val="75000"/>
                  </a:schemeClr>
                </a:solidFill>
                <a:latin typeface="+mn-lt"/>
                <a:ea typeface="Arial" pitchFamily="34" charset="0"/>
                <a:cs typeface="Franklin Gothic Book" pitchFamily="34" charset="0"/>
              </a:defRPr>
            </a:lvl1pPr>
            <a:lvl2pPr marL="463550" indent="-233363" algn="l" rtl="0" eaLnBrk="0" fontAlgn="base" hangingPunct="0">
              <a:spcBef>
                <a:spcPts val="600"/>
              </a:spcBef>
              <a:spcAft>
                <a:spcPts val="0"/>
              </a:spcAft>
              <a:buClr>
                <a:schemeClr val="bg1">
                  <a:lumMod val="65000"/>
                </a:schemeClr>
              </a:buClr>
              <a:buFont typeface="Arial" pitchFamily="34" charset="0"/>
              <a:buChar char="•"/>
              <a:defRPr sz="1800" kern="1200">
                <a:solidFill>
                  <a:schemeClr val="tx2">
                    <a:lumMod val="75000"/>
                  </a:schemeClr>
                </a:solidFill>
                <a:latin typeface="+mn-lt"/>
                <a:ea typeface="Arial" pitchFamily="34" charset="0"/>
                <a:cs typeface="Franklin Gothic Book" pitchFamily="34" charset="0"/>
              </a:defRPr>
            </a:lvl2pPr>
            <a:lvl3pPr marL="687388" indent="-228600" algn="l" defTabSz="914400" rtl="0" eaLnBrk="0" fontAlgn="base" hangingPunct="0">
              <a:spcBef>
                <a:spcPts val="600"/>
              </a:spcBef>
              <a:spcAft>
                <a:spcPts val="0"/>
              </a:spcAft>
              <a:buClr>
                <a:schemeClr val="bg1">
                  <a:lumMod val="65000"/>
                </a:schemeClr>
              </a:buClr>
              <a:buFont typeface="Franklin Gothic Book" pitchFamily="34" charset="0"/>
              <a:buChar char="–"/>
              <a:defRPr sz="1400" kern="1200" baseline="0">
                <a:solidFill>
                  <a:schemeClr val="tx2">
                    <a:lumMod val="75000"/>
                  </a:schemeClr>
                </a:solidFill>
                <a:latin typeface="+mn-lt"/>
                <a:ea typeface="Arial" pitchFamily="34" charset="0"/>
                <a:cs typeface="Franklin Gothic Book" pitchFamily="34" charset="0"/>
              </a:defRPr>
            </a:lvl3pPr>
            <a:lvl4pPr marL="915988" indent="-228600" algn="l" rtl="0" eaLnBrk="0" fontAlgn="base" hangingPunct="0">
              <a:spcBef>
                <a:spcPts val="600"/>
              </a:spcBef>
              <a:spcAft>
                <a:spcPts val="0"/>
              </a:spcAft>
              <a:buClr>
                <a:schemeClr val="bg1">
                  <a:lumMod val="65000"/>
                </a:schemeClr>
              </a:buClr>
              <a:buSzPct val="75000"/>
              <a:buFont typeface="Courier New" pitchFamily="49" charset="0"/>
              <a:buChar char="o"/>
              <a:defRPr sz="1400" kern="1200" baseline="0">
                <a:solidFill>
                  <a:schemeClr val="tx2">
                    <a:lumMod val="75000"/>
                  </a:schemeClr>
                </a:solidFill>
                <a:latin typeface="+mn-lt"/>
                <a:ea typeface="Arial" pitchFamily="34" charset="0"/>
                <a:cs typeface="Arial" pitchFamily="34" charset="0"/>
              </a:defRPr>
            </a:lvl4pPr>
            <a:lvl5pPr marL="1143000" indent="-228600" algn="l" rtl="0" eaLnBrk="0" fontAlgn="base" hangingPunct="0">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Arial" pitchFamily="34" charset="0"/>
                <a:cs typeface="Arial" pitchFamily="34" charset="0"/>
              </a:defRPr>
            </a:lvl5pPr>
            <a:lvl6pPr marL="1377950"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6pPr>
            <a:lvl7pPr marL="1597025"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7pPr>
            <a:lvl8pPr marL="1830388"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8pPr>
            <a:lvl9pPr marL="2057400"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9pPr>
          </a:lstStyle>
          <a:p>
            <a:pPr marL="222250" indent="-222250">
              <a:spcBef>
                <a:spcPts val="1200"/>
              </a:spcBef>
              <a:buFont typeface="Arial" pitchFamily="34" charset="0"/>
              <a:buChar char="•"/>
            </a:pPr>
            <a:r>
              <a:rPr lang="en-US" dirty="0" smtClean="0">
                <a:solidFill>
                  <a:schemeClr val="tx1"/>
                </a:solidFill>
              </a:rPr>
              <a:t>Frequency</a:t>
            </a:r>
          </a:p>
          <a:p>
            <a:pPr marL="457200" lvl="1" indent="-228600">
              <a:spcBef>
                <a:spcPts val="1200"/>
              </a:spcBef>
            </a:pPr>
            <a:r>
              <a:rPr lang="en-US" sz="2200" dirty="0" smtClean="0">
                <a:solidFill>
                  <a:schemeClr val="tx1"/>
                </a:solidFill>
              </a:rPr>
              <a:t>Use tools like the First 4000 Words List, Word Sift or the Academic Word List Highlighter to select frequently encountered English words.</a:t>
            </a:r>
          </a:p>
          <a:p>
            <a:pPr marL="236538" indent="-238125">
              <a:spcBef>
                <a:spcPts val="1200"/>
              </a:spcBef>
              <a:buFont typeface="Arial" pitchFamily="34" charset="0"/>
              <a:buChar char="•"/>
            </a:pPr>
            <a:r>
              <a:rPr lang="en-US" dirty="0" smtClean="0">
                <a:solidFill>
                  <a:schemeClr val="tx1"/>
                </a:solidFill>
              </a:rPr>
              <a:t>Importance to Text</a:t>
            </a:r>
          </a:p>
          <a:p>
            <a:pPr marL="466725" lvl="1" indent="-238125">
              <a:spcBef>
                <a:spcPts val="1200"/>
              </a:spcBef>
            </a:pPr>
            <a:r>
              <a:rPr lang="en-US" sz="2200" dirty="0" smtClean="0">
                <a:solidFill>
                  <a:schemeClr val="tx1"/>
                </a:solidFill>
              </a:rPr>
              <a:t>Select words that will be critical for answering text-dependent questions.</a:t>
            </a:r>
          </a:p>
          <a:p>
            <a:pPr marL="236538" indent="-238125">
              <a:spcBef>
                <a:spcPts val="1200"/>
              </a:spcBef>
              <a:buFont typeface="Arial" pitchFamily="34" charset="0"/>
              <a:buChar char="•"/>
            </a:pPr>
            <a:r>
              <a:rPr lang="en-US" dirty="0" smtClean="0">
                <a:solidFill>
                  <a:schemeClr val="tx1"/>
                </a:solidFill>
              </a:rPr>
              <a:t>Conceptual Complexity</a:t>
            </a:r>
          </a:p>
          <a:p>
            <a:pPr marL="466725" lvl="1" indent="-238125">
              <a:spcBef>
                <a:spcPts val="1200"/>
              </a:spcBef>
            </a:pPr>
            <a:r>
              <a:rPr lang="en-US" sz="2200" dirty="0" smtClean="0">
                <a:solidFill>
                  <a:schemeClr val="tx1"/>
                </a:solidFill>
              </a:rPr>
              <a:t>Select words to pre-teach that are not easily </a:t>
            </a:r>
            <a:r>
              <a:rPr lang="en-US" sz="2200" dirty="0" err="1" smtClean="0">
                <a:solidFill>
                  <a:schemeClr val="tx1"/>
                </a:solidFill>
              </a:rPr>
              <a:t>imageable</a:t>
            </a:r>
            <a:r>
              <a:rPr lang="en-US" sz="2200" dirty="0" smtClean="0">
                <a:solidFill>
                  <a:schemeClr val="tx1"/>
                </a:solidFill>
              </a:rPr>
              <a:t>, abstract, and/or have a high degree of relatedness.</a:t>
            </a:r>
          </a:p>
        </p:txBody>
      </p:sp>
      <p:sp>
        <p:nvSpPr>
          <p:cNvPr id="8" name="Title 1"/>
          <p:cNvSpPr>
            <a:spLocks noGrp="1"/>
          </p:cNvSpPr>
          <p:nvPr>
            <p:ph type="title"/>
          </p:nvPr>
        </p:nvSpPr>
        <p:spPr>
          <a:xfrm>
            <a:off x="34159" y="0"/>
            <a:ext cx="8224837" cy="1486894"/>
          </a:xfrm>
        </p:spPr>
        <p:txBody>
          <a:bodyPr/>
          <a:lstStyle/>
          <a:p>
            <a:r>
              <a:rPr lang="en-US" sz="3500" dirty="0" smtClean="0"/>
              <a:t>Academic Vocabulary Selection: All Students</a:t>
            </a:r>
            <a:endParaRPr lang="en-US" sz="3500" dirty="0"/>
          </a:p>
        </p:txBody>
      </p:sp>
    </p:spTree>
    <p:extLst>
      <p:ext uri="{BB962C8B-B14F-4D97-AF65-F5344CB8AC3E}">
        <p14:creationId xmlns:p14="http://schemas.microsoft.com/office/powerpoint/2010/main" val="332013534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9301" y="2209800"/>
            <a:ext cx="8224699" cy="3377979"/>
          </a:xfrm>
        </p:spPr>
        <p:txBody>
          <a:bodyPr/>
          <a:lstStyle/>
          <a:p>
            <a:r>
              <a:rPr lang="en-US" sz="2400" dirty="0" smtClean="0">
                <a:solidFill>
                  <a:schemeClr val="tx1"/>
                </a:solidFill>
              </a:rPr>
              <a:t>Words that are conceptually complex are more difficult to acquire.</a:t>
            </a:r>
          </a:p>
          <a:p>
            <a:r>
              <a:rPr lang="en-US" sz="2400" dirty="0" smtClean="0">
                <a:solidFill>
                  <a:schemeClr val="tx1"/>
                </a:solidFill>
              </a:rPr>
              <a:t>Conceptually complex words may require more intensive instruction.</a:t>
            </a:r>
          </a:p>
          <a:p>
            <a:r>
              <a:rPr lang="en-US" sz="2400" dirty="0" smtClean="0">
                <a:solidFill>
                  <a:schemeClr val="tx1"/>
                </a:solidFill>
              </a:rPr>
              <a:t>Conceptual complexity</a:t>
            </a:r>
          </a:p>
          <a:p>
            <a:pPr lvl="1"/>
            <a:r>
              <a:rPr lang="en-US" sz="2000" dirty="0" err="1" smtClean="0">
                <a:solidFill>
                  <a:schemeClr val="tx1"/>
                </a:solidFill>
              </a:rPr>
              <a:t>Imageability</a:t>
            </a:r>
            <a:r>
              <a:rPr lang="en-US" sz="2000" dirty="0" smtClean="0">
                <a:solidFill>
                  <a:schemeClr val="tx1"/>
                </a:solidFill>
              </a:rPr>
              <a:t>: A word is easily </a:t>
            </a:r>
            <a:r>
              <a:rPr lang="en-US" sz="2000" i="1" dirty="0" err="1" smtClean="0">
                <a:solidFill>
                  <a:schemeClr val="tx1"/>
                </a:solidFill>
              </a:rPr>
              <a:t>imageable</a:t>
            </a:r>
            <a:r>
              <a:rPr lang="en-US" sz="2000" dirty="0" smtClean="0">
                <a:solidFill>
                  <a:schemeClr val="tx1"/>
                </a:solidFill>
              </a:rPr>
              <a:t> if little effort is required to form an image of it in your mind</a:t>
            </a:r>
          </a:p>
          <a:p>
            <a:pPr lvl="1"/>
            <a:r>
              <a:rPr lang="en-US" sz="2000" dirty="0" smtClean="0">
                <a:solidFill>
                  <a:schemeClr val="tx1"/>
                </a:solidFill>
              </a:rPr>
              <a:t>Concreteness: A word is </a:t>
            </a:r>
            <a:r>
              <a:rPr lang="en-US" sz="2000" i="1" dirty="0" smtClean="0">
                <a:solidFill>
                  <a:schemeClr val="tx1"/>
                </a:solidFill>
              </a:rPr>
              <a:t>concrete</a:t>
            </a:r>
            <a:r>
              <a:rPr lang="en-US" sz="2000" dirty="0" smtClean="0">
                <a:solidFill>
                  <a:schemeClr val="tx1"/>
                </a:solidFill>
              </a:rPr>
              <a:t> (tangible) if its referent can be easily perceived through the senses. </a:t>
            </a:r>
          </a:p>
          <a:p>
            <a:pPr lvl="1"/>
            <a:r>
              <a:rPr lang="en-US" sz="2000" dirty="0" smtClean="0">
                <a:solidFill>
                  <a:schemeClr val="tx1"/>
                </a:solidFill>
              </a:rPr>
              <a:t>Relatedness: The degree to which understanding the word requires an understanding of related concepts is relatedness.</a:t>
            </a:r>
          </a:p>
          <a:p>
            <a:pPr lvl="1"/>
            <a:endParaRPr lang="en-US" sz="2200" dirty="0">
              <a:solidFill>
                <a:schemeClr val="tx1"/>
              </a:solidFill>
            </a:endParaRPr>
          </a:p>
        </p:txBody>
      </p:sp>
      <p:sp>
        <p:nvSpPr>
          <p:cNvPr id="4" name="Slide Number Placeholder 3"/>
          <p:cNvSpPr>
            <a:spLocks noGrp="1"/>
          </p:cNvSpPr>
          <p:nvPr>
            <p:ph type="sldNum" sz="quarter" idx="10"/>
          </p:nvPr>
        </p:nvSpPr>
        <p:spPr/>
        <p:txBody>
          <a:bodyPr/>
          <a:lstStyle/>
          <a:p>
            <a:pPr algn="r"/>
            <a:fld id="{F3477EC8-074D-41C4-94AE-E9EA7CEEA348}" type="slidenum">
              <a:rPr lang="en-US" smtClean="0"/>
              <a:pPr algn="r"/>
              <a:t>24</a:t>
            </a:fld>
            <a:endParaRPr lang="en-US" dirty="0"/>
          </a:p>
        </p:txBody>
      </p:sp>
      <p:sp>
        <p:nvSpPr>
          <p:cNvPr id="5" name="Rectangle 4"/>
          <p:cNvSpPr/>
          <p:nvPr/>
        </p:nvSpPr>
        <p:spPr>
          <a:xfrm>
            <a:off x="990600" y="1371600"/>
            <a:ext cx="8980228" cy="584775"/>
          </a:xfrm>
          <a:prstGeom prst="rect">
            <a:avLst/>
          </a:prstGeom>
        </p:spPr>
        <p:txBody>
          <a:bodyPr wrap="square">
            <a:spAutoFit/>
          </a:bodyPr>
          <a:lstStyle/>
          <a:p>
            <a:pPr algn="l"/>
            <a:r>
              <a:rPr lang="en-US" sz="3200" b="1" dirty="0" smtClean="0">
                <a:latin typeface="+mj-lt"/>
              </a:rPr>
              <a:t>Conceptual Complexity</a:t>
            </a:r>
            <a:endParaRPr lang="en-US" sz="3200" dirty="0">
              <a:latin typeface="+mj-lt"/>
            </a:endParaRPr>
          </a:p>
        </p:txBody>
      </p:sp>
      <p:sp>
        <p:nvSpPr>
          <p:cNvPr id="8" name="Title 2"/>
          <p:cNvSpPr>
            <a:spLocks noGrp="1"/>
          </p:cNvSpPr>
          <p:nvPr>
            <p:ph type="title"/>
          </p:nvPr>
        </p:nvSpPr>
        <p:spPr>
          <a:xfrm>
            <a:off x="0" y="-63062"/>
            <a:ext cx="8453437" cy="1486894"/>
          </a:xfrm>
        </p:spPr>
        <p:txBody>
          <a:bodyPr/>
          <a:lstStyle/>
          <a:p>
            <a:r>
              <a:rPr lang="en-US" sz="3500" dirty="0" smtClean="0"/>
              <a:t>Academic Vocabulary Selection: All Students</a:t>
            </a:r>
            <a:endParaRPr lang="en-US" sz="3500" dirty="0"/>
          </a:p>
        </p:txBody>
      </p:sp>
    </p:spTree>
    <p:extLst>
      <p:ext uri="{BB962C8B-B14F-4D97-AF65-F5344CB8AC3E}">
        <p14:creationId xmlns:p14="http://schemas.microsoft.com/office/powerpoint/2010/main" val="397983803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72067" y="6359127"/>
            <a:ext cx="5160980" cy="400110"/>
          </a:xfrm>
          <a:prstGeom prst="rect">
            <a:avLst/>
          </a:prstGeom>
          <a:noFill/>
        </p:spPr>
        <p:txBody>
          <a:bodyPr wrap="square" rtlCol="0" anchor="b">
            <a:spAutoFit/>
          </a:bodyPr>
          <a:lstStyle/>
          <a:p>
            <a:pPr algn="r"/>
            <a:r>
              <a:rPr lang="en-US" sz="1000" dirty="0">
                <a:cs typeface="Arial" pitchFamily="34" charset="0"/>
              </a:rPr>
              <a:t>Seward Reading Resources: http://</a:t>
            </a:r>
            <a:r>
              <a:rPr lang="en-US" sz="1000" dirty="0">
                <a:latin typeface="Arial"/>
                <a:cs typeface="Arial" pitchFamily="34" charset="0"/>
              </a:rPr>
              <a:t>www.sewardreadingresources.com/img/fourkw/4KW_Teaching_List.pdf</a:t>
            </a:r>
            <a:r>
              <a:rPr lang="en-US" sz="1000" dirty="0">
                <a:cs typeface="Arial" pitchFamily="34" charset="0"/>
              </a:rPr>
              <a:t> </a:t>
            </a:r>
          </a:p>
        </p:txBody>
      </p:sp>
      <p:sp>
        <p:nvSpPr>
          <p:cNvPr id="7" name="Slide Number Placeholder 1"/>
          <p:cNvSpPr>
            <a:spLocks noGrp="1"/>
          </p:cNvSpPr>
          <p:nvPr>
            <p:ph type="sldNum" sz="quarter" idx="10"/>
          </p:nvPr>
        </p:nvSpPr>
        <p:spPr/>
        <p:txBody>
          <a:bodyPr/>
          <a:lstStyle/>
          <a:p>
            <a:fld id="{F3477EC8-074D-41C4-94AE-E9EA7CEEA348}" type="slidenum">
              <a:rPr>
                <a:solidFill>
                  <a:srgbClr val="FFFFFF">
                    <a:lumMod val="75000"/>
                  </a:srgbClr>
                </a:solidFill>
              </a:rPr>
              <a:pPr/>
              <a:t>25</a:t>
            </a:fld>
            <a:endParaRPr dirty="0">
              <a:solidFill>
                <a:srgbClr val="FFFFFF">
                  <a:lumMod val="75000"/>
                </a:srgbClr>
              </a:solidFill>
            </a:endParaRPr>
          </a:p>
        </p:txBody>
      </p:sp>
      <p:sp>
        <p:nvSpPr>
          <p:cNvPr id="9" name="Rectangle 8"/>
          <p:cNvSpPr/>
          <p:nvPr/>
        </p:nvSpPr>
        <p:spPr>
          <a:xfrm>
            <a:off x="1371600" y="1088188"/>
            <a:ext cx="3849131" cy="584775"/>
          </a:xfrm>
          <a:prstGeom prst="rect">
            <a:avLst/>
          </a:prstGeom>
        </p:spPr>
        <p:txBody>
          <a:bodyPr wrap="none">
            <a:spAutoFit/>
          </a:bodyPr>
          <a:lstStyle/>
          <a:p>
            <a:pPr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First 4000 Words List</a:t>
            </a:r>
            <a:endParaRPr lang="en-US" sz="3200" dirty="0">
              <a:solidFill>
                <a:srgbClr val="326295">
                  <a:lumMod val="75000"/>
                </a:srgbClr>
              </a:solidFill>
              <a:latin typeface="+mj-lt"/>
            </a:endParaRPr>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6848"/>
          <a:stretch/>
        </p:blipFill>
        <p:spPr bwMode="auto">
          <a:xfrm>
            <a:off x="243388" y="1947651"/>
            <a:ext cx="1890713" cy="442912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2" name="TextBox 11"/>
          <p:cNvSpPr txBox="1"/>
          <p:nvPr/>
        </p:nvSpPr>
        <p:spPr>
          <a:xfrm>
            <a:off x="2705605" y="2307606"/>
            <a:ext cx="6095382" cy="4093428"/>
          </a:xfrm>
          <a:prstGeom prst="rect">
            <a:avLst/>
          </a:prstGeom>
          <a:noFill/>
          <a:ln>
            <a:solidFill>
              <a:schemeClr val="tx1"/>
            </a:solidFill>
          </a:ln>
        </p:spPr>
        <p:txBody>
          <a:bodyPr wrap="square" rtlCol="0">
            <a:spAutoFit/>
          </a:bodyPr>
          <a:lstStyle/>
          <a:p>
            <a:r>
              <a:rPr lang="en-US" sz="2000" dirty="0">
                <a:solidFill>
                  <a:srgbClr val="000000"/>
                </a:solidFill>
              </a:rPr>
              <a:t>The </a:t>
            </a:r>
            <a:r>
              <a:rPr lang="en-US" sz="2000" dirty="0">
                <a:solidFill>
                  <a:srgbClr val="FF0000"/>
                </a:solidFill>
              </a:rPr>
              <a:t>child</a:t>
            </a:r>
            <a:r>
              <a:rPr lang="en-US" sz="2000" dirty="0">
                <a:solidFill>
                  <a:srgbClr val="000000"/>
                </a:solidFill>
              </a:rPr>
              <a:t> </a:t>
            </a:r>
            <a:r>
              <a:rPr lang="en-US" sz="2000" dirty="0">
                <a:solidFill>
                  <a:srgbClr val="2E4488"/>
                </a:solidFill>
              </a:rPr>
              <a:t>stared</a:t>
            </a:r>
            <a:r>
              <a:rPr lang="en-US" sz="2000" dirty="0">
                <a:solidFill>
                  <a:srgbClr val="000000"/>
                </a:solidFill>
              </a:rPr>
              <a:t> at him, but she </a:t>
            </a:r>
            <a:r>
              <a:rPr lang="en-US" sz="2000" dirty="0">
                <a:solidFill>
                  <a:srgbClr val="2E4488"/>
                </a:solidFill>
              </a:rPr>
              <a:t>stared</a:t>
            </a:r>
            <a:r>
              <a:rPr lang="en-US" sz="2000" dirty="0">
                <a:solidFill>
                  <a:srgbClr val="000000"/>
                </a:solidFill>
              </a:rPr>
              <a:t> most at her </a:t>
            </a:r>
            <a:r>
              <a:rPr lang="en-US" sz="2000" dirty="0">
                <a:solidFill>
                  <a:srgbClr val="FF0000"/>
                </a:solidFill>
              </a:rPr>
              <a:t>mother</a:t>
            </a:r>
            <a:r>
              <a:rPr lang="en-US" sz="2000" dirty="0">
                <a:solidFill>
                  <a:srgbClr val="000000"/>
                </a:solidFill>
              </a:rPr>
              <a:t>. She </a:t>
            </a:r>
            <a:r>
              <a:rPr lang="en-US" sz="2000" dirty="0">
                <a:solidFill>
                  <a:srgbClr val="FF0000"/>
                </a:solidFill>
              </a:rPr>
              <a:t>always</a:t>
            </a:r>
            <a:r>
              <a:rPr lang="en-US" sz="2000" dirty="0">
                <a:solidFill>
                  <a:srgbClr val="000000"/>
                </a:solidFill>
              </a:rPr>
              <a:t> did this when she had a </a:t>
            </a:r>
            <a:r>
              <a:rPr lang="en-US" sz="2000" dirty="0">
                <a:solidFill>
                  <a:srgbClr val="FF0000"/>
                </a:solidFill>
              </a:rPr>
              <a:t>chance</a:t>
            </a:r>
            <a:r>
              <a:rPr lang="en-US" sz="2000" dirty="0">
                <a:solidFill>
                  <a:srgbClr val="000000"/>
                </a:solidFill>
              </a:rPr>
              <a:t> to see her, because the </a:t>
            </a:r>
            <a:r>
              <a:rPr lang="en-US" sz="2000" dirty="0" err="1">
                <a:solidFill>
                  <a:srgbClr val="000000"/>
                </a:solidFill>
              </a:rPr>
              <a:t>Mem</a:t>
            </a:r>
            <a:r>
              <a:rPr lang="en-US" sz="2000" dirty="0">
                <a:solidFill>
                  <a:srgbClr val="000000"/>
                </a:solidFill>
              </a:rPr>
              <a:t> Sahib -- Mary </a:t>
            </a:r>
            <a:r>
              <a:rPr lang="en-US" sz="2000" dirty="0">
                <a:solidFill>
                  <a:srgbClr val="FF0000"/>
                </a:solidFill>
              </a:rPr>
              <a:t>used</a:t>
            </a:r>
            <a:r>
              <a:rPr lang="en-US" sz="2000" dirty="0">
                <a:solidFill>
                  <a:srgbClr val="000000"/>
                </a:solidFill>
              </a:rPr>
              <a:t> to </a:t>
            </a:r>
            <a:r>
              <a:rPr lang="en-US" sz="2000" dirty="0">
                <a:solidFill>
                  <a:srgbClr val="FF0000"/>
                </a:solidFill>
              </a:rPr>
              <a:t>call</a:t>
            </a:r>
            <a:r>
              <a:rPr lang="en-US" sz="2000" dirty="0">
                <a:solidFill>
                  <a:srgbClr val="000000"/>
                </a:solidFill>
              </a:rPr>
              <a:t> her that oftener than anything else -- was such a </a:t>
            </a:r>
            <a:r>
              <a:rPr lang="en-US" sz="2000" dirty="0">
                <a:solidFill>
                  <a:srgbClr val="FF0000"/>
                </a:solidFill>
              </a:rPr>
              <a:t>tall</a:t>
            </a:r>
            <a:r>
              <a:rPr lang="en-US" sz="2000" dirty="0">
                <a:solidFill>
                  <a:srgbClr val="000000"/>
                </a:solidFill>
              </a:rPr>
              <a:t>, </a:t>
            </a:r>
            <a:r>
              <a:rPr lang="en-US" sz="2000" dirty="0">
                <a:solidFill>
                  <a:srgbClr val="FF8B25"/>
                </a:solidFill>
              </a:rPr>
              <a:t>slim</a:t>
            </a:r>
            <a:r>
              <a:rPr lang="en-US" sz="2000" dirty="0">
                <a:solidFill>
                  <a:srgbClr val="000000"/>
                </a:solidFill>
              </a:rPr>
              <a:t>, </a:t>
            </a:r>
            <a:r>
              <a:rPr lang="en-US" sz="2000" dirty="0">
                <a:solidFill>
                  <a:srgbClr val="FF0000"/>
                </a:solidFill>
              </a:rPr>
              <a:t>pretty</a:t>
            </a:r>
            <a:r>
              <a:rPr lang="en-US" sz="2000" dirty="0">
                <a:solidFill>
                  <a:srgbClr val="000000"/>
                </a:solidFill>
              </a:rPr>
              <a:t> </a:t>
            </a:r>
            <a:r>
              <a:rPr lang="en-US" sz="2000" dirty="0">
                <a:solidFill>
                  <a:srgbClr val="FF0000"/>
                </a:solidFill>
              </a:rPr>
              <a:t>person</a:t>
            </a:r>
            <a:r>
              <a:rPr lang="en-US" sz="2000" dirty="0">
                <a:solidFill>
                  <a:srgbClr val="000000"/>
                </a:solidFill>
              </a:rPr>
              <a:t> and </a:t>
            </a:r>
            <a:r>
              <a:rPr lang="en-US" sz="2000" dirty="0">
                <a:solidFill>
                  <a:srgbClr val="2E4488"/>
                </a:solidFill>
              </a:rPr>
              <a:t>wore</a:t>
            </a:r>
            <a:r>
              <a:rPr lang="en-US" sz="2000" dirty="0">
                <a:solidFill>
                  <a:srgbClr val="000000"/>
                </a:solidFill>
              </a:rPr>
              <a:t> such </a:t>
            </a:r>
            <a:r>
              <a:rPr lang="en-US" sz="2000" dirty="0">
                <a:solidFill>
                  <a:srgbClr val="00CC66"/>
                </a:solidFill>
              </a:rPr>
              <a:t>lovely</a:t>
            </a:r>
            <a:r>
              <a:rPr lang="en-US" sz="2000" dirty="0">
                <a:solidFill>
                  <a:srgbClr val="000000"/>
                </a:solidFill>
              </a:rPr>
              <a:t> </a:t>
            </a:r>
            <a:r>
              <a:rPr lang="en-US" sz="2000" dirty="0">
                <a:solidFill>
                  <a:srgbClr val="FF0000"/>
                </a:solidFill>
              </a:rPr>
              <a:t>clothes</a:t>
            </a:r>
            <a:r>
              <a:rPr lang="en-US" sz="2000" dirty="0">
                <a:solidFill>
                  <a:srgbClr val="000000"/>
                </a:solidFill>
              </a:rPr>
              <a:t>. Her </a:t>
            </a:r>
            <a:r>
              <a:rPr lang="en-US" sz="2000" dirty="0">
                <a:solidFill>
                  <a:srgbClr val="FF0000"/>
                </a:solidFill>
              </a:rPr>
              <a:t>hair</a:t>
            </a:r>
            <a:r>
              <a:rPr lang="en-US" sz="2000" dirty="0">
                <a:solidFill>
                  <a:srgbClr val="000000"/>
                </a:solidFill>
              </a:rPr>
              <a:t> was like curly </a:t>
            </a:r>
            <a:r>
              <a:rPr lang="en-US" sz="2000" dirty="0">
                <a:solidFill>
                  <a:srgbClr val="00CC66"/>
                </a:solidFill>
              </a:rPr>
              <a:t>silk</a:t>
            </a:r>
            <a:r>
              <a:rPr lang="en-US" sz="2000" dirty="0">
                <a:solidFill>
                  <a:srgbClr val="000000"/>
                </a:solidFill>
              </a:rPr>
              <a:t> and she had a </a:t>
            </a:r>
            <a:r>
              <a:rPr lang="en-US" sz="2000" dirty="0">
                <a:solidFill>
                  <a:srgbClr val="00CC66"/>
                </a:solidFill>
              </a:rPr>
              <a:t>delicate</a:t>
            </a:r>
            <a:r>
              <a:rPr lang="en-US" sz="2000" dirty="0">
                <a:solidFill>
                  <a:srgbClr val="000000"/>
                </a:solidFill>
              </a:rPr>
              <a:t> </a:t>
            </a:r>
            <a:r>
              <a:rPr lang="en-US" sz="2000" dirty="0">
                <a:solidFill>
                  <a:srgbClr val="FF0000"/>
                </a:solidFill>
              </a:rPr>
              <a:t>little</a:t>
            </a:r>
            <a:r>
              <a:rPr lang="en-US" sz="2000" dirty="0">
                <a:solidFill>
                  <a:srgbClr val="000000"/>
                </a:solidFill>
              </a:rPr>
              <a:t> </a:t>
            </a:r>
            <a:r>
              <a:rPr lang="en-US" sz="2000" dirty="0">
                <a:solidFill>
                  <a:srgbClr val="FF0000"/>
                </a:solidFill>
              </a:rPr>
              <a:t>nose</a:t>
            </a:r>
            <a:r>
              <a:rPr lang="en-US" sz="2000" dirty="0">
                <a:solidFill>
                  <a:srgbClr val="000000"/>
                </a:solidFill>
              </a:rPr>
              <a:t> which </a:t>
            </a:r>
            <a:r>
              <a:rPr lang="en-US" sz="2000" dirty="0">
                <a:solidFill>
                  <a:srgbClr val="FF0000"/>
                </a:solidFill>
              </a:rPr>
              <a:t>seemed</a:t>
            </a:r>
            <a:r>
              <a:rPr lang="en-US" sz="2000" dirty="0">
                <a:solidFill>
                  <a:srgbClr val="000000"/>
                </a:solidFill>
              </a:rPr>
              <a:t> to be disdaining </a:t>
            </a:r>
            <a:r>
              <a:rPr lang="en-US" sz="2000" dirty="0">
                <a:solidFill>
                  <a:srgbClr val="FF0000"/>
                </a:solidFill>
              </a:rPr>
              <a:t>things</a:t>
            </a:r>
            <a:r>
              <a:rPr lang="en-US" sz="2000" dirty="0">
                <a:solidFill>
                  <a:srgbClr val="000000"/>
                </a:solidFill>
              </a:rPr>
              <a:t>, and she had </a:t>
            </a:r>
            <a:r>
              <a:rPr lang="en-US" sz="2000" dirty="0">
                <a:solidFill>
                  <a:srgbClr val="FF0000"/>
                </a:solidFill>
              </a:rPr>
              <a:t>large</a:t>
            </a:r>
            <a:r>
              <a:rPr lang="en-US" sz="2000" dirty="0">
                <a:solidFill>
                  <a:srgbClr val="000000"/>
                </a:solidFill>
              </a:rPr>
              <a:t> </a:t>
            </a:r>
            <a:r>
              <a:rPr lang="en-US" sz="2000" dirty="0">
                <a:solidFill>
                  <a:srgbClr val="2E4488"/>
                </a:solidFill>
              </a:rPr>
              <a:t>laughing</a:t>
            </a:r>
            <a:r>
              <a:rPr lang="en-US" sz="2000" dirty="0">
                <a:solidFill>
                  <a:srgbClr val="000000"/>
                </a:solidFill>
              </a:rPr>
              <a:t> </a:t>
            </a:r>
            <a:r>
              <a:rPr lang="en-US" sz="2000" dirty="0">
                <a:solidFill>
                  <a:srgbClr val="FF0000"/>
                </a:solidFill>
              </a:rPr>
              <a:t>eyes</a:t>
            </a:r>
            <a:r>
              <a:rPr lang="en-US" sz="2000" dirty="0">
                <a:solidFill>
                  <a:srgbClr val="000000"/>
                </a:solidFill>
              </a:rPr>
              <a:t>. All her </a:t>
            </a:r>
            <a:r>
              <a:rPr lang="en-US" sz="2000" dirty="0">
                <a:solidFill>
                  <a:srgbClr val="FF0000"/>
                </a:solidFill>
              </a:rPr>
              <a:t>clothes</a:t>
            </a:r>
            <a:r>
              <a:rPr lang="en-US" sz="2000" dirty="0">
                <a:solidFill>
                  <a:srgbClr val="000000"/>
                </a:solidFill>
              </a:rPr>
              <a:t> were </a:t>
            </a:r>
            <a:r>
              <a:rPr lang="en-US" sz="2000" dirty="0">
                <a:solidFill>
                  <a:srgbClr val="FF0000"/>
                </a:solidFill>
              </a:rPr>
              <a:t>thin</a:t>
            </a:r>
            <a:r>
              <a:rPr lang="en-US" sz="2000" dirty="0">
                <a:solidFill>
                  <a:srgbClr val="000000"/>
                </a:solidFill>
              </a:rPr>
              <a:t> and </a:t>
            </a:r>
            <a:r>
              <a:rPr lang="en-US" sz="2000" dirty="0">
                <a:solidFill>
                  <a:srgbClr val="00CC66"/>
                </a:solidFill>
              </a:rPr>
              <a:t>floating</a:t>
            </a:r>
            <a:r>
              <a:rPr lang="en-US" sz="2000" dirty="0">
                <a:solidFill>
                  <a:srgbClr val="000000"/>
                </a:solidFill>
              </a:rPr>
              <a:t>, and Mary said they were “</a:t>
            </a:r>
            <a:r>
              <a:rPr lang="en-US" sz="2000" dirty="0">
                <a:solidFill>
                  <a:srgbClr val="FF0000"/>
                </a:solidFill>
              </a:rPr>
              <a:t>full</a:t>
            </a:r>
            <a:r>
              <a:rPr lang="en-US" sz="2000" dirty="0">
                <a:solidFill>
                  <a:srgbClr val="000000"/>
                </a:solidFill>
              </a:rPr>
              <a:t> of lace.” They </a:t>
            </a:r>
            <a:r>
              <a:rPr lang="en-US" sz="2000" dirty="0">
                <a:solidFill>
                  <a:srgbClr val="FF0000"/>
                </a:solidFill>
              </a:rPr>
              <a:t>looked</a:t>
            </a:r>
            <a:r>
              <a:rPr lang="en-US" sz="2000" dirty="0">
                <a:solidFill>
                  <a:srgbClr val="000000"/>
                </a:solidFill>
              </a:rPr>
              <a:t> </a:t>
            </a:r>
            <a:r>
              <a:rPr lang="en-US" sz="2000" dirty="0">
                <a:solidFill>
                  <a:srgbClr val="FF0000"/>
                </a:solidFill>
              </a:rPr>
              <a:t>fuller</a:t>
            </a:r>
            <a:r>
              <a:rPr lang="en-US" sz="2000" dirty="0">
                <a:solidFill>
                  <a:srgbClr val="000000"/>
                </a:solidFill>
              </a:rPr>
              <a:t> of lace than ever this </a:t>
            </a:r>
            <a:r>
              <a:rPr lang="en-US" sz="2000" dirty="0">
                <a:solidFill>
                  <a:srgbClr val="FF0000"/>
                </a:solidFill>
              </a:rPr>
              <a:t>morning</a:t>
            </a:r>
            <a:r>
              <a:rPr lang="en-US" sz="2000" dirty="0">
                <a:solidFill>
                  <a:srgbClr val="000000"/>
                </a:solidFill>
              </a:rPr>
              <a:t>, but her </a:t>
            </a:r>
            <a:r>
              <a:rPr lang="en-US" sz="2000" dirty="0">
                <a:solidFill>
                  <a:srgbClr val="FF0000"/>
                </a:solidFill>
              </a:rPr>
              <a:t>eyes</a:t>
            </a:r>
            <a:r>
              <a:rPr lang="en-US" sz="2000" dirty="0">
                <a:solidFill>
                  <a:srgbClr val="000000"/>
                </a:solidFill>
              </a:rPr>
              <a:t> were not </a:t>
            </a:r>
            <a:r>
              <a:rPr lang="en-US" sz="2000" dirty="0">
                <a:solidFill>
                  <a:srgbClr val="2E4488"/>
                </a:solidFill>
              </a:rPr>
              <a:t>laughing</a:t>
            </a:r>
            <a:r>
              <a:rPr lang="en-US" sz="2000" dirty="0">
                <a:solidFill>
                  <a:srgbClr val="000000"/>
                </a:solidFill>
              </a:rPr>
              <a:t> at all. They were </a:t>
            </a:r>
            <a:r>
              <a:rPr lang="en-US" sz="2000" dirty="0">
                <a:solidFill>
                  <a:srgbClr val="FF0000"/>
                </a:solidFill>
              </a:rPr>
              <a:t>large</a:t>
            </a:r>
            <a:r>
              <a:rPr lang="en-US" sz="2000" dirty="0">
                <a:solidFill>
                  <a:srgbClr val="000000"/>
                </a:solidFill>
              </a:rPr>
              <a:t> and </a:t>
            </a:r>
            <a:r>
              <a:rPr lang="en-US" sz="2000" dirty="0">
                <a:solidFill>
                  <a:srgbClr val="00CC66"/>
                </a:solidFill>
              </a:rPr>
              <a:t>scared</a:t>
            </a:r>
            <a:r>
              <a:rPr lang="en-US" sz="2000" dirty="0">
                <a:solidFill>
                  <a:srgbClr val="000000"/>
                </a:solidFill>
              </a:rPr>
              <a:t> and </a:t>
            </a:r>
            <a:r>
              <a:rPr lang="en-US" sz="2000" dirty="0">
                <a:solidFill>
                  <a:srgbClr val="2E4488"/>
                </a:solidFill>
              </a:rPr>
              <a:t>lifted</a:t>
            </a:r>
            <a:r>
              <a:rPr lang="en-US" sz="2000" dirty="0">
                <a:solidFill>
                  <a:srgbClr val="000000"/>
                </a:solidFill>
              </a:rPr>
              <a:t> imploringly to the </a:t>
            </a:r>
            <a:r>
              <a:rPr lang="en-US" sz="2000" dirty="0">
                <a:solidFill>
                  <a:srgbClr val="FF0000"/>
                </a:solidFill>
              </a:rPr>
              <a:t>fair</a:t>
            </a:r>
            <a:r>
              <a:rPr lang="en-US" sz="2000" dirty="0">
                <a:solidFill>
                  <a:srgbClr val="000000"/>
                </a:solidFill>
              </a:rPr>
              <a:t> </a:t>
            </a:r>
            <a:r>
              <a:rPr lang="en-US" sz="2000" dirty="0">
                <a:solidFill>
                  <a:srgbClr val="FF0000"/>
                </a:solidFill>
              </a:rPr>
              <a:t>boy</a:t>
            </a:r>
            <a:r>
              <a:rPr lang="en-US" sz="2000" dirty="0">
                <a:solidFill>
                  <a:srgbClr val="000000"/>
                </a:solidFill>
              </a:rPr>
              <a:t> </a:t>
            </a:r>
            <a:r>
              <a:rPr lang="en-US" sz="2000" dirty="0">
                <a:solidFill>
                  <a:srgbClr val="2E4488"/>
                </a:solidFill>
              </a:rPr>
              <a:t>officer's</a:t>
            </a:r>
            <a:r>
              <a:rPr lang="en-US" sz="2000" dirty="0">
                <a:solidFill>
                  <a:srgbClr val="000000"/>
                </a:solidFill>
              </a:rPr>
              <a:t> </a:t>
            </a:r>
            <a:r>
              <a:rPr lang="en-US" sz="2000" dirty="0">
                <a:solidFill>
                  <a:srgbClr val="FF0000"/>
                </a:solidFill>
              </a:rPr>
              <a:t>face</a:t>
            </a:r>
            <a:r>
              <a:rPr lang="en-US" sz="2000" dirty="0">
                <a:solidFill>
                  <a:srgbClr val="000000"/>
                </a:solidFill>
              </a:rPr>
              <a:t>.</a:t>
            </a:r>
          </a:p>
        </p:txBody>
      </p:sp>
      <p:graphicFrame>
        <p:nvGraphicFramePr>
          <p:cNvPr id="13" name="Table 12"/>
          <p:cNvGraphicFramePr>
            <a:graphicFrameLocks noGrp="1"/>
          </p:cNvGraphicFramePr>
          <p:nvPr>
            <p:extLst>
              <p:ext uri="{D42A27DB-BD31-4B8C-83A1-F6EECF244321}">
                <p14:modId xmlns:p14="http://schemas.microsoft.com/office/powerpoint/2010/main" val="4227111151"/>
              </p:ext>
            </p:extLst>
          </p:nvPr>
        </p:nvGraphicFramePr>
        <p:xfrm>
          <a:off x="2721371" y="1911366"/>
          <a:ext cx="6096000" cy="39624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pPr algn="ctr"/>
                      <a:r>
                        <a:rPr lang="en-US" sz="2000" dirty="0" smtClean="0">
                          <a:solidFill>
                            <a:srgbClr val="FF0000"/>
                          </a:solidFill>
                        </a:rPr>
                        <a:t>1</a:t>
                      </a:r>
                      <a:r>
                        <a:rPr lang="en-US" sz="2000" baseline="30000" dirty="0" smtClean="0">
                          <a:solidFill>
                            <a:srgbClr val="FF0000"/>
                          </a:solidFill>
                        </a:rPr>
                        <a:t>st</a:t>
                      </a:r>
                      <a:r>
                        <a:rPr lang="en-US" sz="2000" dirty="0" smtClean="0">
                          <a:solidFill>
                            <a:srgbClr val="FF0000"/>
                          </a:solidFill>
                        </a:rPr>
                        <a:t> Quartile</a:t>
                      </a:r>
                      <a:endParaRPr lang="en-US" sz="2000"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smtClean="0">
                          <a:solidFill>
                            <a:srgbClr val="2E4488"/>
                          </a:solidFill>
                        </a:rPr>
                        <a:t>2</a:t>
                      </a:r>
                      <a:r>
                        <a:rPr lang="en-US" sz="2000" baseline="30000" dirty="0" smtClean="0">
                          <a:solidFill>
                            <a:srgbClr val="2E4488"/>
                          </a:solidFill>
                        </a:rPr>
                        <a:t>nd</a:t>
                      </a:r>
                      <a:r>
                        <a:rPr lang="en-US" sz="2000" dirty="0" smtClean="0">
                          <a:solidFill>
                            <a:srgbClr val="2E4488"/>
                          </a:solidFill>
                        </a:rPr>
                        <a:t> Quartile</a:t>
                      </a:r>
                      <a:endParaRPr lang="en-US" sz="2000" dirty="0">
                        <a:solidFill>
                          <a:srgbClr val="2E448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smtClean="0">
                          <a:solidFill>
                            <a:srgbClr val="00CC66"/>
                          </a:solidFill>
                        </a:rPr>
                        <a:t>3</a:t>
                      </a:r>
                      <a:r>
                        <a:rPr lang="en-US" sz="2000" baseline="30000" dirty="0" smtClean="0">
                          <a:solidFill>
                            <a:srgbClr val="00CC66"/>
                          </a:solidFill>
                        </a:rPr>
                        <a:t>rd</a:t>
                      </a:r>
                      <a:r>
                        <a:rPr lang="en-US" sz="2000" dirty="0" smtClean="0">
                          <a:solidFill>
                            <a:srgbClr val="00CC66"/>
                          </a:solidFill>
                        </a:rPr>
                        <a:t> Quartile</a:t>
                      </a:r>
                      <a:endParaRPr lang="en-US" sz="2000" dirty="0">
                        <a:solidFill>
                          <a:srgbClr val="00CC66"/>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smtClean="0">
                          <a:solidFill>
                            <a:srgbClr val="FF8B25"/>
                          </a:solidFill>
                        </a:rPr>
                        <a:t>4</a:t>
                      </a:r>
                      <a:r>
                        <a:rPr lang="en-US" sz="2000" baseline="30000" dirty="0" smtClean="0">
                          <a:solidFill>
                            <a:srgbClr val="FF8B25"/>
                          </a:solidFill>
                        </a:rPr>
                        <a:t>th</a:t>
                      </a:r>
                      <a:r>
                        <a:rPr lang="en-US" sz="2000" dirty="0" smtClean="0">
                          <a:solidFill>
                            <a:srgbClr val="FF8B25"/>
                          </a:solidFill>
                        </a:rPr>
                        <a:t> Quartile</a:t>
                      </a:r>
                      <a:endParaRPr lang="en-US" sz="2000" dirty="0">
                        <a:solidFill>
                          <a:srgbClr val="FF8B25"/>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14" name="Title 1"/>
          <p:cNvSpPr>
            <a:spLocks noGrp="1"/>
          </p:cNvSpPr>
          <p:nvPr>
            <p:ph type="title"/>
          </p:nvPr>
        </p:nvSpPr>
        <p:spPr>
          <a:xfrm>
            <a:off x="9702" y="-159991"/>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400872800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p:cNvSpPr>
            <a:spLocks noGrp="1"/>
          </p:cNvSpPr>
          <p:nvPr>
            <p:ph type="sldNum" sz="quarter" idx="10"/>
          </p:nvPr>
        </p:nvSpPr>
        <p:spPr/>
        <p:txBody>
          <a:bodyPr/>
          <a:lstStyle/>
          <a:p>
            <a:pPr algn="r"/>
            <a:fld id="{F3477EC8-074D-41C4-94AE-E9EA7CEEA348}" type="slidenum">
              <a:rPr>
                <a:solidFill>
                  <a:srgbClr val="FFFFFF">
                    <a:lumMod val="75000"/>
                  </a:srgbClr>
                </a:solidFill>
              </a:rPr>
              <a:pPr algn="r"/>
              <a:t>26</a:t>
            </a:fld>
            <a:endParaRPr dirty="0">
              <a:solidFill>
                <a:srgbClr val="FFFFFF">
                  <a:lumMod val="75000"/>
                </a:srgbClr>
              </a:solidFill>
            </a:endParaRPr>
          </a:p>
        </p:txBody>
      </p:sp>
      <p:sp>
        <p:nvSpPr>
          <p:cNvPr id="10" name="Rectangle 9"/>
          <p:cNvSpPr/>
          <p:nvPr/>
        </p:nvSpPr>
        <p:spPr>
          <a:xfrm>
            <a:off x="4592488" y="6016013"/>
            <a:ext cx="4572000" cy="261610"/>
          </a:xfrm>
          <a:prstGeom prst="rect">
            <a:avLst/>
          </a:prstGeom>
        </p:spPr>
        <p:txBody>
          <a:bodyPr>
            <a:spAutoFit/>
          </a:bodyPr>
          <a:lstStyle/>
          <a:p>
            <a:pPr algn="r"/>
            <a:r>
              <a:rPr lang="en-US" sz="1100" dirty="0">
                <a:solidFill>
                  <a:srgbClr val="FFFFFF"/>
                </a:solidFill>
              </a:rPr>
              <a:t>http://vocabularytool.airprojects.org/</a:t>
            </a:r>
          </a:p>
        </p:txBody>
      </p:sp>
      <p:sp>
        <p:nvSpPr>
          <p:cNvPr id="6" name="Rectangle 5"/>
          <p:cNvSpPr/>
          <p:nvPr/>
        </p:nvSpPr>
        <p:spPr>
          <a:xfrm>
            <a:off x="1219200" y="1276485"/>
            <a:ext cx="5564216" cy="584775"/>
          </a:xfrm>
          <a:prstGeom prst="rect">
            <a:avLst/>
          </a:prstGeom>
        </p:spPr>
        <p:txBody>
          <a:bodyPr wrap="none">
            <a:spAutoFit/>
          </a:bodyPr>
          <a:lstStyle/>
          <a:p>
            <a:pPr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First 4000 Words Text Analyzer</a:t>
            </a:r>
            <a:endParaRPr lang="en-US" sz="3200" dirty="0">
              <a:solidFill>
                <a:srgbClr val="326295">
                  <a:lumMod val="75000"/>
                </a:srgbClr>
              </a:solidFill>
              <a:latin typeface="+mj-lt"/>
            </a:endParaRP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562" y="2057400"/>
            <a:ext cx="8592634" cy="4619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
          <p:cNvSpPr>
            <a:spLocks noGrp="1"/>
          </p:cNvSpPr>
          <p:nvPr>
            <p:ph type="title"/>
          </p:nvPr>
        </p:nvSpPr>
        <p:spPr>
          <a:xfrm>
            <a:off x="304800" y="-26613"/>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44464254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p:cNvSpPr>
            <a:spLocks noGrp="1"/>
          </p:cNvSpPr>
          <p:nvPr>
            <p:ph type="sldNum" sz="quarter" idx="10"/>
          </p:nvPr>
        </p:nvSpPr>
        <p:spPr/>
        <p:txBody>
          <a:bodyPr/>
          <a:lstStyle/>
          <a:p>
            <a:pPr algn="r"/>
            <a:fld id="{F3477EC8-074D-41C4-94AE-E9EA7CEEA348}" type="slidenum">
              <a:rPr>
                <a:solidFill>
                  <a:srgbClr val="FFFFFF">
                    <a:lumMod val="75000"/>
                  </a:srgbClr>
                </a:solidFill>
              </a:rPr>
              <a:pPr algn="r"/>
              <a:t>27</a:t>
            </a:fld>
            <a:endParaRPr dirty="0">
              <a:solidFill>
                <a:srgbClr val="FFFFFF">
                  <a:lumMod val="75000"/>
                </a:srgbClr>
              </a:solidFill>
            </a:endParaRPr>
          </a:p>
        </p:txBody>
      </p:sp>
      <p:sp>
        <p:nvSpPr>
          <p:cNvPr id="10" name="Rectangle 9"/>
          <p:cNvSpPr/>
          <p:nvPr/>
        </p:nvSpPr>
        <p:spPr>
          <a:xfrm>
            <a:off x="4592488" y="6351929"/>
            <a:ext cx="4572000" cy="261610"/>
          </a:xfrm>
          <a:prstGeom prst="rect">
            <a:avLst/>
          </a:prstGeom>
        </p:spPr>
        <p:txBody>
          <a:bodyPr>
            <a:spAutoFit/>
          </a:bodyPr>
          <a:lstStyle/>
          <a:p>
            <a:pPr algn="r"/>
            <a:r>
              <a:rPr lang="en-US" sz="1100" dirty="0">
                <a:solidFill>
                  <a:srgbClr val="FFFFFF"/>
                </a:solidFill>
              </a:rPr>
              <a:t>http://vocabularytool.airprojects.org/</a:t>
            </a:r>
          </a:p>
        </p:txBody>
      </p:sp>
      <p:sp>
        <p:nvSpPr>
          <p:cNvPr id="6" name="Rectangle 5"/>
          <p:cNvSpPr/>
          <p:nvPr/>
        </p:nvSpPr>
        <p:spPr>
          <a:xfrm>
            <a:off x="709122" y="1227580"/>
            <a:ext cx="7058214"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First 4000 Words Text Analyzer: Results</a:t>
            </a:r>
            <a:endParaRPr lang="en-US" sz="3200" dirty="0">
              <a:solidFill>
                <a:srgbClr val="326295">
                  <a:lumMod val="75000"/>
                </a:srgbClr>
              </a:solidFill>
              <a:latin typeface="+mj-lt"/>
            </a:endParaRP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408" y="1879887"/>
            <a:ext cx="8612492" cy="4711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
          <p:cNvSpPr>
            <a:spLocks noGrp="1"/>
          </p:cNvSpPr>
          <p:nvPr>
            <p:ph type="title"/>
          </p:nvPr>
        </p:nvSpPr>
        <p:spPr>
          <a:xfrm>
            <a:off x="152400" y="-74648"/>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97897445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4470" y="6416189"/>
            <a:ext cx="7584141" cy="261610"/>
          </a:xfrm>
          <a:prstGeom prst="rect">
            <a:avLst/>
          </a:prstGeom>
        </p:spPr>
        <p:txBody>
          <a:bodyPr>
            <a:spAutoFit/>
          </a:bodyPr>
          <a:lstStyle>
            <a:defPPr>
              <a:defRPr lang="en-US"/>
            </a:defPPr>
            <a:lvl1pPr algn="r">
              <a:defRPr sz="1100">
                <a:solidFill>
                  <a:srgbClr val="FFFFFF"/>
                </a:solidFill>
              </a:defRPr>
            </a:lvl1pPr>
          </a:lstStyle>
          <a:p>
            <a:r>
              <a:rPr lang="en-US" dirty="0"/>
              <a:t>Accessible at: http://www.wordsift.com/</a:t>
            </a:r>
          </a:p>
        </p:txBody>
      </p:sp>
      <p:sp>
        <p:nvSpPr>
          <p:cNvPr id="7" name="Slide Number Placeholder 1"/>
          <p:cNvSpPr>
            <a:spLocks noGrp="1"/>
          </p:cNvSpPr>
          <p:nvPr>
            <p:ph type="sldNum" sz="quarter" idx="10"/>
          </p:nvPr>
        </p:nvSpPr>
        <p:spPr/>
        <p:txBody>
          <a:bodyPr/>
          <a:lstStyle/>
          <a:p>
            <a:pPr algn="r"/>
            <a:fld id="{F3477EC8-074D-41C4-94AE-E9EA7CEEA348}" type="slidenum">
              <a:rPr>
                <a:solidFill>
                  <a:srgbClr val="FFFFFF">
                    <a:lumMod val="75000"/>
                  </a:srgbClr>
                </a:solidFill>
              </a:rPr>
              <a:pPr algn="r"/>
              <a:t>28</a:t>
            </a:fld>
            <a:endParaRPr dirty="0">
              <a:solidFill>
                <a:srgbClr val="FFFFFF">
                  <a:lumMod val="75000"/>
                </a:srgbClr>
              </a:solidFill>
            </a:endParaRPr>
          </a:p>
        </p:txBody>
      </p:sp>
      <p:sp>
        <p:nvSpPr>
          <p:cNvPr id="8" name="Rectangle 7"/>
          <p:cNvSpPr/>
          <p:nvPr/>
        </p:nvSpPr>
        <p:spPr>
          <a:xfrm>
            <a:off x="914400" y="1329858"/>
            <a:ext cx="8980228" cy="584775"/>
          </a:xfrm>
          <a:prstGeom prst="rect">
            <a:avLst/>
          </a:prstGeom>
        </p:spPr>
        <p:txBody>
          <a:bodyPr wrap="square">
            <a:spAutoFit/>
          </a:bodyPr>
          <a:lstStyle/>
          <a:p>
            <a:pPr algn="l"/>
            <a:r>
              <a:rPr lang="en-US" sz="3200" b="1" dirty="0" smtClean="0">
                <a:solidFill>
                  <a:srgbClr val="326295">
                    <a:lumMod val="75000"/>
                  </a:srgbClr>
                </a:solidFill>
                <a:latin typeface="+mj-lt"/>
              </a:rPr>
              <a:t>Word Sift</a:t>
            </a:r>
            <a:endParaRPr lang="en-US" sz="3200" dirty="0">
              <a:solidFill>
                <a:srgbClr val="326295">
                  <a:lumMod val="75000"/>
                </a:srgbClr>
              </a:solidFill>
              <a:latin typeface="+mj-lt"/>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4470" y="2175247"/>
            <a:ext cx="7394779" cy="4502552"/>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2" name="Title 1"/>
          <p:cNvSpPr>
            <a:spLocks noGrp="1"/>
          </p:cNvSpPr>
          <p:nvPr>
            <p:ph type="title"/>
          </p:nvPr>
        </p:nvSpPr>
        <p:spPr>
          <a:xfrm>
            <a:off x="64188" y="-26592"/>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321727742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DB30E1BB-5E58-4E19-B036-E1FE83E46D40}" type="slidenum">
              <a:rPr>
                <a:solidFill>
                  <a:srgbClr val="FFFFFF">
                    <a:lumMod val="75000"/>
                  </a:srgbClr>
                </a:solidFill>
              </a:rPr>
              <a:pPr/>
              <a:t>29</a:t>
            </a:fld>
            <a:endParaRPr dirty="0">
              <a:solidFill>
                <a:srgbClr val="FFFFFF">
                  <a:lumMod val="75000"/>
                </a:srgbClr>
              </a:solidFill>
            </a:endParaRPr>
          </a:p>
        </p:txBody>
      </p:sp>
      <p:sp>
        <p:nvSpPr>
          <p:cNvPr id="6" name="TextBox 5"/>
          <p:cNvSpPr txBox="1"/>
          <p:nvPr/>
        </p:nvSpPr>
        <p:spPr>
          <a:xfrm>
            <a:off x="1559859" y="6340826"/>
            <a:ext cx="7584141" cy="261610"/>
          </a:xfrm>
          <a:prstGeom prst="rect">
            <a:avLst/>
          </a:prstGeom>
        </p:spPr>
        <p:txBody>
          <a:bodyPr>
            <a:spAutoFit/>
          </a:bodyPr>
          <a:lstStyle>
            <a:defPPr>
              <a:defRPr lang="en-US"/>
            </a:defPPr>
            <a:lvl1pPr algn="r">
              <a:defRPr sz="1100">
                <a:solidFill>
                  <a:srgbClr val="FFFFFF"/>
                </a:solidFill>
              </a:defRPr>
            </a:lvl1pPr>
          </a:lstStyle>
          <a:p>
            <a:r>
              <a:rPr lang="en-US" dirty="0"/>
              <a:t>Accessible at: http://www.wordsift.com/</a:t>
            </a:r>
          </a:p>
        </p:txBody>
      </p:sp>
      <p:sp>
        <p:nvSpPr>
          <p:cNvPr id="7" name="Rectangle 6"/>
          <p:cNvSpPr/>
          <p:nvPr/>
        </p:nvSpPr>
        <p:spPr>
          <a:xfrm>
            <a:off x="1066800" y="1337548"/>
            <a:ext cx="4680512"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Word Sift: Default Results</a:t>
            </a:r>
            <a:endParaRPr lang="en-US" sz="3200" dirty="0">
              <a:solidFill>
                <a:srgbClr val="326295">
                  <a:lumMod val="75000"/>
                </a:srgbClr>
              </a:solidFill>
              <a:latin typeface="+mj-lt"/>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229" y="2362200"/>
            <a:ext cx="8695510" cy="37382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97995" y="-149346"/>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387222937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914400" y="1676400"/>
            <a:ext cx="8224699" cy="1177873"/>
          </a:xfrm>
        </p:spPr>
        <p:txBody>
          <a:bodyPr>
            <a:noAutofit/>
          </a:bodyPr>
          <a:lstStyle/>
          <a:p>
            <a:pPr>
              <a:spcBef>
                <a:spcPts val="0"/>
              </a:spcBef>
            </a:pPr>
            <a:r>
              <a:rPr lang="en-US" sz="2200" dirty="0" smtClean="0">
                <a:solidFill>
                  <a:schemeClr val="tx1"/>
                </a:solidFill>
              </a:rPr>
              <a:t>To be successful readers, ELLs need to know words that are frequent across multiple texts.</a:t>
            </a:r>
          </a:p>
          <a:p>
            <a:pPr>
              <a:spcBef>
                <a:spcPts val="0"/>
              </a:spcBef>
            </a:pPr>
            <a:r>
              <a:rPr lang="en-US" sz="2200" dirty="0" smtClean="0">
                <a:solidFill>
                  <a:schemeClr val="tx1"/>
                </a:solidFill>
              </a:rPr>
              <a:t>ELLs also need to know the meanings of words and phrases that are crucial to understanding the text at hand (as indexed by the text-dependent questions). </a:t>
            </a:r>
          </a:p>
          <a:p>
            <a:pPr lvl="1">
              <a:spcBef>
                <a:spcPts val="0"/>
              </a:spcBef>
            </a:pPr>
            <a:endParaRPr lang="en-US" sz="1400" dirty="0" smtClean="0">
              <a:solidFill>
                <a:schemeClr val="tx1"/>
              </a:solidFill>
            </a:endParaRPr>
          </a:p>
        </p:txBody>
      </p:sp>
      <p:sp>
        <p:nvSpPr>
          <p:cNvPr id="7" name="Slide Number Placeholder 1"/>
          <p:cNvSpPr>
            <a:spLocks noGrp="1"/>
          </p:cNvSpPr>
          <p:nvPr>
            <p:ph type="sldNum" sz="quarter" idx="10"/>
          </p:nvPr>
        </p:nvSpPr>
        <p:spPr/>
        <p:txBody>
          <a:bodyPr/>
          <a:lstStyle/>
          <a:p>
            <a:fld id="{F3477EC8-074D-41C4-94AE-E9EA7CEEA348}" type="slidenum">
              <a:rPr>
                <a:solidFill>
                  <a:srgbClr val="FFFFFF">
                    <a:lumMod val="75000"/>
                  </a:srgbClr>
                </a:solidFill>
              </a:rPr>
              <a:pPr/>
              <a:t>30</a:t>
            </a:fld>
            <a:endParaRPr dirty="0">
              <a:solidFill>
                <a:srgbClr val="FFFFFF">
                  <a:lumMod val="75000"/>
                </a:srgb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636479310"/>
              </p:ext>
            </p:extLst>
          </p:nvPr>
        </p:nvGraphicFramePr>
        <p:xfrm>
          <a:off x="325120" y="3429002"/>
          <a:ext cx="8657067" cy="3047999"/>
        </p:xfrm>
        <a:graphic>
          <a:graphicData uri="http://schemas.openxmlformats.org/drawingml/2006/table">
            <a:tbl>
              <a:tblPr firstRow="1" bandRow="1">
                <a:tableStyleId>{912C8C85-51F0-491E-9774-3900AFEF0FD7}</a:tableStyleId>
              </a:tblPr>
              <a:tblGrid>
                <a:gridCol w="5016901"/>
                <a:gridCol w="2005263"/>
                <a:gridCol w="1634903"/>
              </a:tblGrid>
              <a:tr h="727364">
                <a:tc>
                  <a:txBody>
                    <a:bodyPr/>
                    <a:lstStyle/>
                    <a:p>
                      <a:pPr algn="ctr"/>
                      <a:r>
                        <a:rPr lang="en-US" dirty="0" smtClean="0"/>
                        <a:t>Text</a:t>
                      </a:r>
                      <a:endParaRPr lang="en-US" dirty="0"/>
                    </a:p>
                  </a:txBody>
                  <a:tcPr anchor="ctr">
                    <a:lnB w="12700" cap="flat" cmpd="sng" algn="ctr">
                      <a:solidFill>
                        <a:schemeClr val="tx1"/>
                      </a:solidFill>
                      <a:prstDash val="solid"/>
                      <a:round/>
                      <a:headEnd type="none" w="med" len="med"/>
                      <a:tailEnd type="none" w="med" len="med"/>
                    </a:lnB>
                  </a:tcPr>
                </a:tc>
                <a:tc>
                  <a:txBody>
                    <a:bodyPr/>
                    <a:lstStyle/>
                    <a:p>
                      <a:pPr algn="ctr"/>
                      <a:r>
                        <a:rPr lang="en-US" dirty="0" smtClean="0"/>
                        <a:t>Text-Dependent</a:t>
                      </a:r>
                      <a:r>
                        <a:rPr lang="en-US" baseline="0" dirty="0" smtClean="0"/>
                        <a:t> Questions</a:t>
                      </a:r>
                      <a:endParaRPr lang="en-US" dirty="0"/>
                    </a:p>
                  </a:txBody>
                  <a:tcPr anchor="ctr">
                    <a:lnB w="12700" cap="flat" cmpd="sng" algn="ctr">
                      <a:solidFill>
                        <a:schemeClr val="tx1"/>
                      </a:solidFill>
                      <a:prstDash val="solid"/>
                      <a:round/>
                      <a:headEnd type="none" w="med" len="med"/>
                      <a:tailEnd type="none" w="med" len="med"/>
                    </a:lnB>
                  </a:tcPr>
                </a:tc>
                <a:tc>
                  <a:txBody>
                    <a:bodyPr/>
                    <a:lstStyle/>
                    <a:p>
                      <a:pPr algn="ctr"/>
                      <a:r>
                        <a:rPr lang="en-US" dirty="0" smtClean="0"/>
                        <a:t>Key Vocabulary</a:t>
                      </a:r>
                      <a:endParaRPr lang="en-US" dirty="0"/>
                    </a:p>
                  </a:txBody>
                  <a:tcPr anchor="ctr"/>
                </a:tc>
              </a:tr>
              <a:tr h="464127">
                <a:tc rowSpan="5">
                  <a:txBody>
                    <a:bodyPr/>
                    <a:lstStyle/>
                    <a:p>
                      <a:r>
                        <a:rPr lang="en-US" sz="1600" kern="1200" dirty="0" smtClean="0">
                          <a:effectLst/>
                        </a:rPr>
                        <a:t>When Mary Lennox was sent to </a:t>
                      </a:r>
                      <a:r>
                        <a:rPr lang="en-US" sz="1600" kern="1200" dirty="0" err="1" smtClean="0">
                          <a:effectLst/>
                        </a:rPr>
                        <a:t>Misselthwaite</a:t>
                      </a:r>
                      <a:r>
                        <a:rPr lang="en-US" sz="1600" kern="1200" dirty="0" smtClean="0">
                          <a:effectLst/>
                        </a:rPr>
                        <a:t> Manor to live with her uncle everybody said she was the most disagreeable-looking child ever seen. It was true, too. She had a little thin face and a little thin body, thin light hair and a sour expression. Her hair was yellow, and her face was yellow because she had been born in India and had always been ill in one way or another. </a:t>
                      </a:r>
                      <a:endParaRPr lang="en-US" sz="1600" kern="1200" dirty="0" smtClean="0">
                        <a:solidFill>
                          <a:schemeClr val="tx2">
                            <a:lumMod val="75000"/>
                          </a:schemeClr>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noProof="0" dirty="0" smtClean="0">
                          <a:effectLst/>
                        </a:rPr>
                        <a:t>What do we learn in the first paragraph about Mary’s appearance?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noProof="0" dirty="0" smtClean="0">
                        <a:effectLst/>
                      </a:endParaRPr>
                    </a:p>
                    <a:p>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kern="1200" dirty="0" smtClean="0">
                          <a:effectLst/>
                        </a:rPr>
                        <a:t>disagreeable</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tcPr>
                </a:tc>
              </a:tr>
              <a:tr h="464127">
                <a:tc vMerge="1">
                  <a:txBody>
                    <a:bodyPr/>
                    <a:lstStyle/>
                    <a:p>
                      <a:endParaRPr lang="en-US"/>
                    </a:p>
                  </a:txBody>
                  <a:tcPr/>
                </a:tc>
                <a:tc vMerge="1">
                  <a:txBody>
                    <a:bodyPr/>
                    <a:lstStyle/>
                    <a:p>
                      <a:endParaRPr lang="en-US"/>
                    </a:p>
                  </a:txBody>
                  <a:tcPr/>
                </a:tc>
                <a:tc>
                  <a:txBody>
                    <a:bodyPr/>
                    <a:lstStyle/>
                    <a:p>
                      <a:r>
                        <a:rPr lang="en-US" sz="1600" kern="1200" dirty="0" smtClean="0">
                          <a:effectLst/>
                        </a:rPr>
                        <a:t>thin</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2"/>
                    </a:solidFill>
                  </a:tcPr>
                </a:tc>
              </a:tr>
              <a:tr h="464127">
                <a:tc vMerge="1">
                  <a:txBody>
                    <a:bodyPr/>
                    <a:lstStyle/>
                    <a:p>
                      <a:endParaRPr lang="en-US" dirty="0"/>
                    </a:p>
                  </a:txBody>
                  <a:tcPr/>
                </a:tc>
                <a:tc vMerge="1">
                  <a:txBody>
                    <a:bodyPr/>
                    <a:lstStyle/>
                    <a:p>
                      <a:endParaRPr lang="en-US" sz="1600" i="1" dirty="0">
                        <a:solidFill>
                          <a:schemeClr val="tx2">
                            <a:lumMod val="75000"/>
                          </a:schemeClr>
                        </a:solidFill>
                        <a:latin typeface="Palatino Linotype" pitchFamily="18"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US" sz="1600" kern="1200" dirty="0" smtClean="0">
                          <a:effectLst/>
                        </a:rPr>
                        <a:t>sour</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464127">
                <a:tc vMerge="1">
                  <a:txBody>
                    <a:bodyPr/>
                    <a:lstStyle/>
                    <a:p>
                      <a:endParaRPr lang="en-US" dirty="0"/>
                    </a:p>
                  </a:txBody>
                  <a:tcPr/>
                </a:tc>
                <a:tc vMerge="1">
                  <a:txBody>
                    <a:bodyPr/>
                    <a:lstStyle/>
                    <a:p>
                      <a:endParaRPr lang="en-US" sz="1600" i="1" dirty="0">
                        <a:solidFill>
                          <a:schemeClr val="tx2">
                            <a:lumMod val="75000"/>
                          </a:schemeClr>
                        </a:solidFill>
                        <a:latin typeface="Palatino Linotype" pitchFamily="18"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US" sz="1600" kern="1200" dirty="0" smtClean="0">
                          <a:effectLst/>
                        </a:rPr>
                        <a:t>expression</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2"/>
                    </a:solidFill>
                  </a:tcPr>
                </a:tc>
              </a:tr>
              <a:tr h="464127">
                <a:tc vMerge="1">
                  <a:txBody>
                    <a:bodyPr/>
                    <a:lstStyle/>
                    <a:p>
                      <a:endParaRPr lang="en-US"/>
                    </a:p>
                  </a:txBody>
                  <a:tcPr/>
                </a:tc>
                <a:tc vMerge="1">
                  <a:txBody>
                    <a:bodyPr/>
                    <a:lstStyle/>
                    <a:p>
                      <a:endParaRPr lang="en-US"/>
                    </a:p>
                  </a:txBody>
                  <a:tcPr/>
                </a:tc>
                <a:tc>
                  <a:txBody>
                    <a:bodyPr/>
                    <a:lstStyle/>
                    <a:p>
                      <a:r>
                        <a:rPr lang="en-US" sz="1600" kern="1200" dirty="0" smtClean="0">
                          <a:effectLst/>
                        </a:rPr>
                        <a:t>ill</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solidFill>
                      <a:schemeClr val="tx2"/>
                    </a:solidFill>
                  </a:tcPr>
                </a:tc>
              </a:tr>
            </a:tbl>
          </a:graphicData>
        </a:graphic>
      </p:graphicFrame>
      <p:sp>
        <p:nvSpPr>
          <p:cNvPr id="9" name="Rectangle 8"/>
          <p:cNvSpPr/>
          <p:nvPr/>
        </p:nvSpPr>
        <p:spPr>
          <a:xfrm>
            <a:off x="914400" y="1219200"/>
            <a:ext cx="8980228" cy="584775"/>
          </a:xfrm>
          <a:prstGeom prst="rect">
            <a:avLst/>
          </a:prstGeom>
        </p:spPr>
        <p:txBody>
          <a:bodyPr wrap="square">
            <a:spAutoFit/>
          </a:bodyPr>
          <a:lstStyle/>
          <a:p>
            <a:pPr algn="l"/>
            <a:r>
              <a:rPr lang="en-US" sz="3200" b="1" dirty="0" smtClean="0">
                <a:solidFill>
                  <a:srgbClr val="326295">
                    <a:lumMod val="75000"/>
                  </a:srgbClr>
                </a:solidFill>
                <a:latin typeface="+mj-lt"/>
              </a:rPr>
              <a:t>Importance to Text</a:t>
            </a:r>
            <a:endParaRPr lang="en-US" sz="3200" dirty="0">
              <a:solidFill>
                <a:srgbClr val="326295">
                  <a:lumMod val="75000"/>
                </a:srgbClr>
              </a:solidFill>
              <a:latin typeface="+mj-lt"/>
            </a:endParaRPr>
          </a:p>
        </p:txBody>
      </p:sp>
      <p:sp>
        <p:nvSpPr>
          <p:cNvPr id="3" name="Title 2"/>
          <p:cNvSpPr>
            <a:spLocks noGrp="1"/>
          </p:cNvSpPr>
          <p:nvPr>
            <p:ph type="title"/>
          </p:nvPr>
        </p:nvSpPr>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409806745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87526" y="1524000"/>
            <a:ext cx="8224699" cy="4611799"/>
          </a:xfrm>
        </p:spPr>
        <p:txBody>
          <a:bodyPr>
            <a:noAutofit/>
          </a:bodyPr>
          <a:lstStyle/>
          <a:p>
            <a:r>
              <a:rPr lang="en-US" sz="2400" dirty="0" smtClean="0">
                <a:solidFill>
                  <a:schemeClr val="tx1"/>
                </a:solidFill>
              </a:rPr>
              <a:t>Teacher-directed instruction</a:t>
            </a:r>
          </a:p>
          <a:p>
            <a:pPr lvl="1"/>
            <a:r>
              <a:rPr lang="en-US" sz="2200" dirty="0" smtClean="0">
                <a:solidFill>
                  <a:schemeClr val="tx1"/>
                </a:solidFill>
              </a:rPr>
              <a:t>More intensive instruction for abstract words</a:t>
            </a:r>
          </a:p>
          <a:p>
            <a:pPr lvl="2"/>
            <a:r>
              <a:rPr lang="en-US" sz="2000" dirty="0" smtClean="0">
                <a:solidFill>
                  <a:schemeClr val="tx1"/>
                </a:solidFill>
              </a:rPr>
              <a:t>Provide the definition in context.</a:t>
            </a:r>
          </a:p>
          <a:p>
            <a:pPr lvl="2">
              <a:spcBef>
                <a:spcPts val="0"/>
              </a:spcBef>
            </a:pPr>
            <a:r>
              <a:rPr lang="en-US" sz="2000" dirty="0" smtClean="0">
                <a:solidFill>
                  <a:schemeClr val="tx1"/>
                </a:solidFill>
              </a:rPr>
              <a:t>Provide the home language definition and cognate status.</a:t>
            </a:r>
          </a:p>
          <a:p>
            <a:pPr lvl="2">
              <a:spcBef>
                <a:spcPts val="0"/>
              </a:spcBef>
            </a:pPr>
            <a:r>
              <a:rPr lang="en-US" sz="2000" dirty="0" smtClean="0">
                <a:solidFill>
                  <a:schemeClr val="tx1"/>
                </a:solidFill>
              </a:rPr>
              <a:t>Illustrate the word.</a:t>
            </a:r>
          </a:p>
          <a:p>
            <a:pPr lvl="2">
              <a:spcBef>
                <a:spcPts val="0"/>
              </a:spcBef>
            </a:pPr>
            <a:r>
              <a:rPr lang="en-US" sz="2000" dirty="0" smtClean="0">
                <a:solidFill>
                  <a:schemeClr val="tx1"/>
                </a:solidFill>
              </a:rPr>
              <a:t>Invite students to talk about the word.</a:t>
            </a:r>
          </a:p>
          <a:p>
            <a:pPr lvl="1"/>
            <a:r>
              <a:rPr lang="en-US" sz="2200" dirty="0" smtClean="0">
                <a:solidFill>
                  <a:schemeClr val="tx1"/>
                </a:solidFill>
              </a:rPr>
              <a:t>Less intensive instruction (i.e., English for Speakers of Other Languages [ESOL] techniques) for concrete words</a:t>
            </a:r>
          </a:p>
          <a:p>
            <a:pPr lvl="2"/>
            <a:r>
              <a:rPr lang="en-US" sz="2000" dirty="0" smtClean="0">
                <a:solidFill>
                  <a:schemeClr val="tx1"/>
                </a:solidFill>
              </a:rPr>
              <a:t>Define the word in situ.</a:t>
            </a:r>
          </a:p>
          <a:p>
            <a:pPr lvl="2">
              <a:spcBef>
                <a:spcPts val="0"/>
              </a:spcBef>
            </a:pPr>
            <a:r>
              <a:rPr lang="en-US" sz="2000" dirty="0" smtClean="0">
                <a:solidFill>
                  <a:schemeClr val="tx1"/>
                </a:solidFill>
              </a:rPr>
              <a:t>Use gestures to demonstrate the word.</a:t>
            </a:r>
          </a:p>
          <a:p>
            <a:pPr lvl="2">
              <a:spcBef>
                <a:spcPts val="0"/>
              </a:spcBef>
            </a:pPr>
            <a:r>
              <a:rPr lang="en-US" sz="2000" dirty="0" smtClean="0">
                <a:solidFill>
                  <a:schemeClr val="tx1"/>
                </a:solidFill>
              </a:rPr>
              <a:t>Show the word in illustrations from the text.</a:t>
            </a:r>
          </a:p>
          <a:p>
            <a:r>
              <a:rPr lang="en-US" sz="2400" dirty="0" smtClean="0">
                <a:solidFill>
                  <a:schemeClr val="tx1"/>
                </a:solidFill>
              </a:rPr>
              <a:t>Student-directed learning</a:t>
            </a:r>
          </a:p>
          <a:p>
            <a:pPr lvl="1"/>
            <a:r>
              <a:rPr lang="en-US" sz="2200" dirty="0" smtClean="0">
                <a:solidFill>
                  <a:schemeClr val="tx1"/>
                </a:solidFill>
              </a:rPr>
              <a:t>Glossaries</a:t>
            </a:r>
          </a:p>
          <a:p>
            <a:pPr lvl="1">
              <a:spcBef>
                <a:spcPts val="0"/>
              </a:spcBef>
            </a:pPr>
            <a:r>
              <a:rPr lang="en-US" sz="2200" dirty="0" smtClean="0">
                <a:solidFill>
                  <a:schemeClr val="tx1"/>
                </a:solidFill>
              </a:rPr>
              <a:t>Word learning strategies</a:t>
            </a:r>
          </a:p>
        </p:txBody>
      </p:sp>
      <p:sp>
        <p:nvSpPr>
          <p:cNvPr id="5" name="Title 1"/>
          <p:cNvSpPr>
            <a:spLocks noGrp="1"/>
          </p:cNvSpPr>
          <p:nvPr>
            <p:ph type="title"/>
          </p:nvPr>
        </p:nvSpPr>
        <p:spPr/>
        <p:txBody>
          <a:bodyPr/>
          <a:lstStyle/>
          <a:p>
            <a:r>
              <a:rPr lang="en-US" dirty="0" smtClean="0"/>
              <a:t>Academic Vocabulary Instruction: ELLs</a:t>
            </a:r>
            <a:endParaRPr lang="en-US" dirty="0"/>
          </a:p>
        </p:txBody>
      </p:sp>
      <p:sp>
        <p:nvSpPr>
          <p:cNvPr id="4" name="Slide Number Placeholder 3"/>
          <p:cNvSpPr>
            <a:spLocks noGrp="1"/>
          </p:cNvSpPr>
          <p:nvPr>
            <p:ph type="sldNum" sz="quarter" idx="10"/>
          </p:nvPr>
        </p:nvSpPr>
        <p:spPr/>
        <p:txBody>
          <a:bodyPr/>
          <a:lstStyle/>
          <a:p>
            <a:pPr algn="r"/>
            <a:fld id="{F3477EC8-074D-41C4-94AE-E9EA7CEEA348}" type="slidenum">
              <a:rPr>
                <a:solidFill>
                  <a:srgbClr val="FFFFFF">
                    <a:lumMod val="75000"/>
                  </a:srgbClr>
                </a:solidFill>
              </a:rPr>
              <a:pPr algn="r"/>
              <a:t>31</a:t>
            </a:fld>
            <a:endParaRPr dirty="0">
              <a:solidFill>
                <a:srgbClr val="FFFFFF">
                  <a:lumMod val="75000"/>
                </a:srgbClr>
              </a:solidFill>
            </a:endParaRPr>
          </a:p>
        </p:txBody>
      </p:sp>
    </p:spTree>
    <p:extLst>
      <p:ext uri="{BB962C8B-B14F-4D97-AF65-F5344CB8AC3E}">
        <p14:creationId xmlns:p14="http://schemas.microsoft.com/office/powerpoint/2010/main" val="826824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7526" y="1661516"/>
            <a:ext cx="3972629" cy="3852006"/>
          </a:xfrm>
        </p:spPr>
        <p:txBody>
          <a:bodyPr/>
          <a:lstStyle/>
          <a:p>
            <a:r>
              <a:rPr lang="en-US" sz="1900" dirty="0">
                <a:solidFill>
                  <a:schemeClr val="tx1"/>
                </a:solidFill>
              </a:rPr>
              <a:t>Students see</a:t>
            </a:r>
            <a:r>
              <a:rPr lang="en-US" sz="1900" dirty="0" smtClean="0">
                <a:solidFill>
                  <a:schemeClr val="tx1"/>
                </a:solidFill>
              </a:rPr>
              <a:t>:</a:t>
            </a:r>
            <a:endParaRPr lang="en-US" sz="1900" dirty="0">
              <a:solidFill>
                <a:schemeClr val="tx1"/>
              </a:solidFill>
            </a:endParaRPr>
          </a:p>
        </p:txBody>
      </p:sp>
      <p:sp>
        <p:nvSpPr>
          <p:cNvPr id="3" name="Content Placeholder 2"/>
          <p:cNvSpPr>
            <a:spLocks noGrp="1"/>
          </p:cNvSpPr>
          <p:nvPr>
            <p:ph idx="10"/>
          </p:nvPr>
        </p:nvSpPr>
        <p:spPr>
          <a:xfrm>
            <a:off x="4707764" y="1669758"/>
            <a:ext cx="4293669" cy="4206965"/>
          </a:xfrm>
        </p:spPr>
        <p:txBody>
          <a:bodyPr>
            <a:noAutofit/>
          </a:bodyPr>
          <a:lstStyle/>
          <a:p>
            <a:r>
              <a:rPr lang="en-US" sz="1900" dirty="0">
                <a:solidFill>
                  <a:schemeClr val="tx1"/>
                </a:solidFill>
              </a:rPr>
              <a:t>The teacher says</a:t>
            </a:r>
            <a:r>
              <a:rPr lang="en-US" sz="1900" dirty="0" smtClean="0">
                <a:solidFill>
                  <a:schemeClr val="tx1"/>
                </a:solidFill>
              </a:rPr>
              <a:t>:</a:t>
            </a:r>
          </a:p>
          <a:p>
            <a:pPr marL="230187" lvl="1" indent="0">
              <a:buNone/>
            </a:pPr>
            <a:r>
              <a:rPr lang="en-US" sz="1900" dirty="0">
                <a:solidFill>
                  <a:schemeClr val="tx1"/>
                </a:solidFill>
              </a:rPr>
              <a:t>Let’s talk about disturb. </a:t>
            </a:r>
            <a:r>
              <a:rPr lang="en-US" sz="1900" dirty="0" smtClean="0">
                <a:solidFill>
                  <a:schemeClr val="tx1"/>
                </a:solidFill>
              </a:rPr>
              <a:t>Look at the picture of the two girls. The girl on the phone is talking loudly. She is disturbing or bothering  the girl who is trying to do her homework.</a:t>
            </a:r>
          </a:p>
          <a:p>
            <a:pPr marL="230187" lvl="1" indent="0">
              <a:buNone/>
            </a:pPr>
            <a:r>
              <a:rPr lang="en-US" sz="1900" dirty="0" smtClean="0">
                <a:solidFill>
                  <a:schemeClr val="tx1"/>
                </a:solidFill>
              </a:rPr>
              <a:t>Disturb </a:t>
            </a:r>
            <a:r>
              <a:rPr lang="en-US" sz="1900" dirty="0">
                <a:solidFill>
                  <a:schemeClr val="tx1"/>
                </a:solidFill>
              </a:rPr>
              <a:t>means to bother someone. In the story, Mary’s mother does not want to be bothered or disturbed by Mary’s crying. </a:t>
            </a:r>
            <a:endParaRPr lang="en-US" sz="1900" dirty="0" smtClean="0">
              <a:solidFill>
                <a:schemeClr val="tx1"/>
              </a:solidFill>
            </a:endParaRPr>
          </a:p>
          <a:p>
            <a:pPr marL="230187" lvl="1" indent="0">
              <a:buNone/>
            </a:pPr>
            <a:r>
              <a:rPr lang="en-US" sz="1900" i="1" dirty="0" smtClean="0">
                <a:solidFill>
                  <a:schemeClr val="tx1"/>
                </a:solidFill>
              </a:rPr>
              <a:t>Disturb </a:t>
            </a:r>
            <a:r>
              <a:rPr lang="en-US" sz="1900" dirty="0" smtClean="0">
                <a:solidFill>
                  <a:schemeClr val="tx1"/>
                </a:solidFill>
              </a:rPr>
              <a:t>in </a:t>
            </a:r>
            <a:r>
              <a:rPr lang="en-US" sz="1900" dirty="0">
                <a:solidFill>
                  <a:schemeClr val="tx1"/>
                </a:solidFill>
              </a:rPr>
              <a:t>Spanish is </a:t>
            </a:r>
            <a:r>
              <a:rPr lang="en-US" sz="1900" i="1" dirty="0" err="1" smtClean="0">
                <a:solidFill>
                  <a:schemeClr val="tx1"/>
                </a:solidFill>
              </a:rPr>
              <a:t>molestar</a:t>
            </a:r>
            <a:r>
              <a:rPr lang="en-US" sz="1900" i="1" dirty="0" smtClean="0">
                <a:solidFill>
                  <a:schemeClr val="tx1"/>
                </a:solidFill>
              </a:rPr>
              <a:t>.</a:t>
            </a:r>
            <a:r>
              <a:rPr lang="en-US" sz="1900" dirty="0" smtClean="0">
                <a:solidFill>
                  <a:schemeClr val="tx1"/>
                </a:solidFill>
              </a:rPr>
              <a:t> </a:t>
            </a:r>
          </a:p>
          <a:p>
            <a:pPr marL="230187" lvl="1" indent="0">
              <a:buNone/>
            </a:pPr>
            <a:r>
              <a:rPr lang="en-US" sz="1900" b="1" dirty="0" smtClean="0">
                <a:solidFill>
                  <a:schemeClr val="tx1"/>
                </a:solidFill>
              </a:rPr>
              <a:t>Partner talk. </a:t>
            </a:r>
            <a:r>
              <a:rPr lang="en-US" sz="1900" dirty="0">
                <a:solidFill>
                  <a:schemeClr val="tx1"/>
                </a:solidFill>
              </a:rPr>
              <a:t>Tell your partner about a time that someone disturbed you.</a:t>
            </a:r>
          </a:p>
          <a:p>
            <a:pPr marL="230187" lvl="1" indent="0">
              <a:buNone/>
            </a:pPr>
            <a:r>
              <a:rPr lang="en-US" sz="1900" dirty="0">
                <a:solidFill>
                  <a:schemeClr val="tx1"/>
                </a:solidFill>
              </a:rPr>
              <a:t> </a:t>
            </a:r>
            <a:r>
              <a:rPr lang="en-US" sz="1900" dirty="0" smtClean="0">
                <a:solidFill>
                  <a:schemeClr val="tx1"/>
                </a:solidFill>
              </a:rPr>
              <a:t>Let’s </a:t>
            </a:r>
            <a:r>
              <a:rPr lang="en-US" sz="1900" dirty="0">
                <a:solidFill>
                  <a:schemeClr val="tx1"/>
                </a:solidFill>
              </a:rPr>
              <a:t>spell disturb. [</a:t>
            </a:r>
            <a:r>
              <a:rPr lang="en-US" sz="1900" i="1" dirty="0" err="1">
                <a:solidFill>
                  <a:schemeClr val="tx1"/>
                </a:solidFill>
              </a:rPr>
              <a:t>d,i,s,t,u,r,b</a:t>
            </a:r>
            <a:r>
              <a:rPr lang="en-US" sz="1900" dirty="0">
                <a:solidFill>
                  <a:schemeClr val="tx1"/>
                </a:solidFill>
              </a:rPr>
              <a:t>]</a:t>
            </a:r>
          </a:p>
          <a:p>
            <a:pPr marL="230187" lvl="1" indent="0">
              <a:buNone/>
            </a:pPr>
            <a:r>
              <a:rPr lang="en-US" sz="1900" dirty="0">
                <a:solidFill>
                  <a:schemeClr val="tx1"/>
                </a:solidFill>
              </a:rPr>
              <a:t>What word have we spelled? [</a:t>
            </a:r>
            <a:r>
              <a:rPr lang="en-US" sz="1900" i="1" dirty="0">
                <a:solidFill>
                  <a:schemeClr val="tx1"/>
                </a:solidFill>
              </a:rPr>
              <a:t>disturb</a:t>
            </a:r>
            <a:r>
              <a:rPr lang="en-US" dirty="0">
                <a:solidFill>
                  <a:schemeClr val="tx1"/>
                </a:solidFill>
              </a:rPr>
              <a:t>]</a:t>
            </a:r>
          </a:p>
          <a:p>
            <a:pPr marL="230187" lvl="1" indent="0">
              <a:buNone/>
            </a:pPr>
            <a:endParaRPr lang="en-US" sz="1600" dirty="0" smtClean="0">
              <a:solidFill>
                <a:schemeClr val="tx1"/>
              </a:solidFill>
            </a:endParaRPr>
          </a:p>
          <a:p>
            <a:pPr marL="230187" lvl="1" indent="0">
              <a:buNone/>
            </a:pPr>
            <a:endParaRPr lang="en-US" sz="1200" dirty="0">
              <a:solidFill>
                <a:schemeClr val="tx1"/>
              </a:solidFill>
            </a:endParaRPr>
          </a:p>
        </p:txBody>
      </p:sp>
      <p:sp>
        <p:nvSpPr>
          <p:cNvPr id="7" name="Title 1"/>
          <p:cNvSpPr>
            <a:spLocks noGrp="1"/>
          </p:cNvSpPr>
          <p:nvPr>
            <p:ph type="title"/>
          </p:nvPr>
        </p:nvSpPr>
        <p:spPr>
          <a:xfrm>
            <a:off x="258478" y="76200"/>
            <a:ext cx="8224837" cy="830027"/>
          </a:xfrm>
        </p:spPr>
        <p:txBody>
          <a:bodyPr>
            <a:noAutofit/>
          </a:bodyPr>
          <a:lstStyle/>
          <a:p>
            <a:r>
              <a:rPr lang="en-US" dirty="0" smtClean="0"/>
              <a:t>Academic Vocabulary Instruction: ELLs</a:t>
            </a:r>
            <a:endParaRPr lang="en-US" dirty="0"/>
          </a:p>
        </p:txBody>
      </p:sp>
      <p:sp>
        <p:nvSpPr>
          <p:cNvPr id="5" name="Slide Number Placeholder 4"/>
          <p:cNvSpPr>
            <a:spLocks noGrp="1"/>
          </p:cNvSpPr>
          <p:nvPr>
            <p:ph type="sldNum" sz="quarter" idx="11"/>
          </p:nvPr>
        </p:nvSpPr>
        <p:spPr/>
        <p:txBody>
          <a:bodyPr/>
          <a:lstStyle/>
          <a:p>
            <a:pPr algn="r"/>
            <a:fld id="{F3477EC8-074D-41C4-94AE-E9EA7CEEA348}" type="slidenum">
              <a:rPr>
                <a:solidFill>
                  <a:srgbClr val="FFFFFF">
                    <a:lumMod val="75000"/>
                  </a:srgbClr>
                </a:solidFill>
              </a:rPr>
              <a:pPr algn="r"/>
              <a:t>32</a:t>
            </a:fld>
            <a:endParaRPr dirty="0">
              <a:solidFill>
                <a:srgbClr val="FFFFFF">
                  <a:lumMod val="75000"/>
                </a:srgbClr>
              </a:solidFill>
            </a:endParaRPr>
          </a:p>
        </p:txBody>
      </p:sp>
      <p:sp>
        <p:nvSpPr>
          <p:cNvPr id="8" name="Rectangle 7"/>
          <p:cNvSpPr/>
          <p:nvPr/>
        </p:nvSpPr>
        <p:spPr>
          <a:xfrm>
            <a:off x="681084" y="1150443"/>
            <a:ext cx="7554184"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Word Cards for More Complex Vocabulary</a:t>
            </a:r>
            <a:endParaRPr lang="en-US" sz="3200" dirty="0">
              <a:solidFill>
                <a:srgbClr val="326295">
                  <a:lumMod val="75000"/>
                </a:srgbClr>
              </a:solidFill>
              <a:latin typeface="+mj-lt"/>
            </a:endParaRPr>
          </a:p>
        </p:txBody>
      </p:sp>
      <p:grpSp>
        <p:nvGrpSpPr>
          <p:cNvPr id="13" name="Group 12"/>
          <p:cNvGrpSpPr/>
          <p:nvPr/>
        </p:nvGrpSpPr>
        <p:grpSpPr>
          <a:xfrm>
            <a:off x="258478" y="1987367"/>
            <a:ext cx="4562442" cy="3671560"/>
            <a:chOff x="213237" y="826370"/>
            <a:chExt cx="4313793" cy="3400855"/>
          </a:xfrm>
        </p:grpSpPr>
        <p:pic>
          <p:nvPicPr>
            <p:cNvPr id="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237" y="826370"/>
              <a:ext cx="4313793" cy="3400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1222149" y="1499616"/>
              <a:ext cx="2337915" cy="19994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n-US">
                <a:solidFill>
                  <a:srgbClr val="FFFFFF"/>
                </a:solidFill>
              </a:endParaRPr>
            </a:p>
          </p:txBody>
        </p:sp>
        <p:pic>
          <p:nvPicPr>
            <p:cNvPr id="19" name="Picture 18" descr="C:\Users\ehaynes\AppData\Local\Microsoft\Windows\Temporary Internet Files\Content.Outlook\12F0RP4K\iStock_000019121429Mediu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4354" y="1543844"/>
              <a:ext cx="2259134" cy="18577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1712920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a:noAutofit/>
          </a:bodyPr>
          <a:lstStyle/>
          <a:p>
            <a:r>
              <a:rPr lang="en-US" dirty="0" smtClean="0"/>
              <a:t>Academic Vocabulary Instruction: ELLs</a:t>
            </a:r>
            <a:endParaRPr lang="en-US" dirty="0"/>
          </a:p>
        </p:txBody>
      </p:sp>
      <p:sp>
        <p:nvSpPr>
          <p:cNvPr id="3" name="Slide Number Placeholder 2"/>
          <p:cNvSpPr>
            <a:spLocks noGrp="1"/>
          </p:cNvSpPr>
          <p:nvPr>
            <p:ph type="sldNum" sz="quarter" idx="10"/>
          </p:nvPr>
        </p:nvSpPr>
        <p:spPr/>
        <p:txBody>
          <a:bodyPr/>
          <a:lstStyle/>
          <a:p>
            <a:pPr algn="r"/>
            <a:fld id="{F3477EC8-074D-41C4-94AE-E9EA7CEEA348}" type="slidenum">
              <a:rPr>
                <a:solidFill>
                  <a:srgbClr val="FFFFFF">
                    <a:lumMod val="75000"/>
                  </a:srgbClr>
                </a:solidFill>
              </a:rPr>
              <a:pPr algn="r"/>
              <a:t>33</a:t>
            </a:fld>
            <a:endParaRPr dirty="0">
              <a:solidFill>
                <a:srgbClr val="FFFFFF">
                  <a:lumMod val="75000"/>
                </a:srgbClr>
              </a:solidFill>
            </a:endParaRPr>
          </a:p>
        </p:txBody>
      </p:sp>
      <p:sp>
        <p:nvSpPr>
          <p:cNvPr id="6" name="Rectangle 5"/>
          <p:cNvSpPr/>
          <p:nvPr/>
        </p:nvSpPr>
        <p:spPr>
          <a:xfrm>
            <a:off x="609600" y="1274125"/>
            <a:ext cx="8691675"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ESOL Techniques for Less Complex Vocabulary </a:t>
            </a:r>
            <a:endParaRPr lang="en-US" sz="3200" b="1" dirty="0">
              <a:solidFill>
                <a:srgbClr val="326295">
                  <a:lumMod val="75000"/>
                </a:srgbClr>
              </a:solidFill>
              <a:latin typeface="+mj-lt"/>
            </a:endParaRPr>
          </a:p>
        </p:txBody>
      </p:sp>
      <p:graphicFrame>
        <p:nvGraphicFramePr>
          <p:cNvPr id="8" name="Table 7"/>
          <p:cNvGraphicFramePr>
            <a:graphicFrameLocks noGrp="1"/>
          </p:cNvGraphicFramePr>
          <p:nvPr>
            <p:extLst>
              <p:ext uri="{D42A27DB-BD31-4B8C-83A1-F6EECF244321}">
                <p14:modId xmlns:p14="http://schemas.microsoft.com/office/powerpoint/2010/main" val="1952212975"/>
              </p:ext>
            </p:extLst>
          </p:nvPr>
        </p:nvGraphicFramePr>
        <p:xfrm>
          <a:off x="862697" y="2075415"/>
          <a:ext cx="8038063" cy="3904867"/>
        </p:xfrm>
        <a:graphic>
          <a:graphicData uri="http://schemas.openxmlformats.org/drawingml/2006/table">
            <a:tbl>
              <a:tblPr firstRow="1" bandRow="1">
                <a:tableStyleId>{912C8C85-51F0-491E-9774-3900AFEF0FD7}</a:tableStyleId>
              </a:tblPr>
              <a:tblGrid>
                <a:gridCol w="1742688"/>
                <a:gridCol w="6295375"/>
              </a:tblGrid>
              <a:tr h="412522">
                <a:tc>
                  <a:txBody>
                    <a:bodyPr/>
                    <a:lstStyle/>
                    <a:p>
                      <a:r>
                        <a:rPr lang="en-US" sz="2000" dirty="0" smtClean="0"/>
                        <a:t>Word</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smtClean="0"/>
                        <a:t>ESOL Technique</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3852">
                <a:tc>
                  <a:txBody>
                    <a:bodyPr/>
                    <a:lstStyle/>
                    <a:p>
                      <a:pPr>
                        <a:lnSpc>
                          <a:spcPct val="100000"/>
                        </a:lnSpc>
                      </a:pPr>
                      <a:r>
                        <a:rPr lang="en-US" sz="1800" dirty="0" smtClean="0"/>
                        <a:t>sour</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define</a:t>
                      </a:r>
                      <a:r>
                        <a:rPr lang="en-US" sz="1800" baseline="0" dirty="0" smtClean="0"/>
                        <a:t> in situ</a:t>
                      </a:r>
                    </a:p>
                    <a:p>
                      <a:pPr>
                        <a:lnSpc>
                          <a:spcPct val="100000"/>
                        </a:lnSpc>
                      </a:pPr>
                      <a:r>
                        <a:rPr lang="en-US" sz="1800" dirty="0" smtClean="0"/>
                        <a:t>“In</a:t>
                      </a:r>
                      <a:r>
                        <a:rPr lang="en-US" sz="1800" baseline="0" dirty="0" smtClean="0"/>
                        <a:t> this sentence, sour means unhappy or in a bad mood. Do you know what else it can mean?”</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434223">
                <a:tc>
                  <a:txBody>
                    <a:bodyPr/>
                    <a:lstStyle/>
                    <a:p>
                      <a:pPr>
                        <a:lnSpc>
                          <a:spcPct val="100000"/>
                        </a:lnSpc>
                      </a:pPr>
                      <a:r>
                        <a:rPr lang="en-US" sz="1800" dirty="0" smtClean="0"/>
                        <a:t>expression</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demonstration</a:t>
                      </a:r>
                      <a:r>
                        <a:rPr lang="en-US" sz="1800" baseline="0" dirty="0" smtClean="0"/>
                        <a:t> or gesture (e.g., make a happy or sad face)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2084270">
                <a:tc>
                  <a:txBody>
                    <a:bodyPr/>
                    <a:lstStyle/>
                    <a:p>
                      <a:pPr>
                        <a:lnSpc>
                          <a:spcPct val="100000"/>
                        </a:lnSpc>
                      </a:pPr>
                      <a:r>
                        <a:rPr lang="en-US" sz="1800" dirty="0" smtClean="0"/>
                        <a:t>governess</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show a picture from the text*</a:t>
                      </a:r>
                      <a:endParaRPr lang="en-US" sz="1800" baseline="0" dirty="0" smtClean="0"/>
                    </a:p>
                    <a:p>
                      <a:pPr>
                        <a:lnSpc>
                          <a:spcPct val="100000"/>
                        </a:lnSpc>
                      </a:pPr>
                      <a:endParaRPr lang="en-US" sz="1800" baseline="0" dirty="0" smtClean="0"/>
                    </a:p>
                    <a:p>
                      <a:pPr>
                        <a:lnSpc>
                          <a:spcPct val="100000"/>
                        </a:lnSpc>
                      </a:pPr>
                      <a:endParaRPr lang="en-US" sz="1800" baseline="0" dirty="0" smtClean="0"/>
                    </a:p>
                    <a:p>
                      <a:pPr>
                        <a:lnSpc>
                          <a:spcPct val="100000"/>
                        </a:lnSpc>
                      </a:pPr>
                      <a:endParaRPr lang="en-US" sz="1800" baseline="0" dirty="0" smtClean="0"/>
                    </a:p>
                    <a:p>
                      <a:pPr>
                        <a:lnSpc>
                          <a:spcPct val="100000"/>
                        </a:lnSpc>
                      </a:pPr>
                      <a:endParaRPr lang="en-US" sz="180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pic>
        <p:nvPicPr>
          <p:cNvPr id="9" name="Picture 2" descr="http://upload.wikimedia.org/wikipedia/commons/3/39/P30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146" b="12634"/>
          <a:stretch/>
        </p:blipFill>
        <p:spPr bwMode="auto">
          <a:xfrm>
            <a:off x="5878090" y="4267200"/>
            <a:ext cx="1816673" cy="173935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348150" y="6313438"/>
            <a:ext cx="7584141" cy="246221"/>
          </a:xfrm>
          <a:prstGeom prst="rect">
            <a:avLst/>
          </a:prstGeom>
          <a:noFill/>
        </p:spPr>
        <p:txBody>
          <a:bodyPr wrap="square" rtlCol="0" anchor="b">
            <a:spAutoFit/>
          </a:bodyPr>
          <a:lstStyle/>
          <a:p>
            <a:pPr algn="r"/>
            <a:r>
              <a:rPr lang="en-US" sz="1000" dirty="0" smtClean="0">
                <a:solidFill>
                  <a:srgbClr val="FFFFFF"/>
                </a:solidFill>
                <a:latin typeface="Arial"/>
              </a:rPr>
              <a:t>*Governess picture not in this version of the text; shown as an example.</a:t>
            </a:r>
            <a:endParaRPr lang="en-US" sz="1000" dirty="0">
              <a:solidFill>
                <a:srgbClr val="FFFFFF"/>
              </a:solidFill>
              <a:latin typeface="Arial"/>
            </a:endParaRPr>
          </a:p>
        </p:txBody>
      </p:sp>
    </p:spTree>
    <p:extLst>
      <p:ext uri="{BB962C8B-B14F-4D97-AF65-F5344CB8AC3E}">
        <p14:creationId xmlns:p14="http://schemas.microsoft.com/office/powerpoint/2010/main" val="277881420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2298172"/>
            <a:ext cx="8048625" cy="4093727"/>
          </a:xfrm>
        </p:spPr>
        <p:txBody>
          <a:bodyPr>
            <a:normAutofit lnSpcReduction="10000"/>
          </a:bodyPr>
          <a:lstStyle/>
          <a:p>
            <a:r>
              <a:rPr lang="en-US" sz="2400" dirty="0" smtClean="0">
                <a:solidFill>
                  <a:schemeClr val="tx1"/>
                </a:solidFill>
              </a:rPr>
              <a:t>Teach students word learning strategies. </a:t>
            </a:r>
          </a:p>
          <a:p>
            <a:pPr lvl="1"/>
            <a:r>
              <a:rPr lang="en-US" sz="2000" dirty="0" smtClean="0">
                <a:solidFill>
                  <a:schemeClr val="tx1"/>
                </a:solidFill>
              </a:rPr>
              <a:t>Cognates, context clues, morphology, etc.</a:t>
            </a:r>
          </a:p>
          <a:p>
            <a:pPr lvl="1"/>
            <a:r>
              <a:rPr lang="en-US" sz="2000" dirty="0" smtClean="0">
                <a:solidFill>
                  <a:schemeClr val="tx1"/>
                </a:solidFill>
              </a:rPr>
              <a:t>Dictionaries and digital resources </a:t>
            </a:r>
          </a:p>
          <a:p>
            <a:pPr lvl="2"/>
            <a:r>
              <a:rPr lang="en-US" sz="2000" dirty="0" smtClean="0">
                <a:solidFill>
                  <a:schemeClr val="tx1"/>
                </a:solidFill>
              </a:rPr>
              <a:t>Online: </a:t>
            </a:r>
          </a:p>
          <a:p>
            <a:pPr lvl="3">
              <a:spcBef>
                <a:spcPts val="0"/>
              </a:spcBef>
            </a:pPr>
            <a:r>
              <a:rPr lang="en-US" sz="2000" dirty="0" smtClean="0">
                <a:solidFill>
                  <a:schemeClr val="tx1"/>
                </a:solidFill>
              </a:rPr>
              <a:t>English: wordsmyth.net</a:t>
            </a:r>
          </a:p>
          <a:p>
            <a:pPr lvl="3">
              <a:spcBef>
                <a:spcPts val="0"/>
              </a:spcBef>
            </a:pPr>
            <a:r>
              <a:rPr lang="en-US" sz="2000" dirty="0" smtClean="0">
                <a:solidFill>
                  <a:schemeClr val="tx1"/>
                </a:solidFill>
              </a:rPr>
              <a:t>Spanish.dictionary.com</a:t>
            </a:r>
          </a:p>
          <a:p>
            <a:pPr lvl="2"/>
            <a:r>
              <a:rPr lang="en-US" sz="2000" dirty="0" smtClean="0">
                <a:solidFill>
                  <a:schemeClr val="tx1"/>
                </a:solidFill>
              </a:rPr>
              <a:t>Smartphone apps: </a:t>
            </a:r>
          </a:p>
          <a:p>
            <a:pPr lvl="3">
              <a:spcBef>
                <a:spcPts val="0"/>
              </a:spcBef>
            </a:pPr>
            <a:r>
              <a:rPr lang="en-US" sz="2000" dirty="0" smtClean="0">
                <a:solidFill>
                  <a:schemeClr val="tx1"/>
                </a:solidFill>
              </a:rPr>
              <a:t>English: SnaPanda (Android)</a:t>
            </a:r>
          </a:p>
          <a:p>
            <a:pPr lvl="3">
              <a:spcBef>
                <a:spcPts val="0"/>
              </a:spcBef>
            </a:pPr>
            <a:r>
              <a:rPr lang="en-US" sz="2000" dirty="0" smtClean="0">
                <a:solidFill>
                  <a:schemeClr val="tx1"/>
                </a:solidFill>
              </a:rPr>
              <a:t>English: Dictionary! (Android &amp; iPhone)</a:t>
            </a:r>
          </a:p>
          <a:p>
            <a:pPr lvl="3">
              <a:spcBef>
                <a:spcPts val="0"/>
              </a:spcBef>
            </a:pPr>
            <a:r>
              <a:rPr lang="en-US" sz="2000" dirty="0" smtClean="0">
                <a:solidFill>
                  <a:schemeClr val="tx1"/>
                </a:solidFill>
              </a:rPr>
              <a:t>Free Spanish-English Dictionary + (iPhone)</a:t>
            </a:r>
          </a:p>
          <a:p>
            <a:pPr lvl="3">
              <a:spcBef>
                <a:spcPts val="0"/>
              </a:spcBef>
            </a:pPr>
            <a:r>
              <a:rPr lang="en-US" sz="2000" dirty="0" smtClean="0">
                <a:solidFill>
                  <a:schemeClr val="tx1"/>
                </a:solidFill>
              </a:rPr>
              <a:t>English-Spanish dictionary (Android)</a:t>
            </a:r>
          </a:p>
          <a:p>
            <a:r>
              <a:rPr lang="en-US" sz="2400" dirty="0">
                <a:solidFill>
                  <a:schemeClr val="tx1"/>
                </a:solidFill>
              </a:rPr>
              <a:t>Glossary use</a:t>
            </a:r>
          </a:p>
          <a:p>
            <a:pPr>
              <a:buNone/>
            </a:pPr>
            <a:endParaRPr lang="en-US" dirty="0">
              <a:solidFill>
                <a:schemeClr val="tx1"/>
              </a:solidFill>
            </a:endParaRPr>
          </a:p>
        </p:txBody>
      </p:sp>
      <p:sp>
        <p:nvSpPr>
          <p:cNvPr id="7" name="Title 1"/>
          <p:cNvSpPr>
            <a:spLocks noGrp="1"/>
          </p:cNvSpPr>
          <p:nvPr>
            <p:ph type="title"/>
          </p:nvPr>
        </p:nvSpPr>
        <p:spPr/>
        <p:txBody>
          <a:bodyPr/>
          <a:lstStyle/>
          <a:p>
            <a:r>
              <a:rPr lang="en-US" dirty="0" smtClean="0"/>
              <a:t>Academic Vocabulary Instruction: ELLs</a:t>
            </a:r>
            <a:endParaRPr lang="en-US" dirty="0"/>
          </a:p>
        </p:txBody>
      </p:sp>
      <p:pic>
        <p:nvPicPr>
          <p:cNvPr id="1031" name="Picture 7" descr="C:\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1744" y="4178902"/>
            <a:ext cx="1692853" cy="172819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0"/>
          </p:nvPr>
        </p:nvSpPr>
        <p:spPr/>
        <p:txBody>
          <a:bodyPr/>
          <a:lstStyle/>
          <a:p>
            <a:pPr algn="r"/>
            <a:fld id="{F3477EC8-074D-41C4-94AE-E9EA7CEEA348}" type="slidenum">
              <a:rPr>
                <a:solidFill>
                  <a:srgbClr val="FFFFFF">
                    <a:lumMod val="75000"/>
                  </a:srgbClr>
                </a:solidFill>
              </a:rPr>
              <a:pPr algn="r"/>
              <a:t>34</a:t>
            </a:fld>
            <a:endParaRPr dirty="0">
              <a:solidFill>
                <a:srgbClr val="FFFFFF">
                  <a:lumMod val="75000"/>
                </a:srgbClr>
              </a:solidFill>
            </a:endParaRPr>
          </a:p>
        </p:txBody>
      </p:sp>
      <p:sp>
        <p:nvSpPr>
          <p:cNvPr id="6" name="Rectangle 5"/>
          <p:cNvSpPr/>
          <p:nvPr/>
        </p:nvSpPr>
        <p:spPr>
          <a:xfrm>
            <a:off x="1143000" y="1494808"/>
            <a:ext cx="6883103"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Encourage Student-Directed Learning</a:t>
            </a:r>
            <a:endParaRPr lang="en-US" sz="3200" dirty="0">
              <a:solidFill>
                <a:srgbClr val="326295">
                  <a:lumMod val="75000"/>
                </a:srgbClr>
              </a:solidFill>
              <a:latin typeface="+mj-lt"/>
            </a:endParaRPr>
          </a:p>
        </p:txBody>
      </p:sp>
    </p:spTree>
    <p:extLst>
      <p:ext uri="{BB962C8B-B14F-4D97-AF65-F5344CB8AC3E}">
        <p14:creationId xmlns:p14="http://schemas.microsoft.com/office/powerpoint/2010/main" val="31451568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lgn="r"/>
            <a:fld id="{F3477EC8-074D-41C4-94AE-E9EA7CEEA348}" type="slidenum">
              <a:rPr>
                <a:solidFill>
                  <a:srgbClr val="FFFFFF">
                    <a:lumMod val="75000"/>
                  </a:srgbClr>
                </a:solidFill>
              </a:rPr>
              <a:pPr algn="r"/>
              <a:t>35</a:t>
            </a:fld>
            <a:endParaRPr dirty="0">
              <a:solidFill>
                <a:srgbClr val="FFFFFF">
                  <a:lumMod val="75000"/>
                </a:srgbClr>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129796693"/>
              </p:ext>
            </p:extLst>
          </p:nvPr>
        </p:nvGraphicFramePr>
        <p:xfrm>
          <a:off x="533400" y="2286000"/>
          <a:ext cx="8488907" cy="3910593"/>
        </p:xfrm>
        <a:graphic>
          <a:graphicData uri="http://schemas.openxmlformats.org/drawingml/2006/table">
            <a:tbl>
              <a:tblPr firstRow="1" bandRow="1">
                <a:tableStyleId>{912C8C85-51F0-491E-9774-3900AFEF0FD7}</a:tableStyleId>
              </a:tblPr>
              <a:tblGrid>
                <a:gridCol w="1828800"/>
                <a:gridCol w="6660107"/>
              </a:tblGrid>
              <a:tr h="610425">
                <a:tc>
                  <a:txBody>
                    <a:bodyPr/>
                    <a:lstStyle/>
                    <a:p>
                      <a:r>
                        <a:rPr lang="en-US" sz="2000" dirty="0" smtClean="0"/>
                        <a:t>Word</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smtClean="0"/>
                        <a:t>Strategy</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5042">
                <a:tc>
                  <a:txBody>
                    <a:bodyPr/>
                    <a:lstStyle/>
                    <a:p>
                      <a:pPr>
                        <a:lnSpc>
                          <a:spcPct val="100000"/>
                        </a:lnSpc>
                      </a:pPr>
                      <a:r>
                        <a:rPr lang="en-US" sz="1800" dirty="0" smtClean="0"/>
                        <a:t>manor</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context clues</a:t>
                      </a:r>
                    </a:p>
                    <a:p>
                      <a:pPr>
                        <a:lnSpc>
                          <a:spcPct val="100000"/>
                        </a:lnSpc>
                      </a:pPr>
                      <a:r>
                        <a:rPr lang="en-US" sz="1800" dirty="0" smtClean="0"/>
                        <a:t>sent to live</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825042">
                <a:tc>
                  <a:txBody>
                    <a:bodyPr/>
                    <a:lstStyle/>
                    <a:p>
                      <a:pPr>
                        <a:lnSpc>
                          <a:spcPct val="100000"/>
                        </a:lnSpc>
                      </a:pPr>
                      <a:r>
                        <a:rPr lang="en-US" sz="1800" dirty="0" smtClean="0"/>
                        <a:t>disagreeable</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cognate</a:t>
                      </a:r>
                    </a:p>
                    <a:p>
                      <a:pPr>
                        <a:lnSpc>
                          <a:spcPct val="100000"/>
                        </a:lnSpc>
                      </a:pPr>
                      <a:r>
                        <a:rPr lang="es-ES" sz="1800" kern="1200" dirty="0" smtClean="0">
                          <a:effectLst/>
                        </a:rPr>
                        <a:t>desagradable</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825042">
                <a:tc>
                  <a:txBody>
                    <a:bodyPr/>
                    <a:lstStyle/>
                    <a:p>
                      <a:pPr>
                        <a:lnSpc>
                          <a:spcPct val="100000"/>
                        </a:lnSpc>
                      </a:pPr>
                      <a:r>
                        <a:rPr lang="en-US" sz="1800" dirty="0" smtClean="0"/>
                        <a:t>expression</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cognate</a:t>
                      </a:r>
                    </a:p>
                    <a:p>
                      <a:pPr>
                        <a:lnSpc>
                          <a:spcPct val="100000"/>
                        </a:lnSpc>
                      </a:pPr>
                      <a:r>
                        <a:rPr lang="en-US" sz="1800" dirty="0" smtClean="0"/>
                        <a:t>expresión</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825042">
                <a:tc>
                  <a:txBody>
                    <a:bodyPr/>
                    <a:lstStyle/>
                    <a:p>
                      <a:pPr>
                        <a:lnSpc>
                          <a:spcPct val="100000"/>
                        </a:lnSpc>
                      </a:pPr>
                      <a:r>
                        <a:rPr lang="en-US" sz="1800" dirty="0" smtClean="0"/>
                        <a:t>fretful</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context clues</a:t>
                      </a:r>
                    </a:p>
                    <a:p>
                      <a:pPr>
                        <a:lnSpc>
                          <a:spcPct val="100000"/>
                        </a:lnSpc>
                      </a:pPr>
                      <a:r>
                        <a:rPr lang="en-US" sz="1800" dirty="0" smtClean="0"/>
                        <a:t>sickly, baby</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
        <p:nvSpPr>
          <p:cNvPr id="2" name="Title 1"/>
          <p:cNvSpPr>
            <a:spLocks noGrp="1"/>
          </p:cNvSpPr>
          <p:nvPr>
            <p:ph type="title"/>
          </p:nvPr>
        </p:nvSpPr>
        <p:spPr/>
        <p:txBody>
          <a:bodyPr/>
          <a:lstStyle/>
          <a:p>
            <a:r>
              <a:rPr lang="en-US" dirty="0" smtClean="0"/>
              <a:t>Academic Vocabulary Instruction: ELLs</a:t>
            </a:r>
            <a:endParaRPr lang="en-US" dirty="0"/>
          </a:p>
        </p:txBody>
      </p:sp>
      <p:sp>
        <p:nvSpPr>
          <p:cNvPr id="7" name="Rectangle 6"/>
          <p:cNvSpPr/>
          <p:nvPr/>
        </p:nvSpPr>
        <p:spPr>
          <a:xfrm>
            <a:off x="1077334" y="1523951"/>
            <a:ext cx="4612417"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Word Learning Strategies</a:t>
            </a:r>
            <a:endParaRPr lang="en-US" sz="3200" b="1" dirty="0">
              <a:solidFill>
                <a:srgbClr val="326295">
                  <a:lumMod val="75000"/>
                </a:srgbClr>
              </a:solidFill>
              <a:latin typeface="+mj-lt"/>
            </a:endParaRPr>
          </a:p>
        </p:txBody>
      </p:sp>
    </p:spTree>
    <p:extLst>
      <p:ext uri="{BB962C8B-B14F-4D97-AF65-F5344CB8AC3E}">
        <p14:creationId xmlns:p14="http://schemas.microsoft.com/office/powerpoint/2010/main" val="721543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28600" y="272113"/>
            <a:ext cx="8224837" cy="667467"/>
          </a:xfrm>
        </p:spPr>
        <p:txBody>
          <a:bodyPr>
            <a:noAutofit/>
          </a:bodyPr>
          <a:lstStyle/>
          <a:p>
            <a:r>
              <a:rPr lang="en-US" dirty="0" smtClean="0"/>
              <a:t>Academic Vocabulary Instruction: ELLs</a:t>
            </a:r>
            <a:endParaRPr lang="en-US" dirty="0"/>
          </a:p>
        </p:txBody>
      </p:sp>
      <p:sp>
        <p:nvSpPr>
          <p:cNvPr id="3" name="Slide Number Placeholder 2"/>
          <p:cNvSpPr>
            <a:spLocks noGrp="1"/>
          </p:cNvSpPr>
          <p:nvPr>
            <p:ph type="sldNum" sz="quarter" idx="10"/>
          </p:nvPr>
        </p:nvSpPr>
        <p:spPr/>
        <p:txBody>
          <a:bodyPr/>
          <a:lstStyle/>
          <a:p>
            <a:fld id="{F3477EC8-074D-41C4-94AE-E9EA7CEEA348}" type="slidenum">
              <a:rPr>
                <a:solidFill>
                  <a:srgbClr val="FFFFFF">
                    <a:lumMod val="75000"/>
                  </a:srgbClr>
                </a:solidFill>
              </a:rPr>
              <a:pPr/>
              <a:t>36</a:t>
            </a:fld>
            <a:endParaRPr dirty="0">
              <a:solidFill>
                <a:srgbClr val="FFFFFF">
                  <a:lumMod val="75000"/>
                </a:srgbClr>
              </a:solidFill>
            </a:endParaRPr>
          </a:p>
        </p:txBody>
      </p:sp>
      <p:sp>
        <p:nvSpPr>
          <p:cNvPr id="5" name="Rectangle 4"/>
          <p:cNvSpPr/>
          <p:nvPr/>
        </p:nvSpPr>
        <p:spPr>
          <a:xfrm>
            <a:off x="873222" y="1252482"/>
            <a:ext cx="1695912" cy="584775"/>
          </a:xfrm>
          <a:prstGeom prst="rect">
            <a:avLst/>
          </a:prstGeom>
        </p:spPr>
        <p:txBody>
          <a:bodyPr wrap="none">
            <a:spAutoFit/>
          </a:bodyPr>
          <a:lstStyle/>
          <a:p>
            <a:pPr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Glossary</a:t>
            </a:r>
            <a:endParaRPr lang="en-US" sz="3200" dirty="0">
              <a:solidFill>
                <a:srgbClr val="326295">
                  <a:lumMod val="75000"/>
                </a:srgbClr>
              </a:solidFill>
              <a:latin typeface="+mj-lt"/>
            </a:endParaRPr>
          </a:p>
        </p:txBody>
      </p:sp>
      <p:grpSp>
        <p:nvGrpSpPr>
          <p:cNvPr id="4" name="Group 3"/>
          <p:cNvGrpSpPr/>
          <p:nvPr/>
        </p:nvGrpSpPr>
        <p:grpSpPr>
          <a:xfrm>
            <a:off x="641000" y="1869440"/>
            <a:ext cx="7997558" cy="4490449"/>
            <a:chOff x="641000" y="1473201"/>
            <a:chExt cx="7997558" cy="4490449"/>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4262"/>
            <a:stretch/>
          </p:blipFill>
          <p:spPr bwMode="auto">
            <a:xfrm>
              <a:off x="641001" y="1473201"/>
              <a:ext cx="7997557" cy="73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000" y="2191109"/>
              <a:ext cx="7997557" cy="377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95262315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95189" y="1524000"/>
            <a:ext cx="8548811" cy="4493150"/>
          </a:xfrm>
        </p:spPr>
        <p:txBody>
          <a:bodyPr/>
          <a:lstStyle/>
          <a:p>
            <a:r>
              <a:rPr lang="en-US" b="1" dirty="0" smtClean="0">
                <a:solidFill>
                  <a:schemeClr val="tx1"/>
                </a:solidFill>
              </a:rPr>
              <a:t>Writing Types</a:t>
            </a:r>
          </a:p>
          <a:p>
            <a:endParaRPr lang="en-US" b="1" dirty="0">
              <a:solidFill>
                <a:schemeClr val="tx1"/>
              </a:solidFill>
            </a:endParaRPr>
          </a:p>
          <a:p>
            <a:endParaRPr lang="en-US" b="1" dirty="0" smtClean="0">
              <a:solidFill>
                <a:schemeClr val="tx1"/>
              </a:solidFill>
            </a:endParaRPr>
          </a:p>
          <a:p>
            <a:endParaRPr lang="en-US" b="1" dirty="0">
              <a:solidFill>
                <a:schemeClr val="tx1"/>
              </a:solidFill>
            </a:endParaRPr>
          </a:p>
          <a:p>
            <a:endParaRPr lang="en-US" sz="3600" b="1" dirty="0" smtClean="0">
              <a:solidFill>
                <a:schemeClr val="tx1"/>
              </a:solidFill>
            </a:endParaRPr>
          </a:p>
          <a:p>
            <a:pPr>
              <a:buClr>
                <a:srgbClr val="FFFFFF">
                  <a:lumMod val="65000"/>
                </a:srgbClr>
              </a:buClr>
              <a:buFont typeface="Wingdings" charset="2"/>
              <a:buChar char="§"/>
            </a:pPr>
            <a:r>
              <a:rPr lang="en-US" sz="2200" dirty="0" smtClean="0">
                <a:solidFill>
                  <a:schemeClr val="tx1"/>
                </a:solidFill>
              </a:rPr>
              <a:t>Elementary</a:t>
            </a:r>
            <a:r>
              <a:rPr lang="en-US" sz="2200" dirty="0">
                <a:solidFill>
                  <a:schemeClr val="tx1"/>
                </a:solidFill>
              </a:rPr>
              <a:t>: 30% argument, 35% informative/explanatory, </a:t>
            </a:r>
            <a:r>
              <a:rPr lang="en-US" sz="2200" dirty="0" smtClean="0">
                <a:solidFill>
                  <a:schemeClr val="tx1"/>
                </a:solidFill>
              </a:rPr>
              <a:t>35</a:t>
            </a:r>
            <a:r>
              <a:rPr lang="en-US" sz="2200" dirty="0">
                <a:solidFill>
                  <a:schemeClr val="tx1"/>
                </a:solidFill>
              </a:rPr>
              <a:t>% narrative</a:t>
            </a:r>
          </a:p>
          <a:p>
            <a:pPr>
              <a:buClr>
                <a:srgbClr val="FFFFFF">
                  <a:lumMod val="65000"/>
                </a:srgbClr>
              </a:buClr>
              <a:buFont typeface="Wingdings" charset="2"/>
              <a:buChar char="§"/>
            </a:pPr>
            <a:r>
              <a:rPr lang="en-US" sz="2200" dirty="0">
                <a:solidFill>
                  <a:schemeClr val="tx1"/>
                </a:solidFill>
              </a:rPr>
              <a:t>Middle School: 35% argument, 35% informative/explanatory, 30% narrative</a:t>
            </a:r>
          </a:p>
          <a:p>
            <a:pPr>
              <a:buClr>
                <a:srgbClr val="FFFFFF">
                  <a:lumMod val="65000"/>
                </a:srgbClr>
              </a:buClr>
              <a:buFont typeface="Wingdings" charset="2"/>
              <a:buChar char="§"/>
            </a:pPr>
            <a:r>
              <a:rPr lang="en-US" sz="2200" dirty="0">
                <a:solidFill>
                  <a:schemeClr val="tx1"/>
                </a:solidFill>
              </a:rPr>
              <a:t>High School: 40% argument, 40% informative/explanatory, </a:t>
            </a:r>
            <a:r>
              <a:rPr lang="en-US" sz="2200" dirty="0" smtClean="0">
                <a:solidFill>
                  <a:schemeClr val="tx1"/>
                </a:solidFill>
              </a:rPr>
              <a:t>20</a:t>
            </a:r>
            <a:r>
              <a:rPr lang="en-US" sz="2200" dirty="0">
                <a:solidFill>
                  <a:schemeClr val="tx1"/>
                </a:solidFill>
              </a:rPr>
              <a:t>% narrative</a:t>
            </a:r>
          </a:p>
          <a:p>
            <a:endParaRPr lang="en-US" b="1" dirty="0" smtClean="0">
              <a:solidFill>
                <a:schemeClr val="tx1"/>
              </a:solidFill>
            </a:endParaRPr>
          </a:p>
          <a:p>
            <a:endParaRPr lang="en-US" b="1" dirty="0">
              <a:solidFill>
                <a:schemeClr val="tx1"/>
              </a:solidFill>
            </a:endParaRPr>
          </a:p>
        </p:txBody>
      </p:sp>
      <p:sp>
        <p:nvSpPr>
          <p:cNvPr id="6" name="Title 1"/>
          <p:cNvSpPr>
            <a:spLocks noGrp="1"/>
          </p:cNvSpPr>
          <p:nvPr>
            <p:ph type="title"/>
          </p:nvPr>
        </p:nvSpPr>
        <p:spPr/>
        <p:txBody>
          <a:bodyPr>
            <a:noAutofit/>
          </a:bodyPr>
          <a:lstStyle/>
          <a:p>
            <a:r>
              <a:rPr lang="en-US" dirty="0" smtClean="0"/>
              <a:t>Writing to Sources: All Students</a:t>
            </a:r>
            <a:endParaRPr lang="en-US" dirty="0"/>
          </a:p>
        </p:txBody>
      </p:sp>
      <p:sp>
        <p:nvSpPr>
          <p:cNvPr id="3" name="Slide Number Placeholder 2"/>
          <p:cNvSpPr>
            <a:spLocks noGrp="1"/>
          </p:cNvSpPr>
          <p:nvPr>
            <p:ph type="sldNum" sz="quarter" idx="10"/>
          </p:nvPr>
        </p:nvSpPr>
        <p:spPr/>
        <p:txBody>
          <a:bodyPr/>
          <a:lstStyle/>
          <a:p>
            <a:fld id="{F3477EC8-074D-41C4-94AE-E9EA7CEEA348}" type="slidenum">
              <a:rPr>
                <a:solidFill>
                  <a:srgbClr val="FFFFFF">
                    <a:lumMod val="75000"/>
                  </a:srgbClr>
                </a:solidFill>
              </a:rPr>
              <a:pPr/>
              <a:t>37</a:t>
            </a:fld>
            <a:endParaRPr dirty="0">
              <a:solidFill>
                <a:srgbClr val="FFFFFF">
                  <a:lumMod val="75000"/>
                </a:srgb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297736344"/>
              </p:ext>
            </p:extLst>
          </p:nvPr>
        </p:nvGraphicFramePr>
        <p:xfrm>
          <a:off x="685800" y="2057400"/>
          <a:ext cx="8100646" cy="1899920"/>
        </p:xfrm>
        <a:graphic>
          <a:graphicData uri="http://schemas.openxmlformats.org/drawingml/2006/table">
            <a:tbl>
              <a:tblPr firstRow="1" bandRow="1">
                <a:tableStyleId>{912C8C85-51F0-491E-9774-3900AFEF0FD7}</a:tableStyleId>
              </a:tblPr>
              <a:tblGrid>
                <a:gridCol w="1528189"/>
                <a:gridCol w="6572457"/>
              </a:tblGrid>
              <a:tr h="370840">
                <a:tc>
                  <a:txBody>
                    <a:bodyPr/>
                    <a:lstStyle/>
                    <a:p>
                      <a:r>
                        <a:rPr lang="en-US" dirty="0" smtClean="0"/>
                        <a:t>Type</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Example</a:t>
                      </a:r>
                      <a:endParaRPr lang="en-US" dirty="0"/>
                    </a:p>
                  </a:txBody>
                  <a:tcPr>
                    <a:lnB w="12700" cap="flat" cmpd="sng" algn="ctr">
                      <a:solidFill>
                        <a:schemeClr val="tx1"/>
                      </a:solidFill>
                      <a:prstDash val="solid"/>
                      <a:round/>
                      <a:headEnd type="none" w="med" len="med"/>
                      <a:tailEnd type="none" w="med" len="med"/>
                    </a:lnB>
                  </a:tcPr>
                </a:tc>
              </a:tr>
              <a:tr h="377483">
                <a:tc>
                  <a:txBody>
                    <a:bodyPr/>
                    <a:lstStyle/>
                    <a:p>
                      <a:r>
                        <a:rPr lang="en-US" sz="1600" dirty="0" smtClean="0"/>
                        <a:t>Argument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120650" indent="-120650">
                        <a:buFont typeface="Arial" pitchFamily="34" charset="0"/>
                        <a:buChar char="•"/>
                      </a:pPr>
                      <a:r>
                        <a:rPr lang="en-US" sz="1600" dirty="0" smtClean="0"/>
                        <a:t>Make a claim about</a:t>
                      </a:r>
                      <a:r>
                        <a:rPr lang="en-US" sz="1600" baseline="0" dirty="0" smtClean="0"/>
                        <a:t> the worth or meaning of a text</a:t>
                      </a:r>
                    </a:p>
                    <a:p>
                      <a:pPr marL="120650" indent="-120650">
                        <a:buFont typeface="Arial" pitchFamily="34" charset="0"/>
                        <a:buChar char="•"/>
                      </a:pPr>
                      <a:r>
                        <a:rPr lang="en-US" sz="1600" u="none" strike="noStrike" kern="1200" baseline="0" dirty="0" smtClean="0"/>
                        <a:t>Analyze evidence from multiple sources to support a claim</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370840">
                <a:tc>
                  <a:txBody>
                    <a:bodyPr/>
                    <a:lstStyle/>
                    <a:p>
                      <a:r>
                        <a:rPr lang="en-US" sz="1600" dirty="0" smtClean="0"/>
                        <a:t>Informational/ Explanatory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120650" indent="-120650">
                        <a:buFont typeface="Arial" pitchFamily="34" charset="0"/>
                        <a:buChar char="•"/>
                      </a:pPr>
                      <a:r>
                        <a:rPr lang="en-US" sz="1600" u="none" strike="noStrike" kern="1200" baseline="0" dirty="0" smtClean="0"/>
                        <a:t>Describe how a scientific process works</a:t>
                      </a:r>
                    </a:p>
                    <a:p>
                      <a:pPr marL="120650" indent="-120650">
                        <a:buFont typeface="Arial" pitchFamily="34" charset="0"/>
                        <a:buChar char="•"/>
                      </a:pPr>
                      <a:r>
                        <a:rPr lang="en-US" sz="1600" u="none" strike="noStrike" kern="1200" baseline="0" dirty="0" smtClean="0"/>
                        <a:t>Describe a historical event</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370840">
                <a:tc>
                  <a:txBody>
                    <a:bodyPr/>
                    <a:lstStyle/>
                    <a:p>
                      <a:r>
                        <a:rPr lang="en-US" sz="1600" dirty="0" smtClean="0"/>
                        <a:t>Narrative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Tree>
    <p:extLst>
      <p:ext uri="{BB962C8B-B14F-4D97-AF65-F5344CB8AC3E}">
        <p14:creationId xmlns:p14="http://schemas.microsoft.com/office/powerpoint/2010/main" val="141284097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1600"/>
            <a:ext cx="8170984" cy="4536219"/>
          </a:xfrm>
        </p:spPr>
        <p:txBody>
          <a:bodyPr/>
          <a:lstStyle/>
          <a:p>
            <a:pPr>
              <a:buNone/>
            </a:pPr>
            <a:r>
              <a:rPr lang="en-US" b="1" dirty="0" smtClean="0">
                <a:solidFill>
                  <a:schemeClr val="tx1"/>
                </a:solidFill>
              </a:rPr>
              <a:t>Scaffolding for ELLs</a:t>
            </a:r>
          </a:p>
          <a:p>
            <a:r>
              <a:rPr lang="en-US" sz="2400" dirty="0" smtClean="0">
                <a:solidFill>
                  <a:schemeClr val="tx1"/>
                </a:solidFill>
              </a:rPr>
              <a:t>Students respond to a mainstream lesson essay prompt re-written to make the writing assignment easier to understand.</a:t>
            </a:r>
          </a:p>
          <a:p>
            <a:r>
              <a:rPr lang="en-US" sz="2400" dirty="0" smtClean="0">
                <a:solidFill>
                  <a:schemeClr val="tx1"/>
                </a:solidFill>
              </a:rPr>
              <a:t>Partner talk and a graphic organizer help ELLs put together the information they need to write </a:t>
            </a:r>
          </a:p>
          <a:p>
            <a:r>
              <a:rPr lang="en-US" sz="2400" dirty="0" smtClean="0">
                <a:solidFill>
                  <a:schemeClr val="tx1"/>
                </a:solidFill>
              </a:rPr>
              <a:t>Paragraph frames and graphic organizers help ELLs write to different genres.</a:t>
            </a:r>
          </a:p>
          <a:p>
            <a:pPr lvl="1"/>
            <a:r>
              <a:rPr lang="en-US" sz="2200" dirty="0" smtClean="0">
                <a:solidFill>
                  <a:schemeClr val="tx1"/>
                </a:solidFill>
              </a:rPr>
              <a:t>Paragraph frames should align with the text type requirement  of the prompt: argument, informative/explanatory, or narrative text.</a:t>
            </a:r>
            <a:endParaRPr lang="en-US" sz="2200" dirty="0">
              <a:solidFill>
                <a:schemeClr val="tx1"/>
              </a:solidFill>
            </a:endParaRPr>
          </a:p>
        </p:txBody>
      </p:sp>
      <p:sp>
        <p:nvSpPr>
          <p:cNvPr id="3" name="Title 2"/>
          <p:cNvSpPr>
            <a:spLocks noGrp="1"/>
          </p:cNvSpPr>
          <p:nvPr>
            <p:ph type="title"/>
          </p:nvPr>
        </p:nvSpPr>
        <p:spPr/>
        <p:txBody>
          <a:bodyPr>
            <a:normAutofit/>
          </a:bodyPr>
          <a:lstStyle/>
          <a:p>
            <a:r>
              <a:rPr lang="en-US" dirty="0" smtClean="0"/>
              <a:t>Writing to Sources: ELLs</a:t>
            </a:r>
            <a:endParaRPr lang="en-US" dirty="0"/>
          </a:p>
        </p:txBody>
      </p:sp>
      <p:sp>
        <p:nvSpPr>
          <p:cNvPr id="4" name="Slide Number Placeholder 3"/>
          <p:cNvSpPr>
            <a:spLocks noGrp="1"/>
          </p:cNvSpPr>
          <p:nvPr>
            <p:ph type="sldNum" sz="quarter" idx="10"/>
          </p:nvPr>
        </p:nvSpPr>
        <p:spPr/>
        <p:txBody>
          <a:bodyPr/>
          <a:lstStyle/>
          <a:p>
            <a:pPr algn="r"/>
            <a:fld id="{F3477EC8-074D-41C4-94AE-E9EA7CEEA348}" type="slidenum">
              <a:rPr lang="en-US" smtClean="0"/>
              <a:pPr algn="r"/>
              <a:t>38</a:t>
            </a:fld>
            <a:endParaRPr lang="en-US" dirty="0"/>
          </a:p>
        </p:txBody>
      </p:sp>
    </p:spTree>
    <p:extLst>
      <p:ext uri="{BB962C8B-B14F-4D97-AF65-F5344CB8AC3E}">
        <p14:creationId xmlns:p14="http://schemas.microsoft.com/office/powerpoint/2010/main" val="530954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40323" y="1600200"/>
            <a:ext cx="7898878" cy="4383819"/>
          </a:xfrm>
        </p:spPr>
        <p:txBody>
          <a:bodyPr/>
          <a:lstStyle/>
          <a:p>
            <a:pPr marL="0" indent="0">
              <a:buNone/>
            </a:pPr>
            <a:r>
              <a:rPr lang="en-US" dirty="0" smtClean="0">
                <a:solidFill>
                  <a:schemeClr val="tx1"/>
                </a:solidFill>
              </a:rPr>
              <a:t>Mainstream essay prompt:</a:t>
            </a:r>
          </a:p>
          <a:p>
            <a:pPr marL="0" indent="0">
              <a:buNone/>
            </a:pPr>
            <a:endParaRPr lang="en-US" dirty="0">
              <a:solidFill>
                <a:schemeClr val="tx1"/>
              </a:solidFill>
            </a:endParaRPr>
          </a:p>
          <a:p>
            <a:pPr marL="0" indent="0">
              <a:buNone/>
            </a:pPr>
            <a:endParaRPr lang="en-US" dirty="0" smtClean="0">
              <a:solidFill>
                <a:schemeClr val="tx1"/>
              </a:solidFill>
            </a:endParaRPr>
          </a:p>
          <a:p>
            <a:pPr marL="0" indent="0">
              <a:buNone/>
            </a:pPr>
            <a:r>
              <a:rPr lang="en-US" dirty="0" smtClean="0">
                <a:solidFill>
                  <a:schemeClr val="tx1"/>
                </a:solidFill>
              </a:rPr>
              <a:t>Related essay </a:t>
            </a:r>
            <a:r>
              <a:rPr lang="en-US" dirty="0">
                <a:solidFill>
                  <a:schemeClr val="tx1"/>
                </a:solidFill>
              </a:rPr>
              <a:t>prompt:</a:t>
            </a:r>
          </a:p>
          <a:p>
            <a:pPr marL="0" indent="0">
              <a:buNone/>
            </a:pPr>
            <a:endParaRPr lang="en-US" dirty="0" smtClean="0">
              <a:solidFill>
                <a:schemeClr val="tx1"/>
              </a:solidFill>
            </a:endParaRPr>
          </a:p>
          <a:p>
            <a:pPr marL="0" indent="0">
              <a:buNone/>
            </a:pPr>
            <a:endParaRPr lang="en-US" dirty="0">
              <a:solidFill>
                <a:schemeClr val="tx1"/>
              </a:solidFill>
            </a:endParaRPr>
          </a:p>
        </p:txBody>
      </p:sp>
      <p:sp>
        <p:nvSpPr>
          <p:cNvPr id="2" name="Title 1"/>
          <p:cNvSpPr>
            <a:spLocks noGrp="1"/>
          </p:cNvSpPr>
          <p:nvPr>
            <p:ph type="title"/>
          </p:nvPr>
        </p:nvSpPr>
        <p:spPr/>
        <p:txBody>
          <a:bodyPr/>
          <a:lstStyle/>
          <a:p>
            <a:r>
              <a:rPr lang="en-US" dirty="0" smtClean="0"/>
              <a:t>Writing to Sources: ELLs</a:t>
            </a:r>
            <a:endParaRPr lang="en-US" dirty="0"/>
          </a:p>
        </p:txBody>
      </p:sp>
      <p:sp>
        <p:nvSpPr>
          <p:cNvPr id="3" name="Slide Number Placeholder 2"/>
          <p:cNvSpPr>
            <a:spLocks noGrp="1"/>
          </p:cNvSpPr>
          <p:nvPr>
            <p:ph type="sldNum" sz="quarter" idx="10"/>
          </p:nvPr>
        </p:nvSpPr>
        <p:spPr/>
        <p:txBody>
          <a:bodyPr/>
          <a:lstStyle/>
          <a:p>
            <a:pPr algn="r"/>
            <a:fld id="{F3477EC8-074D-41C4-94AE-E9EA7CEEA348}" type="slidenum">
              <a:rPr lang="en-US" smtClean="0">
                <a:solidFill>
                  <a:srgbClr val="FFFFFF">
                    <a:lumMod val="75000"/>
                  </a:srgbClr>
                </a:solidFill>
              </a:rPr>
              <a:pPr algn="r"/>
              <a:t>39</a:t>
            </a:fld>
            <a:endParaRPr lang="en-US" dirty="0">
              <a:solidFill>
                <a:srgbClr val="FFFFFF">
                  <a:lumMod val="75000"/>
                </a:srgb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609056596"/>
              </p:ext>
            </p:extLst>
          </p:nvPr>
        </p:nvGraphicFramePr>
        <p:xfrm>
          <a:off x="1066800" y="2362200"/>
          <a:ext cx="7948246" cy="566616"/>
        </p:xfrm>
        <a:graphic>
          <a:graphicData uri="http://schemas.openxmlformats.org/drawingml/2006/table">
            <a:tbl>
              <a:tblPr firstRow="1" bandRow="1">
                <a:tableStyleId>{5C22544A-7EE6-4342-B048-85BDC9FD1C3A}</a:tableStyleId>
              </a:tblPr>
              <a:tblGrid>
                <a:gridCol w="7948246"/>
              </a:tblGrid>
              <a:tr h="566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tx1"/>
                          </a:solidFill>
                          <a:effectLst/>
                          <a:latin typeface="+mn-lt"/>
                          <a:cs typeface="Times New Roman" pitchFamily="18" charset="0"/>
                        </a:rPr>
                        <a:t>What can the reader infer from the text about how to avoid falling ill from cholera?</a:t>
                      </a:r>
                      <a:endParaRPr lang="en-US" sz="1800" b="0" dirty="0" smtClean="0">
                        <a:solidFill>
                          <a:schemeClr val="tx1"/>
                        </a:solidFill>
                        <a:effectLst/>
                        <a:latin typeface="+mn-lt"/>
                        <a:ea typeface="Calibri"/>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94486752"/>
              </p:ext>
            </p:extLst>
          </p:nvPr>
        </p:nvGraphicFramePr>
        <p:xfrm>
          <a:off x="1066800" y="3962400"/>
          <a:ext cx="7948247" cy="914400"/>
        </p:xfrm>
        <a:graphic>
          <a:graphicData uri="http://schemas.openxmlformats.org/drawingml/2006/table">
            <a:tbl>
              <a:tblPr firstRow="1" bandRow="1">
                <a:tableStyleId>{5C22544A-7EE6-4342-B048-85BDC9FD1C3A}</a:tableStyleId>
              </a:tblPr>
              <a:tblGrid>
                <a:gridCol w="7948247"/>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tab pos="7713663" algn="l"/>
                        </a:tabLst>
                        <a:defRPr/>
                      </a:pPr>
                      <a:r>
                        <a:rPr lang="en-US" sz="1800" b="0" u="none" kern="1200" dirty="0" smtClean="0">
                          <a:solidFill>
                            <a:schemeClr val="tx1"/>
                          </a:solidFill>
                          <a:effectLst/>
                          <a:latin typeface="+mn-lt"/>
                          <a:ea typeface="+mn-ea"/>
                          <a:cs typeface="Times New Roman" pitchFamily="18" charset="0"/>
                        </a:rPr>
                        <a:t>Cholera is a terrible disease. In the story, Mary’s Ayah</a:t>
                      </a:r>
                      <a:r>
                        <a:rPr lang="en-US" sz="1800" b="0" u="none" kern="1200" baseline="0" dirty="0" smtClean="0">
                          <a:solidFill>
                            <a:schemeClr val="tx1"/>
                          </a:solidFill>
                          <a:effectLst/>
                          <a:latin typeface="+mn-lt"/>
                          <a:ea typeface="+mn-ea"/>
                          <a:cs typeface="Times New Roman" pitchFamily="18" charset="0"/>
                        </a:rPr>
                        <a:t> and many other people die from cholera. Based on what people in the story do and say, what can we infer, or understand, about how you can  avoid  or not get cholera?</a:t>
                      </a:r>
                      <a:endParaRPr lang="en-US" sz="1800" b="0" dirty="0" smtClean="0">
                        <a:effectLst/>
                        <a:latin typeface="+mn-lt"/>
                        <a:ea typeface="Calibri"/>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Tree>
    <p:extLst>
      <p:ext uri="{BB962C8B-B14F-4D97-AF65-F5344CB8AC3E}">
        <p14:creationId xmlns:p14="http://schemas.microsoft.com/office/powerpoint/2010/main" val="3464757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19163" y="1676400"/>
            <a:ext cx="8224837" cy="4112150"/>
          </a:xfrm>
        </p:spPr>
        <p:txBody>
          <a:bodyPr/>
          <a:lstStyle/>
          <a:p>
            <a:r>
              <a:rPr lang="en-US" dirty="0" smtClean="0">
                <a:solidFill>
                  <a:schemeClr val="tx1"/>
                </a:solidFill>
              </a:rPr>
              <a:t>Graphic Organizer</a:t>
            </a:r>
            <a:endParaRPr lang="en-US" dirty="0">
              <a:solidFill>
                <a:schemeClr val="tx1"/>
              </a:solidFill>
            </a:endParaRPr>
          </a:p>
        </p:txBody>
      </p:sp>
      <p:sp>
        <p:nvSpPr>
          <p:cNvPr id="2" name="Title 1"/>
          <p:cNvSpPr>
            <a:spLocks noGrp="1"/>
          </p:cNvSpPr>
          <p:nvPr>
            <p:ph type="title"/>
          </p:nvPr>
        </p:nvSpPr>
        <p:spPr/>
        <p:txBody>
          <a:bodyPr/>
          <a:lstStyle/>
          <a:p>
            <a:r>
              <a:rPr lang="en-US" dirty="0" smtClean="0"/>
              <a:t>Writing to Sources: ELLs</a:t>
            </a:r>
            <a:endParaRPr lang="en-US" dirty="0"/>
          </a:p>
        </p:txBody>
      </p:sp>
      <p:sp>
        <p:nvSpPr>
          <p:cNvPr id="3" name="Slide Number Placeholder 2"/>
          <p:cNvSpPr>
            <a:spLocks noGrp="1"/>
          </p:cNvSpPr>
          <p:nvPr>
            <p:ph type="sldNum" sz="quarter" idx="10"/>
          </p:nvPr>
        </p:nvSpPr>
        <p:spPr/>
        <p:txBody>
          <a:bodyPr/>
          <a:lstStyle/>
          <a:p>
            <a:pPr algn="r"/>
            <a:fld id="{F3477EC8-074D-41C4-94AE-E9EA7CEEA348}" type="slidenum">
              <a:rPr lang="en-US" smtClean="0">
                <a:solidFill>
                  <a:srgbClr val="FFFFFF">
                    <a:lumMod val="75000"/>
                  </a:srgbClr>
                </a:solidFill>
              </a:rPr>
              <a:pPr algn="r"/>
              <a:t>40</a:t>
            </a:fld>
            <a:endParaRPr lang="en-US" dirty="0">
              <a:solidFill>
                <a:srgbClr val="FFFFFF">
                  <a:lumMod val="75000"/>
                </a:srgb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943686647"/>
              </p:ext>
            </p:extLst>
          </p:nvPr>
        </p:nvGraphicFramePr>
        <p:xfrm>
          <a:off x="701258" y="2514601"/>
          <a:ext cx="8196557" cy="3300046"/>
        </p:xfrm>
        <a:graphic>
          <a:graphicData uri="http://schemas.openxmlformats.org/drawingml/2006/table">
            <a:tbl>
              <a:tblPr firstRow="1" firstCol="1" bandRow="1"/>
              <a:tblGrid>
                <a:gridCol w="4262091"/>
                <a:gridCol w="3934466"/>
              </a:tblGrid>
              <a:tr h="1115266">
                <a:tc gridSpan="2">
                  <a:txBody>
                    <a:bodyPr/>
                    <a:lstStyle/>
                    <a:p>
                      <a:pPr marL="0" marR="0">
                        <a:spcBef>
                          <a:spcPts val="0"/>
                        </a:spcBef>
                        <a:spcAft>
                          <a:spcPts val="0"/>
                        </a:spcAft>
                      </a:pPr>
                      <a:r>
                        <a:rPr lang="en-US" sz="1800" u="none" dirty="0">
                          <a:effectLst/>
                          <a:latin typeface="+mn-lt"/>
                          <a:ea typeface="Calibri"/>
                          <a:cs typeface="Calibri"/>
                        </a:rPr>
                        <a:t>Reread </a:t>
                      </a:r>
                      <a:r>
                        <a:rPr lang="en-US" sz="1800" u="none" dirty="0" smtClean="0">
                          <a:effectLst/>
                          <a:latin typeface="+mn-lt"/>
                          <a:ea typeface="Calibri"/>
                          <a:cs typeface="Calibri"/>
                        </a:rPr>
                        <a:t>conversation</a:t>
                      </a:r>
                      <a:r>
                        <a:rPr lang="en-US" sz="1800" u="none" baseline="0" dirty="0" smtClean="0">
                          <a:effectLst/>
                          <a:latin typeface="+mn-lt"/>
                          <a:ea typeface="Calibri"/>
                          <a:cs typeface="Calibri"/>
                        </a:rPr>
                        <a:t> between Mary’s mother and the soldier</a:t>
                      </a:r>
                      <a:r>
                        <a:rPr lang="en-US" sz="1800" u="none" dirty="0" smtClean="0">
                          <a:effectLst/>
                          <a:latin typeface="+mn-lt"/>
                          <a:ea typeface="Calibri"/>
                          <a:cs typeface="Calibri"/>
                        </a:rPr>
                        <a:t>? What does the soldier say they should do?</a:t>
                      </a:r>
                      <a:endParaRPr lang="en-US" sz="1800" u="none" dirty="0">
                        <a:effectLst/>
                        <a:latin typeface="+mn-lt"/>
                        <a:ea typeface="Calibri"/>
                        <a:cs typeface="Calibri"/>
                      </a:endParaRPr>
                    </a:p>
                    <a:p>
                      <a:pPr marL="0" marR="0">
                        <a:spcBef>
                          <a:spcPts val="0"/>
                        </a:spcBef>
                        <a:spcAft>
                          <a:spcPts val="0"/>
                        </a:spcAft>
                      </a:pPr>
                      <a:r>
                        <a:rPr lang="en-US" sz="1800" u="none" strike="noStrike" dirty="0">
                          <a:effectLst/>
                          <a:latin typeface="+mn-lt"/>
                          <a:ea typeface="Calibri"/>
                          <a:cs typeface="Calibri"/>
                        </a:rPr>
                        <a:t> </a:t>
                      </a:r>
                      <a:endParaRPr lang="en-US" sz="1800" u="none" dirty="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r>
              <a:tr h="892214">
                <a:tc gridSpan="2">
                  <a:txBody>
                    <a:bodyPr/>
                    <a:lstStyle/>
                    <a:p>
                      <a:pPr marL="0" marR="0">
                        <a:spcBef>
                          <a:spcPts val="0"/>
                        </a:spcBef>
                        <a:spcAft>
                          <a:spcPts val="0"/>
                        </a:spcAft>
                      </a:pPr>
                      <a:r>
                        <a:rPr lang="en-US" sz="1800" u="none" dirty="0">
                          <a:effectLst/>
                          <a:latin typeface="+mn-lt"/>
                          <a:ea typeface="Calibri"/>
                          <a:cs typeface="Calibri"/>
                        </a:rPr>
                        <a:t>Reread </a:t>
                      </a:r>
                      <a:r>
                        <a:rPr lang="en-US" sz="1800" u="none" dirty="0" smtClean="0">
                          <a:effectLst/>
                          <a:latin typeface="+mn-lt"/>
                          <a:ea typeface="Calibri"/>
                          <a:cs typeface="Calibri"/>
                        </a:rPr>
                        <a:t>the last </a:t>
                      </a:r>
                      <a:r>
                        <a:rPr lang="en-US" sz="1800" u="none" dirty="0">
                          <a:effectLst/>
                          <a:latin typeface="+mn-lt"/>
                          <a:ea typeface="Calibri"/>
                          <a:cs typeface="Calibri"/>
                        </a:rPr>
                        <a:t>paragraph. </a:t>
                      </a:r>
                      <a:r>
                        <a:rPr lang="en-US" sz="1800" u="none" dirty="0" smtClean="0">
                          <a:effectLst/>
                          <a:latin typeface="+mn-lt"/>
                          <a:ea typeface="Calibri"/>
                          <a:cs typeface="Calibri"/>
                        </a:rPr>
                        <a:t>What did the servants</a:t>
                      </a:r>
                      <a:r>
                        <a:rPr lang="en-US" sz="1800" u="none" baseline="0" dirty="0" smtClean="0">
                          <a:effectLst/>
                          <a:latin typeface="+mn-lt"/>
                          <a:ea typeface="Calibri"/>
                          <a:cs typeface="Calibri"/>
                        </a:rPr>
                        <a:t> do</a:t>
                      </a:r>
                      <a:r>
                        <a:rPr lang="en-US" sz="1800" u="none" dirty="0" smtClean="0">
                          <a:effectLst/>
                          <a:latin typeface="+mn-lt"/>
                          <a:ea typeface="Calibri"/>
                          <a:cs typeface="Calibri"/>
                        </a:rPr>
                        <a:t>?</a:t>
                      </a:r>
                    </a:p>
                    <a:p>
                      <a:pPr marL="0" marR="0">
                        <a:spcBef>
                          <a:spcPts val="0"/>
                        </a:spcBef>
                        <a:spcAft>
                          <a:spcPts val="0"/>
                        </a:spcAft>
                      </a:pPr>
                      <a:endParaRPr lang="en-US" sz="1800" u="none" dirty="0">
                        <a:effectLst/>
                        <a:latin typeface="+mn-lt"/>
                        <a:ea typeface="Calibri"/>
                        <a:cs typeface="Calibri"/>
                      </a:endParaRPr>
                    </a:p>
                    <a:p>
                      <a:pPr marL="0" marR="0">
                        <a:spcBef>
                          <a:spcPts val="0"/>
                        </a:spcBef>
                        <a:spcAft>
                          <a:spcPts val="0"/>
                        </a:spcAft>
                      </a:pPr>
                      <a:endParaRPr lang="en-US" sz="1800" u="none" dirty="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r>
              <a:tr h="1292566">
                <a:tc>
                  <a:txBody>
                    <a:bodyPr/>
                    <a:lstStyle/>
                    <a:p>
                      <a:pPr marL="0" marR="0">
                        <a:spcBef>
                          <a:spcPts val="0"/>
                        </a:spcBef>
                        <a:spcAft>
                          <a:spcPts val="0"/>
                        </a:spcAft>
                      </a:pPr>
                      <a:r>
                        <a:rPr lang="en-US" sz="1800" u="none" dirty="0" smtClean="0">
                          <a:effectLst/>
                          <a:latin typeface="+mn-lt"/>
                          <a:ea typeface="Calibri"/>
                          <a:cs typeface="Calibri"/>
                        </a:rPr>
                        <a:t>Say what you would do to keep</a:t>
                      </a:r>
                      <a:r>
                        <a:rPr lang="en-US" sz="1800" u="none" baseline="0" dirty="0" smtClean="0">
                          <a:effectLst/>
                          <a:latin typeface="+mn-lt"/>
                          <a:ea typeface="Calibri"/>
                          <a:cs typeface="Calibri"/>
                        </a:rPr>
                        <a:t> from getting cholera</a:t>
                      </a:r>
                      <a:r>
                        <a:rPr lang="en-US" sz="1800" u="none" dirty="0" smtClean="0">
                          <a:effectLst/>
                          <a:latin typeface="+mn-lt"/>
                          <a:ea typeface="Calibri"/>
                          <a:cs typeface="Calibri"/>
                        </a:rPr>
                        <a:t>:</a:t>
                      </a:r>
                    </a:p>
                    <a:p>
                      <a:pPr marL="0" marR="0">
                        <a:spcBef>
                          <a:spcPts val="0"/>
                        </a:spcBef>
                        <a:spcAft>
                          <a:spcPts val="0"/>
                        </a:spcAft>
                      </a:pPr>
                      <a:endParaRPr lang="en-US" sz="1800" u="none" dirty="0" smtClean="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u="none" dirty="0" smtClean="0">
                          <a:effectLst/>
                          <a:latin typeface="+mn-lt"/>
                          <a:ea typeface="Calibri"/>
                          <a:cs typeface="Calibri"/>
                        </a:rPr>
                        <a:t>Say why you would do this:</a:t>
                      </a:r>
                      <a:endParaRPr lang="en-US" sz="1800" u="none" dirty="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236489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22557" y="1524001"/>
            <a:ext cx="8224837" cy="4088704"/>
          </a:xfrm>
        </p:spPr>
        <p:txBody>
          <a:bodyPr/>
          <a:lstStyle/>
          <a:p>
            <a:r>
              <a:rPr lang="en-US" dirty="0" smtClean="0">
                <a:solidFill>
                  <a:schemeClr val="tx1"/>
                </a:solidFill>
              </a:rPr>
              <a:t>Paragraph Frame</a:t>
            </a:r>
            <a:endParaRPr lang="en-US" dirty="0">
              <a:solidFill>
                <a:schemeClr val="tx1"/>
              </a:solidFill>
            </a:endParaRPr>
          </a:p>
        </p:txBody>
      </p:sp>
      <p:sp>
        <p:nvSpPr>
          <p:cNvPr id="2" name="Title 1"/>
          <p:cNvSpPr>
            <a:spLocks noGrp="1"/>
          </p:cNvSpPr>
          <p:nvPr>
            <p:ph type="title"/>
          </p:nvPr>
        </p:nvSpPr>
        <p:spPr/>
        <p:txBody>
          <a:bodyPr/>
          <a:lstStyle/>
          <a:p>
            <a:r>
              <a:rPr lang="en-US" dirty="0" smtClean="0"/>
              <a:t>Writing to Sources: ELLs</a:t>
            </a:r>
            <a:endParaRPr lang="en-US" dirty="0"/>
          </a:p>
        </p:txBody>
      </p:sp>
      <p:sp>
        <p:nvSpPr>
          <p:cNvPr id="3" name="Slide Number Placeholder 2"/>
          <p:cNvSpPr>
            <a:spLocks noGrp="1"/>
          </p:cNvSpPr>
          <p:nvPr>
            <p:ph type="sldNum" sz="quarter" idx="10"/>
          </p:nvPr>
        </p:nvSpPr>
        <p:spPr/>
        <p:txBody>
          <a:bodyPr/>
          <a:lstStyle/>
          <a:p>
            <a:pPr algn="r"/>
            <a:fld id="{F3477EC8-074D-41C4-94AE-E9EA7CEEA348}" type="slidenum">
              <a:rPr lang="en-US" smtClean="0">
                <a:solidFill>
                  <a:srgbClr val="FFFFFF">
                    <a:lumMod val="75000"/>
                  </a:srgbClr>
                </a:solidFill>
              </a:rPr>
              <a:pPr algn="r"/>
              <a:t>41</a:t>
            </a:fld>
            <a:endParaRPr lang="en-US" dirty="0">
              <a:solidFill>
                <a:srgbClr val="FFFFFF">
                  <a:lumMod val="75000"/>
                </a:srgb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285989361"/>
              </p:ext>
            </p:extLst>
          </p:nvPr>
        </p:nvGraphicFramePr>
        <p:xfrm>
          <a:off x="395937" y="2286000"/>
          <a:ext cx="8642555" cy="3623830"/>
        </p:xfrm>
        <a:graphic>
          <a:graphicData uri="http://schemas.openxmlformats.org/drawingml/2006/table">
            <a:tbl>
              <a:tblPr firstRow="1" firstCol="1" bandRow="1"/>
              <a:tblGrid>
                <a:gridCol w="8642555"/>
              </a:tblGrid>
              <a:tr h="284917">
                <a:tc>
                  <a:txBody>
                    <a:bodyPr/>
                    <a:lstStyle/>
                    <a:p>
                      <a:pPr marL="0" marR="0" algn="ctr">
                        <a:lnSpc>
                          <a:spcPct val="100000"/>
                        </a:lnSpc>
                        <a:spcBef>
                          <a:spcPts val="1200"/>
                        </a:spcBef>
                        <a:spcAft>
                          <a:spcPts val="0"/>
                        </a:spcAft>
                      </a:pPr>
                      <a:r>
                        <a:rPr lang="en-US" sz="1400" b="1" i="1" dirty="0" smtClean="0">
                          <a:effectLst/>
                          <a:latin typeface="+mn-lt"/>
                          <a:ea typeface="Calibri"/>
                          <a:cs typeface="Calibri"/>
                        </a:rPr>
                        <a:t>What can the reader infer from the text about how to avoid falling ill from cholera?</a:t>
                      </a:r>
                    </a:p>
                  </a:txBody>
                  <a:tcPr marL="59788" marR="597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338913">
                <a:tc>
                  <a:txBody>
                    <a:bodyPr/>
                    <a:lstStyle/>
                    <a:p>
                      <a:pPr marL="0" marR="0">
                        <a:lnSpc>
                          <a:spcPct val="200000"/>
                        </a:lnSpc>
                        <a:spcBef>
                          <a:spcPts val="1800"/>
                        </a:spcBef>
                        <a:spcAft>
                          <a:spcPts val="0"/>
                        </a:spcAft>
                      </a:pPr>
                      <a:r>
                        <a:rPr lang="en-US" sz="1600" dirty="0" smtClean="0">
                          <a:effectLst/>
                          <a:latin typeface="+mn-lt"/>
                          <a:ea typeface="Calibri"/>
                          <a:cs typeface="Calibri"/>
                        </a:rPr>
                        <a:t>Mary’s mother and the __________ talk about cholera. The</a:t>
                      </a:r>
                      <a:r>
                        <a:rPr lang="en-US" sz="1600" baseline="0" dirty="0" smtClean="0">
                          <a:effectLst/>
                          <a:latin typeface="+mn-lt"/>
                          <a:ea typeface="Calibri"/>
                          <a:cs typeface="Calibri"/>
                        </a:rPr>
                        <a:t> __________ tells Mary’s mother she should have </a:t>
                      </a:r>
                      <a:r>
                        <a:rPr lang="en-US" sz="1600" dirty="0" smtClean="0">
                          <a:effectLst/>
                          <a:latin typeface="+mn-lt"/>
                          <a:ea typeface="Calibri"/>
                          <a:cs typeface="Calibri"/>
                        </a:rPr>
                        <a:t>____________________________________________________________.</a:t>
                      </a:r>
                      <a:endParaRPr lang="en-US" sz="1600" dirty="0">
                        <a:effectLst/>
                        <a:latin typeface="+mn-lt"/>
                        <a:ea typeface="Calibri"/>
                        <a:cs typeface="Calibri"/>
                      </a:endParaRPr>
                    </a:p>
                    <a:p>
                      <a:pPr marL="0" marR="0">
                        <a:lnSpc>
                          <a:spcPct val="150000"/>
                        </a:lnSpc>
                        <a:spcBef>
                          <a:spcPts val="0"/>
                        </a:spcBef>
                        <a:spcAft>
                          <a:spcPts val="0"/>
                        </a:spcAft>
                      </a:pPr>
                      <a:r>
                        <a:rPr lang="en-US" sz="1600" dirty="0" smtClean="0">
                          <a:effectLst/>
                          <a:latin typeface="+mn-lt"/>
                          <a:ea typeface="Calibri"/>
                          <a:cs typeface="Calibri"/>
                        </a:rPr>
                        <a:t>Then later, it says that all of the servants were gone. They</a:t>
                      </a:r>
                      <a:r>
                        <a:rPr lang="en-US" sz="1600" baseline="0" dirty="0" smtClean="0">
                          <a:effectLst/>
                          <a:latin typeface="+mn-lt"/>
                          <a:ea typeface="Calibri"/>
                          <a:cs typeface="Calibri"/>
                        </a:rPr>
                        <a:t> had ___________________________________</a:t>
                      </a:r>
                      <a:r>
                        <a:rPr lang="en-US" sz="1600" dirty="0" smtClean="0">
                          <a:effectLst/>
                          <a:latin typeface="+mn-lt"/>
                          <a:ea typeface="Calibri"/>
                          <a:cs typeface="Calibri"/>
                        </a:rPr>
                        <a:t>______________________________________. </a:t>
                      </a:r>
                    </a:p>
                    <a:p>
                      <a:pPr marL="0" marR="0">
                        <a:lnSpc>
                          <a:spcPct val="150000"/>
                        </a:lnSpc>
                        <a:spcBef>
                          <a:spcPts val="0"/>
                        </a:spcBef>
                        <a:spcAft>
                          <a:spcPts val="0"/>
                        </a:spcAft>
                      </a:pPr>
                      <a:r>
                        <a:rPr lang="en-US" sz="1600" dirty="0" smtClean="0">
                          <a:effectLst/>
                          <a:latin typeface="+mn-lt"/>
                          <a:ea typeface="Calibri"/>
                          <a:cs typeface="Calibri"/>
                        </a:rPr>
                        <a:t>From</a:t>
                      </a:r>
                      <a:r>
                        <a:rPr lang="en-US" sz="1600" baseline="0" dirty="0" smtClean="0">
                          <a:effectLst/>
                          <a:latin typeface="+mn-lt"/>
                          <a:ea typeface="Calibri"/>
                          <a:cs typeface="Calibri"/>
                        </a:rPr>
                        <a:t> these two examples, the reader learns that the best way to avoid falling ill from cholera is to</a:t>
                      </a:r>
                      <a:r>
                        <a:rPr lang="en-US" sz="1600" baseline="0" dirty="0">
                          <a:effectLst/>
                          <a:latin typeface="+mn-lt"/>
                          <a:ea typeface="Calibri"/>
                          <a:cs typeface="Calibri"/>
                        </a:rPr>
                        <a:t> </a:t>
                      </a:r>
                      <a:r>
                        <a:rPr lang="en-US" sz="1600" dirty="0" smtClean="0">
                          <a:effectLst/>
                          <a:latin typeface="+mn-lt"/>
                          <a:ea typeface="Calibri"/>
                          <a:cs typeface="Calibri"/>
                        </a:rPr>
                        <a:t>_____________________________________________________________________.</a:t>
                      </a:r>
                    </a:p>
                    <a:p>
                      <a:pPr marL="0" marR="0">
                        <a:lnSpc>
                          <a:spcPct val="150000"/>
                        </a:lnSpc>
                        <a:spcBef>
                          <a:spcPts val="0"/>
                        </a:spcBef>
                        <a:spcAft>
                          <a:spcPts val="0"/>
                        </a:spcAft>
                      </a:pPr>
                      <a:r>
                        <a:rPr lang="en-US" sz="1600" dirty="0" smtClean="0">
                          <a:effectLst/>
                          <a:latin typeface="+mn-lt"/>
                          <a:ea typeface="Calibri"/>
                          <a:cs typeface="Calibri"/>
                        </a:rPr>
                        <a:t>If</a:t>
                      </a:r>
                      <a:r>
                        <a:rPr lang="en-US" sz="1600" baseline="0" dirty="0" smtClean="0">
                          <a:effectLst/>
                          <a:latin typeface="+mn-lt"/>
                          <a:ea typeface="Calibri"/>
                          <a:cs typeface="Calibri"/>
                        </a:rPr>
                        <a:t> I were there, I would ________________________________________________________</a:t>
                      </a:r>
                    </a:p>
                    <a:p>
                      <a:pPr marL="0" marR="0">
                        <a:lnSpc>
                          <a:spcPct val="150000"/>
                        </a:lnSpc>
                        <a:spcBef>
                          <a:spcPts val="0"/>
                        </a:spcBef>
                        <a:spcAft>
                          <a:spcPts val="0"/>
                        </a:spcAft>
                      </a:pPr>
                      <a:r>
                        <a:rPr lang="en-US" sz="1600" baseline="0" dirty="0" smtClean="0">
                          <a:effectLst/>
                          <a:latin typeface="+mn-lt"/>
                          <a:ea typeface="Calibri"/>
                          <a:cs typeface="Calibri"/>
                        </a:rPr>
                        <a:t>because___________________________________________________________________.</a:t>
                      </a:r>
                    </a:p>
                  </a:txBody>
                  <a:tcPr marL="59788" marR="59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684174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a:fld id="{F3477EC8-074D-41C4-94AE-E9EA7CEEA348}" type="slidenum">
              <a:rPr lang="en-US" smtClean="0"/>
              <a:pPr algn="r"/>
              <a:t>42</a:t>
            </a:fld>
            <a:endParaRPr lang="en-US" dirty="0"/>
          </a:p>
        </p:txBody>
      </p:sp>
      <p:pic>
        <p:nvPicPr>
          <p:cNvPr id="1026" name="Picture 2" descr="C:\Users\aanastos\Desktop\ELL Brochu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097" y="1524000"/>
            <a:ext cx="7772400" cy="503199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a:spLocks noGrp="1"/>
          </p:cNvSpPr>
          <p:nvPr>
            <p:ph type="title"/>
          </p:nvPr>
        </p:nvSpPr>
        <p:spPr>
          <a:xfrm>
            <a:off x="295971" y="560579"/>
            <a:ext cx="8868580" cy="361468"/>
          </a:xfrm>
        </p:spPr>
        <p:txBody>
          <a:bodyPr>
            <a:noAutofit/>
          </a:bodyPr>
          <a:lstStyle/>
          <a:p>
            <a:r>
              <a:rPr lang="en-US" sz="3200" dirty="0" smtClean="0"/>
              <a:t>The Center for English Language Learners</a:t>
            </a:r>
            <a:endParaRPr lang="en-US" sz="3200" dirty="0"/>
          </a:p>
        </p:txBody>
      </p:sp>
    </p:spTree>
    <p:extLst>
      <p:ext uri="{BB962C8B-B14F-4D97-AF65-F5344CB8AC3E}">
        <p14:creationId xmlns:p14="http://schemas.microsoft.com/office/powerpoint/2010/main" val="753812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28600" y="1814513"/>
            <a:ext cx="8224699" cy="3852006"/>
          </a:xfrm>
          <a:prstGeom prst="rect">
            <a:avLst/>
          </a:prstGeom>
        </p:spPr>
        <p:txBody>
          <a:bodyPr/>
          <a:lstStyle>
            <a:lvl1pPr marL="342900" indent="-342900" algn="l" defTabSz="914400" rtl="0" eaLnBrk="1" latinLnBrk="0" hangingPunct="1">
              <a:spcBef>
                <a:spcPct val="20000"/>
              </a:spcBef>
              <a:buClr>
                <a:schemeClr val="bg1">
                  <a:lumMod val="65000"/>
                </a:schemeClr>
              </a:buClr>
              <a:buFont typeface="Arial" pitchFamily="34" charset="0"/>
              <a:buChar char="•"/>
              <a:defRPr sz="2000" kern="1200">
                <a:solidFill>
                  <a:schemeClr val="tx2">
                    <a:lumMod val="75000"/>
                  </a:schemeClr>
                </a:solidFill>
                <a:latin typeface="+mn-lt"/>
                <a:ea typeface="+mn-ea"/>
                <a:cs typeface="+mn-cs"/>
              </a:defRPr>
            </a:lvl1pPr>
            <a:lvl2pPr marL="742950" indent="-285750" algn="l" defTabSz="914400" rtl="0" eaLnBrk="1" latinLnBrk="0" hangingPunct="1">
              <a:spcBef>
                <a:spcPct val="20000"/>
              </a:spcBef>
              <a:buClr>
                <a:schemeClr val="bg1">
                  <a:lumMod val="65000"/>
                </a:schemeClr>
              </a:buClr>
              <a:buFont typeface="Arial" pitchFamily="34" charset="0"/>
              <a:buChar char="–"/>
              <a:defRPr sz="1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Arial" pitchFamily="34" charset="0"/>
              <a:buChar char="–"/>
              <a:defRPr sz="16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bg1">
                  <a:lumMod val="65000"/>
                </a:schemeClr>
              </a:buClr>
              <a:buFont typeface="Arial" pitchFamily="34" charset="0"/>
              <a:buChar char="–"/>
              <a:defRPr sz="14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bg1">
                  <a:lumMod val="65000"/>
                </a:schemeClr>
              </a:buClr>
              <a:buFont typeface="Arial" pitchFamily="34" charset="0"/>
              <a:buChar char="–"/>
              <a:defRPr sz="14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base">
              <a:spcBef>
                <a:spcPts val="700"/>
              </a:spcBef>
              <a:spcAft>
                <a:spcPct val="0"/>
              </a:spcAft>
              <a:buClr>
                <a:srgbClr val="FFFFFF">
                  <a:lumMod val="65000"/>
                </a:srgbClr>
              </a:buClr>
            </a:pPr>
            <a:r>
              <a:rPr lang="en-US" dirty="0" smtClean="0">
                <a:solidFill>
                  <a:srgbClr val="326295">
                    <a:lumMod val="75000"/>
                  </a:srgbClr>
                </a:solidFill>
              </a:rPr>
              <a:t>Coordination and Collaboration</a:t>
            </a:r>
          </a:p>
          <a:p>
            <a:pPr lvl="1" fontAlgn="base">
              <a:spcBef>
                <a:spcPts val="700"/>
              </a:spcBef>
              <a:spcAft>
                <a:spcPct val="0"/>
              </a:spcAft>
              <a:buClr>
                <a:srgbClr val="FFFFFF">
                  <a:lumMod val="65000"/>
                </a:srgbClr>
              </a:buClr>
            </a:pPr>
            <a:r>
              <a:rPr lang="en-US" dirty="0" smtClean="0">
                <a:solidFill>
                  <a:srgbClr val="326295">
                    <a:lumMod val="75000"/>
                  </a:srgbClr>
                </a:solidFill>
              </a:rPr>
              <a:t>Regional Comprehensive and Content Centers</a:t>
            </a:r>
          </a:p>
          <a:p>
            <a:pPr lvl="1" fontAlgn="base">
              <a:spcBef>
                <a:spcPts val="700"/>
              </a:spcBef>
              <a:spcAft>
                <a:spcPct val="0"/>
              </a:spcAft>
              <a:buClr>
                <a:srgbClr val="FFFFFF">
                  <a:lumMod val="65000"/>
                </a:srgbClr>
              </a:buClr>
            </a:pPr>
            <a:r>
              <a:rPr lang="en-US" dirty="0" smtClean="0">
                <a:solidFill>
                  <a:srgbClr val="326295">
                    <a:lumMod val="75000"/>
                  </a:srgbClr>
                </a:solidFill>
              </a:rPr>
              <a:t>Federal CCRS Technical Assistance Providers  </a:t>
            </a:r>
          </a:p>
          <a:p>
            <a:pPr lvl="1" fontAlgn="base">
              <a:spcBef>
                <a:spcPts val="700"/>
              </a:spcBef>
              <a:spcAft>
                <a:spcPct val="0"/>
              </a:spcAft>
              <a:buClr>
                <a:srgbClr val="FFFFFF">
                  <a:lumMod val="65000"/>
                </a:srgbClr>
              </a:buClr>
            </a:pPr>
            <a:r>
              <a:rPr lang="en-US" dirty="0" smtClean="0">
                <a:solidFill>
                  <a:srgbClr val="326295">
                    <a:lumMod val="75000"/>
                  </a:srgbClr>
                </a:solidFill>
              </a:rPr>
              <a:t>External CCRS Stakeholders and Resources</a:t>
            </a:r>
          </a:p>
          <a:p>
            <a:pPr fontAlgn="base">
              <a:spcBef>
                <a:spcPts val="700"/>
              </a:spcBef>
              <a:spcAft>
                <a:spcPct val="0"/>
              </a:spcAft>
              <a:buClr>
                <a:srgbClr val="FFFFFF">
                  <a:lumMod val="65000"/>
                </a:srgbClr>
              </a:buClr>
            </a:pPr>
            <a:r>
              <a:rPr lang="en-US" dirty="0" smtClean="0">
                <a:solidFill>
                  <a:srgbClr val="326295">
                    <a:lumMod val="75000"/>
                  </a:srgbClr>
                </a:solidFill>
              </a:rPr>
              <a:t>Knowledge Development and Application</a:t>
            </a:r>
          </a:p>
          <a:p>
            <a:pPr lvl="1" fontAlgn="base">
              <a:spcBef>
                <a:spcPts val="700"/>
              </a:spcBef>
              <a:spcAft>
                <a:spcPct val="0"/>
              </a:spcAft>
              <a:buClr>
                <a:srgbClr val="FFFFFF">
                  <a:lumMod val="65000"/>
                </a:srgbClr>
              </a:buClr>
            </a:pPr>
            <a:r>
              <a:rPr lang="en-US" dirty="0" smtClean="0">
                <a:solidFill>
                  <a:srgbClr val="326295">
                    <a:lumMod val="75000"/>
                  </a:srgbClr>
                </a:solidFill>
              </a:rPr>
              <a:t>New CCRS Center Products and Tools</a:t>
            </a:r>
          </a:p>
          <a:p>
            <a:pPr lvl="1" fontAlgn="base">
              <a:spcBef>
                <a:spcPts val="700"/>
              </a:spcBef>
              <a:spcAft>
                <a:spcPct val="0"/>
              </a:spcAft>
              <a:buClr>
                <a:srgbClr val="FFFFFF">
                  <a:lumMod val="65000"/>
                </a:srgbClr>
              </a:buClr>
            </a:pPr>
            <a:r>
              <a:rPr lang="en-US" dirty="0" smtClean="0">
                <a:solidFill>
                  <a:srgbClr val="326295">
                    <a:lumMod val="75000"/>
                  </a:srgbClr>
                </a:solidFill>
              </a:rPr>
              <a:t>CCRS Knowledge Database </a:t>
            </a:r>
          </a:p>
          <a:p>
            <a:pPr lvl="1" fontAlgn="base">
              <a:spcBef>
                <a:spcPts val="700"/>
              </a:spcBef>
              <a:spcAft>
                <a:spcPct val="0"/>
              </a:spcAft>
              <a:buClr>
                <a:srgbClr val="FFFFFF">
                  <a:lumMod val="65000"/>
                </a:srgbClr>
              </a:buClr>
            </a:pPr>
            <a:r>
              <a:rPr lang="en-US" dirty="0" smtClean="0">
                <a:solidFill>
                  <a:srgbClr val="326295">
                    <a:lumMod val="75000"/>
                  </a:srgbClr>
                </a:solidFill>
              </a:rPr>
              <a:t>Webinars and Symposia</a:t>
            </a:r>
          </a:p>
          <a:p>
            <a:pPr lvl="1" fontAlgn="base">
              <a:spcBef>
                <a:spcPts val="700"/>
              </a:spcBef>
              <a:spcAft>
                <a:spcPct val="0"/>
              </a:spcAft>
              <a:buClr>
                <a:srgbClr val="FFFFFF">
                  <a:lumMod val="65000"/>
                </a:srgbClr>
              </a:buClr>
            </a:pPr>
            <a:r>
              <a:rPr lang="en-US" dirty="0" smtClean="0">
                <a:solidFill>
                  <a:srgbClr val="326295">
                    <a:lumMod val="75000"/>
                  </a:srgbClr>
                </a:solidFill>
              </a:rPr>
              <a:t>CCRS Center Website and Social Media</a:t>
            </a:r>
          </a:p>
          <a:p>
            <a:pPr lvl="1" fontAlgn="base">
              <a:spcBef>
                <a:spcPts val="700"/>
              </a:spcBef>
              <a:spcAft>
                <a:spcPct val="0"/>
              </a:spcAft>
              <a:buClr>
                <a:srgbClr val="FFFFFF">
                  <a:lumMod val="65000"/>
                </a:srgbClr>
              </a:buClr>
            </a:pPr>
            <a:r>
              <a:rPr lang="en-US" dirty="0" smtClean="0">
                <a:solidFill>
                  <a:srgbClr val="326295">
                    <a:lumMod val="75000"/>
                  </a:srgbClr>
                </a:solidFill>
              </a:rPr>
              <a:t>Responsive and Proactive Technical Assistance</a:t>
            </a:r>
          </a:p>
          <a:p>
            <a:pPr lvl="1" fontAlgn="base">
              <a:spcBef>
                <a:spcPts val="700"/>
              </a:spcBef>
              <a:spcAft>
                <a:spcPct val="0"/>
              </a:spcAft>
              <a:buClr>
                <a:srgbClr val="FFFFFF">
                  <a:lumMod val="65000"/>
                </a:srgbClr>
              </a:buClr>
            </a:pPr>
            <a:r>
              <a:rPr lang="en-US" dirty="0" smtClean="0">
                <a:solidFill>
                  <a:srgbClr val="326295">
                    <a:lumMod val="75000"/>
                  </a:srgbClr>
                </a:solidFill>
              </a:rPr>
              <a:t>Networked Communities</a:t>
            </a:r>
          </a:p>
        </p:txBody>
      </p:sp>
      <p:sp>
        <p:nvSpPr>
          <p:cNvPr id="6" name="Title 1"/>
          <p:cNvSpPr>
            <a:spLocks noGrp="1"/>
          </p:cNvSpPr>
          <p:nvPr>
            <p:ph type="title"/>
          </p:nvPr>
        </p:nvSpPr>
        <p:spPr>
          <a:xfrm>
            <a:off x="28903" y="228600"/>
            <a:ext cx="8764265" cy="1220747"/>
          </a:xfrm>
        </p:spPr>
        <p:txBody>
          <a:bodyPr>
            <a:noAutofit/>
          </a:bodyPr>
          <a:lstStyle/>
          <a:p>
            <a:pPr algn="l">
              <a:lnSpc>
                <a:spcPct val="90000"/>
              </a:lnSpc>
            </a:pPr>
            <a:r>
              <a:rPr lang="en-US" sz="3200" b="0" dirty="0" smtClean="0"/>
              <a:t>CCRS Center Technical Assistance Hub Task Areas</a:t>
            </a:r>
          </a:p>
        </p:txBody>
      </p:sp>
      <p:pic>
        <p:nvPicPr>
          <p:cNvPr id="7" name="Picture 6"/>
          <p:cNvPicPr>
            <a:picLocks noChangeAspect="1"/>
          </p:cNvPicPr>
          <p:nvPr/>
        </p:nvPicPr>
        <p:blipFill>
          <a:blip r:embed="rId3" cstate="print">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5486400" y="1814513"/>
            <a:ext cx="3554218" cy="3900487"/>
          </a:xfrm>
          <a:prstGeom prst="rect">
            <a:avLst/>
          </a:prstGeom>
        </p:spPr>
      </p:pic>
      <p:sp>
        <p:nvSpPr>
          <p:cNvPr id="8" name="Slide Number Placeholder 2"/>
          <p:cNvSpPr>
            <a:spLocks noGrp="1"/>
          </p:cNvSpPr>
          <p:nvPr>
            <p:ph type="sldNum" sz="quarter" idx="10"/>
          </p:nvPr>
        </p:nvSpPr>
        <p:spPr>
          <a:xfrm>
            <a:off x="8069331" y="6431116"/>
            <a:ext cx="693669" cy="503084"/>
          </a:xfrm>
        </p:spPr>
        <p:txBody>
          <a:bodyPr>
            <a:normAutofit/>
          </a:bodyPr>
          <a:lstStyle/>
          <a:p>
            <a:pPr algn="r"/>
            <a:fld id="{F3477EC8-074D-41C4-94AE-E9EA7CEEA348}" type="slidenum">
              <a:rPr lang="en-US" sz="1000" smtClean="0">
                <a:solidFill>
                  <a:srgbClr val="FFFFFF">
                    <a:lumMod val="75000"/>
                  </a:srgbClr>
                </a:solidFill>
              </a:rPr>
              <a:pPr algn="r"/>
              <a:t>43</a:t>
            </a:fld>
            <a:endParaRPr lang="en-US" sz="1000" dirty="0">
              <a:solidFill>
                <a:srgbClr val="FFFFFF">
                  <a:lumMod val="75000"/>
                </a:srgbClr>
              </a:solidFill>
            </a:endParaRPr>
          </a:p>
        </p:txBody>
      </p:sp>
    </p:spTree>
    <p:extLst>
      <p:ext uri="{BB962C8B-B14F-4D97-AF65-F5344CB8AC3E}">
        <p14:creationId xmlns:p14="http://schemas.microsoft.com/office/powerpoint/2010/main" val="42750178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flipH="1">
            <a:off x="150199" y="6477000"/>
            <a:ext cx="70532" cy="153888"/>
          </a:xfrm>
        </p:spPr>
        <p:txBody>
          <a:bodyPr/>
          <a:lstStyle/>
          <a:p>
            <a:pPr algn="r"/>
            <a:r>
              <a:rPr lang="en-US" dirty="0" smtClean="0">
                <a:solidFill>
                  <a:srgbClr val="FFFFFF">
                    <a:lumMod val="75000"/>
                  </a:srgbClr>
                </a:solidFill>
              </a:rPr>
              <a:t>6</a:t>
            </a:r>
            <a:endParaRPr dirty="0">
              <a:solidFill>
                <a:srgbClr val="FFFFFF">
                  <a:lumMod val="75000"/>
                </a:srgbClr>
              </a:solidFill>
            </a:endParaRPr>
          </a:p>
        </p:txBody>
      </p:sp>
      <p:sp>
        <p:nvSpPr>
          <p:cNvPr id="4" name="Title 3"/>
          <p:cNvSpPr>
            <a:spLocks noGrp="1"/>
          </p:cNvSpPr>
          <p:nvPr>
            <p:ph type="title"/>
          </p:nvPr>
        </p:nvSpPr>
        <p:spPr>
          <a:xfrm>
            <a:off x="143218" y="314394"/>
            <a:ext cx="8868580" cy="361468"/>
          </a:xfrm>
        </p:spPr>
        <p:txBody>
          <a:bodyPr>
            <a:noAutofit/>
          </a:bodyPr>
          <a:lstStyle/>
          <a:p>
            <a:pPr algn="l"/>
            <a:r>
              <a:rPr lang="en-US" sz="3200" b="0" dirty="0" smtClean="0"/>
              <a:t>The College and Career Readiness Success </a:t>
            </a:r>
            <a:br>
              <a:rPr lang="en-US" sz="3200" b="0" dirty="0" smtClean="0"/>
            </a:br>
            <a:r>
              <a:rPr lang="en-US" sz="3200" b="0" dirty="0" smtClean="0"/>
              <a:t>Center Website</a:t>
            </a:r>
            <a:endParaRPr lang="en-US" sz="3200" b="0" dirty="0"/>
          </a:p>
        </p:txBody>
      </p:sp>
      <p:pic>
        <p:nvPicPr>
          <p:cNvPr id="79874" name="Picture 2"/>
          <p:cNvPicPr>
            <a:picLocks noChangeAspect="1" noChangeArrowheads="1"/>
          </p:cNvPicPr>
          <p:nvPr/>
        </p:nvPicPr>
        <p:blipFill>
          <a:blip r:embed="rId3" cstate="print"/>
          <a:srcRect l="28949" r="29763"/>
          <a:stretch>
            <a:fillRect/>
          </a:stretch>
        </p:blipFill>
        <p:spPr bwMode="auto">
          <a:xfrm>
            <a:off x="2362200" y="1143000"/>
            <a:ext cx="4538714" cy="5715000"/>
          </a:xfrm>
          <a:prstGeom prst="rect">
            <a:avLst/>
          </a:prstGeom>
          <a:noFill/>
          <a:ln w="9525">
            <a:noFill/>
            <a:miter lim="800000"/>
            <a:headEnd/>
            <a:tailEnd/>
          </a:ln>
        </p:spPr>
      </p:pic>
      <p:sp>
        <p:nvSpPr>
          <p:cNvPr id="10" name="Rectangle 9"/>
          <p:cNvSpPr/>
          <p:nvPr/>
        </p:nvSpPr>
        <p:spPr>
          <a:xfrm>
            <a:off x="7112878" y="6027003"/>
            <a:ext cx="1863651" cy="830997"/>
          </a:xfrm>
          <a:prstGeom prst="rect">
            <a:avLst/>
          </a:prstGeom>
        </p:spPr>
        <p:txBody>
          <a:bodyPr wrap="none">
            <a:spAutoFit/>
          </a:bodyPr>
          <a:lstStyle/>
          <a:p>
            <a:pPr fontAlgn="base">
              <a:spcBef>
                <a:spcPct val="0"/>
              </a:spcBef>
              <a:spcAft>
                <a:spcPct val="0"/>
              </a:spcAft>
            </a:pPr>
            <a:r>
              <a:rPr lang="en-US" sz="2400" b="1" dirty="0">
                <a:latin typeface="+mj-lt"/>
                <a:ea typeface="ＭＳ Ｐゴシック"/>
                <a:cs typeface="Microsoft Sans Serif" pitchFamily="34" charset="0"/>
              </a:rPr>
              <a:t>#</a:t>
            </a:r>
            <a:r>
              <a:rPr lang="en-US" b="1" dirty="0" err="1" smtClean="0">
                <a:latin typeface="+mj-lt"/>
                <a:ea typeface="ＭＳ Ｐゴシック"/>
                <a:cs typeface="Microsoft Sans Serif" pitchFamily="34" charset="0"/>
              </a:rPr>
              <a:t>PredictSuccess</a:t>
            </a:r>
            <a:endParaRPr lang="en-US" sz="2400" b="1" dirty="0" smtClean="0">
              <a:latin typeface="+mj-lt"/>
              <a:ea typeface="ＭＳ Ｐゴシック"/>
              <a:cs typeface="Microsoft Sans Serif" pitchFamily="34" charset="0"/>
            </a:endParaRPr>
          </a:p>
          <a:p>
            <a:pPr fontAlgn="base">
              <a:spcBef>
                <a:spcPct val="0"/>
              </a:spcBef>
              <a:spcAft>
                <a:spcPct val="0"/>
              </a:spcAft>
            </a:pPr>
            <a:r>
              <a:rPr lang="en-US" sz="2400" dirty="0">
                <a:latin typeface="+mj-lt"/>
                <a:ea typeface="ＭＳ Ｐゴシック"/>
                <a:cs typeface="Microsoft Sans Serif" pitchFamily="34" charset="0"/>
              </a:rPr>
              <a:t>c</a:t>
            </a:r>
            <a:r>
              <a:rPr lang="en-US" sz="2400" dirty="0" smtClean="0">
                <a:latin typeface="+mj-lt"/>
                <a:ea typeface="ＭＳ Ｐゴシック"/>
                <a:cs typeface="Microsoft Sans Serif" pitchFamily="34" charset="0"/>
              </a:rPr>
              <a:t>crscenter.org</a:t>
            </a:r>
            <a:endParaRPr lang="en-US" sz="2400" dirty="0">
              <a:latin typeface="+mj-lt"/>
              <a:ea typeface="ＭＳ Ｐゴシック"/>
            </a:endParaRPr>
          </a:p>
        </p:txBody>
      </p:sp>
    </p:spTree>
    <p:extLst>
      <p:ext uri="{BB962C8B-B14F-4D97-AF65-F5344CB8AC3E}">
        <p14:creationId xmlns:p14="http://schemas.microsoft.com/office/powerpoint/2010/main" val="176354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1800" dirty="0">
                <a:solidFill>
                  <a:schemeClr val="tx1"/>
                </a:solidFill>
                <a:latin typeface="Arial Narrow" panose="020B0606020202030204" pitchFamily="34" charset="0"/>
              </a:rPr>
              <a:t>The College and Career Readiness and Success Organizer</a:t>
            </a:r>
          </a:p>
          <a:p>
            <a:pPr lvl="0"/>
            <a:r>
              <a:rPr lang="en-US" sz="1800" dirty="0">
                <a:solidFill>
                  <a:schemeClr val="tx1"/>
                </a:solidFill>
                <a:latin typeface="Arial Narrow" panose="020B0606020202030204" pitchFamily="34" charset="0"/>
              </a:rPr>
              <a:t>Predictors of Postsecondary Success</a:t>
            </a:r>
          </a:p>
          <a:p>
            <a:pPr lvl="0"/>
            <a:r>
              <a:rPr lang="en-US" sz="1800" dirty="0">
                <a:solidFill>
                  <a:schemeClr val="tx1"/>
                </a:solidFill>
                <a:latin typeface="Arial Narrow" panose="020B0606020202030204" pitchFamily="34" charset="0"/>
              </a:rPr>
              <a:t>Improving College and Career Readiness by Incorporating Social and Emotional Learning</a:t>
            </a:r>
          </a:p>
          <a:p>
            <a:pPr lvl="0"/>
            <a:r>
              <a:rPr lang="en-US" sz="1800" dirty="0">
                <a:solidFill>
                  <a:schemeClr val="tx1"/>
                </a:solidFill>
                <a:latin typeface="Arial Narrow" panose="020B0606020202030204" pitchFamily="34" charset="0"/>
              </a:rPr>
              <a:t>Improving College and Career Readiness for Students with Disabilities</a:t>
            </a:r>
          </a:p>
          <a:p>
            <a:pPr lvl="0"/>
            <a:r>
              <a:rPr lang="en-US" sz="1800" dirty="0">
                <a:solidFill>
                  <a:schemeClr val="tx1"/>
                </a:solidFill>
                <a:latin typeface="Arial Narrow" panose="020B0606020202030204" pitchFamily="34" charset="0"/>
              </a:rPr>
              <a:t>How Career and Technical Education Can Help Students be College and Career Ready</a:t>
            </a:r>
          </a:p>
          <a:p>
            <a:pPr lvl="0"/>
            <a:r>
              <a:rPr lang="en-US" sz="1800" dirty="0">
                <a:solidFill>
                  <a:schemeClr val="tx1"/>
                </a:solidFill>
                <a:latin typeface="Arial Narrow" panose="020B0606020202030204" pitchFamily="34" charset="0"/>
              </a:rPr>
              <a:t>Understanding Accelerated Learning Across Secondary and Postsecondary Education</a:t>
            </a:r>
          </a:p>
          <a:p>
            <a:pPr lvl="0"/>
            <a:r>
              <a:rPr lang="en-US" sz="1800" dirty="0">
                <a:solidFill>
                  <a:schemeClr val="tx1"/>
                </a:solidFill>
                <a:latin typeface="Arial Narrow" panose="020B0606020202030204" pitchFamily="34" charset="0"/>
              </a:rPr>
              <a:t>College and Career Readiness and Success: Inventory of Policies, Programs, and Initiatives</a:t>
            </a:r>
          </a:p>
          <a:p>
            <a:pPr lvl="0"/>
            <a:r>
              <a:rPr lang="en-US" sz="1800" dirty="0">
                <a:solidFill>
                  <a:schemeClr val="tx1"/>
                </a:solidFill>
                <a:latin typeface="Arial Narrow" panose="020B0606020202030204" pitchFamily="34" charset="0"/>
              </a:rPr>
              <a:t>College and Career Readiness and Success Interactive State Map</a:t>
            </a:r>
          </a:p>
          <a:p>
            <a:pPr lvl="0"/>
            <a:r>
              <a:rPr lang="en-US" sz="1800" dirty="0">
                <a:solidFill>
                  <a:schemeClr val="tx1"/>
                </a:solidFill>
                <a:latin typeface="Arial Narrow" panose="020B0606020202030204" pitchFamily="34" charset="0"/>
              </a:rPr>
              <a:t>The District Role in Supporting College and Career Readiness for Students</a:t>
            </a:r>
          </a:p>
          <a:p>
            <a:pPr lvl="0"/>
            <a:r>
              <a:rPr lang="en-US" sz="1800" dirty="0">
                <a:solidFill>
                  <a:schemeClr val="tx1"/>
                </a:solidFill>
                <a:latin typeface="Arial Narrow" panose="020B0606020202030204" pitchFamily="34" charset="0"/>
              </a:rPr>
              <a:t>Considerations for Collaborations to Support College and Career Readiness: A Facilitator’s Guide</a:t>
            </a:r>
          </a:p>
          <a:p>
            <a:pPr lvl="0"/>
            <a:r>
              <a:rPr lang="en-US" sz="1800" dirty="0">
                <a:solidFill>
                  <a:schemeClr val="tx1"/>
                </a:solidFill>
                <a:latin typeface="Arial Narrow" panose="020B0606020202030204" pitchFamily="34" charset="0"/>
              </a:rPr>
              <a:t>Definitions of College and Career Readiness: An Analysis by State</a:t>
            </a:r>
          </a:p>
          <a:p>
            <a:endParaRPr lang="en-US" sz="1800" dirty="0">
              <a:solidFill>
                <a:schemeClr val="tx1"/>
              </a:solidFill>
              <a:latin typeface="Arial Narrow" panose="020B0606020202030204" pitchFamily="34" charset="0"/>
            </a:endParaRPr>
          </a:p>
        </p:txBody>
      </p:sp>
      <p:sp>
        <p:nvSpPr>
          <p:cNvPr id="3" name="Title 2"/>
          <p:cNvSpPr>
            <a:spLocks noGrp="1"/>
          </p:cNvSpPr>
          <p:nvPr>
            <p:ph type="title"/>
          </p:nvPr>
        </p:nvSpPr>
        <p:spPr/>
        <p:txBody>
          <a:bodyPr/>
          <a:lstStyle/>
          <a:p>
            <a:r>
              <a:rPr lang="en-US" dirty="0" smtClean="0"/>
              <a:t>Sample Resources Available from the </a:t>
            </a:r>
            <a:br>
              <a:rPr lang="en-US" dirty="0" smtClean="0"/>
            </a:br>
            <a:r>
              <a:rPr lang="en-US" dirty="0" smtClean="0"/>
              <a:t>CCRS Center Website</a:t>
            </a:r>
            <a:endParaRPr lang="en-US" dirty="0"/>
          </a:p>
        </p:txBody>
      </p:sp>
      <p:sp>
        <p:nvSpPr>
          <p:cNvPr id="4" name="Slide Number Placeholder 3"/>
          <p:cNvSpPr>
            <a:spLocks noGrp="1"/>
          </p:cNvSpPr>
          <p:nvPr>
            <p:ph type="sldNum" sz="quarter" idx="10"/>
          </p:nvPr>
        </p:nvSpPr>
        <p:spPr/>
        <p:txBody>
          <a:bodyPr/>
          <a:lstStyle/>
          <a:p>
            <a:pPr algn="r"/>
            <a:fld id="{F3477EC8-074D-41C4-94AE-E9EA7CEEA348}" type="slidenum">
              <a:rPr lang="en-US" smtClean="0">
                <a:solidFill>
                  <a:srgbClr val="FFFFFF">
                    <a:lumMod val="75000"/>
                  </a:srgbClr>
                </a:solidFill>
              </a:rPr>
              <a:pPr algn="r"/>
              <a:t>45</a:t>
            </a:fld>
            <a:endParaRPr lang="en-US" dirty="0">
              <a:solidFill>
                <a:srgbClr val="FFFFFF">
                  <a:lumMod val="75000"/>
                </a:srgbClr>
              </a:solidFill>
            </a:endParaRPr>
          </a:p>
        </p:txBody>
      </p:sp>
    </p:spTree>
    <p:extLst>
      <p:ext uri="{BB962C8B-B14F-4D97-AF65-F5344CB8AC3E}">
        <p14:creationId xmlns:p14="http://schemas.microsoft.com/office/powerpoint/2010/main" val="2417874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j-lt"/>
              </a:rPr>
              <a:t>Questions</a:t>
            </a:r>
            <a:endParaRPr lang="en-US" dirty="0">
              <a:latin typeface="+mj-lt"/>
            </a:endParaRPr>
          </a:p>
        </p:txBody>
      </p:sp>
      <p:pic>
        <p:nvPicPr>
          <p:cNvPr id="73731" name="Picture 3"/>
          <p:cNvPicPr>
            <a:picLocks noGrp="1" noChangeAspect="1" noChangeArrowheads="1"/>
          </p:cNvPicPr>
          <p:nvPr>
            <p:ph idx="1"/>
          </p:nvPr>
        </p:nvPicPr>
        <p:blipFill>
          <a:blip r:embed="rId3" cstate="print"/>
          <a:stretch>
            <a:fillRect/>
          </a:stretch>
        </p:blipFill>
        <p:spPr>
          <a:xfrm>
            <a:off x="2819400" y="1981200"/>
            <a:ext cx="3555131" cy="3379527"/>
          </a:xfrm>
        </p:spPr>
      </p:pic>
      <p:sp>
        <p:nvSpPr>
          <p:cNvPr id="4" name="Slide Number Placeholder 3"/>
          <p:cNvSpPr>
            <a:spLocks noGrp="1"/>
          </p:cNvSpPr>
          <p:nvPr>
            <p:ph type="sldNum" sz="quarter" idx="12"/>
          </p:nvPr>
        </p:nvSpPr>
        <p:spPr>
          <a:xfrm>
            <a:off x="8755130" y="6507316"/>
            <a:ext cx="157094" cy="153888"/>
          </a:xfrm>
        </p:spPr>
        <p:txBody>
          <a:bodyPr/>
          <a:lstStyle/>
          <a:p>
            <a:fld id="{DB30E1BB-5E58-4E19-B036-E1FE83E46D40}" type="slidenum">
              <a:rPr lang="en-US" smtClean="0">
                <a:solidFill>
                  <a:srgbClr val="326295">
                    <a:lumMod val="75000"/>
                  </a:srgbClr>
                </a:solidFill>
              </a:rPr>
              <a:pPr/>
              <a:t>46</a:t>
            </a:fld>
            <a:endParaRPr lang="en-US" dirty="0">
              <a:solidFill>
                <a:srgbClr val="326295">
                  <a:lumMod val="75000"/>
                </a:srgbClr>
              </a:solidFill>
            </a:endParaRPr>
          </a:p>
        </p:txBody>
      </p:sp>
    </p:spTree>
    <p:extLst>
      <p:ext uri="{BB962C8B-B14F-4D97-AF65-F5344CB8AC3E}">
        <p14:creationId xmlns:p14="http://schemas.microsoft.com/office/powerpoint/2010/main" val="21683282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MOOCs from Understanding Language</a:t>
            </a:r>
            <a:endParaRPr lang="en-US" dirty="0"/>
          </a:p>
        </p:txBody>
      </p:sp>
      <p:sp>
        <p:nvSpPr>
          <p:cNvPr id="5" name="Content Placeholder 4"/>
          <p:cNvSpPr>
            <a:spLocks noGrp="1"/>
          </p:cNvSpPr>
          <p:nvPr>
            <p:ph idx="1"/>
          </p:nvPr>
        </p:nvSpPr>
        <p:spPr>
          <a:xfrm>
            <a:off x="457200" y="1600200"/>
            <a:ext cx="4953000" cy="4525963"/>
          </a:xfrm>
        </p:spPr>
        <p:txBody>
          <a:bodyPr>
            <a:normAutofit fontScale="77500" lnSpcReduction="20000"/>
          </a:bodyPr>
          <a:lstStyle/>
          <a:p>
            <a:pPr marL="0" indent="0">
              <a:buNone/>
            </a:pPr>
            <a:r>
              <a:rPr lang="en-US" dirty="0" smtClean="0">
                <a:solidFill>
                  <a:srgbClr val="C00000"/>
                </a:solidFill>
              </a:rPr>
              <a:t>Effective teachers facilitate rich student academic discourse that is supported by the tools of reading, writing, and visualization.</a:t>
            </a:r>
          </a:p>
          <a:p>
            <a:pPr marL="0" indent="0">
              <a:buNone/>
            </a:pPr>
            <a:endParaRPr lang="en-US" dirty="0"/>
          </a:p>
          <a:p>
            <a:pPr marL="0" indent="0">
              <a:buNone/>
            </a:pPr>
            <a:r>
              <a:rPr lang="en-US" dirty="0" smtClean="0"/>
              <a:t>The Common Core State Standards (CCSS) and Next Generation Science Standards (NGSS), supported by the new English Language Proficiency Standards, have created a context for reform whose signature instructional moments include these uses of language.</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1600200"/>
            <a:ext cx="3310790" cy="2271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ate Placeholder 1"/>
          <p:cNvSpPr>
            <a:spLocks noGrp="1"/>
          </p:cNvSpPr>
          <p:nvPr>
            <p:ph type="dt" sz="half" idx="10"/>
          </p:nvPr>
        </p:nvSpPr>
        <p:spPr/>
        <p:txBody>
          <a:bodyPr/>
          <a:lstStyle/>
          <a:p>
            <a:r>
              <a:rPr lang="en-US" smtClean="0"/>
              <a:t>7/24/2014</a:t>
            </a:r>
            <a:endParaRPr lang="en-US"/>
          </a:p>
        </p:txBody>
      </p:sp>
      <p:sp>
        <p:nvSpPr>
          <p:cNvPr id="3" name="Footer Placeholder 2"/>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24034059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Three Legs of the Language Stool</a:t>
            </a:r>
            <a:endParaRPr lang="en-US" sz="3600" dirty="0"/>
          </a:p>
        </p:txBody>
      </p:sp>
      <p:sp>
        <p:nvSpPr>
          <p:cNvPr id="5" name="Text Placeholder 4"/>
          <p:cNvSpPr>
            <a:spLocks noGrp="1"/>
          </p:cNvSpPr>
          <p:nvPr>
            <p:ph type="body" idx="1"/>
          </p:nvPr>
        </p:nvSpPr>
        <p:spPr/>
        <p:txBody>
          <a:bodyPr/>
          <a:lstStyle/>
          <a:p>
            <a:r>
              <a:rPr lang="en-US" sz="2800" dirty="0" smtClean="0"/>
              <a:t>Learning through discourse.</a:t>
            </a:r>
          </a:p>
          <a:p>
            <a:r>
              <a:rPr lang="en-US" sz="2800" dirty="0" smtClean="0"/>
              <a:t>Transacting with text and images.</a:t>
            </a:r>
          </a:p>
          <a:p>
            <a:r>
              <a:rPr lang="en-US" sz="2800" dirty="0" smtClean="0"/>
              <a:t>Writing about evidence, reasoning and argument.</a:t>
            </a:r>
          </a:p>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3657600"/>
            <a:ext cx="1857375"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ate Placeholder 5"/>
          <p:cNvSpPr>
            <a:spLocks noGrp="1"/>
          </p:cNvSpPr>
          <p:nvPr>
            <p:ph type="dt" idx="10"/>
          </p:nvPr>
        </p:nvSpPr>
        <p:spPr/>
        <p:txBody>
          <a:bodyPr/>
          <a:lstStyle/>
          <a:p>
            <a:r>
              <a:rPr lang="en-US" smtClean="0"/>
              <a:t>7/24/2014</a:t>
            </a:r>
            <a:endParaRPr lang="en-US"/>
          </a:p>
        </p:txBody>
      </p:sp>
      <p:sp>
        <p:nvSpPr>
          <p:cNvPr id="7" name="Footer Placeholder 6"/>
          <p:cNvSpPr>
            <a:spLocks noGrp="1"/>
          </p:cNvSpPr>
          <p:nvPr>
            <p:ph type="ft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97659331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Continuum of MOOCs</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371600"/>
            <a:ext cx="64008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ate Placeholder 3"/>
          <p:cNvSpPr>
            <a:spLocks noGrp="1"/>
          </p:cNvSpPr>
          <p:nvPr>
            <p:ph type="dt" sz="half" idx="10"/>
          </p:nvPr>
        </p:nvSpPr>
        <p:spPr/>
        <p:txBody>
          <a:bodyPr/>
          <a:lstStyle/>
          <a:p>
            <a:r>
              <a:rPr lang="en-US" smtClean="0"/>
              <a:t>7/24/2014</a:t>
            </a:r>
            <a:endParaRPr lang="en-US"/>
          </a:p>
        </p:txBody>
      </p:sp>
      <p:sp>
        <p:nvSpPr>
          <p:cNvPr id="5" name="Footer Placeholder 4"/>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174502658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c-MOOCs</a:t>
            </a:r>
            <a:endParaRPr lang="en-US" dirty="0"/>
          </a:p>
        </p:txBody>
      </p:sp>
      <p:sp>
        <p:nvSpPr>
          <p:cNvPr id="3" name="Content Placeholder 2"/>
          <p:cNvSpPr>
            <a:spLocks noGrp="1"/>
          </p:cNvSpPr>
          <p:nvPr>
            <p:ph idx="1"/>
          </p:nvPr>
        </p:nvSpPr>
        <p:spPr/>
        <p:txBody>
          <a:bodyPr/>
          <a:lstStyle/>
          <a:p>
            <a:pPr marL="0" indent="0">
              <a:buNone/>
            </a:pPr>
            <a:r>
              <a:rPr lang="en-US" dirty="0" smtClean="0"/>
              <a:t>“c” is for … connectivity, collaborative, constructivist, creative, collective…</a:t>
            </a:r>
          </a:p>
          <a:p>
            <a:pPr marL="0" indent="0">
              <a:buNone/>
            </a:pPr>
            <a:endParaRPr lang="en-US" dirty="0"/>
          </a:p>
          <a:p>
            <a:pPr marL="0" indent="0">
              <a:buNone/>
            </a:pPr>
            <a:r>
              <a:rPr lang="en-US" dirty="0" smtClean="0">
                <a:solidFill>
                  <a:schemeClr val="bg1"/>
                </a:solidFill>
              </a:rPr>
              <a:t>Applied as…</a:t>
            </a:r>
          </a:p>
          <a:p>
            <a:pPr marL="0" indent="0">
              <a:buNone/>
            </a:pPr>
            <a:r>
              <a:rPr lang="en-US" dirty="0" smtClean="0">
                <a:solidFill>
                  <a:schemeClr val="bg1"/>
                </a:solidFill>
              </a:rPr>
              <a:t>                      …take a SCOOP of language and analyze, reflect, share, collaborate</a:t>
            </a:r>
            <a:endParaRPr lang="en-US" dirty="0">
              <a:solidFill>
                <a:schemeClr val="bg1"/>
              </a:solidFill>
            </a:endParaRPr>
          </a:p>
        </p:txBody>
      </p:sp>
      <p:sp>
        <p:nvSpPr>
          <p:cNvPr id="4" name="Date Placeholder 3"/>
          <p:cNvSpPr>
            <a:spLocks noGrp="1"/>
          </p:cNvSpPr>
          <p:nvPr>
            <p:ph type="dt" sz="half" idx="10"/>
          </p:nvPr>
        </p:nvSpPr>
        <p:spPr/>
        <p:txBody>
          <a:bodyPr/>
          <a:lstStyle/>
          <a:p>
            <a:r>
              <a:rPr lang="en-US" smtClean="0"/>
              <a:t>7/24/2014</a:t>
            </a:r>
            <a:endParaRPr lang="en-US"/>
          </a:p>
        </p:txBody>
      </p:sp>
      <p:sp>
        <p:nvSpPr>
          <p:cNvPr id="5" name="Footer Placeholder 4"/>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376535809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smtClean="0"/>
              <a:t>c-MOOCs</a:t>
            </a:r>
            <a:endParaRPr lang="en-US" dirty="0"/>
          </a:p>
        </p:txBody>
      </p:sp>
      <p:sp>
        <p:nvSpPr>
          <p:cNvPr id="3" name="Content Placeholder 2"/>
          <p:cNvSpPr>
            <a:spLocks noGrp="1"/>
          </p:cNvSpPr>
          <p:nvPr>
            <p:ph idx="1"/>
          </p:nvPr>
        </p:nvSpPr>
        <p:spPr/>
        <p:txBody>
          <a:bodyPr/>
          <a:lstStyle/>
          <a:p>
            <a:pPr marL="0" indent="0">
              <a:buNone/>
            </a:pPr>
            <a:r>
              <a:rPr lang="en-US" dirty="0" smtClean="0"/>
              <a:t>“c” is for … connectivity, collaborative, constructivist, creative, collective…</a:t>
            </a:r>
          </a:p>
          <a:p>
            <a:pPr marL="0" indent="0">
              <a:buNone/>
            </a:pPr>
            <a:endParaRPr lang="en-US" dirty="0"/>
          </a:p>
          <a:p>
            <a:pPr marL="0" indent="0">
              <a:buNone/>
            </a:pPr>
            <a:r>
              <a:rPr lang="en-US" dirty="0" smtClean="0"/>
              <a:t>Applied as…</a:t>
            </a:r>
          </a:p>
          <a:p>
            <a:pPr marL="0" indent="0">
              <a:buNone/>
            </a:pPr>
            <a:r>
              <a:rPr lang="en-US" dirty="0" smtClean="0"/>
              <a:t>  …take a SCOOP of language and</a:t>
            </a:r>
          </a:p>
          <a:p>
            <a:pPr marL="0" indent="0">
              <a:buNone/>
            </a:pPr>
            <a:r>
              <a:rPr lang="en-US" dirty="0" smtClean="0"/>
              <a:t> analyze, reflect, share, collaborate</a:t>
            </a:r>
            <a:endParaRPr lang="en-US" dirty="0"/>
          </a:p>
        </p:txBody>
      </p:sp>
      <p:pic>
        <p:nvPicPr>
          <p:cNvPr id="4" name="Picture 3"/>
          <p:cNvPicPr>
            <a:picLocks noChangeAspect="1"/>
          </p:cNvPicPr>
          <p:nvPr/>
        </p:nvPicPr>
        <p:blipFill>
          <a:blip r:embed="rId2" cstate="print"/>
          <a:stretch>
            <a:fillRect/>
          </a:stretch>
        </p:blipFill>
        <p:spPr>
          <a:xfrm>
            <a:off x="7213600" y="0"/>
            <a:ext cx="1955800" cy="6858000"/>
          </a:xfrm>
          <a:prstGeom prst="rect">
            <a:avLst/>
          </a:prstGeom>
        </p:spPr>
      </p:pic>
      <p:sp>
        <p:nvSpPr>
          <p:cNvPr id="5" name="Date Placeholder 4"/>
          <p:cNvSpPr>
            <a:spLocks noGrp="1"/>
          </p:cNvSpPr>
          <p:nvPr>
            <p:ph type="dt" sz="half" idx="10"/>
          </p:nvPr>
        </p:nvSpPr>
        <p:spPr/>
        <p:txBody>
          <a:bodyPr/>
          <a:lstStyle/>
          <a:p>
            <a:r>
              <a:rPr lang="en-US" smtClean="0"/>
              <a:t>7/24/2014</a:t>
            </a:r>
            <a:endParaRPr lang="en-US"/>
          </a:p>
        </p:txBody>
      </p:sp>
      <p:sp>
        <p:nvSpPr>
          <p:cNvPr id="6" name="Footer Placeholder 5"/>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139724715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more like “Citizen Science” than it is a “MOOC”.</a:t>
            </a:r>
            <a:endParaRPr lang="en-US" dirty="0"/>
          </a:p>
        </p:txBody>
      </p:sp>
      <p:sp>
        <p:nvSpPr>
          <p:cNvPr id="3" name="Content Placeholder 2"/>
          <p:cNvSpPr>
            <a:spLocks noGrp="1"/>
          </p:cNvSpPr>
          <p:nvPr>
            <p:ph idx="1"/>
          </p:nvPr>
        </p:nvSpPr>
        <p:spPr/>
        <p:txBody>
          <a:bodyPr/>
          <a:lstStyle/>
          <a:p>
            <a:endParaRPr lang="en-US"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3962400"/>
            <a:ext cx="32004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4008329"/>
            <a:ext cx="250507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0" y="1828800"/>
            <a:ext cx="2438400"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9200" y="1826321"/>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ate Placeholder 3"/>
          <p:cNvSpPr>
            <a:spLocks noGrp="1"/>
          </p:cNvSpPr>
          <p:nvPr>
            <p:ph type="dt" sz="half" idx="10"/>
          </p:nvPr>
        </p:nvSpPr>
        <p:spPr/>
        <p:txBody>
          <a:bodyPr/>
          <a:lstStyle/>
          <a:p>
            <a:r>
              <a:rPr lang="en-US" smtClean="0"/>
              <a:t>7/24/2014</a:t>
            </a:r>
            <a:endParaRPr lang="en-US"/>
          </a:p>
        </p:txBody>
      </p:sp>
      <p:sp>
        <p:nvSpPr>
          <p:cNvPr id="5" name="Footer Placeholder 4"/>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164176238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Shape 111"/>
          <p:cNvPicPr preferRelativeResize="0"/>
          <p:nvPr/>
        </p:nvPicPr>
        <p:blipFill>
          <a:blip r:embed="rId3" cstate="print"/>
          <a:stretch>
            <a:fillRect/>
          </a:stretch>
        </p:blipFill>
        <p:spPr>
          <a:xfrm>
            <a:off x="381000" y="1676400"/>
            <a:ext cx="5410200" cy="4937329"/>
          </a:xfrm>
          <a:prstGeom prst="rect">
            <a:avLst/>
          </a:prstGeom>
        </p:spPr>
      </p:pic>
      <p:sp>
        <p:nvSpPr>
          <p:cNvPr id="112" name="Shape 112"/>
          <p:cNvSpPr txBox="1">
            <a:spLocks noGrp="1"/>
          </p:cNvSpPr>
          <p:nvPr>
            <p:ph type="title"/>
          </p:nvPr>
        </p:nvSpPr>
        <p:spPr>
          <a:xfrm>
            <a:off x="457200" y="152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 sz="3600" b="1" i="0" u="none" strike="noStrike" cap="none" baseline="0" dirty="0">
                <a:solidFill>
                  <a:schemeClr val="dk1"/>
                </a:solidFill>
                <a:latin typeface="Calibri"/>
                <a:ea typeface="Calibri"/>
                <a:cs typeface="Calibri"/>
                <a:sym typeface="Calibri"/>
              </a:rPr>
              <a:t>Learning from a Pilot MOOC</a:t>
            </a:r>
            <a:r>
              <a:rPr lang="en" sz="2800" b="0" i="0" u="sng" strike="noStrike" cap="none" baseline="0" dirty="0">
                <a:solidFill>
                  <a:schemeClr val="hlink"/>
                </a:solidFill>
                <a:latin typeface="Calibri"/>
                <a:ea typeface="Calibri"/>
                <a:cs typeface="Calibri"/>
                <a:sym typeface="Calibri"/>
                <a:hlinkClick r:id="rId4"/>
              </a:rPr>
              <a:t>https://novoed.com/common-core</a:t>
            </a:r>
            <a:r>
              <a:rPr lang="en" sz="2400" b="0" i="1" u="none" strike="noStrike" cap="none" baseline="0" dirty="0">
                <a:solidFill>
                  <a:schemeClr val="dk1"/>
                </a:solidFill>
                <a:latin typeface="Calibri"/>
                <a:ea typeface="Calibri"/>
                <a:cs typeface="Calibri"/>
                <a:sym typeface="Calibri"/>
              </a:rPr>
              <a:t>(through support from OELA/NPD)</a:t>
            </a:r>
          </a:p>
        </p:txBody>
      </p:sp>
      <p:pic>
        <p:nvPicPr>
          <p:cNvPr id="114" name="Shape 114"/>
          <p:cNvPicPr preferRelativeResize="0"/>
          <p:nvPr/>
        </p:nvPicPr>
        <p:blipFill>
          <a:blip r:embed="rId5" cstate="print"/>
          <a:stretch>
            <a:fillRect/>
          </a:stretch>
        </p:blipFill>
        <p:spPr>
          <a:xfrm>
            <a:off x="6553200" y="5181600"/>
            <a:ext cx="950118" cy="858482"/>
          </a:xfrm>
          <a:prstGeom prst="rect">
            <a:avLst/>
          </a:prstGeom>
        </p:spPr>
      </p:pic>
      <p:pic>
        <p:nvPicPr>
          <p:cNvPr id="115" name="Shape 115"/>
          <p:cNvPicPr preferRelativeResize="0"/>
          <p:nvPr/>
        </p:nvPicPr>
        <p:blipFill>
          <a:blip r:embed="rId6" cstate="print"/>
          <a:stretch>
            <a:fillRect/>
          </a:stretch>
        </p:blipFill>
        <p:spPr>
          <a:xfrm>
            <a:off x="6515100" y="3657600"/>
            <a:ext cx="1000125" cy="888408"/>
          </a:xfrm>
          <a:prstGeom prst="rect">
            <a:avLst/>
          </a:prstGeom>
        </p:spPr>
      </p:pic>
      <p:pic>
        <p:nvPicPr>
          <p:cNvPr id="116" name="Shape 116"/>
          <p:cNvPicPr preferRelativeResize="0"/>
          <p:nvPr/>
        </p:nvPicPr>
        <p:blipFill>
          <a:blip r:embed="rId7" cstate="print"/>
          <a:stretch>
            <a:fillRect/>
          </a:stretch>
        </p:blipFill>
        <p:spPr>
          <a:xfrm>
            <a:off x="6553200" y="2131956"/>
            <a:ext cx="1010225" cy="923924"/>
          </a:xfrm>
          <a:prstGeom prst="rect">
            <a:avLst/>
          </a:prstGeom>
        </p:spPr>
      </p:pic>
      <p:sp>
        <p:nvSpPr>
          <p:cNvPr id="117" name="Shape 117"/>
          <p:cNvSpPr txBox="1"/>
          <p:nvPr/>
        </p:nvSpPr>
        <p:spPr>
          <a:xfrm>
            <a:off x="5715000" y="1600200"/>
            <a:ext cx="3048000" cy="400199"/>
          </a:xfrm>
          <a:prstGeom prst="rect">
            <a:avLst/>
          </a:prstGeom>
          <a:noFill/>
          <a:ln w="9525" cap="flat">
            <a:solidFill>
              <a:srgbClr val="800000"/>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 sz="2000" b="1" i="0" u="none" strike="noStrike" cap="none" baseline="0">
                <a:solidFill>
                  <a:srgbClr val="800000"/>
                </a:solidFill>
                <a:latin typeface="Calibri"/>
                <a:ea typeface="Calibri"/>
                <a:cs typeface="Calibri"/>
                <a:sym typeface="Calibri"/>
              </a:rPr>
              <a:t>INSTRUCTORS</a:t>
            </a:r>
          </a:p>
        </p:txBody>
      </p:sp>
      <p:sp>
        <p:nvSpPr>
          <p:cNvPr id="118" name="Shape 118"/>
          <p:cNvSpPr txBox="1"/>
          <p:nvPr/>
        </p:nvSpPr>
        <p:spPr>
          <a:xfrm>
            <a:off x="6400800" y="3124200"/>
            <a:ext cx="2438399" cy="3692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0" i="0" u="none" strike="noStrike" cap="none" baseline="0" dirty="0">
                <a:solidFill>
                  <a:schemeClr val="dk1"/>
                </a:solidFill>
                <a:latin typeface="Calibri"/>
                <a:ea typeface="Calibri"/>
                <a:cs typeface="Calibri"/>
                <a:sym typeface="Calibri"/>
              </a:rPr>
              <a:t>Kenji Hakuta</a:t>
            </a:r>
          </a:p>
        </p:txBody>
      </p:sp>
      <p:sp>
        <p:nvSpPr>
          <p:cNvPr id="119" name="Shape 119"/>
          <p:cNvSpPr txBox="1"/>
          <p:nvPr/>
        </p:nvSpPr>
        <p:spPr>
          <a:xfrm>
            <a:off x="6477000" y="4648200"/>
            <a:ext cx="1905000" cy="5216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0" i="0" u="none" strike="noStrike" cap="none" baseline="0" dirty="0">
                <a:solidFill>
                  <a:schemeClr val="dk1"/>
                </a:solidFill>
                <a:latin typeface="Calibri"/>
                <a:ea typeface="Calibri"/>
                <a:cs typeface="Calibri"/>
                <a:sym typeface="Calibri"/>
              </a:rPr>
              <a:t>Jeff Zwiers</a:t>
            </a:r>
          </a:p>
        </p:txBody>
      </p:sp>
      <p:sp>
        <p:nvSpPr>
          <p:cNvPr id="120" name="Shape 120"/>
          <p:cNvSpPr txBox="1"/>
          <p:nvPr/>
        </p:nvSpPr>
        <p:spPr>
          <a:xfrm>
            <a:off x="6096000" y="6172200"/>
            <a:ext cx="2362200" cy="3692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0" i="0" u="none" strike="noStrike" cap="none" baseline="0" dirty="0">
                <a:solidFill>
                  <a:schemeClr val="dk1"/>
                </a:solidFill>
                <a:latin typeface="Calibri"/>
                <a:ea typeface="Calibri"/>
                <a:cs typeface="Calibri"/>
                <a:sym typeface="Calibri"/>
              </a:rPr>
              <a:t>Sara Rutherford-Quach</a:t>
            </a:r>
          </a:p>
        </p:txBody>
      </p:sp>
      <p:sp>
        <p:nvSpPr>
          <p:cNvPr id="13" name="Shape 121"/>
          <p:cNvSpPr txBox="1">
            <a:spLocks/>
          </p:cNvSpPr>
          <p:nvPr/>
        </p:nvSpPr>
        <p:spPr>
          <a:xfrm>
            <a:off x="609600" y="2209800"/>
            <a:ext cx="5029199" cy="4190999"/>
          </a:xfrm>
          <a:prstGeom prst="rect">
            <a:avLst/>
          </a:prstGeom>
          <a:solidFill>
            <a:srgbClr val="FEFFD8"/>
          </a:solidFill>
          <a:ln w="9525" cap="flat">
            <a:solidFill>
              <a:schemeClr val="dk1"/>
            </a:solidFill>
            <a:prstDash val="solid"/>
            <a:round/>
            <a:headEnd type="none" w="med" len="med"/>
            <a:tailEnd type="none" w="med" len="med"/>
          </a:ln>
        </p:spPr>
        <p:txBody>
          <a:bodyPr lIns="91425" tIns="45700" rIns="91425" bIns="45700" anchor="t" anchorCtr="0">
            <a:noAutofit/>
          </a:bodyPr>
          <a:lstStyle>
            <a:defPPr marR="0" algn="l" rtl="0">
              <a:lnSpc>
                <a:spcPct val="100000"/>
              </a:lnSpc>
              <a:spcBef>
                <a:spcPts val="0"/>
              </a:spcBef>
              <a:spcAft>
                <a:spcPts val="0"/>
              </a:spcAft>
            </a:defPPr>
            <a:lvl1pPr marL="342900" marR="0" indent="-139700" algn="l" rtl="0">
              <a:lnSpc>
                <a:spcPct val="100000"/>
              </a:lnSpc>
              <a:spcBef>
                <a:spcPts val="64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1pPr>
            <a:lvl2pPr marL="742950" marR="0" indent="-107950" algn="l" rtl="0">
              <a:lnSpc>
                <a:spcPct val="100000"/>
              </a:lnSpc>
              <a:spcBef>
                <a:spcPts val="56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2pPr>
            <a:lvl3pPr marL="1143000" marR="0" indent="-76200" algn="l" rtl="0">
              <a:lnSpc>
                <a:spcPct val="100000"/>
              </a:lnSpc>
              <a:spcBef>
                <a:spcPts val="48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3pPr>
            <a:lvl4pPr marL="1600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4pPr>
            <a:lvl5pPr marL="20574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5pPr>
            <a:lvl6pPr marL="25146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6pPr>
            <a:lvl7pPr marL="29718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7pPr>
            <a:lvl8pPr marL="34290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8pPr>
            <a:lvl9pPr marL="3886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9pPr>
          </a:lstStyle>
          <a:p>
            <a:pPr lvl="0" indent="-292100">
              <a:buSzPct val="100000"/>
            </a:pPr>
            <a:r>
              <a:rPr lang="en-US" sz="2400" dirty="0" smtClean="0">
                <a:solidFill>
                  <a:schemeClr val="dk1"/>
                </a:solidFill>
                <a:latin typeface="Calibri"/>
                <a:ea typeface="Calibri"/>
                <a:cs typeface="Calibri"/>
                <a:sym typeface="Calibri"/>
              </a:rPr>
              <a:t>Addressed h</a:t>
            </a:r>
            <a:r>
              <a:rPr lang="en" sz="2400" dirty="0" smtClean="0">
                <a:solidFill>
                  <a:schemeClr val="dk1"/>
                </a:solidFill>
                <a:latin typeface="Calibri"/>
                <a:ea typeface="Calibri"/>
                <a:cs typeface="Calibri"/>
                <a:sym typeface="Calibri"/>
              </a:rPr>
              <a:t>ow </a:t>
            </a:r>
            <a:r>
              <a:rPr lang="en" sz="2400" dirty="0">
                <a:solidFill>
                  <a:schemeClr val="dk1"/>
                </a:solidFill>
                <a:latin typeface="Calibri"/>
                <a:ea typeface="Calibri"/>
                <a:cs typeface="Calibri"/>
                <a:sym typeface="Calibri"/>
              </a:rPr>
              <a:t>to </a:t>
            </a:r>
            <a:r>
              <a:rPr lang="en" sz="2400" dirty="0" smtClean="0">
                <a:solidFill>
                  <a:schemeClr val="dk1"/>
                </a:solidFill>
                <a:latin typeface="Calibri"/>
                <a:ea typeface="Calibri"/>
                <a:cs typeface="Calibri"/>
                <a:sym typeface="Calibri"/>
              </a:rPr>
              <a:t>facilitate</a:t>
            </a:r>
            <a:r>
              <a:rPr lang="en-US" sz="2400" dirty="0" smtClean="0">
                <a:solidFill>
                  <a:schemeClr val="dk1"/>
                </a:solidFill>
                <a:latin typeface="Calibri"/>
                <a:ea typeface="Calibri"/>
                <a:cs typeface="Calibri"/>
                <a:sym typeface="Calibri"/>
              </a:rPr>
              <a:t> classroom</a:t>
            </a:r>
            <a:r>
              <a:rPr lang="en" sz="2400" dirty="0" smtClean="0">
                <a:solidFill>
                  <a:schemeClr val="dk1"/>
                </a:solidFill>
                <a:latin typeface="Calibri"/>
                <a:ea typeface="Calibri"/>
                <a:cs typeface="Calibri"/>
                <a:sym typeface="Calibri"/>
              </a:rPr>
              <a:t> </a:t>
            </a:r>
            <a:r>
              <a:rPr lang="en-US" sz="2400" dirty="0" smtClean="0">
                <a:solidFill>
                  <a:schemeClr val="dk1"/>
                </a:solidFill>
                <a:latin typeface="Calibri"/>
                <a:ea typeface="Calibri"/>
                <a:cs typeface="Calibri"/>
                <a:sym typeface="Calibri"/>
              </a:rPr>
              <a:t>discourse</a:t>
            </a:r>
            <a:r>
              <a:rPr lang="en" sz="2400" dirty="0" smtClean="0">
                <a:solidFill>
                  <a:schemeClr val="dk1"/>
                </a:solidFill>
                <a:latin typeface="Calibri"/>
                <a:ea typeface="Calibri"/>
                <a:cs typeface="Calibri"/>
                <a:sym typeface="Calibri"/>
              </a:rPr>
              <a:t>s</a:t>
            </a:r>
            <a:r>
              <a:rPr lang="en-US" sz="2400" dirty="0" smtClean="0">
                <a:solidFill>
                  <a:schemeClr val="dk1"/>
                </a:solidFill>
                <a:latin typeface="Calibri"/>
                <a:ea typeface="Calibri"/>
                <a:cs typeface="Calibri"/>
                <a:sym typeface="Calibri"/>
              </a:rPr>
              <a:t>e</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as required by the </a:t>
            </a:r>
            <a:r>
              <a:rPr lang="en" sz="2400" dirty="0" smtClean="0">
                <a:solidFill>
                  <a:schemeClr val="dk1"/>
                </a:solidFill>
                <a:latin typeface="Calibri"/>
                <a:ea typeface="Calibri"/>
                <a:cs typeface="Calibri"/>
                <a:sym typeface="Calibri"/>
              </a:rPr>
              <a:t>new</a:t>
            </a:r>
            <a:r>
              <a:rPr lang="en-US" sz="2400" dirty="0" smtClean="0">
                <a:solidFill>
                  <a:schemeClr val="dk1"/>
                </a:solidFill>
                <a:latin typeface="Calibri"/>
                <a:ea typeface="Calibri"/>
                <a:cs typeface="Calibri"/>
                <a:sym typeface="Calibri"/>
              </a:rPr>
              <a:t> CCSS and NGSS</a:t>
            </a:r>
          </a:p>
          <a:p>
            <a:pPr indent="-292100">
              <a:buSzPct val="100000"/>
            </a:pPr>
            <a:r>
              <a:rPr lang="en" sz="2400" dirty="0" smtClean="0">
                <a:solidFill>
                  <a:schemeClr val="dk1"/>
                </a:solidFill>
                <a:latin typeface="Calibri"/>
                <a:ea typeface="Calibri"/>
                <a:cs typeface="Calibri"/>
                <a:sym typeface="Calibri"/>
              </a:rPr>
              <a:t>Targe</a:t>
            </a:r>
            <a:r>
              <a:rPr lang="en-US" sz="2400" dirty="0" smtClean="0">
                <a:solidFill>
                  <a:schemeClr val="dk1"/>
                </a:solidFill>
                <a:latin typeface="Calibri"/>
                <a:ea typeface="Calibri"/>
                <a:cs typeface="Calibri"/>
                <a:sym typeface="Calibri"/>
              </a:rPr>
              <a:t>ted</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educators of </a:t>
            </a:r>
            <a:r>
              <a:rPr lang="en-US" sz="2400" dirty="0" smtClean="0">
                <a:solidFill>
                  <a:schemeClr val="dk1"/>
                </a:solidFill>
                <a:latin typeface="Calibri"/>
                <a:ea typeface="Calibri"/>
                <a:cs typeface="Calibri"/>
                <a:sym typeface="Calibri"/>
              </a:rPr>
              <a:t>English Language Learners</a:t>
            </a:r>
          </a:p>
          <a:p>
            <a:pPr indent="-292100">
              <a:buSzPct val="100000"/>
            </a:pPr>
            <a:r>
              <a:rPr lang="en-US" sz="2400" dirty="0" smtClean="0">
                <a:solidFill>
                  <a:schemeClr val="dk1"/>
                </a:solidFill>
                <a:latin typeface="Calibri"/>
                <a:ea typeface="Calibri"/>
                <a:cs typeface="Calibri"/>
                <a:sym typeface="Calibri"/>
              </a:rPr>
              <a:t>Required participants to listen </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closely, analyze</a:t>
            </a:r>
            <a:r>
              <a:rPr lang="en" sz="2400" dirty="0" smtClean="0">
                <a:solidFill>
                  <a:schemeClr val="dk1"/>
                </a:solidFill>
                <a:latin typeface="Calibri"/>
                <a:ea typeface="Calibri"/>
                <a:cs typeface="Calibri"/>
                <a:sym typeface="Calibri"/>
              </a:rPr>
              <a:t>, reflect</a:t>
            </a:r>
            <a:r>
              <a:rPr lang="en-US" sz="2400" dirty="0" smtClean="0">
                <a:solidFill>
                  <a:schemeClr val="dk1"/>
                </a:solidFill>
                <a:latin typeface="Calibri"/>
                <a:ea typeface="Calibri"/>
                <a:cs typeface="Calibri"/>
                <a:sym typeface="Calibri"/>
              </a:rPr>
              <a:t>, and act</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on student-to-student </a:t>
            </a:r>
            <a:r>
              <a:rPr lang="en-US" sz="2400" dirty="0" smtClean="0">
                <a:solidFill>
                  <a:schemeClr val="dk1"/>
                </a:solidFill>
                <a:latin typeface="Calibri"/>
                <a:ea typeface="Calibri"/>
                <a:cs typeface="Calibri"/>
                <a:sym typeface="Calibri"/>
              </a:rPr>
              <a:t>interactions</a:t>
            </a:r>
            <a:endParaRPr lang="en" sz="2400" dirty="0">
              <a:solidFill>
                <a:schemeClr val="dk1"/>
              </a:solidFill>
              <a:latin typeface="Calibri"/>
              <a:ea typeface="Calibri"/>
              <a:cs typeface="Calibri"/>
              <a:sym typeface="Calibri"/>
            </a:endParaRPr>
          </a:p>
          <a:p>
            <a:pPr marL="203200" indent="0">
              <a:buNone/>
            </a:pPr>
            <a:endParaRPr lang="en" sz="2400" dirty="0" smtClean="0">
              <a:solidFill>
                <a:schemeClr val="dk1"/>
              </a:solidFill>
              <a:latin typeface="Calibri"/>
              <a:ea typeface="Calibri"/>
              <a:cs typeface="Calibri"/>
              <a:sym typeface="Calibri"/>
            </a:endParaRPr>
          </a:p>
          <a:p>
            <a:endParaRPr lang="en" sz="2400" dirty="0" smtClean="0">
              <a:solidFill>
                <a:schemeClr val="dk1"/>
              </a:solidFill>
              <a:latin typeface="Calibri"/>
              <a:ea typeface="Calibri"/>
              <a:cs typeface="Calibri"/>
              <a:sym typeface="Calibri"/>
            </a:endParaRPr>
          </a:p>
          <a:p>
            <a:endParaRPr lang="en" sz="1800" dirty="0">
              <a:solidFill>
                <a:schemeClr val="dk1"/>
              </a:solidFill>
              <a:latin typeface="Calibri"/>
              <a:ea typeface="Calibri"/>
              <a:cs typeface="Calibri"/>
              <a:sym typeface="Calibri"/>
            </a:endParaRPr>
          </a:p>
        </p:txBody>
      </p:sp>
      <p:sp>
        <p:nvSpPr>
          <p:cNvPr id="121" name="Shape 121"/>
          <p:cNvSpPr txBox="1">
            <a:spLocks noGrp="1"/>
          </p:cNvSpPr>
          <p:nvPr>
            <p:ph type="body" idx="1"/>
          </p:nvPr>
        </p:nvSpPr>
        <p:spPr>
          <a:xfrm>
            <a:off x="600843" y="2209800"/>
            <a:ext cx="5046712" cy="4190999"/>
          </a:xfrm>
          <a:prstGeom prst="rect">
            <a:avLst/>
          </a:prstGeom>
          <a:solidFill>
            <a:srgbClr val="FEFFD8"/>
          </a:solidFill>
          <a:ln w="9525" cap="flat">
            <a:solidFill>
              <a:schemeClr val="dk1"/>
            </a:solidFill>
            <a:prstDash val="solid"/>
            <a:round/>
            <a:headEnd type="none" w="med" len="med"/>
            <a:tailEnd type="none" w="med" len="med"/>
          </a:ln>
        </p:spPr>
        <p:txBody>
          <a:bodyPr lIns="91425" tIns="45700" rIns="91425" bIns="45700" anchor="t" anchorCtr="0">
            <a:noAutofit/>
          </a:bodyPr>
          <a:lstStyle/>
          <a:p>
            <a:pPr marL="342900" marR="0" lvl="0" indent="-292100" algn="l" rtl="0">
              <a:spcBef>
                <a:spcPts val="0"/>
              </a:spcBef>
              <a:buClr>
                <a:schemeClr val="dk1"/>
              </a:buClr>
              <a:buSzPct val="100000"/>
              <a:buFont typeface="Calibri"/>
              <a:buChar char="•"/>
            </a:pPr>
            <a:r>
              <a:rPr lang="en" sz="2400" b="0" i="0" u="none" strike="noStrike" cap="none" baseline="0" dirty="0">
                <a:solidFill>
                  <a:schemeClr val="dk1"/>
                </a:solidFill>
                <a:latin typeface="Calibri"/>
                <a:ea typeface="Calibri"/>
                <a:cs typeface="Calibri"/>
                <a:sym typeface="Calibri"/>
              </a:rPr>
              <a:t>8,000 enrolled, plus 1,000 auditors</a:t>
            </a:r>
          </a:p>
          <a:p>
            <a:pPr marL="342900" marR="0" lvl="0" indent="-292100" algn="l" rtl="0">
              <a:spcBef>
                <a:spcPts val="640"/>
              </a:spcBef>
              <a:buClr>
                <a:schemeClr val="dk1"/>
              </a:buClr>
              <a:buSzPct val="100000"/>
              <a:buFont typeface="Calibri"/>
              <a:buChar char="•"/>
            </a:pPr>
            <a:r>
              <a:rPr lang="en" sz="2400" b="0" i="0" u="none" strike="noStrike" cap="none" baseline="0" dirty="0">
                <a:solidFill>
                  <a:schemeClr val="dk1"/>
                </a:solidFill>
                <a:latin typeface="Calibri"/>
                <a:ea typeface="Calibri"/>
                <a:cs typeface="Calibri"/>
                <a:sym typeface="Calibri"/>
              </a:rPr>
              <a:t>2,000 active participants joined 519 teams of 1-8 per team</a:t>
            </a:r>
          </a:p>
          <a:p>
            <a:pPr marL="342900" marR="0" lvl="0" indent="-292100" algn="l" rtl="0">
              <a:spcBef>
                <a:spcPts val="640"/>
              </a:spcBef>
              <a:buClr>
                <a:schemeClr val="dk1"/>
              </a:buClr>
              <a:buSzPct val="100000"/>
              <a:buFont typeface="Calibri"/>
              <a:buChar char="•"/>
            </a:pPr>
            <a:r>
              <a:rPr lang="en" sz="2400" b="0" i="0" u="none" strike="noStrike" cap="none" baseline="0" dirty="0">
                <a:solidFill>
                  <a:schemeClr val="dk1"/>
                </a:solidFill>
                <a:latin typeface="Calibri"/>
                <a:ea typeface="Calibri"/>
                <a:cs typeface="Calibri"/>
                <a:sym typeface="Calibri"/>
              </a:rPr>
              <a:t>1,560 fully completed first assignment</a:t>
            </a:r>
          </a:p>
          <a:p>
            <a:pPr marL="342900" marR="0" lvl="0" indent="-292100" algn="l" rtl="0">
              <a:spcBef>
                <a:spcPts val="640"/>
              </a:spcBef>
              <a:buClr>
                <a:schemeClr val="dk1"/>
              </a:buClr>
              <a:buSzPct val="100000"/>
              <a:buFont typeface="Calibri"/>
              <a:buChar char="•"/>
            </a:pPr>
            <a:r>
              <a:rPr lang="en" sz="2400" dirty="0">
                <a:solidFill>
                  <a:schemeClr val="dk1"/>
                </a:solidFill>
                <a:latin typeface="Calibri"/>
                <a:ea typeface="Calibri"/>
                <a:cs typeface="Calibri"/>
                <a:sym typeface="Calibri"/>
              </a:rPr>
              <a:t>completion rate*: 26.2%</a:t>
            </a:r>
          </a:p>
          <a:p>
            <a:endParaRPr lang="en" sz="2400" dirty="0">
              <a:solidFill>
                <a:schemeClr val="dk1"/>
              </a:solidFill>
              <a:latin typeface="Calibri"/>
              <a:ea typeface="Calibri"/>
              <a:cs typeface="Calibri"/>
              <a:sym typeface="Calibri"/>
            </a:endParaRPr>
          </a:p>
          <a:p>
            <a:endParaRPr lang="en" sz="2400" dirty="0">
              <a:solidFill>
                <a:schemeClr val="dk1"/>
              </a:solidFill>
              <a:latin typeface="Calibri"/>
              <a:ea typeface="Calibri"/>
              <a:cs typeface="Calibri"/>
              <a:sym typeface="Calibri"/>
            </a:endParaRPr>
          </a:p>
          <a:p>
            <a:pPr marL="0" lvl="0" indent="0" rtl="0">
              <a:buNone/>
            </a:pPr>
            <a:r>
              <a:rPr lang="en" sz="1800" dirty="0">
                <a:solidFill>
                  <a:schemeClr val="dk1"/>
                </a:solidFill>
                <a:latin typeface="Calibri"/>
                <a:ea typeface="Calibri"/>
                <a:cs typeface="Calibri"/>
                <a:sym typeface="Calibri"/>
              </a:rPr>
              <a:t>*with respect to those who turned in the 1st assignment</a:t>
            </a:r>
          </a:p>
          <a:p>
            <a:endParaRPr lang="en" sz="1800" dirty="0">
              <a:solidFill>
                <a:schemeClr val="dk1"/>
              </a:solidFill>
              <a:latin typeface="Calibri"/>
              <a:ea typeface="Calibri"/>
              <a:cs typeface="Calibri"/>
              <a:sym typeface="Calibri"/>
            </a:endParaRPr>
          </a:p>
        </p:txBody>
      </p:sp>
      <p:sp>
        <p:nvSpPr>
          <p:cNvPr id="2" name="Date Placeholder 1"/>
          <p:cNvSpPr>
            <a:spLocks noGrp="1"/>
          </p:cNvSpPr>
          <p:nvPr>
            <p:ph type="dt" idx="10"/>
          </p:nvPr>
        </p:nvSpPr>
        <p:spPr/>
        <p:txBody>
          <a:bodyPr/>
          <a:lstStyle/>
          <a:p>
            <a:r>
              <a:rPr lang="en-US" smtClean="0"/>
              <a:t>7/24/2014</a:t>
            </a:r>
            <a:endParaRPr lang="en-US"/>
          </a:p>
        </p:txBody>
      </p:sp>
      <p:sp>
        <p:nvSpPr>
          <p:cNvPr id="3" name="Footer Placeholder 2"/>
          <p:cNvSpPr>
            <a:spLocks noGrp="1"/>
          </p:cNvSpPr>
          <p:nvPr>
            <p:ph type="ft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4141949755"/>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4000" b="1" dirty="0" smtClean="0"/>
              <a:t>MOOC as a Vehicle for Collaboration</a:t>
            </a:r>
            <a:endParaRPr lang="en-US" b="1" dirty="0"/>
          </a:p>
        </p:txBody>
      </p:sp>
      <p:sp>
        <p:nvSpPr>
          <p:cNvPr id="7" name="Text Placeholder 6"/>
          <p:cNvSpPr>
            <a:spLocks noGrp="1"/>
          </p:cNvSpPr>
          <p:nvPr>
            <p:ph type="body" idx="1"/>
          </p:nvPr>
        </p:nvSpPr>
        <p:spPr>
          <a:xfrm>
            <a:off x="457200" y="1295400"/>
            <a:ext cx="4040188" cy="639762"/>
          </a:xfrm>
        </p:spPr>
        <p:txBody>
          <a:bodyPr>
            <a:normAutofit/>
          </a:bodyPr>
          <a:lstStyle/>
          <a:p>
            <a:pPr algn="ctr"/>
            <a:r>
              <a:rPr lang="en-US" sz="2800" dirty="0" smtClean="0"/>
              <a:t>IHEs</a:t>
            </a:r>
            <a:endParaRPr lang="en-US" sz="2800" dirty="0"/>
          </a:p>
        </p:txBody>
      </p:sp>
      <p:sp>
        <p:nvSpPr>
          <p:cNvPr id="9" name="Text Placeholder 8"/>
          <p:cNvSpPr>
            <a:spLocks noGrp="1"/>
          </p:cNvSpPr>
          <p:nvPr>
            <p:ph type="body" sz="quarter" idx="3"/>
          </p:nvPr>
        </p:nvSpPr>
        <p:spPr>
          <a:xfrm>
            <a:off x="4645025" y="1295400"/>
            <a:ext cx="4041775" cy="639762"/>
          </a:xfrm>
        </p:spPr>
        <p:txBody>
          <a:bodyPr>
            <a:normAutofit/>
          </a:bodyPr>
          <a:lstStyle/>
          <a:p>
            <a:pPr algn="ctr"/>
            <a:r>
              <a:rPr lang="en-US" sz="2800" dirty="0" smtClean="0"/>
              <a:t>States and Districts</a:t>
            </a:r>
            <a:endParaRPr lang="en-US" sz="2800" dirty="0"/>
          </a:p>
        </p:txBody>
      </p:sp>
      <p:sp>
        <p:nvSpPr>
          <p:cNvPr id="4" name="Footer Placeholder 3"/>
          <p:cNvSpPr>
            <a:spLocks noGrp="1"/>
          </p:cNvSpPr>
          <p:nvPr>
            <p:ph type="ftr" sz="quarter" idx="11"/>
          </p:nvPr>
        </p:nvSpPr>
        <p:spPr>
          <a:xfrm>
            <a:off x="2743200" y="6324600"/>
            <a:ext cx="2895600" cy="365125"/>
          </a:xfrm>
        </p:spPr>
        <p:txBody>
          <a:bodyPr/>
          <a:lstStyle/>
          <a:p>
            <a:r>
              <a:rPr lang="en-US" smtClean="0"/>
              <a:t>U.S. Department of Education</a:t>
            </a:r>
            <a:endParaRPr lang="en-US"/>
          </a:p>
        </p:txBody>
      </p:sp>
      <p:sp>
        <p:nvSpPr>
          <p:cNvPr id="11" name="Content Placeholder 2"/>
          <p:cNvSpPr>
            <a:spLocks noGrp="1"/>
          </p:cNvSpPr>
          <p:nvPr>
            <p:ph sz="half" idx="2"/>
          </p:nvPr>
        </p:nvSpPr>
        <p:spPr/>
        <p:txBody>
          <a:bodyPr>
            <a:normAutofit fontScale="32500" lnSpcReduction="20000"/>
          </a:bodyPr>
          <a:lstStyle/>
          <a:p>
            <a:r>
              <a:rPr lang="en-US" sz="3700" dirty="0" smtClean="0"/>
              <a:t>Stanford (Kenji Hakuta, Jeff Zwiers, Sara Rutherford)</a:t>
            </a:r>
          </a:p>
          <a:p>
            <a:r>
              <a:rPr lang="en-US" sz="3700" dirty="0"/>
              <a:t>Stanford (Jonathan Osborne, Bryan Brown, Helen </a:t>
            </a:r>
            <a:r>
              <a:rPr lang="en-US" sz="3700" dirty="0" smtClean="0"/>
              <a:t>Quinn, Guadalupe Valdes)</a:t>
            </a:r>
          </a:p>
          <a:p>
            <a:r>
              <a:rPr lang="en-US" sz="3700" dirty="0" smtClean="0"/>
              <a:t>Stanford (Sam Wineburg)</a:t>
            </a:r>
            <a:endParaRPr lang="en-US" sz="3700" dirty="0"/>
          </a:p>
          <a:p>
            <a:r>
              <a:rPr lang="en-US" sz="3700" dirty="0" smtClean="0"/>
              <a:t>Stanford (David Brazer)</a:t>
            </a:r>
          </a:p>
          <a:p>
            <a:r>
              <a:rPr lang="en-US" sz="3700" dirty="0" smtClean="0"/>
              <a:t>Stanford (Rachel Lotan)</a:t>
            </a:r>
          </a:p>
          <a:p>
            <a:r>
              <a:rPr lang="en-US" sz="3700" dirty="0" smtClean="0"/>
              <a:t>Oregon State (Karen Thompson)</a:t>
            </a:r>
          </a:p>
          <a:p>
            <a:r>
              <a:rPr lang="en-US" sz="3700" dirty="0" smtClean="0"/>
              <a:t>UCSC (George Bunch, </a:t>
            </a:r>
            <a:r>
              <a:rPr lang="en-US" sz="3700" dirty="0" err="1" smtClean="0"/>
              <a:t>Judit</a:t>
            </a:r>
            <a:r>
              <a:rPr lang="en-US" sz="3700" dirty="0" smtClean="0"/>
              <a:t> </a:t>
            </a:r>
            <a:r>
              <a:rPr lang="en-US" sz="3700" dirty="0" err="1" smtClean="0"/>
              <a:t>Moschkovich</a:t>
            </a:r>
            <a:r>
              <a:rPr lang="en-US" sz="3700" dirty="0" smtClean="0"/>
              <a:t>)</a:t>
            </a:r>
          </a:p>
          <a:p>
            <a:r>
              <a:rPr lang="en-US" sz="3700" dirty="0" smtClean="0"/>
              <a:t>UC Davis (Susan O’Hara, Harold Levine)</a:t>
            </a:r>
          </a:p>
          <a:p>
            <a:r>
              <a:rPr lang="en-US" sz="3700" dirty="0" smtClean="0"/>
              <a:t>UCLA (Margaret Heritage), Alison Bailey</a:t>
            </a:r>
          </a:p>
          <a:p>
            <a:r>
              <a:rPr lang="en-US" sz="3700" dirty="0" smtClean="0"/>
              <a:t>CSU Sacramento (Sue Baker, Adele Arellano, Stephanie </a:t>
            </a:r>
            <a:r>
              <a:rPr lang="en-US" sz="3700" dirty="0" err="1" smtClean="0"/>
              <a:t>Biagetti</a:t>
            </a:r>
            <a:r>
              <a:rPr lang="en-US" sz="3700" dirty="0" smtClean="0"/>
              <a:t>, Pia Wong</a:t>
            </a:r>
            <a:r>
              <a:rPr lang="en-US" sz="3700" dirty="0"/>
              <a:t>)</a:t>
            </a:r>
            <a:endParaRPr lang="en-US" sz="3700" dirty="0" smtClean="0"/>
          </a:p>
          <a:p>
            <a:r>
              <a:rPr lang="en-US" sz="3700" dirty="0" smtClean="0"/>
              <a:t>U Virginia (Amanda Kibler)</a:t>
            </a:r>
          </a:p>
          <a:p>
            <a:r>
              <a:rPr lang="en-US" sz="3700" dirty="0" smtClean="0"/>
              <a:t>U Wisconsin (Tim Boals, Margo Gottlieb, Gary Cook)</a:t>
            </a:r>
          </a:p>
          <a:p>
            <a:r>
              <a:rPr lang="en-US" sz="3700" dirty="0" smtClean="0"/>
              <a:t>U Maryland (Melinda Beltran)</a:t>
            </a:r>
          </a:p>
          <a:p>
            <a:r>
              <a:rPr lang="en-US" sz="3700" dirty="0" smtClean="0"/>
              <a:t>East Carolina University (Rob Lucas)</a:t>
            </a:r>
          </a:p>
          <a:p>
            <a:r>
              <a:rPr lang="en-US" sz="3700" dirty="0" smtClean="0"/>
              <a:t>UNC Chapel Hill (Marta Civil)</a:t>
            </a:r>
          </a:p>
          <a:p>
            <a:r>
              <a:rPr lang="en-US" sz="3700" dirty="0" smtClean="0"/>
              <a:t>New Mexico State University (Anita Hernandez)</a:t>
            </a:r>
          </a:p>
          <a:p>
            <a:r>
              <a:rPr lang="en-US" sz="3700" dirty="0" smtClean="0"/>
              <a:t>University of New Mexico (Rebecca Blum Martinez)</a:t>
            </a:r>
          </a:p>
          <a:p>
            <a:r>
              <a:rPr lang="en-US" sz="3700" dirty="0" smtClean="0"/>
              <a:t>UC Berkeley (David Pearson)</a:t>
            </a:r>
          </a:p>
          <a:p>
            <a:r>
              <a:rPr lang="en-US" sz="3700" dirty="0" smtClean="0"/>
              <a:t>Seattle University (Robert Hughes)</a:t>
            </a:r>
          </a:p>
          <a:p>
            <a:endParaRPr lang="en-US" dirty="0" smtClean="0"/>
          </a:p>
        </p:txBody>
      </p:sp>
      <p:sp>
        <p:nvSpPr>
          <p:cNvPr id="12" name="Content Placeholder 2"/>
          <p:cNvSpPr>
            <a:spLocks noGrp="1"/>
          </p:cNvSpPr>
          <p:nvPr>
            <p:ph sz="quarter" idx="4"/>
          </p:nvPr>
        </p:nvSpPr>
        <p:spPr/>
        <p:txBody>
          <a:bodyPr>
            <a:normAutofit fontScale="70000" lnSpcReduction="20000"/>
          </a:bodyPr>
          <a:lstStyle/>
          <a:p>
            <a:r>
              <a:rPr lang="en-US" dirty="0" smtClean="0"/>
              <a:t>North Carolina Department of Public Instruction (Nadja Trez) Topic: CCSS Implementation – ELA Middle School and Math Elementary</a:t>
            </a:r>
          </a:p>
          <a:p>
            <a:r>
              <a:rPr lang="en-US" dirty="0" smtClean="0"/>
              <a:t>Oregon Department of Education (Timothy Blackburn and Martha Martinez) Topic: ELPA21 Standards</a:t>
            </a:r>
          </a:p>
          <a:p>
            <a:r>
              <a:rPr lang="en-US" dirty="0" smtClean="0"/>
              <a:t>SFUSD </a:t>
            </a:r>
            <a:r>
              <a:rPr lang="en-US" dirty="0"/>
              <a:t>(Angie </a:t>
            </a:r>
            <a:r>
              <a:rPr lang="en-US" dirty="0" err="1"/>
              <a:t>Estonina</a:t>
            </a:r>
            <a:r>
              <a:rPr lang="en-US" dirty="0" smtClean="0"/>
              <a:t>), LAUSD </a:t>
            </a:r>
            <a:r>
              <a:rPr lang="en-US" dirty="0"/>
              <a:t>(Hilda Maldonado</a:t>
            </a:r>
            <a:r>
              <a:rPr lang="en-US" dirty="0" smtClean="0"/>
              <a:t>) and OUSD (Nicole Knight) Topic: Student Discourse</a:t>
            </a:r>
            <a:endParaRPr lang="en-US" dirty="0"/>
          </a:p>
          <a:p>
            <a:r>
              <a:rPr lang="en-US" dirty="0" smtClean="0"/>
              <a:t>Seattle Public Schools (Veronica Gallardo) Topic: Student Discourse</a:t>
            </a:r>
          </a:p>
          <a:p>
            <a:r>
              <a:rPr lang="en-US" dirty="0" smtClean="0"/>
              <a:t>New York City Schools (in process)</a:t>
            </a:r>
          </a:p>
          <a:p>
            <a:r>
              <a:rPr lang="en-US" dirty="0" smtClean="0"/>
              <a:t>New York State Education Department (in process)</a:t>
            </a:r>
            <a:endParaRPr lang="en-US" dirty="0"/>
          </a:p>
          <a:p>
            <a:endParaRPr lang="en-US" dirty="0"/>
          </a:p>
        </p:txBody>
      </p:sp>
      <p:sp>
        <p:nvSpPr>
          <p:cNvPr id="2" name="Date Placeholder 1"/>
          <p:cNvSpPr>
            <a:spLocks noGrp="1"/>
          </p:cNvSpPr>
          <p:nvPr>
            <p:ph type="dt" sz="half" idx="10"/>
          </p:nvPr>
        </p:nvSpPr>
        <p:spPr/>
        <p:txBody>
          <a:bodyPr/>
          <a:lstStyle/>
          <a:p>
            <a:r>
              <a:rPr lang="en-US" smtClean="0"/>
              <a:t>7/24/2014</a:t>
            </a:r>
            <a:endParaRPr lang="en-US"/>
          </a:p>
        </p:txBody>
      </p:sp>
    </p:spTree>
    <p:extLst>
      <p:ext uri="{BB962C8B-B14F-4D97-AF65-F5344CB8AC3E}">
        <p14:creationId xmlns:p14="http://schemas.microsoft.com/office/powerpoint/2010/main" val="366771969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Understanding Language | Online</a:t>
            </a:r>
            <a:endParaRPr lang="en-US" sz="3600" dirty="0"/>
          </a:p>
        </p:txBody>
      </p:sp>
      <p:sp>
        <p:nvSpPr>
          <p:cNvPr id="4" name="Text Placeholder 3"/>
          <p:cNvSpPr>
            <a:spLocks noGrp="1"/>
          </p:cNvSpPr>
          <p:nvPr>
            <p:ph type="body" idx="1"/>
          </p:nvPr>
        </p:nvSpPr>
        <p:spPr>
          <a:xfrm>
            <a:off x="0" y="4572000"/>
            <a:ext cx="4040188" cy="868362"/>
          </a:xfrm>
        </p:spPr>
        <p:txBody>
          <a:bodyPr>
            <a:normAutofit/>
          </a:bodyPr>
          <a:lstStyle/>
          <a:p>
            <a:pPr algn="ctr"/>
            <a:r>
              <a:rPr lang="en-US" sz="3600" dirty="0" smtClean="0"/>
              <a:t>MOOCs</a:t>
            </a:r>
            <a:endParaRPr lang="en-US" sz="3600" dirty="0"/>
          </a:p>
        </p:txBody>
      </p:sp>
      <p:sp>
        <p:nvSpPr>
          <p:cNvPr id="6" name="Text Placeholder 5"/>
          <p:cNvSpPr>
            <a:spLocks noGrp="1"/>
          </p:cNvSpPr>
          <p:nvPr>
            <p:ph type="body" sz="quarter" idx="3"/>
          </p:nvPr>
        </p:nvSpPr>
        <p:spPr>
          <a:xfrm>
            <a:off x="4876800" y="4648200"/>
            <a:ext cx="4041775" cy="868362"/>
          </a:xfrm>
        </p:spPr>
        <p:txBody>
          <a:bodyPr>
            <a:normAutofit/>
          </a:bodyPr>
          <a:lstStyle/>
          <a:p>
            <a:r>
              <a:rPr lang="en-US" dirty="0" smtClean="0"/>
              <a:t>         </a:t>
            </a:r>
            <a:r>
              <a:rPr lang="en-US" sz="3600" dirty="0" smtClean="0"/>
              <a:t>    The Database</a:t>
            </a:r>
            <a:endParaRPr lang="en-US" sz="3600" dirty="0"/>
          </a:p>
        </p:txBody>
      </p:sp>
      <p:sp>
        <p:nvSpPr>
          <p:cNvPr id="3" name="Left-Right Arrow 2"/>
          <p:cNvSpPr/>
          <p:nvPr/>
        </p:nvSpPr>
        <p:spPr>
          <a:xfrm>
            <a:off x="3505200" y="4953000"/>
            <a:ext cx="1752600" cy="533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1676400"/>
            <a:ext cx="3124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 y="1828800"/>
            <a:ext cx="3578087" cy="2286000"/>
          </a:xfrm>
          <a:prstGeom prst="rect">
            <a:avLst/>
          </a:prstGeom>
        </p:spPr>
      </p:pic>
      <p:sp>
        <p:nvSpPr>
          <p:cNvPr id="5" name="Date Placeholder 4"/>
          <p:cNvSpPr>
            <a:spLocks noGrp="1"/>
          </p:cNvSpPr>
          <p:nvPr>
            <p:ph type="dt" sz="half" idx="10"/>
          </p:nvPr>
        </p:nvSpPr>
        <p:spPr/>
        <p:txBody>
          <a:bodyPr/>
          <a:lstStyle/>
          <a:p>
            <a:r>
              <a:rPr lang="en-US" smtClean="0"/>
              <a:t>7/24/2014</a:t>
            </a:r>
            <a:endParaRPr lang="en-US"/>
          </a:p>
        </p:txBody>
      </p:sp>
      <p:sp>
        <p:nvSpPr>
          <p:cNvPr id="7" name="Footer Placeholder 6"/>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158778331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Understanding Language | Online</a:t>
            </a:r>
            <a:endParaRPr lang="en-US" sz="3600" dirty="0"/>
          </a:p>
        </p:txBody>
      </p:sp>
      <p:sp>
        <p:nvSpPr>
          <p:cNvPr id="4" name="Text Placeholder 3"/>
          <p:cNvSpPr>
            <a:spLocks noGrp="1"/>
          </p:cNvSpPr>
          <p:nvPr>
            <p:ph type="body" idx="1"/>
          </p:nvPr>
        </p:nvSpPr>
        <p:spPr>
          <a:xfrm>
            <a:off x="2362200" y="1524000"/>
            <a:ext cx="4040188" cy="639762"/>
          </a:xfrm>
        </p:spPr>
        <p:txBody>
          <a:bodyPr>
            <a:normAutofit/>
          </a:bodyPr>
          <a:lstStyle/>
          <a:p>
            <a:pPr algn="ctr"/>
            <a:r>
              <a:rPr lang="en-US" sz="3200" dirty="0" smtClean="0"/>
              <a:t>MOOCs</a:t>
            </a:r>
            <a:endParaRPr lang="en-US" sz="3200" dirty="0"/>
          </a:p>
        </p:txBody>
      </p:sp>
      <p:sp>
        <p:nvSpPr>
          <p:cNvPr id="5" name="Content Placeholder 4"/>
          <p:cNvSpPr>
            <a:spLocks noGrp="1"/>
          </p:cNvSpPr>
          <p:nvPr>
            <p:ph sz="half" idx="2"/>
          </p:nvPr>
        </p:nvSpPr>
        <p:spPr>
          <a:xfrm>
            <a:off x="457200" y="2174875"/>
            <a:ext cx="8001000" cy="3997326"/>
          </a:xfrm>
        </p:spPr>
        <p:txBody>
          <a:bodyPr>
            <a:normAutofit fontScale="85000" lnSpcReduction="10000"/>
          </a:bodyPr>
          <a:lstStyle/>
          <a:p>
            <a:r>
              <a:rPr lang="en-US" dirty="0" smtClean="0"/>
              <a:t>All MOOCs will be focused on SCOOPS of student work that display evidence from (1) discourse, (2) transaction with text, (3) writing about evidence, reasoning and argument that contributes to the Database.</a:t>
            </a:r>
          </a:p>
          <a:p>
            <a:r>
              <a:rPr lang="en-US" dirty="0" smtClean="0"/>
              <a:t>MOOCs will be specialized by different content areas, grade levels, student subgroups, geographical region.</a:t>
            </a:r>
          </a:p>
          <a:p>
            <a:r>
              <a:rPr lang="en-US" dirty="0" smtClean="0"/>
              <a:t>The MOOC COOP will be comprised of primarily  faculty and LEAs, where the IHE will package and offer the MOOC, and the LEA will collaborate in capturing examples of student work and instruction that can become model content for the MOOC.</a:t>
            </a:r>
          </a:p>
          <a:p>
            <a:r>
              <a:rPr lang="en-US" dirty="0" smtClean="0"/>
              <a:t>Members of the MOOC COOP will be part of an IP agreement that will allow reciprocal borrowing/lending of MOOC content with agreed-upon allowances and restrictions.</a:t>
            </a:r>
          </a:p>
          <a:p>
            <a:r>
              <a:rPr lang="en-US" dirty="0" smtClean="0"/>
              <a:t>MOOC COOP membership will allow special access to the Database.</a:t>
            </a:r>
          </a:p>
          <a:p>
            <a:endParaRPr lang="en-US" dirty="0" smtClean="0"/>
          </a:p>
          <a:p>
            <a:pPr marL="0" indent="0">
              <a:buNone/>
            </a:pPr>
            <a:endParaRPr lang="en-US" dirty="0"/>
          </a:p>
        </p:txBody>
      </p:sp>
      <p:sp>
        <p:nvSpPr>
          <p:cNvPr id="3" name="Date Placeholder 2"/>
          <p:cNvSpPr>
            <a:spLocks noGrp="1"/>
          </p:cNvSpPr>
          <p:nvPr>
            <p:ph type="dt" sz="half" idx="10"/>
          </p:nvPr>
        </p:nvSpPr>
        <p:spPr/>
        <p:txBody>
          <a:bodyPr/>
          <a:lstStyle/>
          <a:p>
            <a:r>
              <a:rPr lang="en-US" smtClean="0"/>
              <a:t>7/24/2014</a:t>
            </a:r>
            <a:endParaRPr lang="en-US"/>
          </a:p>
        </p:txBody>
      </p:sp>
      <p:sp>
        <p:nvSpPr>
          <p:cNvPr id="6" name="Footer Placeholder 5"/>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2451209194"/>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Understanding Language | Online</a:t>
            </a:r>
            <a:endParaRPr lang="en-US" sz="3600" dirty="0"/>
          </a:p>
        </p:txBody>
      </p:sp>
      <p:sp>
        <p:nvSpPr>
          <p:cNvPr id="6" name="Text Placeholder 5"/>
          <p:cNvSpPr>
            <a:spLocks noGrp="1"/>
          </p:cNvSpPr>
          <p:nvPr>
            <p:ph type="body" sz="quarter" idx="3"/>
          </p:nvPr>
        </p:nvSpPr>
        <p:spPr>
          <a:xfrm>
            <a:off x="2667000" y="1447800"/>
            <a:ext cx="4041775" cy="639762"/>
          </a:xfrm>
        </p:spPr>
        <p:txBody>
          <a:bodyPr/>
          <a:lstStyle/>
          <a:p>
            <a:r>
              <a:rPr lang="en-US" dirty="0" smtClean="0"/>
              <a:t>             The Database</a:t>
            </a:r>
            <a:endParaRPr lang="en-US" dirty="0"/>
          </a:p>
        </p:txBody>
      </p:sp>
      <p:sp>
        <p:nvSpPr>
          <p:cNvPr id="7" name="Content Placeholder 6"/>
          <p:cNvSpPr>
            <a:spLocks noGrp="1"/>
          </p:cNvSpPr>
          <p:nvPr>
            <p:ph sz="quarter" idx="4"/>
          </p:nvPr>
        </p:nvSpPr>
        <p:spPr>
          <a:xfrm>
            <a:off x="381001" y="2209800"/>
            <a:ext cx="8305799" cy="4191000"/>
          </a:xfrm>
        </p:spPr>
        <p:txBody>
          <a:bodyPr>
            <a:normAutofit fontScale="92500" lnSpcReduction="20000"/>
          </a:bodyPr>
          <a:lstStyle/>
          <a:p>
            <a:pPr marL="0" indent="0">
              <a:buNone/>
            </a:pPr>
            <a:r>
              <a:rPr lang="en-US" dirty="0" smtClean="0"/>
              <a:t>The Database will consist of MOOC SCOOPS , including all information about the SCOOPS gathered from the MOOC (description of setting, self-evaluations, peer evaluations, etc.) and will be searchable.  The main uses of the Database are:</a:t>
            </a:r>
          </a:p>
          <a:p>
            <a:r>
              <a:rPr lang="en-US" dirty="0" smtClean="0"/>
              <a:t>Evaluation and improvement of MOOCs</a:t>
            </a:r>
          </a:p>
          <a:p>
            <a:r>
              <a:rPr lang="en-US" dirty="0" smtClean="0"/>
              <a:t>To support </a:t>
            </a:r>
            <a:r>
              <a:rPr lang="en-US" u="sng" dirty="0" smtClean="0"/>
              <a:t>Formative Assessment Online</a:t>
            </a:r>
            <a:r>
              <a:rPr lang="en-US" dirty="0" smtClean="0"/>
              <a:t>, a service to allow users to enter new samples of student language (new SCOOPS) and to use the database as a  reference point for formative assessment practice by finding “similar” and “informative” examples.</a:t>
            </a:r>
          </a:p>
          <a:p>
            <a:r>
              <a:rPr lang="en-US" dirty="0" smtClean="0"/>
              <a:t>Basic research, such as mapping learning progressions for the language used around specific content topics.</a:t>
            </a:r>
          </a:p>
          <a:p>
            <a:r>
              <a:rPr lang="en-US" dirty="0" smtClean="0"/>
              <a:t>Other activities to move the field, such as sponsoring Natural Language Processing contests to model expertise in evaluating student language.</a:t>
            </a:r>
            <a:endParaRPr lang="en-US" dirty="0"/>
          </a:p>
        </p:txBody>
      </p:sp>
      <p:sp>
        <p:nvSpPr>
          <p:cNvPr id="3" name="Date Placeholder 2"/>
          <p:cNvSpPr>
            <a:spLocks noGrp="1"/>
          </p:cNvSpPr>
          <p:nvPr>
            <p:ph type="dt" sz="half" idx="10"/>
          </p:nvPr>
        </p:nvSpPr>
        <p:spPr/>
        <p:txBody>
          <a:bodyPr/>
          <a:lstStyle/>
          <a:p>
            <a:r>
              <a:rPr lang="en-US" smtClean="0"/>
              <a:t>7/24/2014</a:t>
            </a:r>
            <a:endParaRPr lang="en-US"/>
          </a:p>
        </p:txBody>
      </p:sp>
      <p:sp>
        <p:nvSpPr>
          <p:cNvPr id="4" name="Footer Placeholder 3"/>
          <p:cNvSpPr>
            <a:spLocks noGrp="1"/>
          </p:cNvSpPr>
          <p:nvPr>
            <p:ph type="ftr" sz="quarter" idx="11"/>
          </p:nvPr>
        </p:nvSpPr>
        <p:spPr/>
        <p:txBody>
          <a:bodyPr/>
          <a:lstStyle/>
          <a:p>
            <a:r>
              <a:rPr lang="en-US" smtClean="0"/>
              <a:t>U.S. Department of Education</a:t>
            </a:r>
            <a:endParaRPr lang="en-US"/>
          </a:p>
        </p:txBody>
      </p:sp>
    </p:spTree>
    <p:extLst>
      <p:ext uri="{BB962C8B-B14F-4D97-AF65-F5344CB8AC3E}">
        <p14:creationId xmlns:p14="http://schemas.microsoft.com/office/powerpoint/2010/main" val="3185080463"/>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“Vision” </a:t>
            </a:r>
            <a:endParaRPr lang="en-US" dirty="0"/>
          </a:p>
        </p:txBody>
      </p:sp>
      <p:sp>
        <p:nvSpPr>
          <p:cNvPr id="5" name="Footer Placeholder 4"/>
          <p:cNvSpPr>
            <a:spLocks noGrp="1"/>
          </p:cNvSpPr>
          <p:nvPr>
            <p:ph type="ftr" sz="quarter" idx="11"/>
          </p:nvPr>
        </p:nvSpPr>
        <p:spPr/>
        <p:txBody>
          <a:bodyPr/>
          <a:lstStyle/>
          <a:p>
            <a:r>
              <a:rPr lang="en-US" smtClean="0"/>
              <a:t>U.S. Department of Education</a:t>
            </a:r>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57119" y="1981200"/>
            <a:ext cx="3109711" cy="2533047"/>
          </a:xfrm>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1752600"/>
            <a:ext cx="4257065"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Left-Right Arrow 7"/>
          <p:cNvSpPr/>
          <p:nvPr/>
        </p:nvSpPr>
        <p:spPr>
          <a:xfrm>
            <a:off x="4114800" y="2971800"/>
            <a:ext cx="838200" cy="533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ultidocument 8"/>
          <p:cNvSpPr/>
          <p:nvPr/>
        </p:nvSpPr>
        <p:spPr>
          <a:xfrm>
            <a:off x="3657600" y="5029200"/>
            <a:ext cx="2133600" cy="137160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Formative</a:t>
            </a:r>
          </a:p>
          <a:p>
            <a:pPr algn="ctr"/>
            <a:r>
              <a:rPr lang="en-US" dirty="0" smtClean="0"/>
              <a:t>Assessment</a:t>
            </a:r>
            <a:endParaRPr lang="en-US" dirty="0"/>
          </a:p>
        </p:txBody>
      </p:sp>
      <p:sp>
        <p:nvSpPr>
          <p:cNvPr id="10" name="Left-Right Arrow 9"/>
          <p:cNvSpPr/>
          <p:nvPr/>
        </p:nvSpPr>
        <p:spPr>
          <a:xfrm rot="18803303">
            <a:off x="4787011" y="4312827"/>
            <a:ext cx="838200" cy="533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rot="19201800">
            <a:off x="1556526" y="2259292"/>
            <a:ext cx="1255472" cy="954107"/>
          </a:xfrm>
          <a:prstGeom prst="rect">
            <a:avLst/>
          </a:prstGeom>
          <a:noFill/>
        </p:spPr>
        <p:txBody>
          <a:bodyPr wrap="none" rtlCol="0">
            <a:spAutoFit/>
          </a:bodyPr>
          <a:lstStyle/>
          <a:p>
            <a:r>
              <a:rPr lang="en-US" sz="2800" b="1" dirty="0" smtClean="0">
                <a:solidFill>
                  <a:schemeClr val="bg1"/>
                </a:solidFill>
              </a:rPr>
              <a:t>MOOC </a:t>
            </a:r>
          </a:p>
          <a:p>
            <a:r>
              <a:rPr lang="en-US" sz="2800" b="1" dirty="0" smtClean="0">
                <a:solidFill>
                  <a:schemeClr val="bg1"/>
                </a:solidFill>
              </a:rPr>
              <a:t>Mosaic</a:t>
            </a:r>
            <a:endParaRPr lang="en-US" sz="2800" b="1" dirty="0">
              <a:solidFill>
                <a:schemeClr val="bg1"/>
              </a:solidFill>
            </a:endParaRPr>
          </a:p>
        </p:txBody>
      </p:sp>
      <p:sp>
        <p:nvSpPr>
          <p:cNvPr id="12" name="Cloud Callout 11"/>
          <p:cNvSpPr/>
          <p:nvPr/>
        </p:nvSpPr>
        <p:spPr>
          <a:xfrm>
            <a:off x="5257800" y="1066800"/>
            <a:ext cx="1676400" cy="685800"/>
          </a:xfrm>
          <a:prstGeom prst="cloudCallout">
            <a:avLst>
              <a:gd name="adj1" fmla="val 19606"/>
              <a:gd name="adj2" fmla="val 106178"/>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Metadata</a:t>
            </a:r>
            <a:endParaRPr lang="en-US" dirty="0"/>
          </a:p>
        </p:txBody>
      </p:sp>
      <p:sp>
        <p:nvSpPr>
          <p:cNvPr id="13" name="Cloud Callout 12"/>
          <p:cNvSpPr/>
          <p:nvPr/>
        </p:nvSpPr>
        <p:spPr>
          <a:xfrm>
            <a:off x="7386332" y="838200"/>
            <a:ext cx="1529068" cy="685800"/>
          </a:xfrm>
          <a:prstGeom prst="cloudCallout">
            <a:avLst>
              <a:gd name="adj1" fmla="val -22895"/>
              <a:gd name="adj2" fmla="val 124569"/>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Traffic patterns</a:t>
            </a:r>
            <a:endParaRPr lang="en-US" dirty="0"/>
          </a:p>
        </p:txBody>
      </p:sp>
      <p:sp>
        <p:nvSpPr>
          <p:cNvPr id="15" name="Cloud Callout 14"/>
          <p:cNvSpPr/>
          <p:nvPr/>
        </p:nvSpPr>
        <p:spPr>
          <a:xfrm>
            <a:off x="6324600" y="5257800"/>
            <a:ext cx="1676400" cy="685800"/>
          </a:xfrm>
          <a:prstGeom prst="cloudCallout">
            <a:avLst>
              <a:gd name="adj1" fmla="val 14904"/>
              <a:gd name="adj2" fmla="val -15589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NLP </a:t>
            </a:r>
            <a:endParaRPr lang="en-US" dirty="0"/>
          </a:p>
        </p:txBody>
      </p:sp>
      <p:sp>
        <p:nvSpPr>
          <p:cNvPr id="16" name="TextBox 15"/>
          <p:cNvSpPr txBox="1"/>
          <p:nvPr/>
        </p:nvSpPr>
        <p:spPr>
          <a:xfrm>
            <a:off x="6858000" y="2743200"/>
            <a:ext cx="990600" cy="584775"/>
          </a:xfrm>
          <a:prstGeom prst="rect">
            <a:avLst/>
          </a:prstGeom>
          <a:noFill/>
        </p:spPr>
        <p:txBody>
          <a:bodyPr wrap="square" rtlCol="0">
            <a:spAutoFit/>
          </a:bodyPr>
          <a:lstStyle/>
          <a:p>
            <a:r>
              <a:rPr lang="en-US" sz="3200" b="1" dirty="0" smtClean="0">
                <a:solidFill>
                  <a:schemeClr val="tx2"/>
                </a:solidFill>
              </a:rPr>
              <a:t>Data</a:t>
            </a:r>
            <a:endParaRPr lang="en-US" b="1" dirty="0">
              <a:solidFill>
                <a:schemeClr val="tx2"/>
              </a:solidFill>
            </a:endParaRPr>
          </a:p>
        </p:txBody>
      </p:sp>
      <p:sp>
        <p:nvSpPr>
          <p:cNvPr id="17" name="Cloud Callout 16"/>
          <p:cNvSpPr/>
          <p:nvPr/>
        </p:nvSpPr>
        <p:spPr>
          <a:xfrm>
            <a:off x="757119" y="1508760"/>
            <a:ext cx="1920016" cy="685800"/>
          </a:xfrm>
          <a:prstGeom prst="cloudCallout">
            <a:avLst>
              <a:gd name="adj1" fmla="val 19606"/>
              <a:gd name="adj2" fmla="val 10617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University </a:t>
            </a:r>
          </a:p>
          <a:p>
            <a:pPr algn="ctr"/>
            <a:r>
              <a:rPr lang="en-US" sz="1400" dirty="0" smtClean="0"/>
              <a:t>Collaborations</a:t>
            </a:r>
            <a:endParaRPr lang="en-US" sz="1400" dirty="0"/>
          </a:p>
        </p:txBody>
      </p:sp>
      <p:sp>
        <p:nvSpPr>
          <p:cNvPr id="18" name="Cloud Callout 17"/>
          <p:cNvSpPr/>
          <p:nvPr/>
        </p:nvSpPr>
        <p:spPr>
          <a:xfrm>
            <a:off x="2558724" y="1181100"/>
            <a:ext cx="2013276" cy="685800"/>
          </a:xfrm>
          <a:prstGeom prst="cloudCallout">
            <a:avLst>
              <a:gd name="adj1" fmla="val -35394"/>
              <a:gd name="adj2" fmla="val 89511"/>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District</a:t>
            </a:r>
          </a:p>
          <a:p>
            <a:pPr algn="ctr"/>
            <a:r>
              <a:rPr lang="en-US" sz="1400" dirty="0" smtClean="0"/>
              <a:t>Collaborations</a:t>
            </a:r>
            <a:endParaRPr lang="en-US" sz="1400" dirty="0"/>
          </a:p>
        </p:txBody>
      </p:sp>
      <p:sp>
        <p:nvSpPr>
          <p:cNvPr id="11" name="Date Placeholder 10"/>
          <p:cNvSpPr>
            <a:spLocks noGrp="1"/>
          </p:cNvSpPr>
          <p:nvPr>
            <p:ph type="dt" sz="half" idx="10"/>
          </p:nvPr>
        </p:nvSpPr>
        <p:spPr/>
        <p:txBody>
          <a:bodyPr/>
          <a:lstStyle/>
          <a:p>
            <a:r>
              <a:rPr lang="en-US" smtClean="0"/>
              <a:t>7/24/2014</a:t>
            </a:r>
            <a:endParaRPr lang="en-US"/>
          </a:p>
        </p:txBody>
      </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6545" y="7883"/>
            <a:ext cx="955432" cy="1094096"/>
          </a:xfrm>
          <a:prstGeom prst="rect">
            <a:avLst/>
          </a:prstGeom>
        </p:spPr>
      </p:pic>
    </p:spTree>
    <p:extLst>
      <p:ext uri="{BB962C8B-B14F-4D97-AF65-F5344CB8AC3E}">
        <p14:creationId xmlns:p14="http://schemas.microsoft.com/office/powerpoint/2010/main" val="205278409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a:xfrm>
            <a:off x="1752600" y="6553200"/>
            <a:ext cx="5638800" cy="304800"/>
          </a:xfrm>
        </p:spPr>
        <p:txBody>
          <a:bodyPr/>
          <a:lstStyle/>
          <a:p>
            <a:r>
              <a:rPr lang="en-US" altLang="en-US" i="1" smtClean="0">
                <a:solidFill>
                  <a:schemeClr val="bg2"/>
                </a:solidFill>
                <a:latin typeface="Bodoni MT Condensed" panose="02070606080606020203" pitchFamily="18" charset="0"/>
              </a:rPr>
              <a:t>U.S. Department of Education</a:t>
            </a:r>
            <a:endParaRPr lang="en-US" altLang="en-US" i="1" dirty="0">
              <a:solidFill>
                <a:schemeClr val="bg2"/>
              </a:solidFill>
              <a:latin typeface="Bodoni MT Condensed" panose="02070606080606020203" pitchFamily="18" charset="0"/>
            </a:endParaRPr>
          </a:p>
        </p:txBody>
      </p:sp>
      <p:sp>
        <p:nvSpPr>
          <p:cNvPr id="2" name="TextBox 1"/>
          <p:cNvSpPr txBox="1"/>
          <p:nvPr/>
        </p:nvSpPr>
        <p:spPr>
          <a:xfrm>
            <a:off x="3581400" y="2544444"/>
            <a:ext cx="2590800" cy="584775"/>
          </a:xfrm>
          <a:prstGeom prst="rect">
            <a:avLst/>
          </a:prstGeom>
          <a:noFill/>
        </p:spPr>
        <p:txBody>
          <a:bodyPr wrap="square" rtlCol="0">
            <a:spAutoFit/>
          </a:bodyPr>
          <a:lstStyle/>
          <a:p>
            <a:pPr algn="ctr"/>
            <a:r>
              <a:rPr lang="en-US" sz="3200" dirty="0" smtClean="0">
                <a:latin typeface="Book Antiqua" panose="02040602050305030304" pitchFamily="18" charset="0"/>
              </a:rPr>
              <a:t>Questions?</a:t>
            </a:r>
            <a:endParaRPr lang="en-US" sz="3200" dirty="0">
              <a:latin typeface="Book Antiqua" panose="02040602050305030304" pitchFamily="18" charset="0"/>
            </a:endParaRPr>
          </a:p>
        </p:txBody>
      </p:sp>
      <p:pic>
        <p:nvPicPr>
          <p:cNvPr id="5" name="Content Placeholder 31" descr="graph2.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389539" y="3352800"/>
            <a:ext cx="3050722" cy="2209800"/>
          </a:xfrm>
          <a:prstGeom prst="rect">
            <a:avLst/>
          </a:prstGeom>
        </p:spPr>
      </p:pic>
      <p:sp>
        <p:nvSpPr>
          <p:cNvPr id="6" name="Date Placeholder 5"/>
          <p:cNvSpPr>
            <a:spLocks noGrp="1"/>
          </p:cNvSpPr>
          <p:nvPr>
            <p:ph type="dt" sz="half" idx="10"/>
          </p:nvPr>
        </p:nvSpPr>
        <p:spPr/>
        <p:txBody>
          <a:bodyPr/>
          <a:lstStyle/>
          <a:p>
            <a:r>
              <a:rPr lang="en-US" altLang="en-US" smtClean="0"/>
              <a:t>7/24/2014</a:t>
            </a:r>
            <a:endParaRPr lang="en-US" altLang="en-US"/>
          </a:p>
        </p:txBody>
      </p:sp>
    </p:spTree>
    <p:extLst>
      <p:ext uri="{BB962C8B-B14F-4D97-AF65-F5344CB8AC3E}">
        <p14:creationId xmlns:p14="http://schemas.microsoft.com/office/powerpoint/2010/main" val="41762207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Unity cutouts design template">
  <a:themeElements>
    <a:clrScheme name="Custom 3">
      <a:dk1>
        <a:srgbClr val="000000"/>
      </a:dk1>
      <a:lt1>
        <a:srgbClr val="FFFFFF"/>
      </a:lt1>
      <a:dk2>
        <a:srgbClr val="FFFFFF"/>
      </a:dk2>
      <a:lt2>
        <a:srgbClr val="808080"/>
      </a:lt2>
      <a:accent1>
        <a:srgbClr val="BBE0E3"/>
      </a:accent1>
      <a:accent2>
        <a:srgbClr val="333399"/>
      </a:accent2>
      <a:accent3>
        <a:srgbClr val="FFFFFF"/>
      </a:accent3>
      <a:accent4>
        <a:srgbClr val="71BEC4"/>
      </a:accent4>
      <a:accent5>
        <a:srgbClr val="DAEDEF"/>
      </a:accent5>
      <a:accent6>
        <a:srgbClr val="2D2D8A"/>
      </a:accent6>
      <a:hlink>
        <a:srgbClr val="009999"/>
      </a:hlink>
      <a:folHlink>
        <a:srgbClr val="99CC0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000000"/>
        </a:dk1>
        <a:lt1>
          <a:srgbClr val="FFFFFF"/>
        </a:lt1>
        <a:dk2>
          <a:srgbClr val="0033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4">
        <a:dk1>
          <a:srgbClr val="000066"/>
        </a:dk1>
        <a:lt1>
          <a:srgbClr val="FFFFFF"/>
        </a:lt1>
        <a:dk2>
          <a:srgbClr val="0033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6">
        <a:dk1>
          <a:srgbClr val="FFFFFF"/>
        </a:dk1>
        <a:lt1>
          <a:srgbClr val="FFFFFF"/>
        </a:lt1>
        <a:dk2>
          <a:srgbClr val="000066"/>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Unity cutouts design template</Template>
  <TotalTime>849</TotalTime>
  <Words>5426</Words>
  <Application>Microsoft Macintosh PowerPoint</Application>
  <PresentationFormat>On-screen Show (4:3)</PresentationFormat>
  <Paragraphs>610</Paragraphs>
  <Slides>59</Slides>
  <Notes>32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Unity cutouts design template</vt:lpstr>
      <vt:lpstr>PowerPoint Presentation</vt:lpstr>
      <vt:lpstr>College and Career Readiness and English Learners</vt:lpstr>
      <vt:lpstr>Humans are information integration machines.</vt:lpstr>
      <vt:lpstr>The two cyclops problem.</vt:lpstr>
      <vt:lpstr>PowerPoint Presentation</vt:lpstr>
      <vt:lpstr>PowerPoint Presentation</vt:lpstr>
      <vt:lpstr>PowerPoint Presentation</vt:lpstr>
      <vt:lpstr>PowerPoint Presentation</vt:lpstr>
      <vt:lpstr>Implementing the Common Core State Standards for ELLs  Diane August  American Institutes for Research</vt:lpstr>
      <vt:lpstr>PowerPoint Presentation</vt:lpstr>
      <vt:lpstr>The Secret Garden by Frances H. Burnett </vt:lpstr>
      <vt:lpstr>Text</vt:lpstr>
      <vt:lpstr>Reading Texts Closely</vt:lpstr>
      <vt:lpstr>Reading Texts Closely: All Students</vt:lpstr>
      <vt:lpstr>Reading Texts Closely: ELLs</vt:lpstr>
      <vt:lpstr>Reading Texts Closely: ELLs</vt:lpstr>
      <vt:lpstr>Reading Texts Closely: ELLs</vt:lpstr>
      <vt:lpstr>Reading Texts Closely: ELLs</vt:lpstr>
      <vt:lpstr>Reading Texts Closely: ELLs</vt:lpstr>
      <vt:lpstr>Reading Texts Closely: ELLs</vt:lpstr>
      <vt:lpstr>Reading Texts Closely: ELLs</vt:lpstr>
      <vt:lpstr>Academic Vocabulary</vt:lpstr>
      <vt:lpstr>Academic Vocabulary Selection: All Students</vt:lpstr>
      <vt:lpstr>Academic Vocabulary Selection: All Students</vt:lpstr>
      <vt:lpstr>Academic Vocabulary Selection: ELLs</vt:lpstr>
      <vt:lpstr>Academic Vocabulary Selection: ELLs</vt:lpstr>
      <vt:lpstr>Academic Vocabulary Selection: ELLs</vt:lpstr>
      <vt:lpstr>Academic Vocabulary Selection: ELLs</vt:lpstr>
      <vt:lpstr>Academic Vocabulary Selection: ELLs</vt:lpstr>
      <vt:lpstr>Academic Vocabulary Selection: ELLs</vt:lpstr>
      <vt:lpstr>Academic Vocabulary Instruction: ELLs</vt:lpstr>
      <vt:lpstr>Academic Vocabulary Instruction: ELLs</vt:lpstr>
      <vt:lpstr>Academic Vocabulary Instruction: ELLs</vt:lpstr>
      <vt:lpstr>Academic Vocabulary Instruction: ELLs</vt:lpstr>
      <vt:lpstr>Academic Vocabulary Instruction: ELLs</vt:lpstr>
      <vt:lpstr>Academic Vocabulary Instruction: ELLs</vt:lpstr>
      <vt:lpstr>Writing to Sources: All Students</vt:lpstr>
      <vt:lpstr>Writing to Sources: ELLs</vt:lpstr>
      <vt:lpstr>Writing to Sources: ELLs</vt:lpstr>
      <vt:lpstr>Writing to Sources: ELLs</vt:lpstr>
      <vt:lpstr>Writing to Sources: ELLs</vt:lpstr>
      <vt:lpstr>The Center for English Language Learners</vt:lpstr>
      <vt:lpstr>CCRS Center Technical Assistance Hub Task Areas</vt:lpstr>
      <vt:lpstr>The College and Career Readiness Success  Center Website</vt:lpstr>
      <vt:lpstr>Sample Resources Available from the  CCRS Center Website</vt:lpstr>
      <vt:lpstr>Questions</vt:lpstr>
      <vt:lpstr>MOOCs from Understanding Language</vt:lpstr>
      <vt:lpstr>Three Legs of the Language Stool</vt:lpstr>
      <vt:lpstr>Continuum of MOOCs</vt:lpstr>
      <vt:lpstr>c-MOOCs</vt:lpstr>
      <vt:lpstr>c-MOOCs</vt:lpstr>
      <vt:lpstr>It is more like “Citizen Science” than it is a “MOOC”.</vt:lpstr>
      <vt:lpstr>Learning from a Pilot MOOChttps://novoed.com/common-core(through support from OELA/NPD)</vt:lpstr>
      <vt:lpstr>MOOC as a Vehicle for Collaboration</vt:lpstr>
      <vt:lpstr>Understanding Language | Online</vt:lpstr>
      <vt:lpstr>Understanding Language | Online</vt:lpstr>
      <vt:lpstr>Understanding Language | Online</vt:lpstr>
      <vt:lpstr>The “Vision” </vt:lpstr>
      <vt:lpstr>PowerPoint Presentation</vt:lpstr>
    </vt:vector>
  </TitlesOfParts>
  <Company>U.S.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 Department of Education</dc:creator>
  <cp:lastModifiedBy>Aplusevents</cp:lastModifiedBy>
  <cp:revision>37</cp:revision>
  <dcterms:created xsi:type="dcterms:W3CDTF">2014-06-04T19:20:26Z</dcterms:created>
  <dcterms:modified xsi:type="dcterms:W3CDTF">2014-07-21T20:49:09Z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TC102862161033</vt:lpwstr>
  </property>
</Properties>
</file>