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6" r:id="rId2"/>
    <p:sldId id="277" r:id="rId3"/>
    <p:sldId id="278" r:id="rId4"/>
    <p:sldId id="279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292" r:id="rId17"/>
    <p:sldId id="293" r:id="rId18"/>
    <p:sldId id="294" r:id="rId19"/>
    <p:sldId id="321" r:id="rId20"/>
    <p:sldId id="295" r:id="rId21"/>
    <p:sldId id="296" r:id="rId22"/>
    <p:sldId id="297" r:id="rId23"/>
    <p:sldId id="298" r:id="rId24"/>
    <p:sldId id="299" r:id="rId25"/>
    <p:sldId id="300" r:id="rId26"/>
    <p:sldId id="310" r:id="rId27"/>
    <p:sldId id="319" r:id="rId28"/>
    <p:sldId id="320" r:id="rId29"/>
    <p:sldId id="301" r:id="rId30"/>
    <p:sldId id="311" r:id="rId31"/>
    <p:sldId id="312" r:id="rId32"/>
    <p:sldId id="313" r:id="rId33"/>
    <p:sldId id="314" r:id="rId34"/>
    <p:sldId id="315" r:id="rId35"/>
    <p:sldId id="302" r:id="rId36"/>
    <p:sldId id="303" r:id="rId37"/>
    <p:sldId id="304" r:id="rId38"/>
    <p:sldId id="316" r:id="rId39"/>
    <p:sldId id="317" r:id="rId40"/>
    <p:sldId id="318" r:id="rId41"/>
    <p:sldId id="308" r:id="rId42"/>
    <p:sldId id="309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1287" autoAdjust="0"/>
  </p:normalViewPr>
  <p:slideViewPr>
    <p:cSldViewPr snapToGrid="0" snapToObjects="1">
      <p:cViewPr varScale="1">
        <p:scale>
          <a:sx n="58" d="100"/>
          <a:sy n="58" d="100"/>
        </p:scale>
        <p:origin x="-260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esProps" Target="presProps.xml"/><Relationship Id="rId47" Type="http://schemas.openxmlformats.org/officeDocument/2006/relationships/viewProps" Target="viewProps.xml"/><Relationship Id="rId48" Type="http://schemas.openxmlformats.org/officeDocument/2006/relationships/theme" Target="theme/theme1.xml"/><Relationship Id="rId49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notesMaster" Target="notesMasters/notesMaster1.xml"/><Relationship Id="rId45" Type="http://schemas.openxmlformats.org/officeDocument/2006/relationships/printerSettings" Target="printerSettings/printerSettings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F23C0A-CB23-C04C-87B5-01B21D141E67}" type="datetimeFigureOut">
              <a:rPr lang="en-US" smtClean="0"/>
              <a:t>7/23/14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1B4A24-3BA1-2349-BB7F-97379684A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710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F5EB37-7D37-8047-A62A-3DC8F64903A1}" type="slidenum">
              <a:rPr lang="en-US" smtClean="0">
                <a:uFillTx/>
              </a:rPr>
              <a:pPr/>
              <a:t>2</a:t>
            </a:fld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9111520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Have everyone introduce themselves.</a:t>
            </a:r>
            <a:r>
              <a:rPr lang="en-US" baseline="0" dirty="0" smtClean="0"/>
              <a:t>  Ask that they wait until they have a microphone, so everyone can hear.</a:t>
            </a:r>
          </a:p>
          <a:p>
            <a:endParaRPr lang="en-US" baseline="0" dirty="0" smtClean="0"/>
          </a:p>
          <a:p>
            <a:r>
              <a:rPr lang="en-US" baseline="0" dirty="0" smtClean="0"/>
              <a:t>Good idea to suggest that everyone wait to speak about anything during the day’s meetings until they have a microphone.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F5EB37-7D37-8047-A62A-3DC8F64903A1}" type="slidenum">
              <a:rPr lang="en-US" smtClean="0">
                <a:uFillTx/>
              </a:rPr>
              <a:pPr/>
              <a:t>3</a:t>
            </a:fld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2624183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F5EB37-7D37-8047-A62A-3DC8F64903A1}" type="slidenum">
              <a:rPr lang="en-US" smtClean="0">
                <a:uFillTx/>
              </a:rPr>
              <a:pPr/>
              <a:t>4</a:t>
            </a:fld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9111520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B4A24-3BA1-2349-BB7F-97379684AD5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1700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B4A24-3BA1-2349-BB7F-97379684AD5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7225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ACTION:  Need motion/second to approve the minutes as submitted.  Then vote.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F5EB37-7D37-8047-A62A-3DC8F64903A1}" type="slidenum">
              <a:rPr lang="en-US" smtClean="0">
                <a:uFillTx/>
              </a:rPr>
              <a:pPr/>
              <a:t>20</a:t>
            </a:fld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2624183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Three-slide report in order of; Revenue, Expenses, and Bank Balances.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Action: No vote needed – informational only.  Presented by Trish Boland, Treasurer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F5EB37-7D37-8047-A62A-3DC8F64903A1}" type="slidenum">
              <a:rPr lang="en-US" smtClean="0">
                <a:uFillTx/>
              </a:rPr>
              <a:pPr/>
              <a:t>21</a:t>
            </a:fld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4751306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F5EB37-7D37-8047-A62A-3DC8F64903A1}" type="slidenum">
              <a:rPr lang="en-US" smtClean="0">
                <a:uFillTx/>
              </a:rPr>
              <a:pPr/>
              <a:t>22</a:t>
            </a:fld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4751306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F5EB37-7D37-8047-A62A-3DC8F64903A1}" type="slidenum">
              <a:rPr lang="en-US" smtClean="0">
                <a:uFillTx/>
              </a:rPr>
              <a:pPr/>
              <a:t>23</a:t>
            </a:fld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4751306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F5EB37-7D37-8047-A62A-3DC8F64903A1}" type="slidenum">
              <a:rPr lang="en-US" smtClean="0">
                <a:uFillTx/>
              </a:rPr>
              <a:pPr/>
              <a:t>24</a:t>
            </a:fld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4751306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F5EB37-7D37-8047-A62A-3DC8F64903A1}" type="slidenum">
              <a:rPr lang="en-US" smtClean="0">
                <a:uFillTx/>
              </a:rPr>
              <a:pPr/>
              <a:t>25</a:t>
            </a:fld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4751306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B4A24-3BA1-2349-BB7F-97379684AD5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3029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F5EB37-7D37-8047-A62A-3DC8F64903A1}" type="slidenum">
              <a:rPr lang="en-US" smtClean="0">
                <a:uFillTx/>
              </a:rPr>
              <a:pPr/>
              <a:t>29</a:t>
            </a:fld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4751306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F5EB37-7D37-8047-A62A-3DC8F64903A1}" type="slidenum">
              <a:rPr lang="en-US" smtClean="0">
                <a:uFillTx/>
              </a:rPr>
              <a:pPr/>
              <a:t>35</a:t>
            </a:fld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2624183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F5EB37-7D37-8047-A62A-3DC8F64903A1}" type="slidenum">
              <a:rPr lang="en-US" smtClean="0">
                <a:uFillTx/>
              </a:rPr>
              <a:pPr/>
              <a:t>36</a:t>
            </a:fld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2624183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F5EB37-7D37-8047-A62A-3DC8F64903A1}" type="slidenum">
              <a:rPr lang="en-US" smtClean="0">
                <a:uFillTx/>
              </a:rPr>
              <a:pPr/>
              <a:t>37</a:t>
            </a:fld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2624183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F5EB37-7D37-8047-A62A-3DC8F64903A1}" type="slidenum">
              <a:rPr lang="en-US" smtClean="0">
                <a:uFillTx/>
              </a:rPr>
              <a:pPr/>
              <a:t>38</a:t>
            </a:fld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2624183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F5EB37-7D37-8047-A62A-3DC8F64903A1}" type="slidenum">
              <a:rPr lang="en-US" smtClean="0">
                <a:uFillTx/>
              </a:rPr>
              <a:pPr/>
              <a:t>39</a:t>
            </a:fld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2624183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F5EB37-7D37-8047-A62A-3DC8F64903A1}" type="slidenum">
              <a:rPr lang="en-US" smtClean="0">
                <a:uFillTx/>
              </a:rPr>
              <a:pPr/>
              <a:t>40</a:t>
            </a:fld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2624183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F5EB37-7D37-8047-A62A-3DC8F64903A1}" type="slidenum">
              <a:rPr lang="en-US" smtClean="0">
                <a:uFillTx/>
              </a:rPr>
              <a:pPr/>
              <a:t>41</a:t>
            </a:fld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2624183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F5EB37-7D37-8047-A62A-3DC8F64903A1}" type="slidenum">
              <a:rPr lang="en-US" smtClean="0">
                <a:uFillTx/>
              </a:rPr>
              <a:pPr/>
              <a:t>42</a:t>
            </a:fld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262418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5678-EE20-4FA5-88E2-6E0BD67A2E26}" type="datetime1">
              <a:rPr lang="en-US" smtClean="0"/>
              <a:pPr/>
              <a:t>7/23/14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pPr/>
              <a:t>7/23/14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EA93-55E7-4DA9-90C2-089A26EEFEC4}" type="datetime1">
              <a:rPr lang="en-US" smtClean="0"/>
              <a:pPr/>
              <a:t>7/23/14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F3C7-6809-4F39-BD67-A75817BDDE0A}" type="datetime1">
              <a:rPr lang="en-US" smtClean="0"/>
              <a:pPr/>
              <a:t>7/23/14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EB24-CE78-465C-A726-91D0868FA48F}" type="datetime1">
              <a:rPr lang="en-US" smtClean="0"/>
              <a:pPr/>
              <a:t>7/23/14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AADF0-1749-4E8B-9691-B44A5F8C0895}" type="datetime1">
              <a:rPr lang="en-US" smtClean="0"/>
              <a:pPr/>
              <a:t>7/23/14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pPr/>
              <a:t>7/23/14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BB94-68E6-4675-A946-F1C5994EDBD7}" type="datetime1">
              <a:rPr lang="en-US" smtClean="0"/>
              <a:pPr/>
              <a:t>7/23/14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B8377-21E3-4835-B75D-4E2847E2750F}" type="datetime1">
              <a:rPr lang="en-US" smtClean="0"/>
              <a:pPr/>
              <a:t>7/23/14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51B39-B140-43FE-96DB-472A2B59CE7C}" type="datetime1">
              <a:rPr lang="en-US" smtClean="0"/>
              <a:pPr/>
              <a:t>7/23/14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00BB2-27C5-458B-ABCE-839C88CF47CE}" type="datetime1">
              <a:rPr lang="en-US" smtClean="0"/>
              <a:pPr/>
              <a:t>7/23/14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r>
              <a:rPr lang="en-US" dirty="0" smtClean="0"/>
              <a:t>7/23/14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84332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RedApple.eps"/>
          <p:cNvPicPr>
            <a:picLocks noChangeAspect="1"/>
          </p:cNvPicPr>
          <p:nvPr userDrawn="1"/>
        </p:nvPicPr>
        <p:blipFill>
          <a:blip r:embed="rId13" cstate="email"/>
          <a:stretch>
            <a:fillRect/>
          </a:stretch>
        </p:blipFill>
        <p:spPr>
          <a:xfrm>
            <a:off x="314364" y="5737312"/>
            <a:ext cx="923830" cy="84684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-88910"/>
            <a:ext cx="7772400" cy="4267200"/>
          </a:xfrm>
        </p:spPr>
        <p:txBody>
          <a:bodyPr/>
          <a:lstStyle/>
          <a:p>
            <a:r>
              <a:rPr lang="en-US" dirty="0" smtClean="0"/>
              <a:t>National Title I Association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02658"/>
            <a:ext cx="6400800" cy="1219200"/>
          </a:xfrm>
        </p:spPr>
        <p:txBody>
          <a:bodyPr>
            <a:noAutofit/>
          </a:bodyPr>
          <a:lstStyle/>
          <a:p>
            <a:r>
              <a:rPr lang="en-US" dirty="0" smtClean="0"/>
              <a:t>Summer Membership Meeting</a:t>
            </a:r>
          </a:p>
          <a:p>
            <a:r>
              <a:rPr lang="en-US" dirty="0" smtClean="0"/>
              <a:t>July 23, 2014</a:t>
            </a:r>
            <a:endParaRPr lang="en-US" dirty="0"/>
          </a:p>
        </p:txBody>
      </p:sp>
      <p:pic>
        <p:nvPicPr>
          <p:cNvPr id="6" name="Picture 5" descr="RedAppl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791" y="571440"/>
            <a:ext cx="1981200" cy="181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668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>
                <a:uFillTx/>
              </a:rPr>
              <a:pPr/>
              <a:t>2</a:t>
            </a:fld>
            <a:endParaRPr kumimoji="0" lang="en-US" dirty="0">
              <a:uFillTx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71501" y="508001"/>
            <a:ext cx="8178798" cy="5176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Our Mission</a:t>
            </a:r>
          </a:p>
          <a:p>
            <a:endParaRPr lang="en-US" sz="3200" b="1" dirty="0" smtClean="0"/>
          </a:p>
          <a:p>
            <a:endParaRPr lang="en-US" sz="2400" b="1" dirty="0" smtClean="0"/>
          </a:p>
          <a:p>
            <a:pPr>
              <a:lnSpc>
                <a:spcPct val="130000"/>
              </a:lnSpc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entury Gothic"/>
                <a:cs typeface="Century Gothic"/>
              </a:rPr>
              <a:t>To enable disadvantaged children and youth to meet or exceed high academic state standards, the National Title I Association builds the capacity of state and local educators for leadership, support and advocacy in the design and effective implementation of programs under Title I of the Elementary and Secondary Education Act (ESEA). 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>
                <a:uFillTx/>
              </a:rPr>
              <a:pPr/>
              <a:t>3</a:t>
            </a:fld>
            <a:endParaRPr kumimoji="0" lang="en-US" dirty="0">
              <a:uFillTx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62001" y="783167"/>
            <a:ext cx="7781277" cy="1337455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5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Welcome &amp; Introductions</a:t>
            </a:r>
            <a:endParaRPr kumimoji="0" lang="en-US" sz="4000" b="1" i="0" u="none" strike="noStrike" kern="1200" cap="all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64170" y="1485612"/>
            <a:ext cx="6942666" cy="471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75488" indent="-457200" algn="ctr">
              <a:lnSpc>
                <a:spcPct val="140000"/>
              </a:lnSpc>
            </a:pP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</a:rPr>
              <a:t>Margaret MacKinnon (AK)</a:t>
            </a:r>
            <a:endParaRPr lang="en-US" sz="32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475488" indent="-457200" algn="ctr">
              <a:lnSpc>
                <a:spcPct val="140000"/>
              </a:lnSpc>
            </a:pP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</a:rPr>
              <a:t>President</a:t>
            </a:r>
          </a:p>
          <a:p>
            <a:pPr marL="475488" indent="-457200" algn="ctr">
              <a:lnSpc>
                <a:spcPct val="140000"/>
              </a:lnSpc>
            </a:pPr>
            <a:endParaRPr lang="en-US" sz="2800" dirty="0">
              <a:solidFill>
                <a:schemeClr val="tx2">
                  <a:lumMod val="75000"/>
                </a:schemeClr>
              </a:solidFill>
            </a:endParaRPr>
          </a:p>
          <a:p>
            <a:pPr marL="475488" indent="-457200" algn="ctr">
              <a:lnSpc>
                <a:spcPct val="140000"/>
              </a:lnSpc>
            </a:pPr>
            <a:endParaRPr lang="en-US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475488" indent="-457200" algn="ctr">
              <a:lnSpc>
                <a:spcPct val="140000"/>
              </a:lnSpc>
            </a:pPr>
            <a:r>
              <a:rPr lang="en-US" sz="3200" dirty="0" smtClean="0">
                <a:solidFill>
                  <a:srgbClr val="000000"/>
                </a:solidFill>
              </a:rPr>
              <a:t>To ensure everyone can hear, </a:t>
            </a:r>
          </a:p>
          <a:p>
            <a:pPr marL="475488" indent="-457200" algn="ctr">
              <a:lnSpc>
                <a:spcPct val="140000"/>
              </a:lnSpc>
            </a:pPr>
            <a:r>
              <a:rPr lang="en-US" sz="3200" dirty="0" smtClean="0">
                <a:solidFill>
                  <a:srgbClr val="000000"/>
                </a:solidFill>
              </a:rPr>
              <a:t>please wait to speak until a </a:t>
            </a:r>
          </a:p>
          <a:p>
            <a:pPr marL="475488" indent="-457200" algn="ctr">
              <a:lnSpc>
                <a:spcPct val="140000"/>
              </a:lnSpc>
            </a:pPr>
            <a:r>
              <a:rPr lang="en-US" sz="3200" dirty="0" smtClean="0">
                <a:solidFill>
                  <a:srgbClr val="000000"/>
                </a:solidFill>
              </a:rPr>
              <a:t>microphone is brought to you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>
                <a:uFillTx/>
              </a:rPr>
              <a:pPr/>
              <a:t>4</a:t>
            </a:fld>
            <a:endParaRPr kumimoji="0" lang="en-US" dirty="0">
              <a:uFillTx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48214" y="414407"/>
            <a:ext cx="6400800" cy="1020620"/>
          </a:xfrm>
          <a:prstGeom prst="rect">
            <a:avLst/>
          </a:prstGeom>
        </p:spPr>
        <p:txBody>
          <a:bodyPr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5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Legislative Updates</a:t>
            </a:r>
            <a:br>
              <a:rPr kumimoji="0" lang="en-US" sz="40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0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0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4000" b="1" i="0" u="none" strike="noStrike" kern="1200" cap="all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0168" y="1760148"/>
            <a:ext cx="734483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</a:rPr>
              <a:t>Rich Long</a:t>
            </a:r>
          </a:p>
          <a:p>
            <a:pPr algn="ctr"/>
            <a:endParaRPr lang="en-US" sz="24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</a:rPr>
              <a:t>Government Relations Consultant</a:t>
            </a:r>
          </a:p>
          <a:p>
            <a:pPr algn="ctr"/>
            <a:endParaRPr lang="en-US" sz="32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US" sz="32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US" sz="3200" b="1" dirty="0" smtClean="0"/>
          </a:p>
          <a:p>
            <a:pPr algn="ctr"/>
            <a:r>
              <a:rPr lang="en-US" sz="3200" b="1" dirty="0" smtClean="0"/>
              <a:t>Education Policy Issues </a:t>
            </a:r>
            <a:r>
              <a:rPr lang="en-US" sz="3200" b="1" dirty="0"/>
              <a:t>and </a:t>
            </a:r>
            <a:r>
              <a:rPr lang="en-US" sz="3200" b="1" dirty="0" smtClean="0"/>
              <a:t>Changes</a:t>
            </a:r>
            <a:endParaRPr lang="en-US" sz="3200" b="1" dirty="0"/>
          </a:p>
          <a:p>
            <a:pPr algn="ctr"/>
            <a:endParaRPr lang="en-US" sz="32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167" y="0"/>
            <a:ext cx="8957086" cy="1100667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+mj-lt"/>
              </a:rPr>
              <a:t>Key Ideas in </a:t>
            </a:r>
            <a:r>
              <a:rPr lang="en-US" sz="4000" b="1" dirty="0">
                <a:latin typeface="+mj-lt"/>
              </a:rPr>
              <a:t>T</a:t>
            </a:r>
            <a:r>
              <a:rPr lang="en-US" sz="4000" b="1" dirty="0" smtClean="0">
                <a:latin typeface="+mj-lt"/>
              </a:rPr>
              <a:t>oday’s Presentation</a:t>
            </a:r>
            <a:endParaRPr lang="en-US" sz="4000" b="1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375834"/>
            <a:ext cx="8343253" cy="4750330"/>
          </a:xfrm>
        </p:spPr>
        <p:txBody>
          <a:bodyPr>
            <a:normAutofit/>
          </a:bodyPr>
          <a:lstStyle/>
          <a:p>
            <a:r>
              <a:rPr lang="en-US" sz="3000" dirty="0" smtClean="0">
                <a:solidFill>
                  <a:schemeClr val="tx1"/>
                </a:solidFill>
                <a:latin typeface="+mn-lt"/>
              </a:rPr>
              <a:t>Funding</a:t>
            </a:r>
          </a:p>
          <a:p>
            <a:r>
              <a:rPr lang="en-US" sz="3000" dirty="0" smtClean="0">
                <a:solidFill>
                  <a:schemeClr val="tx1"/>
                </a:solidFill>
                <a:latin typeface="+mn-lt"/>
              </a:rPr>
              <a:t>USED</a:t>
            </a:r>
          </a:p>
          <a:p>
            <a:r>
              <a:rPr lang="en-US" sz="3000" dirty="0" smtClean="0">
                <a:solidFill>
                  <a:schemeClr val="tx1"/>
                </a:solidFill>
                <a:latin typeface="+mn-lt"/>
              </a:rPr>
              <a:t>Authorizations &amp; Reauthorizations in queue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  <a:latin typeface="+mn-lt"/>
              </a:rPr>
              <a:t>Higher Ed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  <a:latin typeface="+mn-lt"/>
              </a:rPr>
              <a:t>Perkins Career and Technical Education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  <a:latin typeface="+mn-lt"/>
              </a:rPr>
              <a:t>Child Care and Development Block Grant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  <a:latin typeface="+mn-lt"/>
              </a:rPr>
              <a:t>Charter Schools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  <a:latin typeface="+mn-lt"/>
              </a:rPr>
              <a:t>Education Research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  <a:latin typeface="+mn-lt"/>
              </a:rPr>
              <a:t>Three smaller Higher Ed bills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  <a:latin typeface="+mn-lt"/>
              </a:rPr>
              <a:t>Workforce Investment and Opportunity Act</a:t>
            </a:r>
          </a:p>
          <a:p>
            <a:pPr lvl="1"/>
            <a:endParaRPr lang="en-US" dirty="0">
              <a:latin typeface="+mn-lt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650067" y="6489700"/>
            <a:ext cx="2133600" cy="292100"/>
          </a:xfrm>
        </p:spPr>
        <p:txBody>
          <a:bodyPr/>
          <a:lstStyle/>
          <a:p>
            <a:r>
              <a:rPr lang="en-US" sz="1400" dirty="0" smtClean="0"/>
              <a:t>7/23/2014</a:t>
            </a:r>
            <a:endParaRPr lang="en-US" sz="1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Richard Long, NASTID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F0CC9-0CD0-0146-AD07-E1F8C483A41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882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"/>
            <a:ext cx="8229600" cy="952500"/>
          </a:xfrm>
        </p:spPr>
        <p:txBody>
          <a:bodyPr/>
          <a:lstStyle/>
          <a:p>
            <a:r>
              <a:rPr lang="en-US" sz="4000" b="1" dirty="0" smtClean="0">
                <a:latin typeface="+mj-lt"/>
              </a:rPr>
              <a:t>Status of Appropriations</a:t>
            </a:r>
            <a:endParaRPr lang="en-US" sz="4000" b="1" dirty="0">
              <a:latin typeface="+mj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4294967295"/>
          </p:nvPr>
        </p:nvSpPr>
        <p:spPr>
          <a:xfrm>
            <a:off x="211667" y="1143000"/>
            <a:ext cx="4571999" cy="49831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3000" b="1" dirty="0" smtClean="0">
                <a:solidFill>
                  <a:srgbClr val="000000"/>
                </a:solidFill>
                <a:latin typeface="+mn-lt"/>
              </a:rPr>
              <a:t>Senate</a:t>
            </a:r>
          </a:p>
          <a:p>
            <a:pPr lvl="1"/>
            <a:r>
              <a:rPr lang="en-US" sz="2400" dirty="0" smtClean="0">
                <a:solidFill>
                  <a:srgbClr val="000000"/>
                </a:solidFill>
                <a:latin typeface="+mn-lt"/>
              </a:rPr>
              <a:t>Bills postponed</a:t>
            </a:r>
          </a:p>
          <a:p>
            <a:pPr lvl="1"/>
            <a:r>
              <a:rPr lang="en-US" sz="2400" dirty="0" smtClean="0">
                <a:solidFill>
                  <a:srgbClr val="000000"/>
                </a:solidFill>
                <a:latin typeface="+mn-lt"/>
              </a:rPr>
              <a:t>Mini-buses</a:t>
            </a:r>
          </a:p>
          <a:p>
            <a:pPr lvl="1"/>
            <a:r>
              <a:rPr lang="en-US" sz="2400" dirty="0" smtClean="0">
                <a:solidFill>
                  <a:srgbClr val="000000"/>
                </a:solidFill>
                <a:latin typeface="+mn-lt"/>
              </a:rPr>
              <a:t>Senate Subcommittee on Labor/HHS/ED – reported bill higher in </a:t>
            </a:r>
            <a:r>
              <a:rPr lang="en-US" sz="2400" dirty="0" err="1" smtClean="0">
                <a:solidFill>
                  <a:srgbClr val="000000"/>
                </a:solidFill>
                <a:latin typeface="+mn-lt"/>
              </a:rPr>
              <a:t>ed</a:t>
            </a:r>
            <a:r>
              <a:rPr lang="en-US" sz="2400" dirty="0" smtClean="0">
                <a:solidFill>
                  <a:srgbClr val="000000"/>
                </a:solidFill>
                <a:latin typeface="+mn-lt"/>
              </a:rPr>
              <a:t> spending – but with different assumptions</a:t>
            </a:r>
          </a:p>
          <a:p>
            <a:pPr lvl="1"/>
            <a:r>
              <a:rPr lang="en-US" sz="2400" dirty="0" smtClean="0">
                <a:solidFill>
                  <a:srgbClr val="000000"/>
                </a:solidFill>
                <a:latin typeface="+mn-lt"/>
              </a:rPr>
              <a:t>Likely not done by Oct 1</a:t>
            </a:r>
          </a:p>
          <a:p>
            <a:pPr lvl="1"/>
            <a:r>
              <a:rPr lang="en-US" sz="2400" dirty="0" smtClean="0">
                <a:solidFill>
                  <a:srgbClr val="000000"/>
                </a:solidFill>
                <a:latin typeface="+mn-lt"/>
              </a:rPr>
              <a:t>Continuing resolution, Lame Duck</a:t>
            </a:r>
          </a:p>
          <a:p>
            <a:pPr lvl="1"/>
            <a:endParaRPr lang="en-US" sz="2400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986872" y="1143000"/>
            <a:ext cx="4038600" cy="4983164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000000"/>
                </a:solidFill>
                <a:latin typeface="+mn-lt"/>
              </a:rPr>
              <a:t>House</a:t>
            </a:r>
          </a:p>
          <a:p>
            <a:pPr lvl="1"/>
            <a:r>
              <a:rPr lang="en-US" sz="2400" dirty="0" smtClean="0">
                <a:solidFill>
                  <a:srgbClr val="000000"/>
                </a:solidFill>
                <a:latin typeface="+mn-lt"/>
              </a:rPr>
              <a:t>Several bills (of 12) have moved</a:t>
            </a:r>
          </a:p>
          <a:p>
            <a:pPr lvl="1"/>
            <a:r>
              <a:rPr lang="en-US" sz="2400" dirty="0" smtClean="0">
                <a:solidFill>
                  <a:srgbClr val="000000"/>
                </a:solidFill>
                <a:latin typeface="+mn-lt"/>
              </a:rPr>
              <a:t>Education subcommittee (Labor/HHS/ED) – chair in run-off</a:t>
            </a:r>
          </a:p>
          <a:p>
            <a:pPr lvl="1"/>
            <a:r>
              <a:rPr lang="en-US" sz="2400" dirty="0" smtClean="0">
                <a:solidFill>
                  <a:srgbClr val="000000"/>
                </a:solidFill>
                <a:latin typeface="+mn-lt"/>
              </a:rPr>
              <a:t>August recess – three weeks in September</a:t>
            </a:r>
          </a:p>
          <a:p>
            <a:pPr lvl="1"/>
            <a:r>
              <a:rPr lang="en-US" sz="2400" dirty="0" smtClean="0">
                <a:solidFill>
                  <a:srgbClr val="000000"/>
                </a:solidFill>
                <a:latin typeface="+mn-lt"/>
              </a:rPr>
              <a:t>Continuing resolution</a:t>
            </a:r>
          </a:p>
          <a:p>
            <a:pPr lvl="1"/>
            <a:r>
              <a:rPr lang="en-US" sz="2400" dirty="0" smtClean="0">
                <a:solidFill>
                  <a:srgbClr val="000000"/>
                </a:solidFill>
                <a:latin typeface="+mn-lt"/>
              </a:rPr>
              <a:t>Lame Duck</a:t>
            </a:r>
            <a:endParaRPr lang="en-US" sz="24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Richard Long, NASTID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F0CC9-0CD0-0146-AD07-E1F8C483A416}" type="slidenum">
              <a:rPr lang="en-US" smtClean="0"/>
              <a:t>6</a:t>
            </a:fld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2650067" y="6489700"/>
            <a:ext cx="2133600" cy="292100"/>
          </a:xfrm>
        </p:spPr>
        <p:txBody>
          <a:bodyPr/>
          <a:lstStyle/>
          <a:p>
            <a:r>
              <a:rPr lang="en-US" sz="1400" dirty="0" smtClean="0"/>
              <a:t>7/23/2014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441231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06500"/>
          </a:xfrm>
        </p:spPr>
        <p:txBody>
          <a:bodyPr/>
          <a:lstStyle/>
          <a:p>
            <a:r>
              <a:rPr lang="en-US" sz="4000" b="1" dirty="0" smtClean="0">
                <a:latin typeface="+mj-lt"/>
              </a:rPr>
              <a:t>Deficits declining….</a:t>
            </a:r>
            <a:endParaRPr lang="en-US" sz="4000" b="1" dirty="0">
              <a:latin typeface="+mj-lt"/>
            </a:endParaRPr>
          </a:p>
        </p:txBody>
      </p:sp>
      <p:pic>
        <p:nvPicPr>
          <p:cNvPr id="4" name="Content Placeholder 3" descr="deficits-declining-rapidly-homefeatured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544" r="-60544"/>
          <a:stretch>
            <a:fillRect/>
          </a:stretch>
        </p:blipFill>
        <p:spPr>
          <a:xfrm>
            <a:off x="-258668" y="1251396"/>
            <a:ext cx="9402668" cy="5171105"/>
          </a:xfr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Richard Long, NASTID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F0CC9-0CD0-0146-AD07-E1F8C483A416}" type="slidenum">
              <a:rPr lang="en-US" smtClean="0"/>
              <a:t>7</a:t>
            </a:fld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2650067" y="6489700"/>
            <a:ext cx="2133600" cy="292100"/>
          </a:xfrm>
        </p:spPr>
        <p:txBody>
          <a:bodyPr/>
          <a:lstStyle/>
          <a:p>
            <a:r>
              <a:rPr lang="en-US" sz="1400" dirty="0" smtClean="0"/>
              <a:t>7/23/2014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776479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4000" b="1" dirty="0" smtClean="0">
                <a:latin typeface="+mj-lt"/>
              </a:rPr>
              <a:t>Long-term debt</a:t>
            </a:r>
            <a:endParaRPr lang="en-US" sz="4000" b="1" dirty="0">
              <a:latin typeface="+mj-lt"/>
            </a:endParaRPr>
          </a:p>
        </p:txBody>
      </p:sp>
      <p:pic>
        <p:nvPicPr>
          <p:cNvPr id="4" name="Content Placeholder 3" descr="the-long-term-debt-outlook-has-improved-but-there-is-more-work-to-do-homefeatured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325" r="-18325"/>
          <a:stretch>
            <a:fillRect/>
          </a:stretch>
        </p:blipFill>
        <p:spPr>
          <a:xfrm>
            <a:off x="-66231" y="1315038"/>
            <a:ext cx="9171484" cy="5043963"/>
          </a:xfr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Richard Long, NASTID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F0CC9-0CD0-0146-AD07-E1F8C483A416}" type="slidenum">
              <a:rPr lang="en-US" smtClean="0"/>
              <a:t>8</a:t>
            </a:fld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2650067" y="6489700"/>
            <a:ext cx="2133600" cy="292100"/>
          </a:xfrm>
        </p:spPr>
        <p:txBody>
          <a:bodyPr/>
          <a:lstStyle/>
          <a:p>
            <a:r>
              <a:rPr lang="en-US" sz="1400" dirty="0" smtClean="0"/>
              <a:t>7/23/2014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5123447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747" y="1697563"/>
            <a:ext cx="8064500" cy="39624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32833" y="122238"/>
            <a:ext cx="8700855" cy="969962"/>
          </a:xfrm>
        </p:spPr>
        <p:txBody>
          <a:bodyPr/>
          <a:lstStyle/>
          <a:p>
            <a:r>
              <a:rPr lang="en-US" sz="4000" b="1" dirty="0" smtClean="0">
                <a:latin typeface="+mj-lt"/>
              </a:rPr>
              <a:t>Children’s Budget</a:t>
            </a:r>
            <a:endParaRPr lang="en-US" sz="4000" b="1" dirty="0">
              <a:latin typeface="+mj-lt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32833" y="1092200"/>
            <a:ext cx="8700855" cy="605363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>
                <a:solidFill>
                  <a:srgbClr val="000000"/>
                </a:solidFill>
              </a:rPr>
              <a:t>Request to create new category- Children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Richard Long, NASTID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F0CC9-0CD0-0146-AD07-E1F8C483A416}" type="slidenum">
              <a:rPr lang="en-US" smtClean="0"/>
              <a:t>9</a:t>
            </a:fld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2650067" y="6489700"/>
            <a:ext cx="2133600" cy="292100"/>
          </a:xfrm>
        </p:spPr>
        <p:txBody>
          <a:bodyPr/>
          <a:lstStyle/>
          <a:p>
            <a:r>
              <a:rPr lang="en-US" sz="1400" dirty="0" smtClean="0"/>
              <a:t>7/23/2014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634936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8333"/>
          </a:xfrm>
        </p:spPr>
        <p:txBody>
          <a:bodyPr/>
          <a:lstStyle/>
          <a:p>
            <a:r>
              <a:rPr lang="en-US" sz="4000" b="1" dirty="0" smtClean="0">
                <a:latin typeface="+mj-lt"/>
              </a:rPr>
              <a:t>USED</a:t>
            </a:r>
            <a:endParaRPr lang="en-US" sz="4000" b="1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0166" y="1600200"/>
            <a:ext cx="7776633" cy="4525963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0000"/>
                </a:solidFill>
              </a:rPr>
              <a:t>Change in waivers status</a:t>
            </a:r>
          </a:p>
          <a:p>
            <a:r>
              <a:rPr lang="en-US" sz="2800" dirty="0" smtClean="0">
                <a:solidFill>
                  <a:srgbClr val="000000"/>
                </a:solidFill>
              </a:rPr>
              <a:t>Pre-school program – not rulemaking but guidance</a:t>
            </a:r>
          </a:p>
          <a:p>
            <a:r>
              <a:rPr lang="en-US" sz="2800" dirty="0" smtClean="0">
                <a:solidFill>
                  <a:srgbClr val="000000"/>
                </a:solidFill>
              </a:rPr>
              <a:t>New rules/regulations for SIG pending</a:t>
            </a:r>
          </a:p>
          <a:p>
            <a:pPr lvl="1"/>
            <a:r>
              <a:rPr lang="en-US" sz="2400" dirty="0" smtClean="0">
                <a:solidFill>
                  <a:srgbClr val="000000"/>
                </a:solidFill>
              </a:rPr>
              <a:t>Draft by end of summer</a:t>
            </a:r>
          </a:p>
          <a:p>
            <a:pPr lvl="1"/>
            <a:r>
              <a:rPr lang="en-US" sz="2400" dirty="0" smtClean="0">
                <a:solidFill>
                  <a:srgbClr val="000000"/>
                </a:solidFill>
              </a:rPr>
              <a:t>Take effect by end of the year</a:t>
            </a:r>
          </a:p>
          <a:p>
            <a:pPr lvl="2"/>
            <a:r>
              <a:rPr lang="en-US" sz="2200" dirty="0" smtClean="0">
                <a:solidFill>
                  <a:srgbClr val="000000"/>
                </a:solidFill>
              </a:rPr>
              <a:t>State options</a:t>
            </a:r>
          </a:p>
          <a:p>
            <a:pPr lvl="2"/>
            <a:r>
              <a:rPr lang="en-US" sz="2200" dirty="0" smtClean="0">
                <a:solidFill>
                  <a:srgbClr val="000000"/>
                </a:solidFill>
              </a:rPr>
              <a:t>School options</a:t>
            </a:r>
          </a:p>
          <a:p>
            <a:r>
              <a:rPr lang="en-US" sz="2800" dirty="0" smtClean="0">
                <a:solidFill>
                  <a:srgbClr val="000000"/>
                </a:solidFill>
              </a:rPr>
              <a:t>My Brother’s Keeper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Richard Long, NASTID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F0CC9-0CD0-0146-AD07-E1F8C483A416}" type="slidenum">
              <a:rPr lang="en-US" smtClean="0"/>
              <a:t>10</a:t>
            </a:fld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2650067" y="6489700"/>
            <a:ext cx="2133600" cy="292100"/>
          </a:xfrm>
        </p:spPr>
        <p:txBody>
          <a:bodyPr/>
          <a:lstStyle/>
          <a:p>
            <a:r>
              <a:rPr lang="en-US" sz="1400" dirty="0" smtClean="0"/>
              <a:t>7/23/2014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1139848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099733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+mj-lt"/>
              </a:rPr>
              <a:t>Authorizations &amp; Reauthorizations</a:t>
            </a:r>
            <a:endParaRPr lang="en-US" b="1" dirty="0">
              <a:latin typeface="+mj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Richard Long, NASTID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F0CC9-0CD0-0146-AD07-E1F8C483A416}" type="slidenum">
              <a:rPr lang="en-US" smtClean="0"/>
              <a:t>11</a:t>
            </a:fld>
            <a:endParaRPr lang="en-US"/>
          </a:p>
        </p:txBody>
      </p:sp>
      <p:sp>
        <p:nvSpPr>
          <p:cNvPr id="7" name="Date Placeholder 3"/>
          <p:cNvSpPr txBox="1">
            <a:spLocks/>
          </p:cNvSpPr>
          <p:nvPr/>
        </p:nvSpPr>
        <p:spPr>
          <a:xfrm>
            <a:off x="6121400" y="6408208"/>
            <a:ext cx="2133600" cy="292100"/>
          </a:xfrm>
          <a:prstGeom prst="rect">
            <a:avLst/>
          </a:prstGeom>
        </p:spPr>
        <p:txBody>
          <a:bodyPr/>
          <a:lstStyle>
            <a:defPPr>
              <a:defRPr lang="en-US">
                <a:uFillTx/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400" dirty="0" smtClean="0"/>
              <a:t>7/23/2014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8641180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1761067"/>
          </a:xfrm>
        </p:spPr>
        <p:txBody>
          <a:bodyPr/>
          <a:lstStyle/>
          <a:p>
            <a:r>
              <a:rPr lang="en-US" sz="6000" b="1" dirty="0" smtClean="0">
                <a:latin typeface="+mj-lt"/>
              </a:rPr>
              <a:t>2017</a:t>
            </a:r>
            <a:endParaRPr lang="en-US" sz="6000" b="1" dirty="0">
              <a:latin typeface="+mj-lt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00"/>
                </a:solidFill>
              </a:rPr>
              <a:t>ESEA </a:t>
            </a:r>
            <a:r>
              <a:rPr lang="en-US" sz="3600" b="1" dirty="0">
                <a:solidFill>
                  <a:srgbClr val="000000"/>
                </a:solidFill>
              </a:rPr>
              <a:t>R</a:t>
            </a:r>
            <a:r>
              <a:rPr lang="en-US" sz="3600" b="1" dirty="0" smtClean="0">
                <a:solidFill>
                  <a:srgbClr val="000000"/>
                </a:solidFill>
              </a:rPr>
              <a:t>eauthorization</a:t>
            </a:r>
            <a:endParaRPr lang="en-US" sz="3600" b="1" dirty="0">
              <a:solidFill>
                <a:srgbClr val="000000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Richard Long, NASTID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F0CC9-0CD0-0146-AD07-E1F8C483A416}" type="slidenum">
              <a:rPr lang="en-US" smtClean="0"/>
              <a:t>12</a:t>
            </a:fld>
            <a:endParaRPr lang="en-US"/>
          </a:p>
        </p:txBody>
      </p:sp>
      <p:sp>
        <p:nvSpPr>
          <p:cNvPr id="9" name="Date Placeholder 3"/>
          <p:cNvSpPr txBox="1">
            <a:spLocks/>
          </p:cNvSpPr>
          <p:nvPr/>
        </p:nvSpPr>
        <p:spPr>
          <a:xfrm>
            <a:off x="6184900" y="6365874"/>
            <a:ext cx="2133600" cy="292100"/>
          </a:xfrm>
          <a:prstGeom prst="rect">
            <a:avLst/>
          </a:prstGeom>
        </p:spPr>
        <p:txBody>
          <a:bodyPr/>
          <a:lstStyle>
            <a:defPPr>
              <a:defRPr lang="en-US">
                <a:uFillTx/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400" dirty="0" smtClean="0"/>
              <a:t>7/23/2014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4249530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00667"/>
          </a:xfrm>
        </p:spPr>
        <p:txBody>
          <a:bodyPr/>
          <a:lstStyle/>
          <a:p>
            <a:r>
              <a:rPr lang="en-US" sz="4000" b="1" dirty="0" smtClean="0">
                <a:latin typeface="+mj-lt"/>
              </a:rPr>
              <a:t>Higher Ed</a:t>
            </a:r>
            <a:endParaRPr lang="en-US" sz="4000" b="1" dirty="0">
              <a:latin typeface="+mj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57300"/>
            <a:ext cx="8476488" cy="519430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800" b="1" dirty="0" smtClean="0">
                <a:solidFill>
                  <a:srgbClr val="000000"/>
                </a:solidFill>
                <a:latin typeface="+mn-lt"/>
              </a:rPr>
              <a:t>Big issue</a:t>
            </a:r>
            <a:r>
              <a:rPr lang="en-US" sz="2800" dirty="0" smtClean="0">
                <a:solidFill>
                  <a:srgbClr val="000000"/>
                </a:solidFill>
                <a:latin typeface="+mn-lt"/>
              </a:rPr>
              <a:t>: change in funding pattern</a:t>
            </a:r>
            <a:br>
              <a:rPr lang="en-US" sz="2800" dirty="0" smtClean="0">
                <a:solidFill>
                  <a:srgbClr val="000000"/>
                </a:solidFill>
                <a:latin typeface="+mn-lt"/>
              </a:rPr>
            </a:br>
            <a:r>
              <a:rPr lang="en-US" sz="2800" dirty="0" smtClean="0">
                <a:solidFill>
                  <a:srgbClr val="000000"/>
                </a:solidFill>
                <a:latin typeface="+mn-lt"/>
              </a:rPr>
              <a:t>Pell Grant from mandatory to discretionary – shortfalls expected in two years</a:t>
            </a:r>
          </a:p>
          <a:p>
            <a:pPr>
              <a:lnSpc>
                <a:spcPct val="110000"/>
              </a:lnSpc>
            </a:pPr>
            <a:r>
              <a:rPr lang="en-US" sz="2800" b="1" dirty="0" smtClean="0">
                <a:solidFill>
                  <a:srgbClr val="000000"/>
                </a:solidFill>
                <a:latin typeface="+mn-lt"/>
              </a:rPr>
              <a:t>Big issue</a:t>
            </a:r>
            <a:r>
              <a:rPr lang="en-US" sz="2800" dirty="0" smtClean="0">
                <a:solidFill>
                  <a:srgbClr val="000000"/>
                </a:solidFill>
                <a:latin typeface="+mn-lt"/>
              </a:rPr>
              <a:t>: student loan interest rate</a:t>
            </a:r>
          </a:p>
          <a:p>
            <a:pPr>
              <a:lnSpc>
                <a:spcPct val="110000"/>
              </a:lnSpc>
            </a:pPr>
            <a:r>
              <a:rPr lang="en-US" sz="2800" b="1" dirty="0" smtClean="0">
                <a:solidFill>
                  <a:srgbClr val="000000"/>
                </a:solidFill>
                <a:latin typeface="+mn-lt"/>
              </a:rPr>
              <a:t>Big issue:</a:t>
            </a:r>
            <a:r>
              <a:rPr lang="en-US" sz="2800" dirty="0" smtClean="0">
                <a:solidFill>
                  <a:srgbClr val="000000"/>
                </a:solidFill>
                <a:latin typeface="+mn-lt"/>
              </a:rPr>
              <a:t> teacher training and education</a:t>
            </a:r>
          </a:p>
          <a:p>
            <a:pPr>
              <a:lnSpc>
                <a:spcPct val="110000"/>
              </a:lnSpc>
            </a:pPr>
            <a:r>
              <a:rPr lang="en-US" sz="2800" b="1" dirty="0" smtClean="0">
                <a:solidFill>
                  <a:srgbClr val="000000"/>
                </a:solidFill>
                <a:latin typeface="+mn-lt"/>
              </a:rPr>
              <a:t>Hill moving bills on</a:t>
            </a:r>
            <a:r>
              <a:rPr lang="en-US" sz="2800" dirty="0" smtClean="0">
                <a:solidFill>
                  <a:srgbClr val="000000"/>
                </a:solidFill>
                <a:latin typeface="+mn-lt"/>
              </a:rPr>
              <a:t>: information on completion rate, student debt and innovation</a:t>
            </a:r>
          </a:p>
          <a:p>
            <a:pPr>
              <a:lnSpc>
                <a:spcPct val="110000"/>
              </a:lnSpc>
            </a:pPr>
            <a:r>
              <a:rPr lang="en-US" sz="2800" b="1" dirty="0" smtClean="0">
                <a:solidFill>
                  <a:srgbClr val="000000"/>
                </a:solidFill>
                <a:latin typeface="+mn-lt"/>
              </a:rPr>
              <a:t>Senate asking for comments </a:t>
            </a:r>
            <a:r>
              <a:rPr lang="en-US" sz="2800" dirty="0" smtClean="0">
                <a:solidFill>
                  <a:srgbClr val="000000"/>
                </a:solidFill>
                <a:latin typeface="+mn-lt"/>
              </a:rPr>
              <a:t>by August 31</a:t>
            </a:r>
            <a:endParaRPr lang="en-US" sz="28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7/23/2014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Richard Long, NASTID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F0CC9-0CD0-0146-AD07-E1F8C483A41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6614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167" y="0"/>
            <a:ext cx="8785521" cy="16002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+mj-lt"/>
              </a:rPr>
              <a:t>Workforce Investment</a:t>
            </a:r>
            <a:r>
              <a:rPr lang="en-US" sz="4000" b="1" dirty="0">
                <a:latin typeface="+mj-lt"/>
              </a:rPr>
              <a:t/>
            </a:r>
            <a:br>
              <a:rPr lang="en-US" sz="4000" b="1" dirty="0">
                <a:latin typeface="+mj-lt"/>
              </a:rPr>
            </a:br>
            <a:r>
              <a:rPr lang="en-US" sz="4000" b="1" dirty="0" smtClean="0">
                <a:latin typeface="+mj-lt"/>
              </a:rPr>
              <a:t>Opportunity Act</a:t>
            </a:r>
            <a:endParaRPr lang="en-US" sz="4000" b="1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4833" y="1936750"/>
            <a:ext cx="7938855" cy="4006850"/>
          </a:xfrm>
        </p:spPr>
        <p:txBody>
          <a:bodyPr/>
          <a:lstStyle/>
          <a:p>
            <a:r>
              <a:rPr lang="en-US" sz="2800" dirty="0" smtClean="0">
                <a:solidFill>
                  <a:srgbClr val="000000"/>
                </a:solidFill>
                <a:latin typeface="+mn-lt"/>
              </a:rPr>
              <a:t>Ten years in reauthorization</a:t>
            </a:r>
          </a:p>
          <a:p>
            <a:r>
              <a:rPr lang="en-US" sz="2800" dirty="0" smtClean="0">
                <a:solidFill>
                  <a:srgbClr val="000000"/>
                </a:solidFill>
                <a:latin typeface="+mn-lt"/>
              </a:rPr>
              <a:t>On President’s desk</a:t>
            </a:r>
          </a:p>
          <a:p>
            <a:r>
              <a:rPr lang="en-US" sz="2800" dirty="0" smtClean="0">
                <a:solidFill>
                  <a:srgbClr val="000000"/>
                </a:solidFill>
                <a:latin typeface="+mn-lt"/>
              </a:rPr>
              <a:t>Fewer programs</a:t>
            </a:r>
          </a:p>
          <a:p>
            <a:r>
              <a:rPr lang="en-US" sz="2800" dirty="0" smtClean="0">
                <a:solidFill>
                  <a:srgbClr val="000000"/>
                </a:solidFill>
                <a:latin typeface="+mn-lt"/>
              </a:rPr>
              <a:t>More state discretion</a:t>
            </a:r>
          </a:p>
          <a:p>
            <a:r>
              <a:rPr lang="en-US" sz="2800" dirty="0" smtClean="0">
                <a:solidFill>
                  <a:srgbClr val="000000"/>
                </a:solidFill>
                <a:latin typeface="+mn-lt"/>
              </a:rPr>
              <a:t>Accountability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Richard Long, NASTID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F0CC9-0CD0-0146-AD07-E1F8C483A416}" type="slidenum">
              <a:rPr lang="en-US" smtClean="0"/>
              <a:t>14</a:t>
            </a:fld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2650067" y="6489700"/>
            <a:ext cx="2133600" cy="292100"/>
          </a:xfrm>
        </p:spPr>
        <p:txBody>
          <a:bodyPr/>
          <a:lstStyle/>
          <a:p>
            <a:r>
              <a:rPr lang="en-US" sz="1400" dirty="0" smtClean="0"/>
              <a:t>7/23/2014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8273872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48833"/>
          </a:xfrm>
        </p:spPr>
        <p:txBody>
          <a:bodyPr/>
          <a:lstStyle/>
          <a:p>
            <a:r>
              <a:rPr lang="en-US" sz="4000" b="1" dirty="0" smtClean="0">
                <a:latin typeface="+mj-lt"/>
              </a:rPr>
              <a:t>Perkins</a:t>
            </a:r>
            <a:endParaRPr lang="en-US" sz="4000" b="1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0000"/>
                </a:solidFill>
                <a:latin typeface="+mn-lt"/>
              </a:rPr>
              <a:t>Links to progress in passing WOIA</a:t>
            </a:r>
          </a:p>
          <a:p>
            <a:r>
              <a:rPr lang="en-US" sz="2800" dirty="0" smtClean="0">
                <a:solidFill>
                  <a:srgbClr val="000000"/>
                </a:solidFill>
                <a:latin typeface="+mn-lt"/>
              </a:rPr>
              <a:t>New bi-partisan Senate bill </a:t>
            </a:r>
            <a:br>
              <a:rPr lang="en-US" sz="2800" dirty="0" smtClean="0">
                <a:solidFill>
                  <a:srgbClr val="000000"/>
                </a:solidFill>
                <a:latin typeface="+mn-lt"/>
              </a:rPr>
            </a:br>
            <a:r>
              <a:rPr lang="en-US" sz="2800" dirty="0" smtClean="0">
                <a:solidFill>
                  <a:srgbClr val="000000"/>
                </a:solidFill>
                <a:latin typeface="+mn-lt"/>
              </a:rPr>
              <a:t>by Senators </a:t>
            </a:r>
            <a:r>
              <a:rPr lang="en-US" sz="2800" dirty="0" err="1" smtClean="0">
                <a:solidFill>
                  <a:srgbClr val="000000"/>
                </a:solidFill>
                <a:latin typeface="+mn-lt"/>
              </a:rPr>
              <a:t>Kaine</a:t>
            </a:r>
            <a:r>
              <a:rPr lang="en-US" sz="2800" dirty="0" smtClean="0">
                <a:solidFill>
                  <a:srgbClr val="000000"/>
                </a:solidFill>
                <a:latin typeface="+mn-lt"/>
              </a:rPr>
              <a:t> (D-VA) and Portman (R-OH)</a:t>
            </a:r>
          </a:p>
          <a:p>
            <a:r>
              <a:rPr lang="en-US" sz="2800" dirty="0" smtClean="0">
                <a:solidFill>
                  <a:srgbClr val="000000"/>
                </a:solidFill>
                <a:latin typeface="+mn-lt"/>
              </a:rPr>
              <a:t>Dems – education</a:t>
            </a:r>
          </a:p>
          <a:p>
            <a:r>
              <a:rPr lang="en-US" sz="2800" dirty="0" smtClean="0">
                <a:solidFill>
                  <a:srgbClr val="000000"/>
                </a:solidFill>
                <a:latin typeface="+mn-lt"/>
              </a:rPr>
              <a:t>Republicans – labor</a:t>
            </a:r>
          </a:p>
          <a:p>
            <a:r>
              <a:rPr lang="en-US" sz="2800" dirty="0" smtClean="0">
                <a:solidFill>
                  <a:srgbClr val="000000"/>
                </a:solidFill>
                <a:latin typeface="+mn-lt"/>
              </a:rPr>
              <a:t>Skills, jobs, education</a:t>
            </a:r>
            <a:endParaRPr lang="en-US" sz="28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Richard Long, NASTID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F0CC9-0CD0-0146-AD07-E1F8C483A416}" type="slidenum">
              <a:rPr lang="en-US" smtClean="0"/>
              <a:t>15</a:t>
            </a:fld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2650067" y="6489700"/>
            <a:ext cx="2133600" cy="292100"/>
          </a:xfrm>
        </p:spPr>
        <p:txBody>
          <a:bodyPr/>
          <a:lstStyle/>
          <a:p>
            <a:r>
              <a:rPr lang="en-US" sz="1400" dirty="0" smtClean="0"/>
              <a:t>7/23/2014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9227330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1833"/>
          </a:xfrm>
        </p:spPr>
        <p:txBody>
          <a:bodyPr/>
          <a:lstStyle/>
          <a:p>
            <a:r>
              <a:rPr lang="en-US" sz="4000" b="1" dirty="0" smtClean="0">
                <a:latin typeface="+mj-lt"/>
              </a:rPr>
              <a:t>Beyond 2015</a:t>
            </a:r>
            <a:endParaRPr lang="en-US" sz="4000" b="1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0000"/>
                </a:solidFill>
                <a:latin typeface="+mn-lt"/>
              </a:rPr>
              <a:t>Elementary and Secondary Education Act</a:t>
            </a:r>
          </a:p>
          <a:p>
            <a:r>
              <a:rPr lang="en-US" sz="2800" dirty="0" smtClean="0">
                <a:solidFill>
                  <a:srgbClr val="000000"/>
                </a:solidFill>
                <a:latin typeface="+mn-lt"/>
              </a:rPr>
              <a:t>IDEA</a:t>
            </a:r>
          </a:p>
          <a:p>
            <a:r>
              <a:rPr lang="en-US" sz="2800" dirty="0" smtClean="0">
                <a:solidFill>
                  <a:srgbClr val="000000"/>
                </a:solidFill>
                <a:latin typeface="+mn-lt"/>
              </a:rPr>
              <a:t>Big issue – competitive vs. formula</a:t>
            </a:r>
          </a:p>
          <a:p>
            <a:r>
              <a:rPr lang="en-US" sz="2800" dirty="0" smtClean="0">
                <a:solidFill>
                  <a:srgbClr val="000000"/>
                </a:solidFill>
                <a:latin typeface="+mn-lt"/>
              </a:rPr>
              <a:t>Big issue – focused vs. flexible</a:t>
            </a:r>
          </a:p>
          <a:p>
            <a:r>
              <a:rPr lang="en-US" sz="2800" dirty="0" smtClean="0">
                <a:solidFill>
                  <a:srgbClr val="000000"/>
                </a:solidFill>
                <a:latin typeface="+mn-lt"/>
              </a:rPr>
              <a:t>Big issue – accountability</a:t>
            </a:r>
          </a:p>
          <a:p>
            <a:r>
              <a:rPr lang="en-US" sz="2800" dirty="0" smtClean="0">
                <a:solidFill>
                  <a:srgbClr val="000000"/>
                </a:solidFill>
                <a:latin typeface="+mn-lt"/>
              </a:rPr>
              <a:t>Big issue – use of technology (beyond hand-held devices?)</a:t>
            </a:r>
            <a:endParaRPr lang="en-US" sz="28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Richard Long, NASTID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F0CC9-0CD0-0146-AD07-E1F8C483A416}" type="slidenum">
              <a:rPr lang="en-US" smtClean="0"/>
              <a:t>16</a:t>
            </a:fld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2650067" y="6489700"/>
            <a:ext cx="2133600" cy="292100"/>
          </a:xfrm>
        </p:spPr>
        <p:txBody>
          <a:bodyPr/>
          <a:lstStyle/>
          <a:p>
            <a:r>
              <a:rPr lang="en-US" sz="1400" dirty="0" smtClean="0"/>
              <a:t>7/23/2014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1535520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16000"/>
          </a:xfrm>
        </p:spPr>
        <p:txBody>
          <a:bodyPr/>
          <a:lstStyle/>
          <a:p>
            <a:r>
              <a:rPr lang="en-US" sz="4000" b="1" dirty="0" smtClean="0">
                <a:latin typeface="+mj-lt"/>
              </a:rPr>
              <a:t>Look Toward</a:t>
            </a:r>
            <a:endParaRPr lang="en-US" sz="4000" b="1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rgbClr val="000000"/>
                </a:solidFill>
                <a:latin typeface="+mn-lt"/>
              </a:rPr>
              <a:t>Jack Jennings – new book in Spring of 2015</a:t>
            </a:r>
          </a:p>
          <a:p>
            <a:r>
              <a:rPr lang="en-US" sz="2800" dirty="0" smtClean="0">
                <a:solidFill>
                  <a:srgbClr val="000000"/>
                </a:solidFill>
                <a:latin typeface="+mn-lt"/>
              </a:rPr>
              <a:t>Chris Cross – new book (revised) August/September 2014</a:t>
            </a:r>
          </a:p>
          <a:p>
            <a:r>
              <a:rPr lang="en-US" sz="2800" dirty="0" smtClean="0">
                <a:solidFill>
                  <a:srgbClr val="000000"/>
                </a:solidFill>
                <a:latin typeface="+mn-lt"/>
              </a:rPr>
              <a:t>Center for American Progress</a:t>
            </a:r>
          </a:p>
          <a:p>
            <a:r>
              <a:rPr lang="en-US" sz="2800" dirty="0" smtClean="0">
                <a:solidFill>
                  <a:srgbClr val="000000"/>
                </a:solidFill>
                <a:latin typeface="+mn-lt"/>
              </a:rPr>
              <a:t>American Enterprise Institute – Frederick Hess</a:t>
            </a:r>
          </a:p>
          <a:p>
            <a:r>
              <a:rPr lang="en-US" sz="2800" dirty="0" smtClean="0">
                <a:solidFill>
                  <a:srgbClr val="000000"/>
                </a:solidFill>
                <a:latin typeface="+mn-lt"/>
              </a:rPr>
              <a:t>Others developing big ideas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Richard Long, NASTID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F0CC9-0CD0-0146-AD07-E1F8C483A416}" type="slidenum">
              <a:rPr lang="en-US" smtClean="0"/>
              <a:t>17</a:t>
            </a:fld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2650067" y="6489700"/>
            <a:ext cx="2133600" cy="292100"/>
          </a:xfrm>
        </p:spPr>
        <p:txBody>
          <a:bodyPr/>
          <a:lstStyle/>
          <a:p>
            <a:r>
              <a:rPr lang="en-US" sz="1400" dirty="0" smtClean="0"/>
              <a:t>7/23/2014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0014423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latin typeface="+mj-lt"/>
              </a:rPr>
              <a:t>The Challenge: Reading </a:t>
            </a:r>
            <a:br>
              <a:rPr lang="en-US" sz="4000" b="1" dirty="0" smtClean="0">
                <a:latin typeface="+mj-lt"/>
              </a:rPr>
            </a:br>
            <a:r>
              <a:rPr lang="en-US" sz="4000" b="1" dirty="0" smtClean="0">
                <a:latin typeface="+mj-lt"/>
              </a:rPr>
              <a:t>NAEP 2013</a:t>
            </a:r>
            <a:endParaRPr lang="en-US" sz="4000" b="1" dirty="0">
              <a:latin typeface="+mj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24998" r="-24998"/>
          <a:stretch>
            <a:fillRect/>
          </a:stretch>
        </p:blipFill>
        <p:spPr>
          <a:xfrm>
            <a:off x="1372107" y="1684338"/>
            <a:ext cx="7498080" cy="4800600"/>
          </a:xfr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Richard Long, NASTID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F0CC9-0CD0-0146-AD07-E1F8C483A416}" type="slidenum">
              <a:rPr lang="en-US" smtClean="0"/>
              <a:t>18</a:t>
            </a:fld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248400" y="6437842"/>
            <a:ext cx="2133600" cy="292100"/>
          </a:xfrm>
        </p:spPr>
        <p:txBody>
          <a:bodyPr/>
          <a:lstStyle/>
          <a:p>
            <a:r>
              <a:rPr lang="en-US" sz="1400" dirty="0" smtClean="0"/>
              <a:t>7/23/2014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2756433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latin typeface="+mj-lt"/>
              </a:rPr>
              <a:t>Legislative Update</a:t>
            </a:r>
            <a:endParaRPr lang="en-US" sz="4000" b="1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3600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n-US" sz="36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Questions?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6834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833" y="1519589"/>
            <a:ext cx="7857359" cy="5262211"/>
          </a:xfrm>
        </p:spPr>
        <p:txBody>
          <a:bodyPr>
            <a:noAutofit/>
          </a:bodyPr>
          <a:lstStyle/>
          <a:p>
            <a:pPr marL="475488" indent="-457200" algn="l">
              <a:lnSpc>
                <a:spcPct val="140000"/>
              </a:lnSpc>
            </a:pP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Review &amp; Approval of Minutes</a:t>
            </a:r>
            <a:endParaRPr lang="en-US" sz="2800" dirty="0" smtClean="0">
              <a:solidFill>
                <a:schemeClr val="tx2">
                  <a:lumMod val="75000"/>
                </a:schemeClr>
              </a:solidFill>
              <a:uFillTx/>
            </a:endParaRPr>
          </a:p>
          <a:p>
            <a:pPr marL="475488" indent="-457200" algn="l">
              <a:lnSpc>
                <a:spcPct val="140000"/>
              </a:lnSpc>
            </a:pP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Finance Report</a:t>
            </a:r>
          </a:p>
          <a:p>
            <a:pPr marL="475488" indent="-457200" algn="l">
              <a:lnSpc>
                <a:spcPct val="140000"/>
              </a:lnSpc>
            </a:pP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State of the Association Report</a:t>
            </a:r>
          </a:p>
          <a:p>
            <a:pPr marL="475488" indent="-457200" algn="l">
              <a:lnSpc>
                <a:spcPct val="140000"/>
              </a:lnSpc>
            </a:pP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2015 Conference Update</a:t>
            </a:r>
          </a:p>
          <a:p>
            <a:pPr marL="475488" indent="-457200" algn="l">
              <a:lnSpc>
                <a:spcPct val="140000"/>
              </a:lnSpc>
            </a:pP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Leadership Elections</a:t>
            </a:r>
          </a:p>
          <a:p>
            <a:pPr marL="475488" indent="-457200" algn="l">
              <a:lnSpc>
                <a:spcPct val="140000"/>
              </a:lnSpc>
            </a:pP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Committee Work</a:t>
            </a:r>
            <a:endParaRPr lang="en-US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>
                <a:uFillTx/>
              </a:rPr>
              <a:pPr/>
              <a:t>20</a:t>
            </a:fld>
            <a:endParaRPr kumimoji="0" lang="en-US" dirty="0">
              <a:uFillTx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69333" y="374227"/>
            <a:ext cx="8901515" cy="1020620"/>
          </a:xfrm>
          <a:prstGeom prst="rect">
            <a:avLst/>
          </a:prstGeom>
        </p:spPr>
        <p:txBody>
          <a:bodyPr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5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Business Meeting</a:t>
            </a:r>
            <a:br>
              <a:rPr kumimoji="0" lang="en-US" sz="40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4000" b="1" i="0" u="none" strike="noStrike" kern="1200" cap="all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>
                <a:uFillTx/>
              </a:rPr>
              <a:pPr/>
              <a:t>21</a:t>
            </a:fld>
            <a:endParaRPr kumimoji="0" lang="en-US" dirty="0">
              <a:uFillTx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1593596"/>
              </p:ext>
            </p:extLst>
          </p:nvPr>
        </p:nvGraphicFramePr>
        <p:xfrm>
          <a:off x="1350731" y="1715422"/>
          <a:ext cx="7369944" cy="4556259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842486"/>
                <a:gridCol w="1842486"/>
                <a:gridCol w="1842486"/>
                <a:gridCol w="1842486"/>
              </a:tblGrid>
              <a:tr h="70286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Revenue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Year</a:t>
                      </a:r>
                      <a:r>
                        <a:rPr lang="en-US" sz="1600" baseline="0" dirty="0" smtClean="0">
                          <a:solidFill>
                            <a:srgbClr val="234271"/>
                          </a:solidFill>
                        </a:rPr>
                        <a:t> to Date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2014 Budget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Remaining Balance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 anchor="ctr"/>
                </a:tc>
              </a:tr>
              <a:tr h="70286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Conferences &amp; Meetings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$215,747.10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$245,000.00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$29,252.90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</a:tr>
              <a:tr h="450077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Dues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$0.00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$33,000.00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$33,000.00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</a:tr>
              <a:tr h="450077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Grants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$0.00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$10,000.00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$10,000.00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</a:tr>
              <a:tr h="450077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Interest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$59.76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$150.00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$90.24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</a:tr>
              <a:tr h="450077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Services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$0.00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$0.00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$0.00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</a:tr>
              <a:tr h="450077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Sponsorships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$0.00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$20,000.00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$20,000.00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</a:tr>
              <a:tr h="450077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Subscriptions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$3,878.10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$15,000.00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$11,121.90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</a:tr>
              <a:tr h="450077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234271"/>
                          </a:solidFill>
                        </a:rPr>
                        <a:t>Total Revenue</a:t>
                      </a:r>
                      <a:endParaRPr lang="en-US" sz="1600" b="1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$219,684.96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$323,150.00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$103,465.04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itle 1"/>
          <p:cNvSpPr txBox="1">
            <a:spLocks/>
          </p:cNvSpPr>
          <p:nvPr/>
        </p:nvSpPr>
        <p:spPr>
          <a:xfrm>
            <a:off x="529167" y="158762"/>
            <a:ext cx="8541681" cy="1534571"/>
          </a:xfrm>
          <a:prstGeom prst="rect">
            <a:avLst/>
          </a:prstGeom>
        </p:spPr>
        <p:txBody>
          <a:bodyPr anchor="t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kumimoji="0" lang="en-US" sz="40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January – June finance </a:t>
            </a:r>
            <a:r>
              <a:rPr kumimoji="0" lang="en-US" sz="4000" b="1" i="0" u="none" strike="noStrike" kern="1200" cap="all" spc="0" normalizeH="0" baseline="0" noProof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reporT</a:t>
            </a:r>
            <a:endParaRPr kumimoji="0" lang="en-US" sz="4000" b="1" i="0" u="none" strike="noStrike" kern="1200" cap="all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algn="ctr">
              <a:spcBef>
                <a:spcPct val="0"/>
              </a:spcBef>
              <a:defRPr/>
            </a:pPr>
            <a:endParaRPr lang="en-US" b="1" dirty="0" smtClean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 algn="ctr">
              <a:spcBef>
                <a:spcPct val="0"/>
              </a:spcBef>
              <a:defRPr/>
            </a:pP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Trish 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Boland (CO)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, Treasurer</a:t>
            </a:r>
            <a:endParaRPr lang="en-US" sz="2800" b="1" dirty="0">
              <a:solidFill>
                <a:srgbClr val="234271"/>
              </a:solidFill>
              <a:latin typeface="+mj-lt"/>
            </a:endParaRPr>
          </a:p>
          <a:p>
            <a:pPr marL="0" marR="0" lvl="0" indent="0" algn="ctr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all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9333" y="34021"/>
            <a:ext cx="8809859" cy="827830"/>
          </a:xfrm>
        </p:spPr>
        <p:txBody>
          <a:bodyPr>
            <a:noAutofit/>
          </a:bodyPr>
          <a:lstStyle/>
          <a:p>
            <a:pPr marL="475488" indent="-457200" algn="ctr">
              <a:lnSpc>
                <a:spcPct val="140000"/>
              </a:lnSpc>
            </a:pPr>
            <a:r>
              <a:rPr lang="en-US" sz="4000" b="1" dirty="0" smtClean="0">
                <a:solidFill>
                  <a:schemeClr val="tx2">
                    <a:lumMod val="75000"/>
                  </a:schemeClr>
                </a:solidFill>
              </a:rPr>
              <a:t>January – June Finance Report</a:t>
            </a:r>
          </a:p>
          <a:p>
            <a:endParaRPr lang="en-US" sz="4000" b="1" dirty="0" smtClean="0">
              <a:solidFill>
                <a:srgbClr val="234271"/>
              </a:solidFill>
            </a:endParaRPr>
          </a:p>
          <a:p>
            <a:endParaRPr lang="en-US" sz="4000" b="1" dirty="0" smtClean="0">
              <a:solidFill>
                <a:srgbClr val="234271"/>
              </a:solidFill>
            </a:endParaRPr>
          </a:p>
          <a:p>
            <a:pPr>
              <a:buFont typeface="Arial"/>
              <a:buChar char="•"/>
            </a:pPr>
            <a:endParaRPr lang="en-US" sz="4000" b="1" dirty="0" smtClean="0">
              <a:solidFill>
                <a:srgbClr val="234271"/>
              </a:solidFill>
              <a:uFillTx/>
            </a:endParaRPr>
          </a:p>
          <a:p>
            <a:endParaRPr lang="en-US" sz="4000" b="1" dirty="0">
              <a:solidFill>
                <a:srgbClr val="182C4B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>
                <a:uFillTx/>
              </a:rPr>
              <a:pPr/>
              <a:t>22</a:t>
            </a:fld>
            <a:endParaRPr kumimoji="0" lang="en-US" dirty="0">
              <a:uFillTx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5831724"/>
              </p:ext>
            </p:extLst>
          </p:nvPr>
        </p:nvGraphicFramePr>
        <p:xfrm>
          <a:off x="1502835" y="981041"/>
          <a:ext cx="6693930" cy="5740435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921909"/>
                <a:gridCol w="1554521"/>
                <a:gridCol w="1538716"/>
                <a:gridCol w="1678784"/>
              </a:tblGrid>
              <a:tr h="59326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Expenses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Year</a:t>
                      </a:r>
                      <a:r>
                        <a:rPr lang="en-US" sz="1600" baseline="0" dirty="0" smtClean="0">
                          <a:solidFill>
                            <a:srgbClr val="234271"/>
                          </a:solidFill>
                        </a:rPr>
                        <a:t> to Date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2014 Budget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Remaining Balance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 anchor="ctr"/>
                </a:tc>
              </a:tr>
              <a:tr h="395936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234271"/>
                          </a:solidFill>
                        </a:rPr>
                        <a:t>Awards</a:t>
                      </a:r>
                      <a:r>
                        <a:rPr lang="en-US" sz="1200" baseline="0" dirty="0" smtClean="0">
                          <a:solidFill>
                            <a:srgbClr val="234271"/>
                          </a:solidFill>
                        </a:rPr>
                        <a:t> &amp; Gifts</a:t>
                      </a:r>
                      <a:endParaRPr lang="en-US" sz="12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$0.00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$500.00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$500.00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</a:tr>
              <a:tr h="395936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234271"/>
                          </a:solidFill>
                        </a:rPr>
                        <a:t>Bank Charges</a:t>
                      </a:r>
                      <a:endParaRPr lang="en-US" sz="12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$67.00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$50.00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($17.00)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</a:tr>
              <a:tr h="395936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234271"/>
                          </a:solidFill>
                        </a:rPr>
                        <a:t>Conference &amp; Meetings</a:t>
                      </a:r>
                      <a:endParaRPr lang="en-US" sz="12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$17,977.97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$141,550.00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$123,572.03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</a:tr>
              <a:tr h="395936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234271"/>
                          </a:solidFill>
                        </a:rPr>
                        <a:t>Contracted Services</a:t>
                      </a:r>
                      <a:endParaRPr lang="en-US" sz="12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$59,499.99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$148,000.00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$88,500.01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</a:tr>
              <a:tr h="395936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234271"/>
                          </a:solidFill>
                        </a:rPr>
                        <a:t>Dues &amp; Subscriptions</a:t>
                      </a:r>
                      <a:endParaRPr lang="en-US" sz="12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$1,000.00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$1,000.00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$0.00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</a:tr>
              <a:tr h="395936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234271"/>
                          </a:solidFill>
                        </a:rPr>
                        <a:t>Insurance</a:t>
                      </a:r>
                      <a:endParaRPr lang="en-US" sz="12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$2,640.00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$2,625.00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($15.00)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</a:tr>
              <a:tr h="395936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234271"/>
                          </a:solidFill>
                        </a:rPr>
                        <a:t>Legal &amp;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$825.00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$1,500.00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$675.00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</a:tr>
              <a:tr h="395936">
                <a:tc>
                  <a:txBody>
                    <a:bodyPr/>
                    <a:lstStyle/>
                    <a:p>
                      <a:r>
                        <a:rPr lang="en-US" sz="1200" b="0" dirty="0" smtClean="0">
                          <a:solidFill>
                            <a:srgbClr val="234271"/>
                          </a:solidFill>
                        </a:rPr>
                        <a:t>Office Expenses</a:t>
                      </a:r>
                      <a:endParaRPr lang="en-US" sz="1200" b="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$600.00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$1,600.00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$1,000.00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</a:tr>
              <a:tr h="395936">
                <a:tc>
                  <a:txBody>
                    <a:bodyPr/>
                    <a:lstStyle/>
                    <a:p>
                      <a:r>
                        <a:rPr lang="en-US" sz="1200" b="0" dirty="0" smtClean="0">
                          <a:solidFill>
                            <a:srgbClr val="234271"/>
                          </a:solidFill>
                        </a:rPr>
                        <a:t>Printing</a:t>
                      </a:r>
                      <a:endParaRPr lang="en-US" sz="1200" b="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$0.00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$100.00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$100.00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</a:tr>
              <a:tr h="395936">
                <a:tc>
                  <a:txBody>
                    <a:bodyPr/>
                    <a:lstStyle/>
                    <a:p>
                      <a:r>
                        <a:rPr lang="en-US" sz="1200" b="0" dirty="0" smtClean="0">
                          <a:solidFill>
                            <a:srgbClr val="234271"/>
                          </a:solidFill>
                        </a:rPr>
                        <a:t>Supplies</a:t>
                      </a:r>
                      <a:endParaRPr lang="en-US" sz="1200" b="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$0.00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$450.0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$450.00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</a:tr>
              <a:tr h="395936">
                <a:tc>
                  <a:txBody>
                    <a:bodyPr/>
                    <a:lstStyle/>
                    <a:p>
                      <a:r>
                        <a:rPr lang="en-US" sz="1200" b="0" dirty="0" smtClean="0">
                          <a:solidFill>
                            <a:srgbClr val="234271"/>
                          </a:solidFill>
                        </a:rPr>
                        <a:t>Taxes &amp; Licenses</a:t>
                      </a:r>
                      <a:endParaRPr lang="en-US" sz="1200" b="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$25.00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$50.00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$25.00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</a:tr>
              <a:tr h="395936">
                <a:tc>
                  <a:txBody>
                    <a:bodyPr/>
                    <a:lstStyle/>
                    <a:p>
                      <a:r>
                        <a:rPr lang="en-US" sz="1200" b="0" dirty="0" smtClean="0">
                          <a:solidFill>
                            <a:srgbClr val="234271"/>
                          </a:solidFill>
                        </a:rPr>
                        <a:t>Travel</a:t>
                      </a:r>
                      <a:endParaRPr lang="en-US" sz="1200" b="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$538.88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$25,000.00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$24,461.12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</a:tr>
              <a:tr h="395936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234271"/>
                          </a:solidFill>
                        </a:rPr>
                        <a:t>Total Expenses</a:t>
                      </a:r>
                      <a:endParaRPr lang="en-US" sz="1600" b="1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$83,173.84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$322,425.00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rgbClr val="234271"/>
                          </a:solidFill>
                        </a:rPr>
                        <a:t>$239,251.16</a:t>
                      </a:r>
                      <a:endParaRPr lang="en-US" sz="16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394848"/>
            <a:ext cx="6400800" cy="3424748"/>
          </a:xfrm>
        </p:spPr>
        <p:txBody>
          <a:bodyPr>
            <a:normAutofit/>
          </a:bodyPr>
          <a:lstStyle/>
          <a:p>
            <a:endParaRPr lang="en-US" sz="2400" b="1" dirty="0" smtClean="0">
              <a:solidFill>
                <a:srgbClr val="234271"/>
              </a:solidFill>
            </a:endParaRPr>
          </a:p>
          <a:p>
            <a:endParaRPr lang="en-US" sz="2400" dirty="0" smtClean="0">
              <a:solidFill>
                <a:srgbClr val="234271"/>
              </a:solidFill>
              <a:uFillTx/>
            </a:endParaRPr>
          </a:p>
          <a:p>
            <a:endParaRPr lang="en-US" sz="2400" dirty="0">
              <a:solidFill>
                <a:srgbClr val="182C4B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>
                <a:uFillTx/>
              </a:rPr>
              <a:pPr/>
              <a:t>23</a:t>
            </a:fld>
            <a:endParaRPr kumimoji="0" lang="en-US" dirty="0">
              <a:uFillTx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0428110"/>
              </p:ext>
            </p:extLst>
          </p:nvPr>
        </p:nvGraphicFramePr>
        <p:xfrm>
          <a:off x="1016001" y="1864311"/>
          <a:ext cx="7186292" cy="2496021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608044"/>
                <a:gridCol w="3578248"/>
              </a:tblGrid>
              <a:tr h="67199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234271"/>
                          </a:solidFill>
                        </a:rPr>
                        <a:t>Bank Account</a:t>
                      </a:r>
                      <a:endParaRPr lang="en-US" sz="1800" dirty="0">
                        <a:solidFill>
                          <a:srgbClr val="23427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234271"/>
                          </a:solidFill>
                        </a:rPr>
                        <a:t>June 2014</a:t>
                      </a:r>
                      <a:r>
                        <a:rPr lang="en-US" sz="1800" baseline="0" dirty="0" smtClean="0">
                          <a:solidFill>
                            <a:srgbClr val="234271"/>
                          </a:solidFill>
                        </a:rPr>
                        <a:t> </a:t>
                      </a:r>
                      <a:r>
                        <a:rPr lang="en-US" sz="1800" dirty="0" smtClean="0">
                          <a:solidFill>
                            <a:srgbClr val="234271"/>
                          </a:solidFill>
                        </a:rPr>
                        <a:t>Balance</a:t>
                      </a:r>
                      <a:endParaRPr lang="en-US" sz="1800" dirty="0">
                        <a:solidFill>
                          <a:srgbClr val="234271"/>
                        </a:solidFill>
                      </a:endParaRPr>
                    </a:p>
                  </a:txBody>
                  <a:tcPr anchor="ctr"/>
                </a:tc>
              </a:tr>
              <a:tr h="448479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234271"/>
                          </a:solidFill>
                        </a:rPr>
                        <a:t>United Timed Deposit</a:t>
                      </a:r>
                      <a:endParaRPr lang="en-US" sz="18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solidFill>
                            <a:srgbClr val="234271"/>
                          </a:solidFill>
                        </a:rPr>
                        <a:t>$</a:t>
                      </a:r>
                      <a:r>
                        <a:rPr lang="en-US" sz="1800" dirty="0" smtClean="0"/>
                        <a:t>151,127.90</a:t>
                      </a:r>
                    </a:p>
                  </a:txBody>
                  <a:tcPr/>
                </a:tc>
              </a:tr>
              <a:tr h="448479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234271"/>
                          </a:solidFill>
                        </a:rPr>
                        <a:t>Wells Fargo Checking</a:t>
                      </a:r>
                      <a:endParaRPr lang="en-US" sz="18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solidFill>
                            <a:srgbClr val="234271"/>
                          </a:solidFill>
                        </a:rPr>
                        <a:t>$</a:t>
                      </a:r>
                      <a:r>
                        <a:rPr lang="en-US" sz="1800" dirty="0" smtClean="0"/>
                        <a:t>55,029.47</a:t>
                      </a:r>
                    </a:p>
                  </a:txBody>
                  <a:tcPr/>
                </a:tc>
              </a:tr>
              <a:tr h="448479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234271"/>
                          </a:solidFill>
                        </a:rPr>
                        <a:t>Wells Fargo Money Market</a:t>
                      </a:r>
                      <a:endParaRPr lang="en-US" sz="1800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solidFill>
                            <a:srgbClr val="234271"/>
                          </a:solidFill>
                        </a:rPr>
                        <a:t>$</a:t>
                      </a:r>
                      <a:r>
                        <a:rPr lang="en-US" sz="1800" dirty="0" smtClean="0"/>
                        <a:t>98,680.06</a:t>
                      </a:r>
                    </a:p>
                  </a:txBody>
                  <a:tcPr/>
                </a:tc>
              </a:tr>
              <a:tr h="478587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234271"/>
                          </a:solidFill>
                        </a:rPr>
                        <a:t>Total Assets</a:t>
                      </a:r>
                      <a:endParaRPr lang="en-US" sz="1800" b="1" dirty="0">
                        <a:solidFill>
                          <a:srgbClr val="23427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solidFill>
                            <a:srgbClr val="234271"/>
                          </a:solidFill>
                        </a:rPr>
                        <a:t>$</a:t>
                      </a:r>
                      <a:r>
                        <a:rPr lang="en-US" sz="1800" dirty="0" smtClean="0"/>
                        <a:t>304,837.43</a:t>
                      </a:r>
                      <a:endParaRPr lang="en-US" sz="2000" dirty="0" smtClean="0">
                        <a:solidFill>
                          <a:srgbClr val="182C4B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itle 1"/>
          <p:cNvSpPr txBox="1">
            <a:spLocks/>
          </p:cNvSpPr>
          <p:nvPr/>
        </p:nvSpPr>
        <p:spPr>
          <a:xfrm>
            <a:off x="148167" y="374227"/>
            <a:ext cx="8922681" cy="1020620"/>
          </a:xfrm>
          <a:prstGeom prst="rect">
            <a:avLst/>
          </a:prstGeom>
        </p:spPr>
        <p:txBody>
          <a:bodyPr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5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Bank balances</a:t>
            </a:r>
            <a:br>
              <a:rPr kumimoji="0" lang="en-US" sz="40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0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0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4000" b="1" i="0" u="none" strike="noStrike" kern="1200" cap="all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9833" y="1394848"/>
            <a:ext cx="8619359" cy="3424748"/>
          </a:xfrm>
        </p:spPr>
        <p:txBody>
          <a:bodyPr>
            <a:normAutofit/>
          </a:bodyPr>
          <a:lstStyle/>
          <a:p>
            <a:endParaRPr lang="en-US" sz="2400" b="1" dirty="0" smtClean="0">
              <a:solidFill>
                <a:srgbClr val="234271"/>
              </a:solidFill>
            </a:endParaRPr>
          </a:p>
          <a:p>
            <a:endParaRPr lang="en-US" sz="2400" dirty="0" smtClean="0">
              <a:solidFill>
                <a:srgbClr val="234271"/>
              </a:solidFill>
              <a:uFillTx/>
            </a:endParaRPr>
          </a:p>
          <a:p>
            <a:endParaRPr lang="en-US" sz="2400" dirty="0">
              <a:solidFill>
                <a:srgbClr val="182C4B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>
                <a:uFillTx/>
              </a:rPr>
              <a:pPr/>
              <a:t>24</a:t>
            </a:fld>
            <a:endParaRPr kumimoji="0" lang="en-US" dirty="0">
              <a:uFillTx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48167" y="374227"/>
            <a:ext cx="8922681" cy="1020620"/>
          </a:xfrm>
          <a:prstGeom prst="rect">
            <a:avLst/>
          </a:prstGeom>
        </p:spPr>
        <p:txBody>
          <a:bodyPr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5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STATE OF THE ASSOCIATION</a:t>
            </a:r>
            <a:endParaRPr kumimoji="0" lang="en-US" sz="4000" b="1" i="0" u="none" strike="noStrike" kern="1200" cap="all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69380" y="1769074"/>
            <a:ext cx="6106831" cy="1356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</a:rPr>
              <a:t>Bob Harmon</a:t>
            </a:r>
          </a:p>
          <a:p>
            <a:pPr algn="ctr">
              <a:lnSpc>
                <a:spcPct val="140000"/>
              </a:lnSpc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Chief Executive Officer</a:t>
            </a:r>
          </a:p>
        </p:txBody>
      </p:sp>
    </p:spTree>
    <p:extLst>
      <p:ext uri="{BB962C8B-B14F-4D97-AF65-F5344CB8AC3E}">
        <p14:creationId xmlns:p14="http://schemas.microsoft.com/office/powerpoint/2010/main" val="460246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394848"/>
            <a:ext cx="6400800" cy="3424748"/>
          </a:xfrm>
        </p:spPr>
        <p:txBody>
          <a:bodyPr>
            <a:normAutofit/>
          </a:bodyPr>
          <a:lstStyle/>
          <a:p>
            <a:endParaRPr lang="en-US" sz="2400" b="1" dirty="0" smtClean="0">
              <a:solidFill>
                <a:srgbClr val="234271"/>
              </a:solidFill>
            </a:endParaRPr>
          </a:p>
          <a:p>
            <a:endParaRPr lang="en-US" sz="2400" dirty="0" smtClean="0">
              <a:solidFill>
                <a:srgbClr val="234271"/>
              </a:solidFill>
              <a:uFillTx/>
            </a:endParaRPr>
          </a:p>
          <a:p>
            <a:endParaRPr lang="en-US" sz="2400" dirty="0">
              <a:solidFill>
                <a:srgbClr val="182C4B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>
                <a:uFillTx/>
              </a:rPr>
              <a:pPr/>
              <a:t>25</a:t>
            </a:fld>
            <a:endParaRPr kumimoji="0" lang="en-US" dirty="0">
              <a:uFillTx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48167" y="374226"/>
            <a:ext cx="8922681" cy="1890607"/>
          </a:xfrm>
          <a:prstGeom prst="rect">
            <a:avLst/>
          </a:prstGeom>
        </p:spPr>
        <p:txBody>
          <a:bodyPr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2015 CONFERENCE UPDATE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cap="all" dirty="0" smtClean="0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Salt Lake City</a:t>
            </a:r>
            <a:endParaRPr kumimoji="0" lang="en-US" sz="4000" i="0" u="none" strike="noStrike" kern="1200" cap="all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8168" y="2428789"/>
            <a:ext cx="8831024" cy="1356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</a:rPr>
              <a:t>Marcus Cheeks (MS)</a:t>
            </a:r>
          </a:p>
          <a:p>
            <a:pPr algn="ctr">
              <a:lnSpc>
                <a:spcPct val="140000"/>
              </a:lnSpc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Chairman</a:t>
            </a:r>
          </a:p>
        </p:txBody>
      </p:sp>
    </p:spTree>
    <p:extLst>
      <p:ext uri="{BB962C8B-B14F-4D97-AF65-F5344CB8AC3E}">
        <p14:creationId xmlns:p14="http://schemas.microsoft.com/office/powerpoint/2010/main" val="30167179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"/>
            <a:ext cx="8229600" cy="952500"/>
          </a:xfrm>
        </p:spPr>
        <p:txBody>
          <a:bodyPr/>
          <a:lstStyle/>
          <a:p>
            <a:pPr lvl="0"/>
            <a:r>
              <a:rPr lang="en-US" sz="4000" b="1" cap="all" dirty="0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</a:rPr>
              <a:t>2015 </a:t>
            </a:r>
            <a:r>
              <a:rPr lang="en-US" sz="4000" b="1" cap="all" dirty="0" smtClean="0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</a:rPr>
              <a:t>CONFERENCE</a:t>
            </a:r>
            <a:endParaRPr lang="en-US" sz="4000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40" y="1227668"/>
            <a:ext cx="8699500" cy="4898496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0000"/>
                </a:solidFill>
              </a:rPr>
              <a:t>Theme:  Leading with Wonder</a:t>
            </a:r>
          </a:p>
          <a:p>
            <a:r>
              <a:rPr lang="en-US" sz="2800" dirty="0" smtClean="0">
                <a:solidFill>
                  <a:srgbClr val="000000"/>
                </a:solidFill>
              </a:rPr>
              <a:t>102 total sessions, including:</a:t>
            </a:r>
          </a:p>
          <a:p>
            <a:pPr lvl="1"/>
            <a:r>
              <a:rPr lang="en-US" sz="2400" dirty="0" smtClean="0">
                <a:solidFill>
                  <a:srgbClr val="000000"/>
                </a:solidFill>
              </a:rPr>
              <a:t>5 keynotes</a:t>
            </a:r>
          </a:p>
          <a:p>
            <a:pPr lvl="1"/>
            <a:r>
              <a:rPr lang="en-US" sz="2400" dirty="0" smtClean="0">
                <a:solidFill>
                  <a:srgbClr val="000000"/>
                </a:solidFill>
              </a:rPr>
              <a:t>97 concurrent sessions</a:t>
            </a:r>
          </a:p>
          <a:p>
            <a:r>
              <a:rPr lang="en-US" sz="2800" dirty="0" smtClean="0">
                <a:solidFill>
                  <a:srgbClr val="000000"/>
                </a:solidFill>
              </a:rPr>
              <a:t>Additional 36 sessions to be video taped for inclusion in Title I On Demand</a:t>
            </a:r>
          </a:p>
          <a:p>
            <a:r>
              <a:rPr lang="en-US" sz="2800" dirty="0" smtClean="0">
                <a:solidFill>
                  <a:srgbClr val="000000"/>
                </a:solidFill>
              </a:rPr>
              <a:t>Committee Reviewed top sessions yesterday and prioritized best proposals</a:t>
            </a:r>
          </a:p>
          <a:p>
            <a:r>
              <a:rPr lang="en-US" sz="2800" dirty="0" smtClean="0">
                <a:solidFill>
                  <a:srgbClr val="000000"/>
                </a:solidFill>
              </a:rPr>
              <a:t>Sessions will be finalized and posted in online schedule by September 1</a:t>
            </a:r>
          </a:p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9181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73667"/>
          </a:xfrm>
        </p:spPr>
        <p:txBody>
          <a:bodyPr/>
          <a:lstStyle/>
          <a:p>
            <a:pPr lvl="0"/>
            <a:r>
              <a:rPr lang="en-US" sz="4000" b="1" cap="all" dirty="0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</a:rPr>
              <a:t>2015 </a:t>
            </a:r>
            <a:r>
              <a:rPr lang="en-US" sz="4000" b="1" cap="all" dirty="0" smtClean="0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</a:rPr>
              <a:t>CONFERENCE Keynotes</a:t>
            </a:r>
            <a:endParaRPr lang="en-US" sz="4000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2833" y="1248833"/>
            <a:ext cx="8720667" cy="48773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i="1" dirty="0" smtClean="0">
                <a:solidFill>
                  <a:srgbClr val="000000"/>
                </a:solidFill>
              </a:rPr>
              <a:t>Invited, not yet confirmed:</a:t>
            </a:r>
          </a:p>
          <a:p>
            <a:r>
              <a:rPr lang="en-US" sz="2800" dirty="0" smtClean="0">
                <a:solidFill>
                  <a:srgbClr val="000000"/>
                </a:solidFill>
              </a:rPr>
              <a:t>Secretary of Education, Arne Duncan </a:t>
            </a:r>
          </a:p>
          <a:p>
            <a:r>
              <a:rPr lang="en-US" sz="2800" dirty="0" smtClean="0">
                <a:solidFill>
                  <a:srgbClr val="000000"/>
                </a:solidFill>
              </a:rPr>
              <a:t>Panel, moderated by Gwen </a:t>
            </a:r>
            <a:r>
              <a:rPr lang="en-US" sz="2800" dirty="0" err="1" smtClean="0">
                <a:solidFill>
                  <a:srgbClr val="000000"/>
                </a:solidFill>
              </a:rPr>
              <a:t>Ifill</a:t>
            </a:r>
            <a:r>
              <a:rPr lang="en-US" sz="2800" dirty="0" smtClean="0">
                <a:solidFill>
                  <a:srgbClr val="000000"/>
                </a:solidFill>
              </a:rPr>
              <a:t> of PBS News Panelists: Arne Duncan, Doris Kearns Goodwin, Marian Wright Edelman</a:t>
            </a:r>
          </a:p>
          <a:p>
            <a:r>
              <a:rPr lang="en-US" sz="2800" dirty="0" smtClean="0">
                <a:solidFill>
                  <a:srgbClr val="000000"/>
                </a:solidFill>
              </a:rPr>
              <a:t>Stacey Bess:  The School with No Name</a:t>
            </a:r>
          </a:p>
          <a:p>
            <a:r>
              <a:rPr lang="en-US" sz="2800" dirty="0" smtClean="0">
                <a:solidFill>
                  <a:srgbClr val="000000"/>
                </a:solidFill>
              </a:rPr>
              <a:t>James Johnson:  Economics of Demographics</a:t>
            </a:r>
          </a:p>
          <a:p>
            <a:r>
              <a:rPr lang="en-US" sz="2800" dirty="0" smtClean="0">
                <a:solidFill>
                  <a:srgbClr val="000000"/>
                </a:solidFill>
              </a:rPr>
              <a:t>Chris </a:t>
            </a:r>
            <a:r>
              <a:rPr lang="en-US" sz="2800" dirty="0" err="1" smtClean="0">
                <a:solidFill>
                  <a:srgbClr val="000000"/>
                </a:solidFill>
              </a:rPr>
              <a:t>Emdin</a:t>
            </a:r>
            <a:r>
              <a:rPr lang="en-US" sz="2800" dirty="0" smtClean="0">
                <a:solidFill>
                  <a:srgbClr val="000000"/>
                </a:solidFill>
              </a:rPr>
              <a:t>:  Training Teachers to Teach with “Magic”</a:t>
            </a:r>
          </a:p>
        </p:txBody>
      </p:sp>
    </p:spTree>
    <p:extLst>
      <p:ext uri="{BB962C8B-B14F-4D97-AF65-F5344CB8AC3E}">
        <p14:creationId xmlns:p14="http://schemas.microsoft.com/office/powerpoint/2010/main" val="23569627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73667"/>
          </a:xfrm>
        </p:spPr>
        <p:txBody>
          <a:bodyPr/>
          <a:lstStyle/>
          <a:p>
            <a:pPr lvl="0"/>
            <a:r>
              <a:rPr lang="en-US" sz="4000" b="1" cap="all" dirty="0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</a:rPr>
              <a:t>2015 </a:t>
            </a:r>
            <a:r>
              <a:rPr lang="en-US" sz="4000" b="1" cap="all" dirty="0" smtClean="0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</a:rPr>
              <a:t>CONFERENCE Policies</a:t>
            </a:r>
            <a:endParaRPr lang="en-US" sz="4000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48833"/>
            <a:ext cx="8496300" cy="48773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rgbClr val="000000"/>
                </a:solidFill>
              </a:rPr>
              <a:t>NASTID Members have special exemptions:</a:t>
            </a:r>
          </a:p>
          <a:p>
            <a:r>
              <a:rPr lang="en-US" sz="2800" dirty="0" smtClean="0">
                <a:solidFill>
                  <a:srgbClr val="000000"/>
                </a:solidFill>
              </a:rPr>
              <a:t>Hotel blocks held at closest hotels until Dec 1</a:t>
            </a:r>
          </a:p>
          <a:p>
            <a:r>
              <a:rPr lang="en-US" sz="2800" dirty="0" smtClean="0">
                <a:solidFill>
                  <a:srgbClr val="000000"/>
                </a:solidFill>
              </a:rPr>
              <a:t>Hold registration &amp; reservation until Jan 27</a:t>
            </a:r>
          </a:p>
          <a:p>
            <a:r>
              <a:rPr lang="en-US" sz="2800" dirty="0" smtClean="0">
                <a:solidFill>
                  <a:srgbClr val="000000"/>
                </a:solidFill>
              </a:rPr>
              <a:t>Cancel for full refund (less $75 fee) until Jan 27</a:t>
            </a:r>
          </a:p>
          <a:p>
            <a:r>
              <a:rPr lang="en-US" sz="2800" dirty="0" smtClean="0">
                <a:solidFill>
                  <a:srgbClr val="000000"/>
                </a:solidFill>
              </a:rPr>
              <a:t>Special NASTID Members section of website</a:t>
            </a:r>
          </a:p>
          <a:p>
            <a:pPr marL="0" indent="0">
              <a:buNone/>
            </a:pPr>
            <a:r>
              <a:rPr lang="en-US" sz="2800" b="1" dirty="0" smtClean="0">
                <a:solidFill>
                  <a:srgbClr val="000000"/>
                </a:solidFill>
              </a:rPr>
              <a:t>For All Others:</a:t>
            </a:r>
          </a:p>
          <a:p>
            <a:r>
              <a:rPr lang="en-US" sz="2800" dirty="0" smtClean="0">
                <a:solidFill>
                  <a:srgbClr val="000000"/>
                </a:solidFill>
              </a:rPr>
              <a:t>30 day hold on registrations &amp; reservations</a:t>
            </a:r>
          </a:p>
          <a:p>
            <a:r>
              <a:rPr lang="en-US" sz="2800" dirty="0" smtClean="0">
                <a:solidFill>
                  <a:srgbClr val="000000"/>
                </a:solidFill>
              </a:rPr>
              <a:t>Sliding scale cancellation &amp; refund policy</a:t>
            </a:r>
          </a:p>
          <a:p>
            <a:r>
              <a:rPr lang="en-US" sz="2800" dirty="0" smtClean="0">
                <a:solidFill>
                  <a:srgbClr val="000000"/>
                </a:solidFill>
              </a:rPr>
              <a:t>Last date to cancel for refund: Dec XX</a:t>
            </a:r>
          </a:p>
          <a:p>
            <a:endParaRPr lang="en-US" sz="280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8799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394848"/>
            <a:ext cx="6400800" cy="3424748"/>
          </a:xfrm>
        </p:spPr>
        <p:txBody>
          <a:bodyPr>
            <a:normAutofit/>
          </a:bodyPr>
          <a:lstStyle/>
          <a:p>
            <a:endParaRPr lang="en-US" sz="2400" b="1" dirty="0" smtClean="0">
              <a:solidFill>
                <a:srgbClr val="234271"/>
              </a:solidFill>
            </a:endParaRPr>
          </a:p>
          <a:p>
            <a:endParaRPr lang="en-US" sz="2400" dirty="0" smtClean="0">
              <a:solidFill>
                <a:srgbClr val="234271"/>
              </a:solidFill>
              <a:uFillTx/>
            </a:endParaRPr>
          </a:p>
          <a:p>
            <a:endParaRPr lang="en-US" sz="2400" dirty="0">
              <a:solidFill>
                <a:srgbClr val="182C4B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>
                <a:uFillTx/>
              </a:rPr>
              <a:pPr/>
              <a:t>29</a:t>
            </a:fld>
            <a:endParaRPr kumimoji="0" lang="en-US" dirty="0">
              <a:uFillTx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90500" y="374227"/>
            <a:ext cx="8880348" cy="832274"/>
          </a:xfrm>
          <a:prstGeom prst="rect">
            <a:avLst/>
          </a:prstGeom>
        </p:spPr>
        <p:txBody>
          <a:bodyPr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5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Leadership</a:t>
            </a:r>
            <a:r>
              <a:rPr kumimoji="0" lang="en-US" sz="4000" b="1" i="0" u="none" strike="noStrike" kern="1200" cap="all" spc="0" normalizeH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elections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0501" y="1409235"/>
            <a:ext cx="8586378" cy="1356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</a:rPr>
              <a:t>Margaret MacKinnon (AK)</a:t>
            </a:r>
          </a:p>
          <a:p>
            <a:pPr algn="ctr">
              <a:lnSpc>
                <a:spcPct val="140000"/>
              </a:lnSpc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President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64172" y="3259672"/>
            <a:ext cx="7930211" cy="3026833"/>
          </a:xfrm>
        </p:spPr>
        <p:txBody>
          <a:bodyPr/>
          <a:lstStyle/>
          <a:p>
            <a:pPr algn="l"/>
            <a:r>
              <a:rPr lang="en-US" sz="2800" b="1" dirty="0" smtClean="0">
                <a:solidFill>
                  <a:srgbClr val="000000"/>
                </a:solidFill>
              </a:rPr>
              <a:t>Vice President • Secretary • Regions 1 &amp; 3 &amp; 5</a:t>
            </a:r>
            <a:br>
              <a:rPr lang="en-US" sz="2800" b="1" dirty="0" smtClean="0">
                <a:solidFill>
                  <a:srgbClr val="000000"/>
                </a:solidFill>
              </a:rPr>
            </a:br>
            <a:r>
              <a:rPr lang="en-US" sz="2800" b="1" dirty="0" smtClean="0">
                <a:solidFill>
                  <a:srgbClr val="000000"/>
                </a:solidFill>
              </a:rPr>
              <a:t/>
            </a:r>
            <a:br>
              <a:rPr lang="en-US" sz="2800" b="1" dirty="0" smtClean="0">
                <a:solidFill>
                  <a:srgbClr val="000000"/>
                </a:solidFill>
              </a:rPr>
            </a:br>
            <a:r>
              <a:rPr lang="en-US" sz="2800" dirty="0" smtClean="0">
                <a:solidFill>
                  <a:srgbClr val="000000"/>
                </a:solidFill>
              </a:rPr>
              <a:t>June 23- July 11	Nominations – 25 Received</a:t>
            </a:r>
            <a:br>
              <a:rPr lang="en-US" sz="2800" dirty="0" smtClean="0">
                <a:solidFill>
                  <a:srgbClr val="000000"/>
                </a:solidFill>
              </a:rPr>
            </a:br>
            <a:r>
              <a:rPr lang="en-US" sz="2800" dirty="0" smtClean="0">
                <a:solidFill>
                  <a:srgbClr val="000000"/>
                </a:solidFill>
              </a:rPr>
              <a:t>Today                	Candidate Campaign Speeches </a:t>
            </a:r>
            <a:br>
              <a:rPr lang="en-US" sz="2800" dirty="0" smtClean="0">
                <a:solidFill>
                  <a:srgbClr val="000000"/>
                </a:solidFill>
              </a:rPr>
            </a:br>
            <a:r>
              <a:rPr lang="en-US" sz="2800" dirty="0" smtClean="0">
                <a:solidFill>
                  <a:srgbClr val="000000"/>
                </a:solidFill>
              </a:rPr>
              <a:t>August 11	      	Special Elections Newsletter</a:t>
            </a:r>
            <a:br>
              <a:rPr lang="en-US" sz="2800" dirty="0" smtClean="0">
                <a:solidFill>
                  <a:srgbClr val="000000"/>
                </a:solidFill>
              </a:rPr>
            </a:br>
            <a:r>
              <a:rPr lang="en-US" sz="2800" dirty="0" smtClean="0">
                <a:solidFill>
                  <a:srgbClr val="000000"/>
                </a:solidFill>
              </a:rPr>
              <a:t>August 11-17   	Voting</a:t>
            </a:r>
            <a:br>
              <a:rPr lang="en-US" sz="2800" dirty="0" smtClean="0">
                <a:solidFill>
                  <a:srgbClr val="000000"/>
                </a:solidFill>
              </a:rPr>
            </a:br>
            <a:r>
              <a:rPr lang="en-US" sz="2800" dirty="0" smtClean="0">
                <a:solidFill>
                  <a:srgbClr val="000000"/>
                </a:solidFill>
              </a:rPr>
              <a:t>August 25        	Results Announced</a:t>
            </a:r>
            <a:endParaRPr 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910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latin typeface="+mj-lt"/>
              </a:rPr>
              <a:t>Vice President Candidates</a:t>
            </a:r>
            <a:endParaRPr lang="en-US" sz="4000" b="1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16667"/>
            <a:ext cx="8229600" cy="40094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32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r>
              <a:rPr lang="en-US" sz="3200" b="1" dirty="0" smtClean="0">
                <a:solidFill>
                  <a:srgbClr val="000000"/>
                </a:solidFill>
              </a:rPr>
              <a:t>Karen Campbell (NJ)</a:t>
            </a:r>
          </a:p>
          <a:p>
            <a:pPr marL="0" indent="0" algn="ctr">
              <a:buNone/>
            </a:pPr>
            <a:endParaRPr lang="en-US" sz="32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r>
              <a:rPr lang="en-US" sz="3200" b="1" dirty="0" smtClean="0">
                <a:solidFill>
                  <a:srgbClr val="000000"/>
                </a:solidFill>
              </a:rPr>
              <a:t>Mike </a:t>
            </a:r>
            <a:r>
              <a:rPr lang="en-US" sz="3200" b="1" dirty="0" err="1" smtClean="0">
                <a:solidFill>
                  <a:srgbClr val="000000"/>
                </a:solidFill>
              </a:rPr>
              <a:t>Radke</a:t>
            </a:r>
            <a:r>
              <a:rPr lang="en-US" sz="3200" b="1" dirty="0" smtClean="0">
                <a:solidFill>
                  <a:srgbClr val="000000"/>
                </a:solidFill>
              </a:rPr>
              <a:t> (MI)</a:t>
            </a:r>
            <a:endParaRPr lang="en-US" sz="32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53434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latin typeface="+mj-lt"/>
              </a:rPr>
              <a:t>Secretary Candidates</a:t>
            </a:r>
            <a:endParaRPr lang="en-US" sz="4000" b="1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16667"/>
            <a:ext cx="8229600" cy="40094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b="1" dirty="0" smtClean="0">
                <a:solidFill>
                  <a:srgbClr val="000000"/>
                </a:solidFill>
              </a:rPr>
              <a:t>Jennifer Davenport (GA)</a:t>
            </a:r>
          </a:p>
          <a:p>
            <a:pPr marL="0" indent="0" algn="ctr">
              <a:buNone/>
            </a:pPr>
            <a:endParaRPr lang="en-US" sz="32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r>
              <a:rPr lang="en-US" sz="3200" b="1" dirty="0" smtClean="0">
                <a:solidFill>
                  <a:srgbClr val="000000"/>
                </a:solidFill>
              </a:rPr>
              <a:t>BJ </a:t>
            </a:r>
            <a:r>
              <a:rPr lang="en-US" sz="3200" b="1" dirty="0" err="1" smtClean="0">
                <a:solidFill>
                  <a:srgbClr val="000000"/>
                </a:solidFill>
              </a:rPr>
              <a:t>Granbery</a:t>
            </a:r>
            <a:r>
              <a:rPr lang="en-US" sz="3200" b="1" dirty="0" smtClean="0">
                <a:solidFill>
                  <a:srgbClr val="000000"/>
                </a:solidFill>
              </a:rPr>
              <a:t> (MT)</a:t>
            </a:r>
          </a:p>
          <a:p>
            <a:pPr marL="0" indent="0" algn="ctr">
              <a:buNone/>
            </a:pPr>
            <a:endParaRPr lang="en-US" sz="32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r>
              <a:rPr lang="en-US" sz="3200" b="1" dirty="0" smtClean="0">
                <a:solidFill>
                  <a:srgbClr val="000000"/>
                </a:solidFill>
              </a:rPr>
              <a:t>Lynn </a:t>
            </a:r>
            <a:r>
              <a:rPr lang="en-US" sz="3200" b="1" dirty="0" err="1" smtClean="0">
                <a:solidFill>
                  <a:srgbClr val="000000"/>
                </a:solidFill>
              </a:rPr>
              <a:t>Sodat</a:t>
            </a:r>
            <a:r>
              <a:rPr lang="en-US" sz="3200" b="1" dirty="0" smtClean="0">
                <a:solidFill>
                  <a:srgbClr val="000000"/>
                </a:solidFill>
              </a:rPr>
              <a:t> (VA)</a:t>
            </a:r>
            <a:endParaRPr lang="en-US" sz="32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7582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latin typeface="+mj-lt"/>
              </a:rPr>
              <a:t>Region 1 Candidates</a:t>
            </a:r>
            <a:endParaRPr lang="en-US" sz="4000" b="1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16667"/>
            <a:ext cx="8229600" cy="40094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b="1" dirty="0" smtClean="0">
                <a:solidFill>
                  <a:srgbClr val="000000"/>
                </a:solidFill>
              </a:rPr>
              <a:t>Karen Campbell (NJ)</a:t>
            </a:r>
          </a:p>
          <a:p>
            <a:pPr marL="0" indent="0" algn="ctr">
              <a:buNone/>
            </a:pPr>
            <a:endParaRPr lang="en-US" sz="32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r>
              <a:rPr lang="en-US" sz="3200" b="1" dirty="0" err="1" smtClean="0">
                <a:solidFill>
                  <a:srgbClr val="000000"/>
                </a:solidFill>
              </a:rPr>
              <a:t>Keshawn</a:t>
            </a:r>
            <a:r>
              <a:rPr lang="en-US" sz="3200" b="1" dirty="0" smtClean="0">
                <a:solidFill>
                  <a:srgbClr val="000000"/>
                </a:solidFill>
              </a:rPr>
              <a:t> </a:t>
            </a:r>
            <a:r>
              <a:rPr lang="en-US" sz="3200" b="1" dirty="0" err="1" smtClean="0">
                <a:solidFill>
                  <a:srgbClr val="000000"/>
                </a:solidFill>
              </a:rPr>
              <a:t>Golson</a:t>
            </a:r>
            <a:r>
              <a:rPr lang="en-US" sz="3200" b="1" dirty="0" smtClean="0">
                <a:solidFill>
                  <a:srgbClr val="000000"/>
                </a:solidFill>
              </a:rPr>
              <a:t> (DC)</a:t>
            </a:r>
          </a:p>
          <a:p>
            <a:pPr marL="0" indent="0" algn="ctr">
              <a:buNone/>
            </a:pPr>
            <a:endParaRPr lang="en-US" sz="32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r>
              <a:rPr lang="en-US" sz="3200" b="1" dirty="0" smtClean="0">
                <a:solidFill>
                  <a:srgbClr val="000000"/>
                </a:solidFill>
              </a:rPr>
              <a:t>Tina McKnight (MD)</a:t>
            </a:r>
          </a:p>
          <a:p>
            <a:pPr marL="0" indent="0" algn="ctr">
              <a:buNone/>
            </a:pPr>
            <a:endParaRPr lang="en-US" sz="32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2287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latin typeface="+mj-lt"/>
              </a:rPr>
              <a:t>Region 3 Candidates</a:t>
            </a:r>
            <a:endParaRPr lang="en-US" sz="4000" b="1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16667"/>
            <a:ext cx="8229600" cy="40094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b="1" dirty="0" smtClean="0">
                <a:solidFill>
                  <a:srgbClr val="000000"/>
                </a:solidFill>
              </a:rPr>
              <a:t>Cindy Hurst (IN)</a:t>
            </a:r>
          </a:p>
          <a:p>
            <a:pPr marL="0" indent="0" algn="ctr">
              <a:buNone/>
            </a:pPr>
            <a:endParaRPr lang="en-US" sz="32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r>
              <a:rPr lang="en-US" sz="3200" b="1" dirty="0" smtClean="0">
                <a:solidFill>
                  <a:srgbClr val="000000"/>
                </a:solidFill>
              </a:rPr>
              <a:t>Susan </a:t>
            </a:r>
            <a:r>
              <a:rPr lang="en-US" sz="3200" b="1" dirty="0" err="1" smtClean="0">
                <a:solidFill>
                  <a:srgbClr val="000000"/>
                </a:solidFill>
              </a:rPr>
              <a:t>McCrone</a:t>
            </a:r>
            <a:r>
              <a:rPr lang="en-US" sz="3200" b="1" dirty="0" smtClean="0">
                <a:solidFill>
                  <a:srgbClr val="000000"/>
                </a:solidFill>
              </a:rPr>
              <a:t> (PA)</a:t>
            </a:r>
          </a:p>
          <a:p>
            <a:pPr marL="0" indent="0" algn="ctr">
              <a:buNone/>
            </a:pPr>
            <a:endParaRPr lang="en-US" sz="32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r>
              <a:rPr lang="en-US" sz="3200" b="1" dirty="0" smtClean="0">
                <a:solidFill>
                  <a:srgbClr val="000000"/>
                </a:solidFill>
              </a:rPr>
              <a:t>Melina Wright (IL)</a:t>
            </a:r>
          </a:p>
          <a:p>
            <a:pPr marL="0" indent="0" algn="ctr">
              <a:buNone/>
            </a:pPr>
            <a:endParaRPr lang="en-US" sz="32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6245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latin typeface="+mj-lt"/>
              </a:rPr>
              <a:t>Region 5 Candidates</a:t>
            </a:r>
            <a:endParaRPr lang="en-US" sz="4000" b="1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16667"/>
            <a:ext cx="8229600" cy="400949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3200" b="1" dirty="0" smtClean="0">
                <a:solidFill>
                  <a:srgbClr val="000000"/>
                </a:solidFill>
              </a:rPr>
              <a:t>Marcia Beckman (ID)</a:t>
            </a:r>
          </a:p>
          <a:p>
            <a:pPr marL="0" indent="0" algn="ctr">
              <a:buNone/>
            </a:pPr>
            <a:endParaRPr lang="en-US" sz="32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r>
              <a:rPr lang="en-US" sz="3200" b="1" dirty="0" smtClean="0">
                <a:solidFill>
                  <a:srgbClr val="000000"/>
                </a:solidFill>
              </a:rPr>
              <a:t>Janie Lowe (NV)</a:t>
            </a:r>
          </a:p>
          <a:p>
            <a:pPr marL="0" indent="0" algn="ctr">
              <a:buNone/>
            </a:pPr>
            <a:endParaRPr lang="en-US" sz="32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r>
              <a:rPr lang="en-US" sz="3200" b="1" dirty="0" smtClean="0">
                <a:solidFill>
                  <a:srgbClr val="000000"/>
                </a:solidFill>
              </a:rPr>
              <a:t>Jack O’Connor (MT)</a:t>
            </a:r>
          </a:p>
          <a:p>
            <a:pPr marL="0" indent="0" algn="ctr">
              <a:buNone/>
            </a:pPr>
            <a:endParaRPr lang="en-US" sz="3200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r>
              <a:rPr lang="en-US" sz="3200" b="1" dirty="0" smtClean="0">
                <a:solidFill>
                  <a:srgbClr val="000000"/>
                </a:solidFill>
              </a:rPr>
              <a:t>Gayle Pauley (WA)</a:t>
            </a:r>
          </a:p>
          <a:p>
            <a:pPr marL="0" indent="0" algn="ctr">
              <a:buNone/>
            </a:pPr>
            <a:endParaRPr lang="en-US" sz="32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88802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>
                <a:uFillTx/>
              </a:rPr>
              <a:pPr/>
              <a:t>35</a:t>
            </a:fld>
            <a:endParaRPr kumimoji="0" lang="en-US" dirty="0">
              <a:uFillTx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90501" y="1914273"/>
            <a:ext cx="8953500" cy="3652560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5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15 minute break</a:t>
            </a:r>
          </a:p>
          <a:p>
            <a:pPr marL="0" marR="0" lvl="0" indent="0" algn="ctr" defTabSz="914400" rtl="0" eaLnBrk="1" fontAlgn="auto" latinLnBrk="0" hangingPunct="1">
              <a:lnSpc>
                <a:spcPts val="45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4000" cap="all" dirty="0" smtClean="0">
              <a:solidFill>
                <a:schemeClr val="tx2">
                  <a:lumMod val="75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ts val="45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4000" cap="all" dirty="0">
              <a:solidFill>
                <a:schemeClr val="tx2">
                  <a:lumMod val="75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ts val="45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4000" cap="all" dirty="0" smtClean="0">
              <a:solidFill>
                <a:schemeClr val="tx2">
                  <a:lumMod val="75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ts val="45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cap="all" dirty="0" smtClean="0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Grand ballroom</a:t>
            </a:r>
            <a:endParaRPr kumimoji="0" lang="en-US" sz="4000" i="0" u="none" strike="noStrike" kern="1200" cap="all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547616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>
                <a:uFillTx/>
              </a:rPr>
              <a:pPr/>
              <a:t>36</a:t>
            </a:fld>
            <a:endParaRPr kumimoji="0" lang="en-US" dirty="0">
              <a:uFillTx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215464"/>
            <a:ext cx="9070848" cy="1414369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5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 smtClean="0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  Committee work…  </a:t>
            </a:r>
          </a:p>
          <a:p>
            <a:pPr marL="0" marR="0" lvl="0" indent="0" algn="ctr" defTabSz="914400" rtl="0" eaLnBrk="1" fontAlgn="auto" latinLnBrk="0" hangingPunct="1">
              <a:lnSpc>
                <a:spcPts val="45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Getting involved</a:t>
            </a:r>
            <a:endParaRPr kumimoji="0" lang="en-US" sz="4000" b="1" i="0" u="none" strike="noStrike" kern="1200" cap="all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73042" y="215464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910168" y="1961859"/>
            <a:ext cx="8160680" cy="3506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88">
              <a:lnSpc>
                <a:spcPct val="140000"/>
              </a:lnSpc>
            </a:pP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</a:rPr>
              <a:t>Advocacy &amp; Reauthorization</a:t>
            </a:r>
          </a:p>
          <a:p>
            <a:pPr marL="18288">
              <a:lnSpc>
                <a:spcPct val="140000"/>
              </a:lnSpc>
            </a:pP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</a:rPr>
              <a:t>Effective Programs &amp; Quality Outcomes</a:t>
            </a:r>
          </a:p>
          <a:p>
            <a:pPr marL="18288">
              <a:lnSpc>
                <a:spcPct val="140000"/>
              </a:lnSpc>
            </a:pP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</a:rPr>
              <a:t>Professional Development</a:t>
            </a:r>
          </a:p>
          <a:p>
            <a:pPr marL="18288">
              <a:lnSpc>
                <a:spcPct val="140000"/>
              </a:lnSpc>
            </a:pP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</a:rPr>
              <a:t>Supporting Student Achievement </a:t>
            </a:r>
          </a:p>
          <a:p>
            <a:pPr marL="18288">
              <a:lnSpc>
                <a:spcPct val="140000"/>
              </a:lnSpc>
            </a:pP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358088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48167" y="2032000"/>
            <a:ext cx="8636000" cy="4064000"/>
          </a:xfrm>
        </p:spPr>
        <p:txBody>
          <a:bodyPr>
            <a:normAutofit/>
          </a:bodyPr>
          <a:lstStyle/>
          <a:p>
            <a:pPr marL="18288"/>
            <a:r>
              <a:rPr lang="en-US" sz="3200" b="1" dirty="0" smtClean="0">
                <a:solidFill>
                  <a:srgbClr val="000000"/>
                </a:solidFill>
              </a:rPr>
              <a:t>Advocacy &amp; Reauthorization</a:t>
            </a:r>
          </a:p>
          <a:p>
            <a:pPr marL="18288"/>
            <a:endParaRPr lang="en-US" sz="3200" dirty="0" smtClean="0">
              <a:solidFill>
                <a:srgbClr val="000000"/>
              </a:solidFill>
            </a:endParaRPr>
          </a:p>
          <a:p>
            <a:pPr marL="1145286" lvl="1" indent="-457200" algn="ctr"/>
            <a:r>
              <a:rPr lang="en-US" sz="2800" dirty="0" smtClean="0">
                <a:solidFill>
                  <a:srgbClr val="000000"/>
                </a:solidFill>
              </a:rPr>
              <a:t>Co-Chairs</a:t>
            </a:r>
          </a:p>
          <a:p>
            <a:pPr marL="1145286" lvl="1" indent="-457200" algn="ctr"/>
            <a:endParaRPr lang="en-US" sz="2800" dirty="0" smtClean="0">
              <a:solidFill>
                <a:srgbClr val="000000"/>
              </a:solidFill>
            </a:endParaRPr>
          </a:p>
          <a:p>
            <a:pPr marL="1145286" lvl="1" indent="-457200" algn="ctr"/>
            <a:r>
              <a:rPr lang="en-US" sz="2800" dirty="0" smtClean="0">
                <a:solidFill>
                  <a:srgbClr val="000000"/>
                </a:solidFill>
              </a:rPr>
              <a:t>BJ </a:t>
            </a:r>
            <a:r>
              <a:rPr lang="en-US" sz="2800" dirty="0" err="1" smtClean="0">
                <a:solidFill>
                  <a:srgbClr val="000000"/>
                </a:solidFill>
              </a:rPr>
              <a:t>Granbery</a:t>
            </a:r>
            <a:r>
              <a:rPr lang="en-US" sz="2800" dirty="0" smtClean="0">
                <a:solidFill>
                  <a:srgbClr val="000000"/>
                </a:solidFill>
              </a:rPr>
              <a:t> (MT)</a:t>
            </a:r>
            <a:endParaRPr lang="en-US" sz="2800" dirty="0">
              <a:solidFill>
                <a:srgbClr val="000000"/>
              </a:solidFill>
            </a:endParaRPr>
          </a:p>
          <a:p>
            <a:pPr marL="1145286" lvl="1" indent="-457200" algn="ctr"/>
            <a:r>
              <a:rPr lang="en-US" sz="2800" dirty="0" smtClean="0">
                <a:solidFill>
                  <a:srgbClr val="000000"/>
                </a:solidFill>
              </a:rPr>
              <a:t>Mike </a:t>
            </a:r>
            <a:r>
              <a:rPr lang="en-US" sz="2800" dirty="0" err="1" smtClean="0">
                <a:solidFill>
                  <a:srgbClr val="000000"/>
                </a:solidFill>
              </a:rPr>
              <a:t>Radke</a:t>
            </a:r>
            <a:r>
              <a:rPr lang="en-US" sz="2800" dirty="0" smtClean="0">
                <a:solidFill>
                  <a:srgbClr val="000000"/>
                </a:solidFill>
              </a:rPr>
              <a:t> (MI)</a:t>
            </a:r>
            <a:endParaRPr lang="en-US" sz="2800" dirty="0">
              <a:solidFill>
                <a:srgbClr val="000000"/>
              </a:solidFill>
            </a:endParaRPr>
          </a:p>
          <a:p>
            <a:pPr marL="1145286" lvl="1" indent="-457200" algn="ctr"/>
            <a:r>
              <a:rPr lang="en-US" sz="2800" dirty="0" smtClean="0">
                <a:solidFill>
                  <a:srgbClr val="000000"/>
                </a:solidFill>
              </a:rPr>
              <a:t>Melina Wright (IL)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>
                <a:uFillTx/>
              </a:rPr>
              <a:pPr/>
              <a:t>37</a:t>
            </a:fld>
            <a:endParaRPr kumimoji="0" lang="en-US" dirty="0">
              <a:uFillTx/>
            </a:endParaRPr>
          </a:p>
        </p:txBody>
      </p:sp>
      <p:sp>
        <p:nvSpPr>
          <p:cNvPr id="7" name="Title 1"/>
          <p:cNvSpPr txBox="1">
            <a:spLocks noGrp="1"/>
          </p:cNvSpPr>
          <p:nvPr>
            <p:ph type="title"/>
          </p:nvPr>
        </p:nvSpPr>
        <p:spPr>
          <a:xfrm>
            <a:off x="317500" y="245533"/>
            <a:ext cx="8466667" cy="1126067"/>
          </a:xfrm>
          <a:prstGeom prst="rect">
            <a:avLst/>
          </a:prstGeom>
        </p:spPr>
        <p:txBody>
          <a:bodyPr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5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 smtClean="0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  Committee work…</a:t>
            </a:r>
          </a:p>
          <a:p>
            <a:pPr marL="0" marR="0" lvl="0" indent="0" algn="ctr" defTabSz="914400" rtl="0" eaLnBrk="1" fontAlgn="auto" latinLnBrk="0" hangingPunct="1">
              <a:lnSpc>
                <a:spcPts val="45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Getting involved</a:t>
            </a:r>
            <a:endParaRPr kumimoji="0" lang="en-US" sz="4000" b="1" i="0" u="none" strike="noStrike" kern="1200" cap="all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062743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381004" y="2032000"/>
            <a:ext cx="8636000" cy="4064000"/>
          </a:xfrm>
        </p:spPr>
        <p:txBody>
          <a:bodyPr>
            <a:normAutofit/>
          </a:bodyPr>
          <a:lstStyle/>
          <a:p>
            <a:pPr marL="18288"/>
            <a:r>
              <a:rPr lang="en-US" sz="3200" b="1" dirty="0" smtClean="0">
                <a:solidFill>
                  <a:srgbClr val="000000"/>
                </a:solidFill>
              </a:rPr>
              <a:t>Effective Programs &amp; Quality Outcomes</a:t>
            </a:r>
          </a:p>
          <a:p>
            <a:pPr marL="1145286" lvl="1" indent="-457200" algn="ctr"/>
            <a:endParaRPr lang="en-US" sz="3200" dirty="0">
              <a:solidFill>
                <a:srgbClr val="000000"/>
              </a:solidFill>
            </a:endParaRPr>
          </a:p>
          <a:p>
            <a:pPr marL="1145286" lvl="1" indent="-457200"/>
            <a:r>
              <a:rPr lang="en-US" sz="2800" dirty="0" smtClean="0">
                <a:solidFill>
                  <a:srgbClr val="000000"/>
                </a:solidFill>
              </a:rPr>
              <a:t>                      Co-Chaired By</a:t>
            </a:r>
          </a:p>
          <a:p>
            <a:pPr marL="1145286" lvl="1" indent="-457200" algn="ctr"/>
            <a:endParaRPr lang="en-US" sz="2800" dirty="0" smtClean="0">
              <a:solidFill>
                <a:srgbClr val="000000"/>
              </a:solidFill>
            </a:endParaRPr>
          </a:p>
          <a:p>
            <a:pPr marL="1145286" lvl="1" indent="-457200"/>
            <a:r>
              <a:rPr lang="en-US" sz="2800" dirty="0" smtClean="0">
                <a:solidFill>
                  <a:srgbClr val="000000"/>
                </a:solidFill>
              </a:rPr>
              <a:t>                     Mary </a:t>
            </a:r>
            <a:r>
              <a:rPr lang="en-US" sz="2800" dirty="0" err="1" smtClean="0">
                <a:solidFill>
                  <a:srgbClr val="000000"/>
                </a:solidFill>
              </a:rPr>
              <a:t>Earick</a:t>
            </a:r>
            <a:r>
              <a:rPr lang="en-US" sz="2800" dirty="0" smtClean="0">
                <a:solidFill>
                  <a:srgbClr val="000000"/>
                </a:solidFill>
              </a:rPr>
              <a:t> (NH)</a:t>
            </a:r>
          </a:p>
          <a:p>
            <a:pPr marL="1145286" lvl="1" indent="-457200"/>
            <a:r>
              <a:rPr lang="en-US" sz="2800" dirty="0" smtClean="0">
                <a:solidFill>
                  <a:srgbClr val="000000"/>
                </a:solidFill>
              </a:rPr>
              <a:t>                   Gayle Pauley (WA)</a:t>
            </a: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>
                <a:uFillTx/>
              </a:rPr>
              <a:pPr/>
              <a:t>38</a:t>
            </a:fld>
            <a:endParaRPr kumimoji="0" lang="en-US" dirty="0">
              <a:uFillTx/>
            </a:endParaRPr>
          </a:p>
        </p:txBody>
      </p:sp>
      <p:sp>
        <p:nvSpPr>
          <p:cNvPr id="7" name="Title 1"/>
          <p:cNvSpPr txBox="1">
            <a:spLocks noGrp="1"/>
          </p:cNvSpPr>
          <p:nvPr>
            <p:ph type="title"/>
          </p:nvPr>
        </p:nvSpPr>
        <p:spPr>
          <a:xfrm>
            <a:off x="317500" y="245533"/>
            <a:ext cx="8466667" cy="1126067"/>
          </a:xfrm>
          <a:prstGeom prst="rect">
            <a:avLst/>
          </a:prstGeom>
        </p:spPr>
        <p:txBody>
          <a:bodyPr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5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 smtClean="0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  Committee work…</a:t>
            </a:r>
          </a:p>
          <a:p>
            <a:pPr marL="0" marR="0" lvl="0" indent="0" algn="ctr" defTabSz="914400" rtl="0" eaLnBrk="1" fontAlgn="auto" latinLnBrk="0" hangingPunct="1">
              <a:lnSpc>
                <a:spcPts val="45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Getting involved</a:t>
            </a:r>
            <a:endParaRPr kumimoji="0" lang="en-US" sz="4000" b="1" i="0" u="none" strike="noStrike" kern="1200" cap="all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583604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48167" y="2032000"/>
            <a:ext cx="8636000" cy="4064000"/>
          </a:xfrm>
        </p:spPr>
        <p:txBody>
          <a:bodyPr>
            <a:normAutofit/>
          </a:bodyPr>
          <a:lstStyle/>
          <a:p>
            <a:pPr marL="18288"/>
            <a:r>
              <a:rPr lang="en-US" sz="3200" b="1" dirty="0" smtClean="0">
                <a:solidFill>
                  <a:srgbClr val="000000"/>
                </a:solidFill>
              </a:rPr>
              <a:t>Professional Development</a:t>
            </a:r>
          </a:p>
          <a:p>
            <a:pPr marL="18288"/>
            <a:endParaRPr lang="en-US" sz="3200" dirty="0" smtClean="0">
              <a:solidFill>
                <a:srgbClr val="000000"/>
              </a:solidFill>
            </a:endParaRPr>
          </a:p>
          <a:p>
            <a:pPr marL="1145286" lvl="1" indent="-457200" algn="ctr"/>
            <a:r>
              <a:rPr lang="en-US" sz="2800" dirty="0" smtClean="0">
                <a:solidFill>
                  <a:srgbClr val="000000"/>
                </a:solidFill>
              </a:rPr>
              <a:t>Subcommittees &amp; Chairs</a:t>
            </a:r>
          </a:p>
          <a:p>
            <a:pPr marL="1145286" lvl="1" indent="-457200" algn="ctr"/>
            <a:endParaRPr lang="en-US" sz="2800" dirty="0" smtClean="0">
              <a:solidFill>
                <a:srgbClr val="000000"/>
              </a:solidFill>
            </a:endParaRPr>
          </a:p>
          <a:p>
            <a:pPr marL="1145286" lvl="1" indent="-457200" algn="ctr"/>
            <a:r>
              <a:rPr lang="en-US" sz="2800" dirty="0" smtClean="0">
                <a:solidFill>
                  <a:srgbClr val="000000"/>
                </a:solidFill>
              </a:rPr>
              <a:t>Communications:  Diane </a:t>
            </a:r>
            <a:r>
              <a:rPr lang="en-US" sz="2800" dirty="0" err="1" smtClean="0">
                <a:solidFill>
                  <a:srgbClr val="000000"/>
                </a:solidFill>
              </a:rPr>
              <a:t>Stuehmer</a:t>
            </a:r>
            <a:r>
              <a:rPr lang="en-US" sz="2800" dirty="0" smtClean="0">
                <a:solidFill>
                  <a:srgbClr val="000000"/>
                </a:solidFill>
              </a:rPr>
              <a:t> (NE)</a:t>
            </a:r>
          </a:p>
          <a:p>
            <a:pPr marL="1145286" lvl="1" indent="-457200" algn="ctr"/>
            <a:r>
              <a:rPr lang="en-US" sz="2800" dirty="0" smtClean="0">
                <a:solidFill>
                  <a:srgbClr val="000000"/>
                </a:solidFill>
              </a:rPr>
              <a:t>Conference Planning:  Marcus Cheeks (MS)</a:t>
            </a:r>
          </a:p>
          <a:p>
            <a:pPr marL="1145286" lvl="1" indent="-457200" algn="ctr"/>
            <a:r>
              <a:rPr lang="en-US" sz="2800" dirty="0" smtClean="0">
                <a:solidFill>
                  <a:srgbClr val="000000"/>
                </a:solidFill>
              </a:rPr>
              <a:t>Training:  Veronica Tate (VA)</a:t>
            </a: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>
                <a:uFillTx/>
              </a:rPr>
              <a:pPr/>
              <a:t>39</a:t>
            </a:fld>
            <a:endParaRPr kumimoji="0" lang="en-US" dirty="0">
              <a:uFillTx/>
            </a:endParaRPr>
          </a:p>
        </p:txBody>
      </p:sp>
      <p:sp>
        <p:nvSpPr>
          <p:cNvPr id="7" name="Title 1"/>
          <p:cNvSpPr txBox="1">
            <a:spLocks noGrp="1"/>
          </p:cNvSpPr>
          <p:nvPr>
            <p:ph type="title"/>
          </p:nvPr>
        </p:nvSpPr>
        <p:spPr>
          <a:xfrm>
            <a:off x="317500" y="245533"/>
            <a:ext cx="8466667" cy="1126067"/>
          </a:xfrm>
          <a:prstGeom prst="rect">
            <a:avLst/>
          </a:prstGeom>
        </p:spPr>
        <p:txBody>
          <a:bodyPr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5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 smtClean="0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  Committee work…</a:t>
            </a:r>
          </a:p>
          <a:p>
            <a:pPr marL="0" marR="0" lvl="0" indent="0" algn="ctr" defTabSz="914400" rtl="0" eaLnBrk="1" fontAlgn="auto" latinLnBrk="0" hangingPunct="1">
              <a:lnSpc>
                <a:spcPts val="45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Getting involved</a:t>
            </a:r>
            <a:endParaRPr kumimoji="0" lang="en-US" sz="4000" b="1" i="0" u="none" strike="noStrike" kern="1200" cap="all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448581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0" y="1926171"/>
            <a:ext cx="9105253" cy="4445000"/>
          </a:xfrm>
        </p:spPr>
        <p:txBody>
          <a:bodyPr>
            <a:normAutofit fontScale="92500"/>
          </a:bodyPr>
          <a:lstStyle/>
          <a:p>
            <a:pPr marL="18288"/>
            <a:r>
              <a:rPr lang="en-US" sz="3200" b="1" dirty="0" smtClean="0">
                <a:solidFill>
                  <a:srgbClr val="000000"/>
                </a:solidFill>
              </a:rPr>
              <a:t>Supporting Student Achievement</a:t>
            </a:r>
          </a:p>
          <a:p>
            <a:pPr marL="18288"/>
            <a:endParaRPr lang="en-US" sz="1600" dirty="0" smtClean="0">
              <a:solidFill>
                <a:srgbClr val="000000"/>
              </a:solidFill>
            </a:endParaRPr>
          </a:p>
          <a:p>
            <a:pPr marL="1145286" lvl="1" indent="-457200" algn="ctr"/>
            <a:r>
              <a:rPr lang="en-US" sz="2800" dirty="0" smtClean="0">
                <a:solidFill>
                  <a:srgbClr val="000000"/>
                </a:solidFill>
              </a:rPr>
              <a:t>Subcommittees &amp; Chairs</a:t>
            </a:r>
          </a:p>
          <a:p>
            <a:pPr marL="1145286" lvl="1" indent="-457200" algn="ctr"/>
            <a:endParaRPr lang="en-US" sz="1600" dirty="0" smtClean="0">
              <a:solidFill>
                <a:srgbClr val="000000"/>
              </a:solidFill>
            </a:endParaRPr>
          </a:p>
          <a:p>
            <a:pPr marL="688086" indent="-457200"/>
            <a:r>
              <a:rPr lang="en-US" sz="2600" dirty="0" smtClean="0">
                <a:solidFill>
                  <a:srgbClr val="000000"/>
                </a:solidFill>
              </a:rPr>
              <a:t>Early Childhood:  Janie Lowe (NV)</a:t>
            </a:r>
          </a:p>
          <a:p>
            <a:pPr marL="688086" indent="-457200"/>
            <a:r>
              <a:rPr lang="en-US" sz="2600" dirty="0" smtClean="0">
                <a:solidFill>
                  <a:srgbClr val="000000"/>
                </a:solidFill>
              </a:rPr>
              <a:t>English Learners: Charlie </a:t>
            </a:r>
            <a:r>
              <a:rPr lang="en-US" sz="2600" dirty="0" err="1" smtClean="0">
                <a:solidFill>
                  <a:srgbClr val="000000"/>
                </a:solidFill>
              </a:rPr>
              <a:t>Geier</a:t>
            </a:r>
            <a:r>
              <a:rPr lang="en-US" sz="2600" dirty="0" smtClean="0">
                <a:solidFill>
                  <a:srgbClr val="000000"/>
                </a:solidFill>
              </a:rPr>
              <a:t> (IN) &amp; Anita Villarreal (TX)</a:t>
            </a:r>
          </a:p>
          <a:p>
            <a:pPr marL="688086" indent="-457200"/>
            <a:r>
              <a:rPr lang="en-US" sz="2600" dirty="0" smtClean="0">
                <a:solidFill>
                  <a:srgbClr val="000000"/>
                </a:solidFill>
              </a:rPr>
              <a:t>Mathematics:  Nancy </a:t>
            </a:r>
            <a:r>
              <a:rPr lang="en-US" sz="2600" dirty="0" err="1" smtClean="0">
                <a:solidFill>
                  <a:srgbClr val="000000"/>
                </a:solidFill>
              </a:rPr>
              <a:t>Konitzer</a:t>
            </a:r>
            <a:r>
              <a:rPr lang="en-US" sz="2600" dirty="0" smtClean="0">
                <a:solidFill>
                  <a:srgbClr val="000000"/>
                </a:solidFill>
              </a:rPr>
              <a:t> (AZ)</a:t>
            </a:r>
          </a:p>
          <a:p>
            <a:pPr marL="688086" indent="-457200"/>
            <a:r>
              <a:rPr lang="en-US" sz="2600" dirty="0" smtClean="0">
                <a:solidFill>
                  <a:srgbClr val="000000"/>
                </a:solidFill>
              </a:rPr>
              <a:t>Reading:  BJ </a:t>
            </a:r>
            <a:r>
              <a:rPr lang="en-US" sz="2600" dirty="0" err="1" smtClean="0">
                <a:solidFill>
                  <a:srgbClr val="000000"/>
                </a:solidFill>
              </a:rPr>
              <a:t>Granbery</a:t>
            </a:r>
            <a:r>
              <a:rPr lang="en-US" sz="2600" dirty="0" smtClean="0">
                <a:solidFill>
                  <a:srgbClr val="000000"/>
                </a:solidFill>
              </a:rPr>
              <a:t> (MT)</a:t>
            </a:r>
          </a:p>
          <a:p>
            <a:pPr marL="688086" indent="-457200"/>
            <a:r>
              <a:rPr lang="en-US" sz="2600" dirty="0" smtClean="0">
                <a:solidFill>
                  <a:srgbClr val="000000"/>
                </a:solidFill>
              </a:rPr>
              <a:t>Special Education:  Colleen Riley (KS)</a:t>
            </a:r>
          </a:p>
          <a:p>
            <a:pPr marL="688086" indent="-457200"/>
            <a:r>
              <a:rPr lang="en-US" sz="2600" dirty="0" smtClean="0">
                <a:solidFill>
                  <a:srgbClr val="000000"/>
                </a:solidFill>
              </a:rPr>
              <a:t>Technology:  Marcia Beckman (ID)</a:t>
            </a:r>
            <a:endParaRPr lang="en-US" sz="2600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>
                <a:uFillTx/>
              </a:rPr>
              <a:pPr/>
              <a:t>40</a:t>
            </a:fld>
            <a:endParaRPr kumimoji="0" lang="en-US" dirty="0">
              <a:uFillTx/>
            </a:endParaRPr>
          </a:p>
        </p:txBody>
      </p:sp>
      <p:sp>
        <p:nvSpPr>
          <p:cNvPr id="7" name="Title 1"/>
          <p:cNvSpPr txBox="1">
            <a:spLocks noGrp="1"/>
          </p:cNvSpPr>
          <p:nvPr>
            <p:ph type="title"/>
          </p:nvPr>
        </p:nvSpPr>
        <p:spPr>
          <a:xfrm>
            <a:off x="317500" y="245533"/>
            <a:ext cx="8466667" cy="1126067"/>
          </a:xfrm>
          <a:prstGeom prst="rect">
            <a:avLst/>
          </a:prstGeom>
        </p:spPr>
        <p:txBody>
          <a:bodyPr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5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 smtClean="0"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  Committee work…</a:t>
            </a:r>
          </a:p>
          <a:p>
            <a:pPr marL="0" marR="0" lvl="0" indent="0" algn="ctr" defTabSz="914400" rtl="0" eaLnBrk="1" fontAlgn="auto" latinLnBrk="0" hangingPunct="1">
              <a:lnSpc>
                <a:spcPts val="45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Getting involved</a:t>
            </a:r>
            <a:endParaRPr kumimoji="0" lang="en-US" sz="4000" b="1" i="0" u="none" strike="noStrike" kern="1200" cap="all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16426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22313" y="414867"/>
            <a:ext cx="7772400" cy="893233"/>
          </a:xfrm>
        </p:spPr>
        <p:txBody>
          <a:bodyPr>
            <a:noAutofit/>
          </a:bodyPr>
          <a:lstStyle/>
          <a:p>
            <a:r>
              <a:rPr lang="en-US" sz="4000" b="1" cap="none" dirty="0" smtClean="0">
                <a:solidFill>
                  <a:schemeClr val="tx2">
                    <a:lumMod val="75000"/>
                  </a:schemeClr>
                </a:solidFill>
                <a:effectLst/>
                <a:uFillTx/>
                <a:latin typeface="+mj-lt"/>
                <a:cs typeface="News Gothic MT"/>
              </a:rPr>
              <a:t>Committee ‘Round Robins’</a:t>
            </a:r>
            <a:endParaRPr lang="en-US" sz="4000" b="1" cap="none" dirty="0">
              <a:solidFill>
                <a:schemeClr val="tx2">
                  <a:lumMod val="75000"/>
                </a:schemeClr>
              </a:solidFill>
              <a:effectLst/>
              <a:uFillTx/>
              <a:latin typeface="+mj-lt"/>
              <a:cs typeface="News Gothic MT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32832" y="2264833"/>
            <a:ext cx="8746359" cy="4296834"/>
          </a:xfrm>
        </p:spPr>
        <p:txBody>
          <a:bodyPr>
            <a:normAutofit/>
          </a:bodyPr>
          <a:lstStyle/>
          <a:p>
            <a:pPr marL="18288"/>
            <a:r>
              <a:rPr lang="en-US" sz="3200" dirty="0" smtClean="0">
                <a:solidFill>
                  <a:srgbClr val="000000"/>
                </a:solidFill>
                <a:latin typeface="+mn-lt"/>
              </a:rPr>
              <a:t>Rotate through 4 committee stations</a:t>
            </a:r>
          </a:p>
          <a:p>
            <a:pPr marL="18288"/>
            <a:r>
              <a:rPr lang="en-US" sz="3200" dirty="0" smtClean="0">
                <a:solidFill>
                  <a:srgbClr val="000000"/>
                </a:solidFill>
                <a:latin typeface="+mn-lt"/>
              </a:rPr>
              <a:t>Starting With</a:t>
            </a:r>
            <a:endParaRPr lang="en-US" sz="3200" dirty="0">
              <a:solidFill>
                <a:srgbClr val="000000"/>
              </a:solidFill>
              <a:latin typeface="+mn-lt"/>
            </a:endParaRPr>
          </a:p>
          <a:p>
            <a:pPr marL="475488" indent="-457200">
              <a:buFont typeface="Arial"/>
              <a:buChar char="•"/>
            </a:pPr>
            <a:endParaRPr lang="en-US" sz="3200" dirty="0" smtClean="0">
              <a:solidFill>
                <a:srgbClr val="000000"/>
              </a:solidFill>
              <a:latin typeface="+mn-lt"/>
            </a:endParaRPr>
          </a:p>
          <a:p>
            <a:pPr marL="18288"/>
            <a:r>
              <a:rPr lang="en-US" sz="2800" dirty="0" smtClean="0">
                <a:solidFill>
                  <a:srgbClr val="000000"/>
                </a:solidFill>
                <a:latin typeface="+mn-lt"/>
              </a:rPr>
              <a:t>Group 1: Advocacy &amp; Reauthorization</a:t>
            </a:r>
          </a:p>
          <a:p>
            <a:pPr marL="18288"/>
            <a:r>
              <a:rPr lang="en-US" sz="2800" dirty="0" smtClean="0">
                <a:solidFill>
                  <a:srgbClr val="000000"/>
                </a:solidFill>
                <a:latin typeface="+mn-lt"/>
              </a:rPr>
              <a:t>Group 2:  Effective Programs &amp; Quality Outcomes</a:t>
            </a:r>
          </a:p>
          <a:p>
            <a:pPr marL="18288"/>
            <a:r>
              <a:rPr lang="en-US" sz="2800" dirty="0" smtClean="0">
                <a:solidFill>
                  <a:srgbClr val="000000"/>
                </a:solidFill>
                <a:latin typeface="+mn-lt"/>
              </a:rPr>
              <a:t>Group 3:  Professional Development</a:t>
            </a:r>
          </a:p>
          <a:p>
            <a:pPr marL="18288"/>
            <a:r>
              <a:rPr lang="en-US" sz="2800" dirty="0" smtClean="0">
                <a:solidFill>
                  <a:srgbClr val="000000"/>
                </a:solidFill>
                <a:latin typeface="+mn-lt"/>
              </a:rPr>
              <a:t>Group 4:  Supporting Student Achievement</a:t>
            </a:r>
            <a:endParaRPr lang="en-US" sz="28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>
                <a:uFillTx/>
              </a:rPr>
              <a:pPr/>
              <a:t>41</a:t>
            </a:fld>
            <a:endParaRPr kumimoji="0" lang="en-US" dirty="0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7409437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70878" y="16933"/>
            <a:ext cx="7772400" cy="956733"/>
          </a:xfrm>
        </p:spPr>
        <p:txBody>
          <a:bodyPr>
            <a:noAutofit/>
          </a:bodyPr>
          <a:lstStyle/>
          <a:p>
            <a:r>
              <a:rPr lang="en-US" sz="4000" b="1" cap="none" dirty="0" smtClean="0">
                <a:solidFill>
                  <a:schemeClr val="tx2">
                    <a:lumMod val="75000"/>
                  </a:schemeClr>
                </a:solidFill>
                <a:effectLst/>
                <a:latin typeface="+mj-lt"/>
                <a:cs typeface="News Gothic MT"/>
              </a:rPr>
              <a:t>Committee Work Time</a:t>
            </a:r>
            <a:endParaRPr lang="en-US" sz="4000" b="1" cap="none" dirty="0">
              <a:solidFill>
                <a:schemeClr val="tx2">
                  <a:lumMod val="75000"/>
                </a:schemeClr>
              </a:solidFill>
              <a:effectLst/>
              <a:uFillTx/>
              <a:latin typeface="+mj-lt"/>
              <a:cs typeface="News Gothic MT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359833" y="1185332"/>
            <a:ext cx="8619359" cy="4350809"/>
          </a:xfrm>
        </p:spPr>
        <p:txBody>
          <a:bodyPr>
            <a:normAutofit lnSpcReduction="10000"/>
          </a:bodyPr>
          <a:lstStyle/>
          <a:p>
            <a:r>
              <a:rPr lang="en-US" sz="3200" b="1" dirty="0" smtClean="0">
                <a:solidFill>
                  <a:srgbClr val="000000"/>
                </a:solidFill>
                <a:latin typeface="+mn-lt"/>
              </a:rPr>
              <a:t>Identify:</a:t>
            </a:r>
          </a:p>
          <a:p>
            <a:endParaRPr lang="en-US" sz="3200" dirty="0">
              <a:solidFill>
                <a:srgbClr val="000000"/>
              </a:solidFill>
              <a:latin typeface="+mn-lt"/>
            </a:endParaRPr>
          </a:p>
          <a:p>
            <a:endParaRPr lang="en-US" sz="3200" dirty="0" smtClean="0">
              <a:solidFill>
                <a:srgbClr val="000000"/>
              </a:solidFill>
              <a:latin typeface="+mn-lt"/>
            </a:endParaRPr>
          </a:p>
          <a:p>
            <a:pPr marL="18288"/>
            <a:r>
              <a:rPr lang="en-US" sz="3200" dirty="0" smtClean="0">
                <a:solidFill>
                  <a:srgbClr val="000000"/>
                </a:solidFill>
                <a:latin typeface="+mn-lt"/>
              </a:rPr>
              <a:t>Which tasks are </a:t>
            </a:r>
            <a:r>
              <a:rPr lang="en-US" sz="3200" u="sng" dirty="0" smtClean="0">
                <a:solidFill>
                  <a:srgbClr val="000000"/>
                </a:solidFill>
                <a:latin typeface="+mn-lt"/>
              </a:rPr>
              <a:t>completed</a:t>
            </a:r>
          </a:p>
          <a:p>
            <a:pPr marL="18288"/>
            <a:r>
              <a:rPr lang="en-US" sz="3200" dirty="0" smtClean="0">
                <a:solidFill>
                  <a:srgbClr val="000000"/>
                </a:solidFill>
                <a:latin typeface="+mn-lt"/>
              </a:rPr>
              <a:t>Which tasks are </a:t>
            </a:r>
            <a:r>
              <a:rPr lang="en-US" sz="3200" u="sng" dirty="0" smtClean="0">
                <a:solidFill>
                  <a:srgbClr val="000000"/>
                </a:solidFill>
                <a:latin typeface="+mn-lt"/>
              </a:rPr>
              <a:t>in progress</a:t>
            </a:r>
          </a:p>
          <a:p>
            <a:pPr marL="18288"/>
            <a:r>
              <a:rPr lang="en-US" sz="3200" dirty="0" smtClean="0">
                <a:solidFill>
                  <a:srgbClr val="000000"/>
                </a:solidFill>
                <a:latin typeface="+mn-lt"/>
              </a:rPr>
              <a:t>Which items should </a:t>
            </a:r>
            <a:r>
              <a:rPr lang="en-US" sz="3200" u="sng" dirty="0" smtClean="0">
                <a:solidFill>
                  <a:srgbClr val="000000"/>
                </a:solidFill>
                <a:latin typeface="+mn-lt"/>
              </a:rPr>
              <a:t>remain</a:t>
            </a:r>
          </a:p>
          <a:p>
            <a:pPr marL="18288"/>
            <a:r>
              <a:rPr lang="en-US" sz="3200" dirty="0" smtClean="0">
                <a:solidFill>
                  <a:srgbClr val="000000"/>
                </a:solidFill>
                <a:latin typeface="+mn-lt"/>
              </a:rPr>
              <a:t>Which items should </a:t>
            </a:r>
            <a:r>
              <a:rPr lang="en-US" sz="3200" u="sng" dirty="0" smtClean="0">
                <a:solidFill>
                  <a:srgbClr val="000000"/>
                </a:solidFill>
                <a:latin typeface="+mn-lt"/>
              </a:rPr>
              <a:t>be deleted</a:t>
            </a:r>
          </a:p>
          <a:p>
            <a:pPr marL="18288"/>
            <a:r>
              <a:rPr lang="en-US" sz="3200" dirty="0" smtClean="0">
                <a:solidFill>
                  <a:srgbClr val="000000"/>
                </a:solidFill>
                <a:latin typeface="+mn-lt"/>
              </a:rPr>
              <a:t>Which items should </a:t>
            </a:r>
            <a:r>
              <a:rPr lang="en-US" sz="3200" u="sng" dirty="0" smtClean="0">
                <a:solidFill>
                  <a:srgbClr val="000000"/>
                </a:solidFill>
                <a:latin typeface="+mn-lt"/>
              </a:rPr>
              <a:t>be added</a:t>
            </a:r>
            <a:endParaRPr lang="en-US" sz="3200" u="sng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>
                <a:uFillTx/>
              </a:rPr>
              <a:pPr/>
              <a:t>42</a:t>
            </a:fld>
            <a:endParaRPr kumimoji="0" lang="en-US" dirty="0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0310801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Executive.thmx</Template>
  <TotalTime>1278</TotalTime>
  <Words>1476</Words>
  <Application>Microsoft Macintosh PowerPoint</Application>
  <PresentationFormat>On-screen Show (4:3)</PresentationFormat>
  <Paragraphs>443</Paragraphs>
  <Slides>42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Executive</vt:lpstr>
      <vt:lpstr>National Title I Association</vt:lpstr>
      <vt:lpstr>PowerPoint Presentation</vt:lpstr>
      <vt:lpstr>PowerPoint Presentation</vt:lpstr>
      <vt:lpstr>PowerPoint Presentation</vt:lpstr>
      <vt:lpstr>Key Ideas in Today’s Presentation</vt:lpstr>
      <vt:lpstr>Status of Appropriations</vt:lpstr>
      <vt:lpstr>Deficits declining….</vt:lpstr>
      <vt:lpstr>Long-term debt</vt:lpstr>
      <vt:lpstr>Children’s Budget</vt:lpstr>
      <vt:lpstr>USED</vt:lpstr>
      <vt:lpstr>Authorizations &amp; Reauthorizations</vt:lpstr>
      <vt:lpstr>2017</vt:lpstr>
      <vt:lpstr>Higher Ed</vt:lpstr>
      <vt:lpstr>Workforce Investment Opportunity Act</vt:lpstr>
      <vt:lpstr>Perkins</vt:lpstr>
      <vt:lpstr>Beyond 2015</vt:lpstr>
      <vt:lpstr>Look Toward</vt:lpstr>
      <vt:lpstr>The Challenge: Reading  NAEP 2013</vt:lpstr>
      <vt:lpstr>Legislative Update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2015 CONFERENCE</vt:lpstr>
      <vt:lpstr>2015 CONFERENCE Keynotes</vt:lpstr>
      <vt:lpstr>2015 CONFERENCE Policies</vt:lpstr>
      <vt:lpstr>Vice President • Secretary • Regions 1 &amp; 3 &amp; 5  June 23- July 11 Nominations – 25 Received Today                 Candidate Campaign Speeches  August 11        Special Elections Newsletter August 11-17    Voting August 25         Results Announced</vt:lpstr>
      <vt:lpstr>Vice President Candidates</vt:lpstr>
      <vt:lpstr>Secretary Candidates</vt:lpstr>
      <vt:lpstr>Region 1 Candidates</vt:lpstr>
      <vt:lpstr>Region 3 Candidates</vt:lpstr>
      <vt:lpstr>Region 5 Candidates</vt:lpstr>
      <vt:lpstr>PowerPoint Presentation</vt:lpstr>
      <vt:lpstr>PowerPoint Presentation</vt:lpstr>
      <vt:lpstr>  Committee work… Getting involved</vt:lpstr>
      <vt:lpstr>  Committee work… Getting involved</vt:lpstr>
      <vt:lpstr>  Committee work… Getting involved</vt:lpstr>
      <vt:lpstr>  Committee work… Getting involved</vt:lpstr>
      <vt:lpstr>Committee ‘Round Robins’</vt:lpstr>
      <vt:lpstr>Committee Work Time</vt:lpstr>
    </vt:vector>
  </TitlesOfParts>
  <Company>A+ Events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Title I Association</dc:title>
  <dc:creator>LISA BRANDES</dc:creator>
  <cp:lastModifiedBy>Aplusevents</cp:lastModifiedBy>
  <cp:revision>48</cp:revision>
  <dcterms:created xsi:type="dcterms:W3CDTF">2014-04-10T23:07:53Z</dcterms:created>
  <dcterms:modified xsi:type="dcterms:W3CDTF">2014-07-23T16:06:45Z</dcterms:modified>
</cp:coreProperties>
</file>