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58" r:id="rId5"/>
    <p:sldId id="261" r:id="rId6"/>
    <p:sldId id="262" r:id="rId7"/>
    <p:sldId id="267" r:id="rId8"/>
    <p:sldId id="278" r:id="rId9"/>
    <p:sldId id="282" r:id="rId10"/>
    <p:sldId id="283" r:id="rId11"/>
    <p:sldId id="284" r:id="rId12"/>
    <p:sldId id="273" r:id="rId13"/>
    <p:sldId id="272" r:id="rId14"/>
    <p:sldId id="275" r:id="rId15"/>
    <p:sldId id="269" r:id="rId16"/>
    <p:sldId id="277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5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CB1E8-3301-F04C-BF0A-5B05E0F70F93}" type="datetimeFigureOut">
              <a:rPr lang="en-US" smtClean="0"/>
              <a:t>7/20/14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58CC7-9059-BD48-A0D1-CEC80B88E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38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Minutes of last month’s meeting were included in the materials packet.</a:t>
            </a:r>
            <a:endParaRPr lang="en-US" dirty="0" smtClean="0">
              <a:effectLst/>
            </a:endParaRPr>
          </a:p>
          <a:p>
            <a:pPr latinLnBrk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ACTION:  Need motion and second to approve the minutes as written, or amended.  Then vote.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8CC7-9059-BD48-A0D1-CEC80B88E4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73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Revenue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(list out income details for president)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 smtClean="0">
              <a:effectLst/>
            </a:endParaRPr>
          </a:p>
          <a:p>
            <a:pPr latinLnBrk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Demand subscriptions:  $ 62.10</a:t>
            </a:r>
            <a:endParaRPr lang="en-US" dirty="0" smtClean="0">
              <a:effectLst/>
            </a:endParaRPr>
          </a:p>
          <a:p>
            <a:pPr latinLnBrk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Interest:  $ 25.54</a:t>
            </a:r>
            <a:endParaRPr lang="en-US" dirty="0" smtClean="0">
              <a:effectLst/>
            </a:endParaRPr>
          </a:p>
          <a:p>
            <a:pPr latinLnBrk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Expenses</a:t>
            </a:r>
            <a:r>
              <a:rPr lang="en-US" dirty="0" smtClean="0">
                <a:effectLst/>
              </a:rPr>
              <a:t> (List out each expense incurred for President to have details of expenses.)</a:t>
            </a:r>
          </a:p>
          <a:p>
            <a:r>
              <a:rPr lang="en-US" dirty="0" smtClean="0"/>
              <a:t>Contracted Services $11,500.00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8CC7-9059-BD48-A0D1-CEC80B88E4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7/20/14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7/20/14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7/20/14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7/20/14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7/20/14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7/20/14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7/20/14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7/20/14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7/20/14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7/20/14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7/20/14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7/20/14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National Title I Association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Board of Directors Meeting</a:t>
            </a:r>
          </a:p>
          <a:p>
            <a:r>
              <a:rPr lang="en-US" dirty="0" smtClean="0"/>
              <a:t>July 22, 2014</a:t>
            </a:r>
            <a:endParaRPr lang="en-US" dirty="0"/>
          </a:p>
        </p:txBody>
      </p:sp>
      <p:pic>
        <p:nvPicPr>
          <p:cNvPr id="6" name="Picture 5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91" y="1269951"/>
            <a:ext cx="19812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68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67970"/>
            <a:ext cx="8229600" cy="1491313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4533" y="1185332"/>
            <a:ext cx="7872554" cy="5012266"/>
          </a:xfrm>
        </p:spPr>
        <p:txBody>
          <a:bodyPr>
            <a:noAutofit/>
          </a:bodyPr>
          <a:lstStyle/>
          <a:p>
            <a:r>
              <a:rPr lang="en-US" dirty="0" smtClean="0"/>
              <a:t>Minutes</a:t>
            </a:r>
            <a:endParaRPr lang="en-US" dirty="0" smtClean="0"/>
          </a:p>
          <a:p>
            <a:r>
              <a:rPr lang="en-US" dirty="0" smtClean="0"/>
              <a:t>Finance: June Treasurer’s Report</a:t>
            </a:r>
          </a:p>
          <a:p>
            <a:r>
              <a:rPr lang="en-US" dirty="0" smtClean="0"/>
              <a:t>Government Relations Report</a:t>
            </a:r>
          </a:p>
          <a:p>
            <a:r>
              <a:rPr lang="en-US" dirty="0" smtClean="0"/>
              <a:t>Committee </a:t>
            </a:r>
            <a:r>
              <a:rPr lang="en-US" dirty="0" smtClean="0"/>
              <a:t>Reviews</a:t>
            </a:r>
          </a:p>
          <a:p>
            <a:pPr lvl="1"/>
            <a:r>
              <a:rPr lang="en-US" sz="2000" dirty="0" smtClean="0"/>
              <a:t>Affiliate Member Proposal</a:t>
            </a:r>
          </a:p>
          <a:p>
            <a:pPr lvl="1"/>
            <a:r>
              <a:rPr lang="en-US" sz="2000" dirty="0" smtClean="0"/>
              <a:t>Status Updates for remaining committees</a:t>
            </a:r>
            <a:endParaRPr lang="en-US" sz="2000" dirty="0" smtClean="0"/>
          </a:p>
          <a:p>
            <a:r>
              <a:rPr lang="en-US" dirty="0" smtClean="0"/>
              <a:t>New </a:t>
            </a:r>
            <a:r>
              <a:rPr lang="en-US" dirty="0" smtClean="0"/>
              <a:t>Business</a:t>
            </a:r>
          </a:p>
          <a:p>
            <a:pPr lvl="1"/>
            <a:r>
              <a:rPr lang="en-US" sz="2000" dirty="0" smtClean="0"/>
              <a:t>New Bank Account Corporate Resolution</a:t>
            </a:r>
          </a:p>
          <a:p>
            <a:pPr lvl="1"/>
            <a:r>
              <a:rPr lang="en-US" sz="2000" dirty="0" smtClean="0"/>
              <a:t>Fall Strategic Planning Meeting</a:t>
            </a:r>
          </a:p>
          <a:p>
            <a:pPr lvl="1"/>
            <a:r>
              <a:rPr lang="en-US" sz="2000" dirty="0" smtClean="0"/>
              <a:t>Future Conference Locations</a:t>
            </a:r>
            <a:endParaRPr lang="en-US" sz="2000" dirty="0" smtClean="0"/>
          </a:p>
          <a:p>
            <a:r>
              <a:rPr lang="en-US" dirty="0" smtClean="0"/>
              <a:t>Review Week’s Activities</a:t>
            </a:r>
            <a:endParaRPr lang="en-US" dirty="0"/>
          </a:p>
          <a:p>
            <a:r>
              <a:rPr lang="en-US" dirty="0" smtClean="0"/>
              <a:t>Executive Session</a:t>
            </a: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0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398" y="2201333"/>
            <a:ext cx="7356401" cy="39248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Review Minutes of June 17</a:t>
            </a:r>
            <a:r>
              <a:rPr lang="en-US" baseline="30000" dirty="0" smtClean="0"/>
              <a:t>th</a:t>
            </a:r>
            <a:r>
              <a:rPr lang="en-US" dirty="0" smtClean="0"/>
              <a:t> Meeting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Need Motion &amp; Second to approve or amend</a:t>
            </a:r>
            <a:endParaRPr lang="en-US" dirty="0" smtClean="0"/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2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54667"/>
          </a:xfrm>
        </p:spPr>
        <p:txBody>
          <a:bodyPr/>
          <a:lstStyle/>
          <a:p>
            <a:r>
              <a:rPr lang="en-US" dirty="0" smtClean="0"/>
              <a:t>Finance Report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77294" y="1295406"/>
            <a:ext cx="4040188" cy="609600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June 2014</a:t>
            </a:r>
            <a:endParaRPr lang="en-US" sz="2800" dirty="0">
              <a:solidFill>
                <a:srgbClr val="9C52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82133" y="2116668"/>
            <a:ext cx="7593825" cy="4009812"/>
          </a:xfrm>
        </p:spPr>
        <p:txBody>
          <a:bodyPr>
            <a:noAutofit/>
          </a:bodyPr>
          <a:lstStyle/>
          <a:p>
            <a:r>
              <a:rPr lang="en-US" dirty="0" smtClean="0"/>
              <a:t>Revenue: $</a:t>
            </a:r>
            <a:r>
              <a:rPr lang="en-US" dirty="0" smtClean="0"/>
              <a:t>5,765.74</a:t>
            </a:r>
          </a:p>
          <a:p>
            <a:pPr lvl="1"/>
            <a:r>
              <a:rPr lang="en-US" sz="2000" dirty="0" smtClean="0"/>
              <a:t>Conference:  $5,678.10</a:t>
            </a:r>
          </a:p>
          <a:p>
            <a:pPr lvl="1"/>
            <a:r>
              <a:rPr lang="en-US" sz="2000" dirty="0" smtClean="0"/>
              <a:t>On Demand:  $62.10</a:t>
            </a:r>
          </a:p>
          <a:p>
            <a:pPr lvl="1"/>
            <a:r>
              <a:rPr lang="en-US" sz="2000" dirty="0" smtClean="0"/>
              <a:t>Interest:  $25.54</a:t>
            </a:r>
            <a:endParaRPr lang="en-US" sz="2000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Expenses: $</a:t>
            </a:r>
            <a:r>
              <a:rPr lang="en-US" dirty="0" smtClean="0"/>
              <a:t>11,500.00</a:t>
            </a:r>
          </a:p>
          <a:p>
            <a:pPr lvl="1"/>
            <a:r>
              <a:rPr lang="en-US" sz="2000" dirty="0" smtClean="0"/>
              <a:t>Contracted Services</a:t>
            </a:r>
            <a:endParaRPr lang="en-US" sz="2000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Net Difference = (-$5,734.26)</a:t>
            </a:r>
            <a:endParaRPr lang="en-US" dirty="0"/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15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 Balances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379800" y="1600200"/>
            <a:ext cx="4040188" cy="609600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End of June</a:t>
            </a:r>
            <a:endParaRPr lang="en-US" sz="2800" dirty="0">
              <a:solidFill>
                <a:srgbClr val="9C52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26532" y="2489200"/>
            <a:ext cx="7603067" cy="3637280"/>
          </a:xfrm>
        </p:spPr>
        <p:txBody>
          <a:bodyPr>
            <a:noAutofit/>
          </a:bodyPr>
          <a:lstStyle/>
          <a:p>
            <a:r>
              <a:rPr lang="en-US" dirty="0" smtClean="0"/>
              <a:t>United Timed Deposit= $</a:t>
            </a:r>
            <a:r>
              <a:rPr lang="en-US" dirty="0" smtClean="0"/>
              <a:t>151,108.85</a:t>
            </a:r>
          </a:p>
          <a:p>
            <a:pPr lvl="1"/>
            <a:r>
              <a:rPr lang="en-US" sz="2000" dirty="0" smtClean="0"/>
              <a:t>Cashed out at end of month and in transit to Wells Fargo Money Market account</a:t>
            </a:r>
            <a:endParaRPr lang="en-US" sz="2000" dirty="0" smtClean="0"/>
          </a:p>
          <a:p>
            <a:endParaRPr lang="en-US" sz="1200" dirty="0" smtClean="0"/>
          </a:p>
          <a:p>
            <a:r>
              <a:rPr lang="en-US" dirty="0" smtClean="0"/>
              <a:t>Wells </a:t>
            </a:r>
            <a:r>
              <a:rPr lang="en-US" dirty="0" smtClean="0"/>
              <a:t>Fargo Checking= $55,029.47</a:t>
            </a:r>
          </a:p>
          <a:p>
            <a:endParaRPr lang="en-US" sz="1200" dirty="0" smtClean="0"/>
          </a:p>
          <a:p>
            <a:r>
              <a:rPr lang="en-US" dirty="0" smtClean="0"/>
              <a:t>Wells </a:t>
            </a:r>
            <a:r>
              <a:rPr lang="en-US" dirty="0" smtClean="0"/>
              <a:t>Fargo Money Market= $</a:t>
            </a:r>
            <a:r>
              <a:rPr lang="en-US" dirty="0" smtClean="0"/>
              <a:t>98,680.06</a:t>
            </a:r>
          </a:p>
          <a:p>
            <a:endParaRPr lang="en-US" sz="1600" dirty="0"/>
          </a:p>
          <a:p>
            <a:r>
              <a:rPr lang="en-US" dirty="0" smtClean="0"/>
              <a:t>Total Funds On Hand= $304,837.43</a:t>
            </a:r>
            <a:endParaRPr lang="en-US" dirty="0"/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7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Relations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80214" y="2245028"/>
            <a:ext cx="4040188" cy="609600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Rich Long</a:t>
            </a:r>
            <a:endParaRPr lang="en-US" sz="2800" dirty="0">
              <a:solidFill>
                <a:srgbClr val="9C5252"/>
              </a:solidFill>
            </a:endParaRP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67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80533"/>
          </a:xfrm>
        </p:spPr>
        <p:txBody>
          <a:bodyPr/>
          <a:lstStyle/>
          <a:p>
            <a:r>
              <a:rPr lang="en-US" dirty="0" smtClean="0"/>
              <a:t>Committee </a:t>
            </a:r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85333" y="702736"/>
            <a:ext cx="7041062" cy="609600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Affiliate Member Proposal</a:t>
            </a:r>
            <a:endParaRPr lang="en-US" sz="2800" dirty="0">
              <a:solidFill>
                <a:srgbClr val="9C52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12800" y="1312336"/>
            <a:ext cx="8161866" cy="5037664"/>
          </a:xfrm>
        </p:spPr>
        <p:txBody>
          <a:bodyPr>
            <a:noAutofit/>
          </a:bodyPr>
          <a:lstStyle/>
          <a:p>
            <a:r>
              <a:rPr lang="en-US" dirty="0" smtClean="0"/>
              <a:t>Open to any LEA-level Title I practitioner</a:t>
            </a:r>
          </a:p>
          <a:p>
            <a:r>
              <a:rPr lang="en-US" dirty="0" smtClean="0"/>
              <a:t>Benefits:</a:t>
            </a:r>
          </a:p>
          <a:p>
            <a:pPr lvl="1"/>
            <a:r>
              <a:rPr lang="en-US" sz="2000" dirty="0" smtClean="0"/>
              <a:t>$25 conference registration discount</a:t>
            </a:r>
          </a:p>
          <a:p>
            <a:pPr lvl="1"/>
            <a:r>
              <a:rPr lang="en-US" sz="2000" dirty="0" smtClean="0"/>
              <a:t>3-month complimentary Title I On Demand subscription</a:t>
            </a:r>
          </a:p>
          <a:p>
            <a:pPr lvl="1"/>
            <a:r>
              <a:rPr lang="en-US" sz="2000" dirty="0" smtClean="0"/>
              <a:t>Access to monthly member webinars</a:t>
            </a:r>
          </a:p>
          <a:p>
            <a:pPr lvl="1"/>
            <a:r>
              <a:rPr lang="en-US" sz="2000" dirty="0" smtClean="0"/>
              <a:t>Special website section for Affiliate Members</a:t>
            </a:r>
          </a:p>
          <a:p>
            <a:pPr lvl="1"/>
            <a:r>
              <a:rPr lang="en-US" sz="2000" dirty="0" smtClean="0"/>
              <a:t>Participation </a:t>
            </a:r>
            <a:r>
              <a:rPr lang="en-US" sz="2000" dirty="0"/>
              <a:t>in select </a:t>
            </a:r>
            <a:r>
              <a:rPr lang="en-US" sz="2000" dirty="0" smtClean="0"/>
              <a:t>committees: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Conference Planning • Advocacy &amp; Reauthorization • Supporting Student Achievement </a:t>
            </a:r>
          </a:p>
          <a:p>
            <a:r>
              <a:rPr lang="en-US" dirty="0" smtClean="0"/>
              <a:t>Finances:  </a:t>
            </a:r>
          </a:p>
          <a:p>
            <a:pPr lvl="1"/>
            <a:r>
              <a:rPr lang="en-US" sz="2000" dirty="0" smtClean="0"/>
              <a:t>Proposed annual dues of $99</a:t>
            </a:r>
          </a:p>
          <a:p>
            <a:pPr lvl="1"/>
            <a:r>
              <a:rPr lang="en-US" sz="2000" dirty="0" smtClean="0"/>
              <a:t>Net revenue of $27.46 per member to NASTID </a:t>
            </a:r>
          </a:p>
          <a:p>
            <a:pPr lvl="1"/>
            <a:r>
              <a:rPr lang="en-US" sz="2000" dirty="0" smtClean="0"/>
              <a:t>Annual: $27,460 with 1,000 members</a:t>
            </a:r>
            <a:endParaRPr lang="en-US" sz="2000" dirty="0"/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34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Committee </a:t>
            </a:r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82133" y="2057400"/>
            <a:ext cx="7244262" cy="609600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Advocacy &amp; Reauthorization</a:t>
            </a:r>
            <a:endParaRPr lang="en-US" sz="2800" dirty="0">
              <a:solidFill>
                <a:srgbClr val="9C5252"/>
              </a:solidFill>
            </a:endParaRP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39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Committee </a:t>
            </a:r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82133" y="2057400"/>
            <a:ext cx="7244262" cy="609600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Effective Programs &amp; Quality Outcomes</a:t>
            </a:r>
            <a:endParaRPr lang="en-US" sz="2800" dirty="0">
              <a:solidFill>
                <a:srgbClr val="9C5252"/>
              </a:solidFill>
            </a:endParaRP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8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Committee </a:t>
            </a:r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82133" y="2057400"/>
            <a:ext cx="7244262" cy="2887134"/>
          </a:xfrm>
        </p:spPr>
        <p:txBody>
          <a:bodyPr/>
          <a:lstStyle/>
          <a:p>
            <a:r>
              <a:rPr lang="en-US" sz="3200" b="1" dirty="0" smtClean="0">
                <a:solidFill>
                  <a:srgbClr val="9C5252"/>
                </a:solidFill>
              </a:rPr>
              <a:t>Professional Development</a:t>
            </a:r>
          </a:p>
          <a:p>
            <a:endParaRPr lang="en-US" sz="2800" dirty="0" smtClean="0">
              <a:solidFill>
                <a:srgbClr val="9C5252"/>
              </a:solidFill>
            </a:endParaRPr>
          </a:p>
          <a:p>
            <a:r>
              <a:rPr lang="en-US" sz="2800" dirty="0" smtClean="0">
                <a:solidFill>
                  <a:srgbClr val="9C5252"/>
                </a:solidFill>
              </a:rPr>
              <a:t>Communications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Conference Planning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Training</a:t>
            </a:r>
            <a:endParaRPr lang="en-US" sz="2800" dirty="0">
              <a:solidFill>
                <a:srgbClr val="9C5252"/>
              </a:solidFill>
            </a:endParaRP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5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Committee </a:t>
            </a:r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82133" y="1896533"/>
            <a:ext cx="7244262" cy="4131733"/>
          </a:xfrm>
        </p:spPr>
        <p:txBody>
          <a:bodyPr/>
          <a:lstStyle/>
          <a:p>
            <a:r>
              <a:rPr lang="en-US" sz="3200" b="1" dirty="0" smtClean="0">
                <a:solidFill>
                  <a:srgbClr val="9C5252"/>
                </a:solidFill>
              </a:rPr>
              <a:t>Supporting Student Achievement</a:t>
            </a:r>
          </a:p>
          <a:p>
            <a:endParaRPr lang="en-US" sz="2800" dirty="0" smtClean="0">
              <a:solidFill>
                <a:srgbClr val="9C5252"/>
              </a:solidFill>
            </a:endParaRPr>
          </a:p>
          <a:p>
            <a:r>
              <a:rPr lang="en-US" sz="2800" dirty="0" smtClean="0">
                <a:solidFill>
                  <a:srgbClr val="9C5252"/>
                </a:solidFill>
              </a:rPr>
              <a:t>Early Childhood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English Learners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Mathematics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Reading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Special Education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Technology</a:t>
            </a:r>
            <a:endParaRPr lang="en-US" sz="2800" dirty="0">
              <a:solidFill>
                <a:srgbClr val="9C5252"/>
              </a:solidFill>
            </a:endParaRP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35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Business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1300" y="2057399"/>
            <a:ext cx="8686800" cy="1261533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Corporate Resolution for 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New Bank Account Set Up</a:t>
            </a:r>
            <a:endParaRPr lang="en-US" sz="2800" dirty="0">
              <a:solidFill>
                <a:srgbClr val="9C5252"/>
              </a:solidFill>
            </a:endParaRP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62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Business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97466" y="1905000"/>
            <a:ext cx="7328929" cy="3225800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Fall Strategic Planning </a:t>
            </a:r>
            <a:r>
              <a:rPr lang="en-US" sz="2800" dirty="0" smtClean="0">
                <a:solidFill>
                  <a:srgbClr val="9C5252"/>
                </a:solidFill>
              </a:rPr>
              <a:t>Meeting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Denver, Colorado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October 16 – 18</a:t>
            </a:r>
          </a:p>
          <a:p>
            <a:endParaRPr lang="en-US" sz="2800" dirty="0">
              <a:solidFill>
                <a:srgbClr val="9C5252"/>
              </a:solidFill>
            </a:endParaRPr>
          </a:p>
          <a:p>
            <a:r>
              <a:rPr lang="en-US" sz="2800" dirty="0" smtClean="0">
                <a:solidFill>
                  <a:srgbClr val="9C5252"/>
                </a:solidFill>
              </a:rPr>
              <a:t>Recommended Location: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Magnolia Hotel</a:t>
            </a:r>
            <a:endParaRPr lang="en-US" sz="2800" dirty="0">
              <a:solidFill>
                <a:srgbClr val="9C5252"/>
              </a:solidFill>
            </a:endParaRP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37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Business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51466" y="1904999"/>
            <a:ext cx="7074929" cy="3699934"/>
          </a:xfrm>
        </p:spPr>
        <p:txBody>
          <a:bodyPr/>
          <a:lstStyle/>
          <a:p>
            <a:r>
              <a:rPr lang="en-US" sz="2800" dirty="0" smtClean="0">
                <a:solidFill>
                  <a:srgbClr val="9C5252"/>
                </a:solidFill>
              </a:rPr>
              <a:t>Future Conference </a:t>
            </a:r>
            <a:r>
              <a:rPr lang="en-US" sz="2800" dirty="0" smtClean="0">
                <a:solidFill>
                  <a:srgbClr val="9C5252"/>
                </a:solidFill>
              </a:rPr>
              <a:t>Locations</a:t>
            </a:r>
          </a:p>
          <a:p>
            <a:r>
              <a:rPr lang="en-US" sz="2800" dirty="0" smtClean="0">
                <a:solidFill>
                  <a:srgbClr val="9C5252"/>
                </a:solidFill>
              </a:rPr>
              <a:t>2017 – 2020</a:t>
            </a:r>
          </a:p>
          <a:p>
            <a:endParaRPr lang="en-US" sz="2000" dirty="0">
              <a:solidFill>
                <a:srgbClr val="9C5252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dirty="0" smtClean="0">
                <a:solidFill>
                  <a:schemeClr val="tx1"/>
                </a:solidFill>
              </a:rPr>
              <a:t>Need to start selection process now</a:t>
            </a:r>
          </a:p>
          <a:p>
            <a:pPr algn="l">
              <a:lnSpc>
                <a:spcPct val="120000"/>
              </a:lnSpc>
            </a:pPr>
            <a:r>
              <a:rPr lang="en-US" dirty="0" smtClean="0">
                <a:solidFill>
                  <a:schemeClr val="tx1"/>
                </a:solidFill>
              </a:rPr>
              <a:t>Should be booked by end of 2014</a:t>
            </a:r>
          </a:p>
          <a:p>
            <a:pPr algn="l">
              <a:lnSpc>
                <a:spcPct val="120000"/>
              </a:lnSpc>
            </a:pPr>
            <a:r>
              <a:rPr lang="en-US" dirty="0" smtClean="0">
                <a:solidFill>
                  <a:schemeClr val="tx1"/>
                </a:solidFill>
              </a:rPr>
              <a:t>Requires:</a:t>
            </a:r>
          </a:p>
          <a:p>
            <a:pPr marL="457200" indent="-457200" algn="l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RFPs and Site Visits</a:t>
            </a:r>
          </a:p>
          <a:p>
            <a:pPr marL="457200" indent="-457200" algn="l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Extension or amendment to A+ contract 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32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Week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16000" y="1811868"/>
            <a:ext cx="7339263" cy="43146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800000"/>
                </a:solidFill>
              </a:rPr>
              <a:t>Tuesday</a:t>
            </a:r>
          </a:p>
          <a:p>
            <a:r>
              <a:rPr lang="en-US" dirty="0" smtClean="0"/>
              <a:t>Conference </a:t>
            </a:r>
            <a:r>
              <a:rPr lang="en-US" dirty="0" smtClean="0"/>
              <a:t>Planning Proposal </a:t>
            </a:r>
            <a:r>
              <a:rPr lang="en-US" dirty="0" smtClean="0"/>
              <a:t>Review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800000"/>
                </a:solidFill>
              </a:rPr>
              <a:t>Wednesday</a:t>
            </a:r>
            <a:endParaRPr lang="en-US" b="1" dirty="0">
              <a:solidFill>
                <a:srgbClr val="800000"/>
              </a:solidFill>
            </a:endParaRPr>
          </a:p>
          <a:p>
            <a:r>
              <a:rPr lang="en-US" dirty="0" smtClean="0"/>
              <a:t>New </a:t>
            </a:r>
            <a:r>
              <a:rPr lang="en-US" dirty="0" smtClean="0"/>
              <a:t>Director </a:t>
            </a:r>
            <a:r>
              <a:rPr lang="en-US" dirty="0" smtClean="0"/>
              <a:t>Training:  Senat</a:t>
            </a:r>
            <a:r>
              <a:rPr lang="en-US" dirty="0" smtClean="0"/>
              <a:t>e Room</a:t>
            </a:r>
            <a:endParaRPr lang="en-US" dirty="0" smtClean="0"/>
          </a:p>
          <a:p>
            <a:r>
              <a:rPr lang="en-US" dirty="0" smtClean="0"/>
              <a:t>Membership </a:t>
            </a:r>
            <a:r>
              <a:rPr lang="en-US" dirty="0" smtClean="0"/>
              <a:t>Meeting:  Chinese Room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800000"/>
                </a:solidFill>
              </a:rPr>
              <a:t>Thursday</a:t>
            </a:r>
            <a:endParaRPr lang="en-US" b="1" dirty="0" smtClean="0">
              <a:solidFill>
                <a:srgbClr val="800000"/>
              </a:solidFill>
            </a:endParaRPr>
          </a:p>
          <a:p>
            <a:r>
              <a:rPr lang="en-US" dirty="0" smtClean="0"/>
              <a:t>Collaborative </a:t>
            </a:r>
            <a:r>
              <a:rPr lang="en-US" dirty="0" smtClean="0"/>
              <a:t>Meetings:  Grand Ballroom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800000"/>
                </a:solidFill>
              </a:rPr>
              <a:t>Friday</a:t>
            </a:r>
            <a:endParaRPr lang="en-US" b="1" dirty="0" smtClean="0">
              <a:solidFill>
                <a:srgbClr val="800000"/>
              </a:solidFill>
            </a:endParaRPr>
          </a:p>
          <a:p>
            <a:r>
              <a:rPr lang="en-US" dirty="0" smtClean="0"/>
              <a:t>SASA </a:t>
            </a:r>
            <a:r>
              <a:rPr lang="en-US" dirty="0" smtClean="0"/>
              <a:t>Meeting:  Grand Ballroom</a:t>
            </a:r>
            <a:endParaRPr lang="en-US" dirty="0"/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47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58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202267" y="1603248"/>
            <a:ext cx="6637866" cy="6096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9C5252"/>
                </a:solidFill>
              </a:rPr>
              <a:t>Tuesday, August 19</a:t>
            </a:r>
            <a:endParaRPr lang="en-US" sz="2800" b="1" dirty="0">
              <a:solidFill>
                <a:srgbClr val="9C52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02267" y="2404533"/>
            <a:ext cx="7362040" cy="386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800000"/>
                </a:solidFill>
              </a:rPr>
              <a:t>Meeting Times</a:t>
            </a:r>
            <a:endParaRPr lang="en-US" dirty="0" smtClean="0">
              <a:solidFill>
                <a:srgbClr val="800000"/>
              </a:solidFill>
            </a:endParaRPr>
          </a:p>
          <a:p>
            <a:r>
              <a:rPr lang="en-US" dirty="0" smtClean="0"/>
              <a:t>Eastern:  2PM</a:t>
            </a:r>
          </a:p>
          <a:p>
            <a:r>
              <a:rPr lang="en-US" dirty="0" smtClean="0"/>
              <a:t>Central:  </a:t>
            </a:r>
            <a:r>
              <a:rPr lang="en-US" dirty="0" smtClean="0"/>
              <a:t>1PM</a:t>
            </a:r>
          </a:p>
          <a:p>
            <a:r>
              <a:rPr lang="en-US" dirty="0" smtClean="0"/>
              <a:t>Mountain Daylight:  </a:t>
            </a:r>
            <a:r>
              <a:rPr lang="en-US" dirty="0" smtClean="0"/>
              <a:t>12PM </a:t>
            </a:r>
          </a:p>
          <a:p>
            <a:r>
              <a:rPr lang="en-US" dirty="0" smtClean="0"/>
              <a:t>Pacific (&amp; Mountain Standard): </a:t>
            </a:r>
            <a:endParaRPr lang="en-US" dirty="0" smtClean="0"/>
          </a:p>
          <a:p>
            <a:r>
              <a:rPr lang="en-US" dirty="0" smtClean="0"/>
              <a:t>Alaska:  </a:t>
            </a:r>
            <a:r>
              <a:rPr lang="en-US" dirty="0" smtClean="0"/>
              <a:t>10AM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800000"/>
                </a:solidFill>
              </a:rPr>
              <a:t>Date to Include Materials for Board Packet</a:t>
            </a:r>
            <a:endParaRPr lang="en-US" dirty="0" smtClean="0">
              <a:solidFill>
                <a:srgbClr val="800000"/>
              </a:solidFill>
            </a:endParaRPr>
          </a:p>
          <a:p>
            <a:r>
              <a:rPr lang="en-US" dirty="0" smtClean="0"/>
              <a:t>Tuesday, August 12</a:t>
            </a:r>
            <a:endParaRPr lang="en-US" dirty="0" smtClean="0"/>
          </a:p>
        </p:txBody>
      </p:sp>
      <p:pic>
        <p:nvPicPr>
          <p:cNvPr id="4" name="Picture 3" descr="RedAp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25947"/>
            <a:ext cx="873199" cy="8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8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230</TotalTime>
  <Words>391</Words>
  <Application>Microsoft Macintosh PowerPoint</Application>
  <PresentationFormat>On-screen Show (4:3)</PresentationFormat>
  <Paragraphs>124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Executive</vt:lpstr>
      <vt:lpstr>National Title I Association</vt:lpstr>
      <vt:lpstr>Agenda</vt:lpstr>
      <vt:lpstr>Minutes</vt:lpstr>
      <vt:lpstr>Finance Report</vt:lpstr>
      <vt:lpstr>Bank Balances</vt:lpstr>
      <vt:lpstr>Government Relations</vt:lpstr>
      <vt:lpstr>Committee Action</vt:lpstr>
      <vt:lpstr>Committee Updates</vt:lpstr>
      <vt:lpstr>Committee Updates</vt:lpstr>
      <vt:lpstr>Committee Updates</vt:lpstr>
      <vt:lpstr>Committee Updates</vt:lpstr>
      <vt:lpstr>New Business</vt:lpstr>
      <vt:lpstr>New Business</vt:lpstr>
      <vt:lpstr>New Business</vt:lpstr>
      <vt:lpstr>Review Week Activities</vt:lpstr>
      <vt:lpstr>Executive Session</vt:lpstr>
      <vt:lpstr>Next Meeting</vt:lpstr>
    </vt:vector>
  </TitlesOfParts>
  <Company>A+ Events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Title I Association</dc:title>
  <dc:creator>LISA BRANDES</dc:creator>
  <cp:lastModifiedBy>Lisa Brandes</cp:lastModifiedBy>
  <cp:revision>21</cp:revision>
  <dcterms:created xsi:type="dcterms:W3CDTF">2014-02-27T20:07:53Z</dcterms:created>
  <dcterms:modified xsi:type="dcterms:W3CDTF">2014-07-20T19:40:20Z</dcterms:modified>
</cp:coreProperties>
</file>