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8" r:id="rId2"/>
    <p:sldId id="259" r:id="rId3"/>
    <p:sldId id="258" r:id="rId4"/>
    <p:sldId id="263" r:id="rId5"/>
    <p:sldId id="280" r:id="rId6"/>
    <p:sldId id="281" r:id="rId7"/>
    <p:sldId id="282" r:id="rId8"/>
    <p:sldId id="283" r:id="rId9"/>
    <p:sldId id="284" r:id="rId10"/>
    <p:sldId id="287" r:id="rId11"/>
    <p:sldId id="288" r:id="rId12"/>
    <p:sldId id="285" r:id="rId13"/>
    <p:sldId id="289" r:id="rId14"/>
    <p:sldId id="290" r:id="rId15"/>
    <p:sldId id="291" r:id="rId16"/>
    <p:sldId id="274" r:id="rId17"/>
    <p:sldId id="276" r:id="rId18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3" autoAdjust="0"/>
    <p:restoredTop sz="86910" autoAdjust="0"/>
  </p:normalViewPr>
  <p:slideViewPr>
    <p:cSldViewPr>
      <p:cViewPr>
        <p:scale>
          <a:sx n="75" d="100"/>
          <a:sy n="75" d="100"/>
        </p:scale>
        <p:origin x="-2010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2510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21409-228E-4F39-963A-2000D93BF7BC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7B4AE-10F6-40F8-9787-8A245D798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385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72BD9-AE6E-4751-8A5A-5D121CBCFE0C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D106C5-60A5-4E9A-AD82-2FDC0D31F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83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D106C5-60A5-4E9A-AD82-2FDC0D31F4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38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181600"/>
            <a:ext cx="8305800" cy="6858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5867400"/>
            <a:ext cx="8305800" cy="685800"/>
          </a:xfrm>
        </p:spPr>
        <p:txBody>
          <a:bodyPr anchor="ctr"/>
          <a:lstStyle>
            <a:lvl1pPr marL="0" indent="0" algn="ctr">
              <a:buFontTx/>
              <a:buNone/>
              <a:defRPr sz="28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108" name="Rectangle 3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109" name="Rectangle 3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3110" name="Rectangle 3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0F31467-6FE6-4D82-BF47-40E1C41214D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5F0DE3-52AD-426A-AA8F-52FEFF71CD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332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B1551-833E-403D-A14A-C3A83F0053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948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00200"/>
            <a:ext cx="39243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9243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F56E0D-19AA-430F-817B-75853085E9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865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0F3CD-7245-4A61-8BD7-5C282F86E7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447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D3F11-0447-440B-BCAD-CA84D84272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913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349AF3-4EE5-4410-923B-AD8685C332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7370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CF2851-0A52-4AD3-8086-07A9E58915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0195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68F98-F71A-4A3B-8657-69EC9550FE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400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CA6E2-097A-4240-9640-DA0D265FFE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66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28600"/>
            <a:ext cx="22098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28600"/>
            <a:ext cx="64770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67FC6-C8B4-469C-88A9-977D410078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99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228600"/>
            <a:ext cx="8839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600200"/>
            <a:ext cx="8001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553200"/>
            <a:ext cx="2403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59138" y="65532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altLang="en-US" smtClean="0"/>
              <a:t>U. S. Department of Education ~ NASTID Summer Conference 2014</a:t>
            </a:r>
            <a:endParaRPr lang="en-US" alt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5532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21071582-86FC-491F-9908-51491FD8E66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2.ed.gov/programs/titleiparta/legislation.html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ata.gov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usich.gov/population/youth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f.hhs.gov/programs/occ/resource/ccdf-grantee-state-and-territory-contacts" TargetMode="External"/><Relationship Id="rId2" Type="http://schemas.openxmlformats.org/officeDocument/2006/relationships/hyperlink" Target="http://eclkc.ohs.acf.hhs.gov/hslc/states/collaboration/map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chb.hrsa.gov/programs/homevisiting/statecontacts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sgjusticecenter.org/nrrc/projects/firc/snapshots/" TargetMode="External"/><Relationship Id="rId2" Type="http://schemas.openxmlformats.org/officeDocument/2006/relationships/hyperlink" Target="http://csgjusticecenter.org/nrrc/projects/firc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csgjusticecenter.org/nrrc/projects/mythbusters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ed.gov/policy/gen/guid/school-discipline/index.html" TargetMode="External"/><Relationship Id="rId2" Type="http://schemas.openxmlformats.org/officeDocument/2006/relationships/hyperlink" Target="http://ssdcop.neglected-delinquent.org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.gov/blog/2014/06/secretary-duncan-and-attorney-general-holder-announce-new-efforts-to-address-the-needs-of-confined-youth/" TargetMode="External"/><Relationship Id="rId2" Type="http://schemas.openxmlformats.org/officeDocument/2006/relationships/hyperlink" Target="http://www2.ed.gov/policy/elsec/guid/secletter/140609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bk.ed.gov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john.mclaughlin@ed.gov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330354" y="4386175"/>
            <a:ext cx="7315200" cy="6858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sz="2400" i="1" kern="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Planning Together to Improve Outcomes for All Students</a:t>
            </a:r>
            <a:endParaRPr lang="en-US" sz="2400" i="1" kern="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412534" y="5257800"/>
            <a:ext cx="5150840" cy="685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en-US" altLang="en-US" sz="1400" b="1" kern="0" dirty="0">
                <a:latin typeface="Book Antiqua" panose="02040602050305030304" pitchFamily="18" charset="0"/>
              </a:rPr>
              <a:t>U.S. Department of Education</a:t>
            </a:r>
            <a:r>
              <a:rPr lang="en-US" altLang="en-US" sz="1200" kern="0" dirty="0">
                <a:latin typeface="Book Antiqua" panose="02040602050305030304" pitchFamily="18" charset="0"/>
              </a:rPr>
              <a:t/>
            </a:r>
            <a:br>
              <a:rPr lang="en-US" altLang="en-US" sz="1200" kern="0" dirty="0">
                <a:latin typeface="Book Antiqua" panose="02040602050305030304" pitchFamily="18" charset="0"/>
              </a:rPr>
            </a:br>
            <a:r>
              <a:rPr lang="en-US" altLang="en-US" sz="1200" kern="0" dirty="0">
                <a:latin typeface="Book Antiqua" panose="02040602050305030304" pitchFamily="18" charset="0"/>
              </a:rPr>
              <a:t>Office of Elementary &amp; Secondary Education (OESE)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sz="1200" kern="0" dirty="0">
                <a:latin typeface="Book Antiqua" panose="02040602050305030304" pitchFamily="18" charset="0"/>
              </a:rPr>
              <a:t>Office of Special Education and Rehabilitative Services (OSERS)                         </a:t>
            </a:r>
            <a:r>
              <a:rPr lang="en-US" sz="1200" kern="0" dirty="0">
                <a:latin typeface="Book Antiqua" panose="02040602050305030304" pitchFamily="18" charset="0"/>
              </a:rPr>
              <a:t>Implementation and Support Unit (ISU)</a:t>
            </a:r>
          </a:p>
        </p:txBody>
      </p:sp>
      <p:pic>
        <p:nvPicPr>
          <p:cNvPr id="3074" name="Picture 2" descr="http://cecblog.typepad.com/.a/6a00d83452098b69e201a73dc2b540970d-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515" y="2102840"/>
            <a:ext cx="1700169" cy="1700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77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5049565"/>
            <a:ext cx="6629400" cy="685801"/>
          </a:xfrm>
        </p:spPr>
        <p:txBody>
          <a:bodyPr/>
          <a:lstStyle/>
          <a:p>
            <a:r>
              <a:rPr lang="en-US" sz="2400" b="1" dirty="0" smtClean="0">
                <a:latin typeface="Book Antiqua" panose="02040602050305030304" pitchFamily="18" charset="0"/>
              </a:rPr>
              <a:t>Recent Federal Efforts to Support Homeless and Agency-Involved Students</a:t>
            </a:r>
            <a:endParaRPr lang="en-US" sz="2000" b="1" dirty="0">
              <a:latin typeface="Book Antiqua" panose="020406020503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02716" y="5934075"/>
            <a:ext cx="6477000" cy="685800"/>
          </a:xfrm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500" dirty="0" smtClean="0">
              <a:latin typeface="Book Antiqua" panose="0204060205030503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 sz="500" dirty="0">
              <a:latin typeface="Book Antiqua" panose="0204060205030503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 sz="500" dirty="0" smtClean="0">
              <a:latin typeface="Book Antiqua" panose="0204060205030503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 sz="500" dirty="0" smtClean="0">
              <a:latin typeface="Book Antiqua" panose="02040602050305030304" pitchFamily="18" charset="0"/>
            </a:endParaRPr>
          </a:p>
          <a:p>
            <a:pPr>
              <a:spcBef>
                <a:spcPct val="0"/>
              </a:spcBef>
            </a:pPr>
            <a:r>
              <a:rPr lang="en-US" altLang="en-US" sz="1200" dirty="0" smtClean="0">
                <a:latin typeface="Book Antiqua" panose="02040602050305030304" pitchFamily="18" charset="0"/>
              </a:rPr>
              <a:t>Federal Program Manager, Homeless, Neglected and Delinquent Education</a:t>
            </a:r>
          </a:p>
          <a:p>
            <a:pPr>
              <a:spcBef>
                <a:spcPct val="0"/>
              </a:spcBef>
            </a:pPr>
            <a:r>
              <a:rPr lang="en-US" altLang="en-US" sz="1200" dirty="0" smtClean="0">
                <a:latin typeface="Book Antiqua" panose="02040602050305030304" pitchFamily="18" charset="0"/>
              </a:rPr>
              <a:t>Student Achievement and School Accountability Programs</a:t>
            </a:r>
          </a:p>
          <a:p>
            <a:pPr>
              <a:spcBef>
                <a:spcPct val="0"/>
              </a:spcBef>
            </a:pPr>
            <a:endParaRPr lang="en-US" altLang="en-US" sz="500" dirty="0" smtClean="0">
              <a:latin typeface="Book Antiqua" panose="02040602050305030304" pitchFamily="18" charset="0"/>
            </a:endParaRPr>
          </a:p>
          <a:p>
            <a:pPr>
              <a:spcBef>
                <a:spcPct val="0"/>
              </a:spcBef>
            </a:pPr>
            <a:r>
              <a:rPr lang="en-US" altLang="en-US" sz="1200" dirty="0" smtClean="0">
                <a:latin typeface="Book Antiqua" panose="02040602050305030304" pitchFamily="18" charset="0"/>
              </a:rPr>
              <a:t>July 2014</a:t>
            </a:r>
            <a:br>
              <a:rPr lang="en-US" altLang="en-US" sz="1200" dirty="0" smtClean="0">
                <a:latin typeface="Book Antiqua" panose="02040602050305030304" pitchFamily="18" charset="0"/>
              </a:rPr>
            </a:br>
            <a:endParaRPr lang="en-US" sz="1200" dirty="0">
              <a:latin typeface="Book Antiqua" panose="02040602050305030304" pitchFamily="18" charset="0"/>
            </a:endParaRPr>
          </a:p>
        </p:txBody>
      </p:sp>
      <p:pic>
        <p:nvPicPr>
          <p:cNvPr id="4" name="Picture 2" descr="EdTra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953000"/>
            <a:ext cx="19050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 bwMode="auto">
          <a:xfrm>
            <a:off x="2514600" y="5786437"/>
            <a:ext cx="6477000" cy="250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ct val="0"/>
              </a:spcBef>
            </a:pPr>
            <a:r>
              <a:rPr lang="en-US" sz="1600" kern="0" dirty="0" smtClean="0">
                <a:latin typeface="Book Antiqua" panose="02040602050305030304" pitchFamily="18" charset="0"/>
              </a:rPr>
              <a:t>John McLaughlin</a:t>
            </a:r>
            <a:endParaRPr lang="en-US" altLang="en-US" sz="1600" kern="0" dirty="0" smtClean="0">
              <a:latin typeface="Book Antiqua" panose="0204060205030503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 sz="300" kern="0" dirty="0" smtClean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44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/>
          <p:cNvSpPr txBox="1">
            <a:spLocks/>
          </p:cNvSpPr>
          <p:nvPr/>
        </p:nvSpPr>
        <p:spPr bwMode="auto">
          <a:xfrm>
            <a:off x="228600" y="228600"/>
            <a:ext cx="78486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kern="0" dirty="0" smtClean="0">
                <a:latin typeface="Book Antiqua" panose="02040602050305030304" pitchFamily="18" charset="0"/>
              </a:rPr>
              <a:t>Session Objectives</a:t>
            </a:r>
          </a:p>
        </p:txBody>
      </p:sp>
      <p:sp>
        <p:nvSpPr>
          <p:cNvPr id="6" name="Text Placeholder 40"/>
          <p:cNvSpPr txBox="1">
            <a:spLocks/>
          </p:cNvSpPr>
          <p:nvPr/>
        </p:nvSpPr>
        <p:spPr>
          <a:xfrm>
            <a:off x="2819400" y="2057400"/>
            <a:ext cx="5029200" cy="1066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kern="0" dirty="0" smtClean="0">
                <a:latin typeface="Book Antiqua" panose="02040602050305030304" pitchFamily="18" charset="0"/>
              </a:rPr>
              <a:t>Highlight USICH -ED Plans to Leverage “Mainstream” Resources</a:t>
            </a:r>
          </a:p>
        </p:txBody>
      </p:sp>
      <p:sp>
        <p:nvSpPr>
          <p:cNvPr id="7" name="Text Placeholder 41"/>
          <p:cNvSpPr txBox="1">
            <a:spLocks/>
          </p:cNvSpPr>
          <p:nvPr/>
        </p:nvSpPr>
        <p:spPr>
          <a:xfrm>
            <a:off x="2819400" y="3581400"/>
            <a:ext cx="5105400" cy="8382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kern="0" dirty="0" smtClean="0">
                <a:latin typeface="Book Antiqua" panose="02040602050305030304" pitchFamily="18" charset="0"/>
              </a:rPr>
              <a:t>Share other ED commitments to end family and youth homelessness</a:t>
            </a:r>
            <a:br>
              <a:rPr lang="en-US" altLang="en-US" sz="2400" kern="0" dirty="0" smtClean="0">
                <a:latin typeface="Book Antiqua" panose="02040602050305030304" pitchFamily="18" charset="0"/>
              </a:rPr>
            </a:br>
            <a:endParaRPr lang="en-US" altLang="en-US" sz="2400" kern="0" dirty="0" smtClean="0">
              <a:latin typeface="Book Antiqua" panose="02040602050305030304" pitchFamily="18" charset="0"/>
            </a:endParaRPr>
          </a:p>
          <a:p>
            <a:endParaRPr lang="en-US" altLang="en-US" sz="2400" kern="0" dirty="0" smtClean="0">
              <a:latin typeface="Book Antiqua" panose="02040602050305030304" pitchFamily="18" charset="0"/>
            </a:endParaRPr>
          </a:p>
        </p:txBody>
      </p:sp>
      <p:sp>
        <p:nvSpPr>
          <p:cNvPr id="10" name="Right Arrow Callout 9"/>
          <p:cNvSpPr/>
          <p:nvPr/>
        </p:nvSpPr>
        <p:spPr>
          <a:xfrm>
            <a:off x="990600" y="2057400"/>
            <a:ext cx="1828800" cy="533400"/>
          </a:xfrm>
          <a:prstGeom prst="rightArrow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Objective 1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1" name="Right Arrow Callout 10"/>
          <p:cNvSpPr/>
          <p:nvPr/>
        </p:nvSpPr>
        <p:spPr>
          <a:xfrm>
            <a:off x="990600" y="3581400"/>
            <a:ext cx="1828800" cy="533400"/>
          </a:xfrm>
          <a:prstGeom prst="rightArrowCallou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Objective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2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5" name="Text Placeholder 45"/>
          <p:cNvSpPr txBox="1">
            <a:spLocks/>
          </p:cNvSpPr>
          <p:nvPr/>
        </p:nvSpPr>
        <p:spPr>
          <a:xfrm>
            <a:off x="2819400" y="4953000"/>
            <a:ext cx="5334000" cy="8382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kern="0" dirty="0" smtClean="0">
                <a:latin typeface="Book Antiqua" panose="02040602050305030304" pitchFamily="18" charset="0"/>
              </a:rPr>
              <a:t>Emphasize federal focus on juvenile reentry and ED’s </a:t>
            </a:r>
            <a:r>
              <a:rPr lang="en-US" altLang="en-US" sz="2400" kern="0" dirty="0">
                <a:latin typeface="Book Antiqua" panose="02040602050305030304" pitchFamily="18" charset="0"/>
              </a:rPr>
              <a:t>c</a:t>
            </a:r>
            <a:r>
              <a:rPr lang="en-US" altLang="en-US" sz="2400" kern="0" dirty="0" smtClean="0">
                <a:latin typeface="Book Antiqua" panose="02040602050305030304" pitchFamily="18" charset="0"/>
              </a:rPr>
              <a:t>orrections strategy</a:t>
            </a:r>
            <a:br>
              <a:rPr lang="en-US" altLang="en-US" sz="2400" kern="0" dirty="0" smtClean="0">
                <a:latin typeface="Book Antiqua" panose="02040602050305030304" pitchFamily="18" charset="0"/>
              </a:rPr>
            </a:br>
            <a:endParaRPr lang="en-US" altLang="en-US" sz="2400" kern="0" dirty="0" smtClean="0">
              <a:latin typeface="Book Antiqua" panose="02040602050305030304" pitchFamily="18" charset="0"/>
            </a:endParaRPr>
          </a:p>
        </p:txBody>
      </p:sp>
      <p:sp>
        <p:nvSpPr>
          <p:cNvPr id="18" name="Right Arrow Callout 17"/>
          <p:cNvSpPr/>
          <p:nvPr/>
        </p:nvSpPr>
        <p:spPr>
          <a:xfrm>
            <a:off x="968929" y="4953000"/>
            <a:ext cx="1828800" cy="533400"/>
          </a:xfrm>
          <a:prstGeom prst="rightArrowCallout">
            <a:avLst/>
          </a:prstGeom>
          <a:solidFill>
            <a:schemeClr val="accent1">
              <a:lumMod val="60000"/>
              <a:lumOff val="40000"/>
              <a:alpha val="9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Objective 3</a:t>
            </a:r>
            <a:endParaRPr lang="en-US" sz="1600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0DE3-52AD-426A-AA8F-52FEFF71CD3F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60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/>
          </p:cNvSpPr>
          <p:nvPr/>
        </p:nvSpPr>
        <p:spPr>
          <a:xfrm>
            <a:off x="1143000" y="1752600"/>
            <a:ext cx="7696200" cy="5029200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kern="0" dirty="0" smtClean="0">
                <a:latin typeface="Book Antiqua" panose="02040602050305030304" pitchFamily="18" charset="0"/>
              </a:rPr>
              <a:t>FY 2014 Title I, Part A &amp; EHCY Guidance Updates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kern="0" dirty="0" smtClean="0">
                <a:latin typeface="Book Antiqua" panose="02040602050305030304" pitchFamily="18" charset="0"/>
              </a:rPr>
              <a:t>March DCL and </a:t>
            </a:r>
            <a:r>
              <a:rPr lang="en-US" sz="2400" kern="0" dirty="0">
                <a:latin typeface="Book Antiqua" panose="02040602050305030304" pitchFamily="18" charset="0"/>
              </a:rPr>
              <a:t>April Webinar at </a:t>
            </a:r>
            <a:r>
              <a:rPr lang="en-US" sz="2400" kern="0" dirty="0">
                <a:latin typeface="Book Antiqua" panose="02040602050305030304" pitchFamily="18" charset="0"/>
                <a:hlinkClick r:id="rId2"/>
              </a:rPr>
              <a:t>http://</a:t>
            </a:r>
            <a:r>
              <a:rPr lang="en-US" sz="2400" kern="0" dirty="0" smtClean="0">
                <a:latin typeface="Book Antiqua" panose="02040602050305030304" pitchFamily="18" charset="0"/>
                <a:hlinkClick r:id="rId2"/>
              </a:rPr>
              <a:t>www2.ed.gov/programs/titleiparta/legislation.html</a:t>
            </a:r>
            <a:r>
              <a:rPr lang="en-US" sz="2400" kern="0" dirty="0" smtClean="0">
                <a:latin typeface="Book Antiqua" panose="02040602050305030304" pitchFamily="18" charset="0"/>
              </a:rPr>
              <a:t> (scroll down to “Fiscal”)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kern="0" dirty="0" smtClean="0">
                <a:latin typeface="Book Antiqua" panose="02040602050305030304" pitchFamily="18" charset="0"/>
              </a:rPr>
              <a:t>Use of Part A funding for FY 2014 (and FY 2012-13 carryover) for local liaison’s salary and excess cost of school of origin transportation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kern="0" dirty="0" smtClean="0">
                <a:latin typeface="Book Antiqua" panose="02040602050305030304" pitchFamily="18" charset="0"/>
              </a:rPr>
              <a:t>Distinguishes these uses of funds from mandatory comparable services reservation under Section 1113(c)(3)(A)</a:t>
            </a: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endParaRPr lang="en-US" sz="2400" kern="0" dirty="0" smtClean="0">
              <a:latin typeface="Book Antiqua" panose="02040602050305030304" pitchFamily="18" charset="0"/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76200" y="6485"/>
            <a:ext cx="7467600" cy="6397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kern="0" dirty="0" smtClean="0">
                <a:latin typeface="Book Antiqua" panose="02040602050305030304" pitchFamily="18" charset="0"/>
              </a:rPr>
              <a:t>USICH &amp; ED Goals to Leverage Mainstream Resources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49AF3-4EE5-4410-923B-AD8685C33220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89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ED-HUD Data Coordination &amp; TA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FERPA </a:t>
            </a:r>
            <a:r>
              <a:rPr lang="en-US" sz="2800" dirty="0" err="1" smtClean="0"/>
              <a:t>Mythbuster</a:t>
            </a:r>
            <a:r>
              <a:rPr lang="en-US" sz="2800" dirty="0" smtClean="0"/>
              <a:t> on LEA data disclosure to HUD-funded </a:t>
            </a:r>
            <a:r>
              <a:rPr lang="en-US" sz="2800" dirty="0" err="1" smtClean="0"/>
              <a:t>CoC’s</a:t>
            </a:r>
            <a:r>
              <a:rPr lang="en-US" sz="2800" dirty="0" smtClean="0"/>
              <a:t>, PHA’s</a:t>
            </a:r>
          </a:p>
          <a:p>
            <a:pPr lvl="1"/>
            <a:r>
              <a:rPr lang="en-US" sz="2400" dirty="0" smtClean="0"/>
              <a:t>aggregate school-level data on homeless student achievement available at </a:t>
            </a:r>
            <a:r>
              <a:rPr lang="en-US" sz="2400" dirty="0" smtClean="0">
                <a:hlinkClick r:id="rId2"/>
              </a:rPr>
              <a:t>www.data.gov</a:t>
            </a:r>
            <a:r>
              <a:rPr lang="en-US" sz="2400" dirty="0" smtClean="0"/>
              <a:t> --click on “Education” for SY 10-11 and SY 11-12</a:t>
            </a:r>
          </a:p>
          <a:p>
            <a:r>
              <a:rPr lang="en-US" sz="2800" dirty="0" smtClean="0"/>
              <a:t>Enabling PHA/shelter case managers to access student information with parental consent</a:t>
            </a:r>
          </a:p>
          <a:p>
            <a:r>
              <a:rPr lang="en-US" sz="2800" dirty="0"/>
              <a:t>TA spotlight on communities exploring data integration (e.g., TX, MI, </a:t>
            </a:r>
            <a:r>
              <a:rPr lang="en-US" sz="2800" dirty="0" smtClean="0"/>
              <a:t>DC)</a:t>
            </a:r>
            <a:endParaRPr lang="en-US" sz="2800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49AF3-4EE5-4410-923B-AD8685C33220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91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Leading Indicators and ED Accountability</a:t>
            </a:r>
            <a:br>
              <a:rPr lang="en-US" dirty="0" smtClean="0"/>
            </a:br>
            <a:r>
              <a:rPr lang="en-US" dirty="0" smtClean="0"/>
              <a:t> for Homeless/</a:t>
            </a:r>
            <a:r>
              <a:rPr lang="en-US" dirty="0" err="1" smtClean="0"/>
              <a:t>NorD</a:t>
            </a:r>
            <a:r>
              <a:rPr lang="en-US" dirty="0" smtClean="0"/>
              <a:t> Students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OESE Process for all Programs</a:t>
            </a:r>
          </a:p>
          <a:p>
            <a:pPr lvl="1"/>
            <a:r>
              <a:rPr lang="en-US" sz="2400" dirty="0" smtClean="0"/>
              <a:t>Title I, Part D in FY 2013</a:t>
            </a:r>
          </a:p>
          <a:p>
            <a:pPr lvl="1"/>
            <a:r>
              <a:rPr lang="en-US" sz="2400" dirty="0" smtClean="0"/>
              <a:t>EHCY in FY 2014</a:t>
            </a:r>
          </a:p>
          <a:p>
            <a:r>
              <a:rPr lang="en-US" sz="2800" dirty="0" smtClean="0"/>
              <a:t>Attendance rate/chronic absenteeism for both</a:t>
            </a:r>
          </a:p>
          <a:p>
            <a:r>
              <a:rPr lang="en-US" sz="2800" dirty="0" smtClean="0"/>
              <a:t>Annual updates to State Plans/Goals for both</a:t>
            </a:r>
          </a:p>
          <a:p>
            <a:r>
              <a:rPr lang="en-US" sz="2800" dirty="0" smtClean="0"/>
              <a:t>Local Agency and </a:t>
            </a:r>
            <a:r>
              <a:rPr lang="en-US" sz="2800" dirty="0"/>
              <a:t>t</a:t>
            </a:r>
            <a:r>
              <a:rPr lang="en-US" sz="2800" dirty="0" smtClean="0"/>
              <a:t>ransition indicators</a:t>
            </a:r>
          </a:p>
          <a:p>
            <a:r>
              <a:rPr lang="en-US" sz="2800" dirty="0" smtClean="0"/>
              <a:t>LEA level risk assessment indicator for EHCY</a:t>
            </a:r>
          </a:p>
          <a:p>
            <a:r>
              <a:rPr lang="en-US" sz="2800" dirty="0" smtClean="0"/>
              <a:t>Requests ACGR for homeless students</a:t>
            </a:r>
          </a:p>
          <a:p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49AF3-4EE5-4410-923B-AD8685C33220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801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USICH Framework for Ending Youth Homelessness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Workgroup started in Fall 2011</a:t>
            </a:r>
          </a:p>
          <a:p>
            <a:r>
              <a:rPr lang="en-US" sz="2800" dirty="0" smtClean="0"/>
              <a:t>Framework </a:t>
            </a:r>
            <a:r>
              <a:rPr lang="en-US" sz="2800" dirty="0"/>
              <a:t>approved June 2012:  </a:t>
            </a:r>
            <a:r>
              <a:rPr lang="en-US" sz="2800" dirty="0">
                <a:hlinkClick r:id="rId2"/>
              </a:rPr>
              <a:t>http://</a:t>
            </a:r>
            <a:r>
              <a:rPr lang="en-US" sz="2800" dirty="0" smtClean="0">
                <a:hlinkClick r:id="rId2"/>
              </a:rPr>
              <a:t>usich.gov/population/youth</a:t>
            </a:r>
            <a:r>
              <a:rPr lang="en-US" sz="2800" dirty="0" smtClean="0"/>
              <a:t> </a:t>
            </a:r>
            <a:endParaRPr lang="en-US" sz="2800" dirty="0"/>
          </a:p>
          <a:p>
            <a:r>
              <a:rPr lang="en-US" sz="2800" dirty="0" smtClean="0"/>
              <a:t>Youth Count! conducted in FY 2013</a:t>
            </a:r>
          </a:p>
          <a:p>
            <a:r>
              <a:rPr lang="en-US" sz="2800" dirty="0" smtClean="0"/>
              <a:t>Preliminary intervention model developed and wider EHCY engagement sought</a:t>
            </a:r>
          </a:p>
          <a:p>
            <a:r>
              <a:rPr lang="en-US" sz="2800" dirty="0" smtClean="0"/>
              <a:t>LGBTQ homeless youth prevention initiative launched in February 2014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49AF3-4EE5-4410-923B-AD8685C33220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875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077" y="152400"/>
            <a:ext cx="8839200" cy="838200"/>
          </a:xfrm>
        </p:spPr>
        <p:txBody>
          <a:bodyPr/>
          <a:lstStyle/>
          <a:p>
            <a:r>
              <a:rPr lang="en-US" sz="3200" dirty="0" smtClean="0"/>
              <a:t>Creation of a Federal Interagency </a:t>
            </a:r>
            <a:br>
              <a:rPr lang="en-US" sz="3200" dirty="0" smtClean="0"/>
            </a:br>
            <a:r>
              <a:rPr lang="en-US" sz="3200" dirty="0" smtClean="0"/>
              <a:t>Workgroup on Family Homelessness in 2012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en-US" sz="2300" dirty="0">
                <a:solidFill>
                  <a:srgbClr val="002060"/>
                </a:solidFill>
                <a:cs typeface="Arial" panose="020B0604020202020204" pitchFamily="34" charset="0"/>
              </a:rPr>
              <a:t>In December 2012, the U.S. Interagency council on homelessness (USICH) directed HHS and USICH to convene an interagency workgroup tasked with developing a framework to achieve the opening doors’ goal of ending family homelessness by 2020.</a:t>
            </a:r>
          </a:p>
          <a:p>
            <a:pPr fontAlgn="auto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en-US" sz="2300" dirty="0">
                <a:solidFill>
                  <a:srgbClr val="002060"/>
                </a:solidFill>
                <a:cs typeface="Arial" panose="020B0604020202020204" pitchFamily="34" charset="0"/>
              </a:rPr>
              <a:t>Interagency workgroup comprised of 13 federal agencies, ED is a part of this workgroup and it is co-chaired by HHS/HUD/USICH</a:t>
            </a:r>
          </a:p>
          <a:p>
            <a:pPr fontAlgn="auto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en-US" sz="2300" dirty="0">
                <a:solidFill>
                  <a:srgbClr val="002060"/>
                </a:solidFill>
                <a:cs typeface="Arial" panose="020B0604020202020204" pitchFamily="34" charset="0"/>
              </a:rPr>
              <a:t>Workgroup </a:t>
            </a:r>
            <a:r>
              <a:rPr lang="en-US" sz="2300" dirty="0" smtClean="0">
                <a:solidFill>
                  <a:srgbClr val="002060"/>
                </a:solidFill>
                <a:cs typeface="Arial" panose="020B0604020202020204" pitchFamily="34" charset="0"/>
              </a:rPr>
              <a:t>sub-committees:  Domestic violence; Early </a:t>
            </a:r>
            <a:r>
              <a:rPr lang="en-US" sz="2300" dirty="0">
                <a:solidFill>
                  <a:srgbClr val="002060"/>
                </a:solidFill>
                <a:cs typeface="Arial" panose="020B0604020202020204" pitchFamily="34" charset="0"/>
              </a:rPr>
              <a:t>childhood development and </a:t>
            </a:r>
            <a:r>
              <a:rPr lang="en-US" sz="2300" dirty="0" smtClean="0">
                <a:solidFill>
                  <a:srgbClr val="002060"/>
                </a:solidFill>
                <a:cs typeface="Arial" panose="020B0604020202020204" pitchFamily="34" charset="0"/>
              </a:rPr>
              <a:t>education; Coordinated assessment; and Rapid </a:t>
            </a:r>
            <a:r>
              <a:rPr lang="en-US" sz="2300" dirty="0">
                <a:solidFill>
                  <a:srgbClr val="002060"/>
                </a:solidFill>
                <a:cs typeface="Arial" panose="020B0604020202020204" pitchFamily="34" charset="0"/>
              </a:rPr>
              <a:t>re-housing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49AF3-4EE5-4410-923B-AD8685C33220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216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the USICH Framework for Ending Family Homelessness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cs typeface="Arial" panose="020B0604020202020204" pitchFamily="34" charset="0"/>
              </a:rPr>
              <a:t>Ensure that no families are living </a:t>
            </a:r>
            <a:r>
              <a:rPr lang="en-US" sz="2800" dirty="0" smtClean="0">
                <a:cs typeface="Arial" panose="020B0604020202020204" pitchFamily="34" charset="0"/>
              </a:rPr>
              <a:t>unsheltered</a:t>
            </a:r>
            <a:endParaRPr lang="en-US" sz="2800" dirty="0">
              <a:cs typeface="Arial" panose="020B0604020202020204" pitchFamily="34" charset="0"/>
            </a:endParaRP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cs typeface="Arial" panose="020B0604020202020204" pitchFamily="34" charset="0"/>
              </a:rPr>
              <a:t>Shorten episodes of family homelessness by safely re-housing families experiencing homelessness within 30 days  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cs typeface="Arial" panose="020B0604020202020204" pitchFamily="34" charset="0"/>
              </a:rPr>
              <a:t>Link families to the benefits, supports, and community-based services they need to achieve and maintain housing </a:t>
            </a:r>
            <a:r>
              <a:rPr lang="en-US" sz="2800" dirty="0" smtClean="0">
                <a:cs typeface="Arial" panose="020B0604020202020204" pitchFamily="34" charset="0"/>
              </a:rPr>
              <a:t>stability</a:t>
            </a:r>
            <a:endParaRPr lang="en-US" sz="2800" dirty="0">
              <a:cs typeface="Arial" panose="020B0604020202020204" pitchFamily="34" charset="0"/>
            </a:endParaRP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cs typeface="Arial" panose="020B0604020202020204" pitchFamily="34" charset="0"/>
              </a:rPr>
              <a:t>Identify and implement effective prevention methods to help families avoid homelessness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49AF3-4EE5-4410-923B-AD8685C33220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77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Strategy Areas of the Federal Interagency Workgroup on Family Homelessness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cs typeface="Arial" panose="020B0604020202020204" pitchFamily="34" charset="0"/>
              </a:rPr>
              <a:t>Develop a centralized or coordinated assessment system with the capacity to assess needs and connect families to targeted prevention assistance where possible and temporary shelter as </a:t>
            </a:r>
            <a:r>
              <a:rPr lang="en-US" sz="2800" dirty="0" smtClean="0">
                <a:cs typeface="Arial" panose="020B0604020202020204" pitchFamily="34" charset="0"/>
              </a:rPr>
              <a:t>needed</a:t>
            </a:r>
            <a:endParaRPr lang="en-US" sz="2800" dirty="0">
              <a:cs typeface="Arial" panose="020B0604020202020204" pitchFamily="34" charset="0"/>
            </a:endParaRPr>
          </a:p>
          <a:p>
            <a:pPr marL="457200" indent="-4572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cs typeface="Arial" panose="020B0604020202020204" pitchFamily="34" charset="0"/>
              </a:rPr>
              <a:t>Ensure interventions and assistance are tailored to the needs of </a:t>
            </a:r>
            <a:r>
              <a:rPr lang="en-US" sz="2800" dirty="0" smtClean="0">
                <a:cs typeface="Arial" panose="020B0604020202020204" pitchFamily="34" charset="0"/>
              </a:rPr>
              <a:t>families</a:t>
            </a:r>
            <a:endParaRPr lang="en-US" sz="2800" dirty="0">
              <a:cs typeface="Arial" panose="020B0604020202020204" pitchFamily="34" charset="0"/>
            </a:endParaRPr>
          </a:p>
          <a:p>
            <a:pPr marL="457200" indent="-4572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cs typeface="Arial" panose="020B0604020202020204" pitchFamily="34" charset="0"/>
              </a:rPr>
              <a:t>Help families connect to the mainstream </a:t>
            </a:r>
            <a:r>
              <a:rPr lang="en-US" sz="2800" dirty="0" smtClean="0">
                <a:cs typeface="Arial" panose="020B0604020202020204" pitchFamily="34" charset="0"/>
              </a:rPr>
              <a:t>resources</a:t>
            </a:r>
            <a:endParaRPr lang="en-US" sz="2800" dirty="0">
              <a:cs typeface="Arial" panose="020B0604020202020204" pitchFamily="34" charset="0"/>
            </a:endParaRPr>
          </a:p>
          <a:p>
            <a:pPr marL="457200" indent="-4572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cs typeface="Arial" panose="020B0604020202020204" pitchFamily="34" charset="0"/>
              </a:rPr>
              <a:t>Develop and build upon evidence‐based </a:t>
            </a:r>
            <a:r>
              <a:rPr lang="en-US" sz="2800" dirty="0" smtClean="0">
                <a:cs typeface="Arial" panose="020B0604020202020204" pitchFamily="34" charset="0"/>
              </a:rPr>
              <a:t>practices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0DE3-52AD-426A-AA8F-52FEFF71CD3F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920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839200" cy="838200"/>
          </a:xfrm>
        </p:spPr>
        <p:txBody>
          <a:bodyPr/>
          <a:lstStyle/>
          <a:p>
            <a:r>
              <a:rPr lang="en-US" sz="3200" dirty="0" smtClean="0"/>
              <a:t>State Level Contacts for HHS’ ECE Grantees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Head Start State Collaborators:</a:t>
            </a:r>
          </a:p>
          <a:p>
            <a:pPr lvl="1"/>
            <a:r>
              <a:rPr lang="en-US" sz="2000" dirty="0">
                <a:hlinkClick r:id="rId2"/>
              </a:rPr>
              <a:t>http://eclkc.ohs.acf.hhs.gov/hslc/states/collaboration/map/index.html</a:t>
            </a:r>
            <a:endParaRPr lang="en-US" sz="2000" dirty="0"/>
          </a:p>
          <a:p>
            <a:r>
              <a:rPr lang="en-US" sz="2400" dirty="0" smtClean="0"/>
              <a:t>Child </a:t>
            </a:r>
            <a:r>
              <a:rPr lang="en-US" sz="2400" dirty="0"/>
              <a:t>Care Development Fund State Contacts:</a:t>
            </a:r>
          </a:p>
          <a:p>
            <a:pPr lvl="1"/>
            <a:r>
              <a:rPr lang="en-US" sz="2000" dirty="0">
                <a:hlinkClick r:id="rId3"/>
              </a:rPr>
              <a:t>http://www.acf.hhs.gov/programs/occ/resource/ccdf-grantee-state-and-territory-contacts</a:t>
            </a:r>
            <a:endParaRPr lang="en-US" sz="2000" dirty="0"/>
          </a:p>
          <a:p>
            <a:r>
              <a:rPr lang="en-US" sz="2400" dirty="0" smtClean="0"/>
              <a:t>Maternal </a:t>
            </a:r>
            <a:r>
              <a:rPr lang="en-US" sz="2400" dirty="0"/>
              <a:t>Infant Early Childhood Home Visiting Program:</a:t>
            </a:r>
          </a:p>
          <a:p>
            <a:pPr lvl="1"/>
            <a:r>
              <a:rPr lang="en-US" sz="2000" dirty="0">
                <a:solidFill>
                  <a:schemeClr val="accent4"/>
                </a:solidFill>
                <a:hlinkClick r:id="rId4"/>
              </a:rPr>
              <a:t>http://</a:t>
            </a:r>
            <a:r>
              <a:rPr lang="en-US" sz="2000" dirty="0" smtClean="0">
                <a:solidFill>
                  <a:schemeClr val="accent4"/>
                </a:solidFill>
                <a:hlinkClick r:id="rId4"/>
              </a:rPr>
              <a:t>mchb.hrsa.gov/programs/homevisiting/statecontacts.pdf</a:t>
            </a:r>
            <a:r>
              <a:rPr lang="en-US" sz="2000" dirty="0" smtClean="0">
                <a:solidFill>
                  <a:schemeClr val="accent4"/>
                </a:solidFill>
              </a:rPr>
              <a:t> </a:t>
            </a:r>
            <a:endParaRPr lang="en-US" sz="2000" dirty="0">
              <a:solidFill>
                <a:schemeClr val="accent4"/>
              </a:solidFill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0DE3-52AD-426A-AA8F-52FEFF71CD3F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107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Interagency Reentry Council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DOJ launches Federal Interagency Reentry Council in 2011</a:t>
            </a:r>
          </a:p>
          <a:p>
            <a:pPr lvl="1"/>
            <a:r>
              <a:rPr lang="en-US" sz="2000" dirty="0" smtClean="0">
                <a:hlinkClick r:id="rId2"/>
              </a:rPr>
              <a:t>http</a:t>
            </a:r>
            <a:r>
              <a:rPr lang="en-US" sz="2000" dirty="0">
                <a:hlinkClick r:id="rId2"/>
              </a:rPr>
              <a:t>://csgjusticecenter.org/nrrc/projects/firc</a:t>
            </a:r>
            <a:r>
              <a:rPr lang="en-US" sz="2000" dirty="0" smtClean="0">
                <a:hlinkClick r:id="rId2"/>
              </a:rPr>
              <a:t>/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OCTAE launches intra-agency corrections education strategy committee in FY 2012</a:t>
            </a:r>
          </a:p>
          <a:p>
            <a:r>
              <a:rPr lang="en-US" sz="2000" dirty="0" smtClean="0"/>
              <a:t>ED holds 2 symposia and supports 8 listening sessions in FY 2013</a:t>
            </a:r>
          </a:p>
          <a:p>
            <a:r>
              <a:rPr lang="en-US" sz="2000" dirty="0" smtClean="0"/>
              <a:t>Snapshot </a:t>
            </a:r>
            <a:r>
              <a:rPr lang="en-US" sz="2000" dirty="0"/>
              <a:t>summaries </a:t>
            </a:r>
            <a:r>
              <a:rPr lang="en-US" sz="2000" dirty="0" smtClean="0"/>
              <a:t>of accomplishments available at: </a:t>
            </a:r>
          </a:p>
          <a:p>
            <a:pPr lvl="1"/>
            <a:r>
              <a:rPr lang="en-US" sz="2000" dirty="0" smtClean="0">
                <a:hlinkClick r:id="rId3"/>
              </a:rPr>
              <a:t>http</a:t>
            </a:r>
            <a:r>
              <a:rPr lang="en-US" sz="2000" dirty="0">
                <a:hlinkClick r:id="rId3"/>
              </a:rPr>
              <a:t>://csgjusticecenter.org/nrrc/projects/firc/snapshots</a:t>
            </a:r>
            <a:r>
              <a:rPr lang="en-US" sz="2000" dirty="0" smtClean="0">
                <a:hlinkClick r:id="rId3"/>
              </a:rPr>
              <a:t>/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Part A/D accountability for reentering youth</a:t>
            </a:r>
          </a:p>
          <a:p>
            <a:r>
              <a:rPr lang="en-US" sz="2000" dirty="0" smtClean="0"/>
              <a:t>Part D intra-inter-agency coordination on juvenile reentry (OCTAE, OSEP, OJJDP, DOL)</a:t>
            </a:r>
          </a:p>
          <a:p>
            <a:r>
              <a:rPr lang="en-US" sz="2000" dirty="0" smtClean="0"/>
              <a:t>JJAEPs as LEAs/Schools—NCES Codes, CRDC</a:t>
            </a:r>
          </a:p>
          <a:p>
            <a:r>
              <a:rPr lang="en-US" sz="2000" dirty="0" smtClean="0"/>
              <a:t>Part A comparable services—1113(c)(3)( c)</a:t>
            </a:r>
          </a:p>
          <a:p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49AF3-4EE5-4410-923B-AD8685C33220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739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Juvenile Reentry Committee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8001000" cy="4572000"/>
          </a:xfrm>
        </p:spPr>
        <p:txBody>
          <a:bodyPr/>
          <a:lstStyle/>
          <a:p>
            <a:r>
              <a:rPr lang="en-US" sz="2800" dirty="0" smtClean="0"/>
              <a:t>Moved from JJDP Coordinating Council to FIRC in 2011</a:t>
            </a:r>
          </a:p>
          <a:p>
            <a:r>
              <a:rPr lang="en-US" sz="2800" dirty="0" smtClean="0"/>
              <a:t>ED-OJJDP-DOL co-leaders since 2013</a:t>
            </a:r>
          </a:p>
          <a:p>
            <a:r>
              <a:rPr lang="en-US" sz="2800" dirty="0" smtClean="0"/>
              <a:t>ED </a:t>
            </a:r>
            <a:r>
              <a:rPr lang="en-US" sz="2800" dirty="0" err="1" smtClean="0"/>
              <a:t>mythbusters</a:t>
            </a:r>
            <a:r>
              <a:rPr lang="en-US" sz="2800" dirty="0"/>
              <a:t> </a:t>
            </a:r>
            <a:r>
              <a:rPr lang="en-US" sz="2800" dirty="0" smtClean="0"/>
              <a:t>on FERPA and IT access:  </a:t>
            </a:r>
            <a:r>
              <a:rPr lang="en-US" sz="2400" dirty="0">
                <a:hlinkClick r:id="rId2"/>
              </a:rPr>
              <a:t>http://csgjusticecenter.org/nrrc/projects/mythbusters</a:t>
            </a:r>
            <a:r>
              <a:rPr lang="en-US" sz="2400" dirty="0" smtClean="0">
                <a:hlinkClick r:id="rId2"/>
              </a:rPr>
              <a:t>/</a:t>
            </a:r>
            <a:r>
              <a:rPr lang="en-US" sz="2400" dirty="0" smtClean="0"/>
              <a:t> </a:t>
            </a:r>
          </a:p>
          <a:p>
            <a:r>
              <a:rPr lang="en-US" sz="2800" dirty="0" smtClean="0"/>
              <a:t>Ongoing agency/program/data coordination</a:t>
            </a:r>
          </a:p>
          <a:p>
            <a:r>
              <a:rPr lang="en-US" sz="2800" dirty="0" smtClean="0"/>
              <a:t>OCTAE to administer juvenile reentry education demonstration grants in FY 2015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0DE3-52AD-426A-AA8F-52FEFF71CD3F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179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Supportive School Discipline Initiative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Launched by Secretary Duncan and Attorney General Holder in July 2011</a:t>
            </a:r>
          </a:p>
          <a:p>
            <a:r>
              <a:rPr lang="en-US" sz="2800" dirty="0" smtClean="0"/>
              <a:t>State convening in March 2012 </a:t>
            </a:r>
          </a:p>
          <a:p>
            <a:r>
              <a:rPr lang="en-US" sz="2800" dirty="0" smtClean="0"/>
              <a:t>AIR/NDTAC operates on-line SSDCOP for State teams from FY 2013</a:t>
            </a:r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smtClean="0">
                <a:hlinkClick r:id="rId2"/>
              </a:rPr>
              <a:t>http</a:t>
            </a:r>
            <a:r>
              <a:rPr lang="en-US" sz="2800" dirty="0">
                <a:hlinkClick r:id="rId2"/>
              </a:rPr>
              <a:t>://ssdcop.neglected-delinquent.org</a:t>
            </a:r>
            <a:r>
              <a:rPr lang="en-US" sz="2800" dirty="0" smtClean="0">
                <a:hlinkClick r:id="rId2"/>
              </a:rPr>
              <a:t>/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ED issues school discipline guidance package</a:t>
            </a:r>
            <a:r>
              <a:rPr lang="en-US" sz="2800" dirty="0"/>
              <a:t>:  </a:t>
            </a:r>
            <a:r>
              <a:rPr lang="en-US" sz="2800" dirty="0">
                <a:hlinkClick r:id="rId3"/>
              </a:rPr>
              <a:t>http://</a:t>
            </a:r>
            <a:r>
              <a:rPr lang="en-US" sz="2800" dirty="0" smtClean="0">
                <a:hlinkClick r:id="rId3"/>
              </a:rPr>
              <a:t>www2.ed.gov/policy/gen/guid/school-discipline/index.html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0DE3-52AD-426A-AA8F-52FEFF71CD3F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289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Forthcoming Interagency Coordination on Corrections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Dear </a:t>
            </a:r>
            <a:r>
              <a:rPr lang="en-US" sz="2800" dirty="0"/>
              <a:t>Colleague Letter from Secretary Duncan and Attorney General </a:t>
            </a:r>
            <a:r>
              <a:rPr lang="en-US" sz="2800" dirty="0" smtClean="0"/>
              <a:t>Holder:  </a:t>
            </a:r>
            <a:r>
              <a:rPr lang="en-US" sz="2800" dirty="0">
                <a:hlinkClick r:id="rId2"/>
              </a:rPr>
              <a:t>http://</a:t>
            </a:r>
            <a:r>
              <a:rPr lang="en-US" sz="2800" dirty="0" smtClean="0">
                <a:hlinkClick r:id="rId2"/>
              </a:rPr>
              <a:t>www2.ed.gov/policy/elsec/guid/secletter/140609.html</a:t>
            </a:r>
            <a:r>
              <a:rPr lang="en-US" sz="2800" dirty="0" smtClean="0"/>
              <a:t>  (Overarching characteristics for JJ </a:t>
            </a:r>
            <a:r>
              <a:rPr lang="en-US" sz="2800" dirty="0" err="1" smtClean="0"/>
              <a:t>ed</a:t>
            </a:r>
            <a:r>
              <a:rPr lang="en-US" sz="2800" dirty="0" smtClean="0"/>
              <a:t>)</a:t>
            </a:r>
            <a:endParaRPr lang="en-US" sz="2800" dirty="0"/>
          </a:p>
          <a:p>
            <a:r>
              <a:rPr lang="en-US" sz="2800" dirty="0"/>
              <a:t>The blog posted by Secretary </a:t>
            </a:r>
            <a:r>
              <a:rPr lang="en-US" sz="2800" dirty="0" smtClean="0"/>
              <a:t>Duncan: </a:t>
            </a:r>
            <a:r>
              <a:rPr lang="en-US" sz="2800" u="sng" dirty="0">
                <a:hlinkClick r:id="rId3"/>
              </a:rPr>
              <a:t>http://www.ed.gov/blog/2014/06/secretary-duncan-and-attorney-general-holder-announce-new-efforts-to-address-the-needs-of-confined-youth/</a:t>
            </a:r>
            <a:r>
              <a:rPr lang="en-US" sz="2800" dirty="0"/>
              <a:t> </a:t>
            </a:r>
            <a:endParaRPr lang="en-US" sz="2800" dirty="0" smtClean="0"/>
          </a:p>
          <a:p>
            <a:r>
              <a:rPr lang="en-US" sz="2800" dirty="0" smtClean="0"/>
              <a:t>My Brother’s </a:t>
            </a:r>
            <a:r>
              <a:rPr lang="en-US" sz="2800" dirty="0"/>
              <a:t>Keeper Initiative:  </a:t>
            </a:r>
            <a:r>
              <a:rPr lang="en-US" sz="2800" dirty="0">
                <a:hlinkClick r:id="rId4"/>
              </a:rPr>
              <a:t>http://mbk.ed.gov</a:t>
            </a:r>
            <a:r>
              <a:rPr lang="en-US" sz="2800" dirty="0" smtClean="0">
                <a:hlinkClick r:id="rId4"/>
              </a:rPr>
              <a:t>/</a:t>
            </a:r>
            <a:endParaRPr lang="en-US" sz="2800" dirty="0" smtClean="0"/>
          </a:p>
          <a:p>
            <a:r>
              <a:rPr lang="en-US" sz="2800" dirty="0" smtClean="0"/>
              <a:t>Title I, Parts A and D services for N or D youth</a:t>
            </a:r>
            <a:endParaRPr lang="en-US" sz="2800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0DE3-52AD-426A-AA8F-52FEFF71CD3F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666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49AF3-4EE5-4410-923B-AD8685C33220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81400" y="2544444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Book Antiqua" panose="02040602050305030304" pitchFamily="18" charset="0"/>
              </a:rPr>
              <a:t>Questions?</a:t>
            </a:r>
            <a:endParaRPr lang="en-US" sz="3200" dirty="0">
              <a:latin typeface="Book Antiqua" panose="02040602050305030304" pitchFamily="18" charset="0"/>
            </a:endParaRPr>
          </a:p>
        </p:txBody>
      </p:sp>
      <p:pic>
        <p:nvPicPr>
          <p:cNvPr id="5" name="Content Placeholder 31" descr="graph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9539" y="3352800"/>
            <a:ext cx="3050722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22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49AF3-4EE5-4410-923B-AD8685C33220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630960" y="2057400"/>
            <a:ext cx="6629400" cy="3048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</a:rPr>
              <a:t>John McLaughlin, Ed. D.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Federal </a:t>
            </a:r>
            <a:r>
              <a:rPr lang="en-US" sz="2400" dirty="0">
                <a:solidFill>
                  <a:schemeClr val="tx1"/>
                </a:solidFill>
              </a:rPr>
              <a:t>Coordinator, </a:t>
            </a:r>
            <a:r>
              <a:rPr lang="en-US" sz="2400" dirty="0" smtClean="0">
                <a:solidFill>
                  <a:schemeClr val="tx1"/>
                </a:solidFill>
              </a:rPr>
              <a:t>Homeless, Neglected and Delinquent Education Programs</a:t>
            </a: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Student Achievement and School Accountability Programs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Tel: 202-401-0962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e-mail: </a:t>
            </a:r>
            <a:r>
              <a:rPr lang="en-US" sz="2400" u="sng" dirty="0">
                <a:solidFill>
                  <a:schemeClr val="tx1"/>
                </a:solidFill>
                <a:hlinkClick r:id="rId2"/>
              </a:rPr>
              <a:t>john.mclaughlin@ed.gov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pPr algn="ctr"/>
            <a:endParaRPr lang="en-US" sz="2400" i="1" kern="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553200"/>
            <a:ext cx="5638800" cy="304800"/>
          </a:xfrm>
        </p:spPr>
        <p:txBody>
          <a:bodyPr/>
          <a:lstStyle/>
          <a:p>
            <a:r>
              <a:rPr lang="en-US" altLang="en-US" i="1" dirty="0" smtClean="0">
                <a:solidFill>
                  <a:schemeClr val="bg2"/>
                </a:solidFill>
                <a:latin typeface="Bodoni MT Condensed" panose="02070606080606020203" pitchFamily="18" charset="0"/>
              </a:rPr>
              <a:t>U. S. Department of Education ~ NASTID Summer Conference 2014</a:t>
            </a:r>
            <a:endParaRPr lang="en-US" altLang="en-US" i="1" dirty="0">
              <a:solidFill>
                <a:schemeClr val="bg2"/>
              </a:solidFill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58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ity cutouts design template">
  <a:themeElements>
    <a:clrScheme name="Custom 3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71BEC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0033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4">
        <a:dk1>
          <a:srgbClr val="000066"/>
        </a:dk1>
        <a:lt1>
          <a:srgbClr val="FFFFFF"/>
        </a:lt1>
        <a:dk2>
          <a:srgbClr val="0033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6">
        <a:dk1>
          <a:srgbClr val="FFFFFF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Unity cutouts design template</Template>
  <TotalTime>1678</TotalTime>
  <Words>988</Words>
  <Application>Microsoft Office PowerPoint</Application>
  <PresentationFormat>On-screen Show (4:3)</PresentationFormat>
  <Paragraphs>127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Unity cutouts design template</vt:lpstr>
      <vt:lpstr>PowerPoint Presentation</vt:lpstr>
      <vt:lpstr>Recent Federal Efforts to Support Homeless and Agency-Involved Students</vt:lpstr>
      <vt:lpstr>PowerPoint Presentation</vt:lpstr>
      <vt:lpstr>PowerPoint Presentation</vt:lpstr>
      <vt:lpstr>ED-HUD Data Coordination &amp; TA</vt:lpstr>
      <vt:lpstr>Leading Indicators and ED Accountability  for Homeless/NorD Students</vt:lpstr>
      <vt:lpstr>USICH Framework for Ending Youth Homelessness</vt:lpstr>
      <vt:lpstr>Creation of a Federal Interagency  Workgroup on Family Homelessness in 2012</vt:lpstr>
      <vt:lpstr>Objectives of the USICH Framework for Ending Family Homelessness</vt:lpstr>
      <vt:lpstr>Key Strategy Areas of the Federal Interagency Workgroup on Family Homelessness</vt:lpstr>
      <vt:lpstr>State Level Contacts for HHS’ ECE Grantees</vt:lpstr>
      <vt:lpstr>Federal Interagency Reentry Council</vt:lpstr>
      <vt:lpstr>Juvenile Reentry Committee</vt:lpstr>
      <vt:lpstr>Supportive School Discipline Initiative</vt:lpstr>
      <vt:lpstr>Forthcoming Interagency Coordination on Corrections Education</vt:lpstr>
      <vt:lpstr>PowerPoint Presentation</vt:lpstr>
      <vt:lpstr>PowerPoint Presentation</vt:lpstr>
    </vt:vector>
  </TitlesOfParts>
  <Company>U.S. Department of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U.S. Department of Education</dc:creator>
  <cp:lastModifiedBy>Authorised User</cp:lastModifiedBy>
  <cp:revision>41</cp:revision>
  <dcterms:created xsi:type="dcterms:W3CDTF">2014-06-04T19:20:26Z</dcterms:created>
  <dcterms:modified xsi:type="dcterms:W3CDTF">2014-07-22T14:47:54Z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TC102862161033</vt:lpwstr>
  </property>
</Properties>
</file>