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22"/>
  </p:notesMasterIdLst>
  <p:sldIdLst>
    <p:sldId id="256" r:id="rId2"/>
    <p:sldId id="258" r:id="rId3"/>
    <p:sldId id="277" r:id="rId4"/>
    <p:sldId id="260" r:id="rId5"/>
    <p:sldId id="257"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y Zantal-Wiener" initials="" lastIdx="15" clrIdx="0"/>
  <p:cmAuthor id="1" name="Melissa Escalante" initials="ME" lastIdx="14" clrIdx="1"/>
  <p:cmAuthor id="2" name="Julie Sugarman" initials="JS" lastIdx="2" clrIdx="2"/>
  <p:cmAuthor id="3" name="MGomez" initials="M"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8" autoAdjust="0"/>
    <p:restoredTop sz="84471" autoAdjust="0"/>
  </p:normalViewPr>
  <p:slideViewPr>
    <p:cSldViewPr>
      <p:cViewPr>
        <p:scale>
          <a:sx n="64" d="100"/>
          <a:sy n="64" d="100"/>
        </p:scale>
        <p:origin x="-1936" y="-496"/>
      </p:cViewPr>
      <p:guideLst>
        <p:guide orient="horz" pos="2160"/>
        <p:guide pos="2880"/>
      </p:guideLst>
    </p:cSldViewPr>
  </p:slideViewPr>
  <p:outlineViewPr>
    <p:cViewPr>
      <p:scale>
        <a:sx n="33" d="100"/>
        <a:sy n="33" d="100"/>
      </p:scale>
      <p:origin x="0" y="1695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SVHQFS\DATA\Projects\NCELA\Reporting\STAR%205\program%20model%20illustr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VHQFS\DATA\Projects\NCELA\Reporting\STAR%205\program%20model%20illustr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90/10 Model</a:t>
            </a:r>
          </a:p>
        </c:rich>
      </c:tx>
      <c:layout/>
      <c:overlay val="0"/>
    </c:title>
    <c:autoTitleDeleted val="0"/>
    <c:plotArea>
      <c:layout/>
      <c:barChart>
        <c:barDir val="col"/>
        <c:grouping val="percentStacked"/>
        <c:varyColors val="0"/>
        <c:ser>
          <c:idx val="0"/>
          <c:order val="0"/>
          <c:tx>
            <c:strRef>
              <c:f>Sheet1!$B$1</c:f>
              <c:strCache>
                <c:ptCount val="1"/>
                <c:pt idx="0">
                  <c:v>Partner Language</c:v>
                </c:pt>
              </c:strCache>
            </c:strRef>
          </c:tx>
          <c:spPr>
            <a:solidFill>
              <a:srgbClr val="038A00"/>
            </a:solidFill>
          </c:spPr>
          <c:invertIfNegative val="0"/>
          <c:cat>
            <c:strRef>
              <c:f>Sheet1!$A$2:$A$7</c:f>
              <c:strCache>
                <c:ptCount val="6"/>
                <c:pt idx="0">
                  <c:v>K</c:v>
                </c:pt>
                <c:pt idx="1">
                  <c:v>1</c:v>
                </c:pt>
                <c:pt idx="2">
                  <c:v>2</c:v>
                </c:pt>
                <c:pt idx="3">
                  <c:v>3</c:v>
                </c:pt>
                <c:pt idx="4">
                  <c:v>4</c:v>
                </c:pt>
                <c:pt idx="5">
                  <c:v>5</c:v>
                </c:pt>
              </c:strCache>
            </c:strRef>
          </c:cat>
          <c:val>
            <c:numRef>
              <c:f>Sheet1!$B$2:$B$7</c:f>
              <c:numCache>
                <c:formatCode>General</c:formatCode>
                <c:ptCount val="6"/>
                <c:pt idx="0">
                  <c:v>90.0</c:v>
                </c:pt>
                <c:pt idx="1">
                  <c:v>75.0</c:v>
                </c:pt>
                <c:pt idx="2">
                  <c:v>60.0</c:v>
                </c:pt>
                <c:pt idx="3">
                  <c:v>50.0</c:v>
                </c:pt>
                <c:pt idx="4">
                  <c:v>50.0</c:v>
                </c:pt>
                <c:pt idx="5">
                  <c:v>50.0</c:v>
                </c:pt>
              </c:numCache>
            </c:numRef>
          </c:val>
        </c:ser>
        <c:ser>
          <c:idx val="1"/>
          <c:order val="1"/>
          <c:tx>
            <c:strRef>
              <c:f>Sheet1!$C$1</c:f>
              <c:strCache>
                <c:ptCount val="1"/>
                <c:pt idx="0">
                  <c:v>English</c:v>
                </c:pt>
              </c:strCache>
            </c:strRef>
          </c:tx>
          <c:spPr>
            <a:solidFill>
              <a:srgbClr val="F1990D"/>
            </a:solidFill>
          </c:spPr>
          <c:invertIfNegative val="0"/>
          <c:cat>
            <c:strRef>
              <c:f>Sheet1!$A$2:$A$7</c:f>
              <c:strCache>
                <c:ptCount val="6"/>
                <c:pt idx="0">
                  <c:v>K</c:v>
                </c:pt>
                <c:pt idx="1">
                  <c:v>1</c:v>
                </c:pt>
                <c:pt idx="2">
                  <c:v>2</c:v>
                </c:pt>
                <c:pt idx="3">
                  <c:v>3</c:v>
                </c:pt>
                <c:pt idx="4">
                  <c:v>4</c:v>
                </c:pt>
                <c:pt idx="5">
                  <c:v>5</c:v>
                </c:pt>
              </c:strCache>
            </c:strRef>
          </c:cat>
          <c:val>
            <c:numRef>
              <c:f>Sheet1!$C$2:$C$7</c:f>
              <c:numCache>
                <c:formatCode>General</c:formatCode>
                <c:ptCount val="6"/>
                <c:pt idx="0">
                  <c:v>10.0</c:v>
                </c:pt>
                <c:pt idx="1">
                  <c:v>25.0</c:v>
                </c:pt>
                <c:pt idx="2">
                  <c:v>40.0</c:v>
                </c:pt>
                <c:pt idx="3">
                  <c:v>50.0</c:v>
                </c:pt>
                <c:pt idx="4">
                  <c:v>50.0</c:v>
                </c:pt>
                <c:pt idx="5">
                  <c:v>50.0</c:v>
                </c:pt>
              </c:numCache>
            </c:numRef>
          </c:val>
        </c:ser>
        <c:dLbls>
          <c:showLegendKey val="0"/>
          <c:showVal val="0"/>
          <c:showCatName val="0"/>
          <c:showSerName val="0"/>
          <c:showPercent val="0"/>
          <c:showBubbleSize val="0"/>
        </c:dLbls>
        <c:gapWidth val="0"/>
        <c:overlap val="100"/>
        <c:axId val="2056454808"/>
        <c:axId val="2056457784"/>
      </c:barChart>
      <c:catAx>
        <c:axId val="2056454808"/>
        <c:scaling>
          <c:orientation val="minMax"/>
        </c:scaling>
        <c:delete val="0"/>
        <c:axPos val="b"/>
        <c:majorTickMark val="out"/>
        <c:minorTickMark val="none"/>
        <c:tickLblPos val="nextTo"/>
        <c:crossAx val="2056457784"/>
        <c:crosses val="autoZero"/>
        <c:auto val="1"/>
        <c:lblAlgn val="ctr"/>
        <c:lblOffset val="100"/>
        <c:noMultiLvlLbl val="0"/>
      </c:catAx>
      <c:valAx>
        <c:axId val="2056457784"/>
        <c:scaling>
          <c:orientation val="minMax"/>
        </c:scaling>
        <c:delete val="0"/>
        <c:axPos val="l"/>
        <c:majorGridlines/>
        <c:numFmt formatCode="0%" sourceLinked="1"/>
        <c:majorTickMark val="out"/>
        <c:minorTickMark val="none"/>
        <c:tickLblPos val="nextTo"/>
        <c:crossAx val="2056454808"/>
        <c:crosses val="autoZero"/>
        <c:crossBetween val="between"/>
      </c:valAx>
    </c:plotArea>
    <c:legend>
      <c:legendPos val="b"/>
      <c:layout/>
      <c:overlay val="0"/>
      <c:txPr>
        <a:bodyPr/>
        <a:lstStyle/>
        <a:p>
          <a:pPr>
            <a:defRPr sz="12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50/50 Model</a:t>
            </a:r>
          </a:p>
        </c:rich>
      </c:tx>
      <c:layout/>
      <c:overlay val="0"/>
    </c:title>
    <c:autoTitleDeleted val="0"/>
    <c:plotArea>
      <c:layout/>
      <c:areaChart>
        <c:grouping val="percentStacked"/>
        <c:varyColors val="0"/>
        <c:ser>
          <c:idx val="0"/>
          <c:order val="0"/>
          <c:tx>
            <c:strRef>
              <c:f>Sheet1!$B$1</c:f>
              <c:strCache>
                <c:ptCount val="1"/>
                <c:pt idx="0">
                  <c:v>Partner Language</c:v>
                </c:pt>
              </c:strCache>
            </c:strRef>
          </c:tx>
          <c:spPr>
            <a:solidFill>
              <a:srgbClr val="038A00"/>
            </a:solidFill>
          </c:spPr>
          <c:cat>
            <c:strRef>
              <c:f>Sheet1!$A$11:$A$16</c:f>
              <c:strCache>
                <c:ptCount val="6"/>
                <c:pt idx="0">
                  <c:v>K</c:v>
                </c:pt>
                <c:pt idx="1">
                  <c:v>1</c:v>
                </c:pt>
                <c:pt idx="2">
                  <c:v>2</c:v>
                </c:pt>
                <c:pt idx="3">
                  <c:v>3</c:v>
                </c:pt>
                <c:pt idx="4">
                  <c:v>4</c:v>
                </c:pt>
                <c:pt idx="5">
                  <c:v>5</c:v>
                </c:pt>
              </c:strCache>
            </c:strRef>
          </c:cat>
          <c:val>
            <c:numRef>
              <c:f>Sheet1!$B$11:$B$16</c:f>
              <c:numCache>
                <c:formatCode>General</c:formatCode>
                <c:ptCount val="6"/>
                <c:pt idx="0">
                  <c:v>50.0</c:v>
                </c:pt>
                <c:pt idx="1">
                  <c:v>50.0</c:v>
                </c:pt>
                <c:pt idx="2">
                  <c:v>50.0</c:v>
                </c:pt>
                <c:pt idx="3">
                  <c:v>50.0</c:v>
                </c:pt>
                <c:pt idx="4">
                  <c:v>50.0</c:v>
                </c:pt>
                <c:pt idx="5">
                  <c:v>50.0</c:v>
                </c:pt>
              </c:numCache>
            </c:numRef>
          </c:val>
        </c:ser>
        <c:ser>
          <c:idx val="1"/>
          <c:order val="1"/>
          <c:tx>
            <c:strRef>
              <c:f>Sheet1!$C$1</c:f>
              <c:strCache>
                <c:ptCount val="1"/>
                <c:pt idx="0">
                  <c:v>English</c:v>
                </c:pt>
              </c:strCache>
            </c:strRef>
          </c:tx>
          <c:spPr>
            <a:solidFill>
              <a:srgbClr val="F1990D"/>
            </a:solidFill>
          </c:spPr>
          <c:cat>
            <c:strRef>
              <c:f>Sheet1!$A$11:$A$16</c:f>
              <c:strCache>
                <c:ptCount val="6"/>
                <c:pt idx="0">
                  <c:v>K</c:v>
                </c:pt>
                <c:pt idx="1">
                  <c:v>1</c:v>
                </c:pt>
                <c:pt idx="2">
                  <c:v>2</c:v>
                </c:pt>
                <c:pt idx="3">
                  <c:v>3</c:v>
                </c:pt>
                <c:pt idx="4">
                  <c:v>4</c:v>
                </c:pt>
                <c:pt idx="5">
                  <c:v>5</c:v>
                </c:pt>
              </c:strCache>
            </c:strRef>
          </c:cat>
          <c:val>
            <c:numRef>
              <c:f>Sheet1!$C$11:$C$16</c:f>
              <c:numCache>
                <c:formatCode>General</c:formatCode>
                <c:ptCount val="6"/>
                <c:pt idx="0">
                  <c:v>50.0</c:v>
                </c:pt>
                <c:pt idx="1">
                  <c:v>50.0</c:v>
                </c:pt>
                <c:pt idx="2">
                  <c:v>50.0</c:v>
                </c:pt>
                <c:pt idx="3">
                  <c:v>50.0</c:v>
                </c:pt>
                <c:pt idx="4">
                  <c:v>50.0</c:v>
                </c:pt>
                <c:pt idx="5">
                  <c:v>50.0</c:v>
                </c:pt>
              </c:numCache>
            </c:numRef>
          </c:val>
        </c:ser>
        <c:dLbls>
          <c:showLegendKey val="0"/>
          <c:showVal val="0"/>
          <c:showCatName val="0"/>
          <c:showSerName val="0"/>
          <c:showPercent val="0"/>
          <c:showBubbleSize val="0"/>
        </c:dLbls>
        <c:axId val="2056520696"/>
        <c:axId val="2056523672"/>
      </c:areaChart>
      <c:catAx>
        <c:axId val="2056520696"/>
        <c:scaling>
          <c:orientation val="minMax"/>
        </c:scaling>
        <c:delete val="0"/>
        <c:axPos val="b"/>
        <c:majorTickMark val="out"/>
        <c:minorTickMark val="none"/>
        <c:tickLblPos val="nextTo"/>
        <c:crossAx val="2056523672"/>
        <c:crosses val="autoZero"/>
        <c:auto val="1"/>
        <c:lblAlgn val="ctr"/>
        <c:lblOffset val="100"/>
        <c:noMultiLvlLbl val="0"/>
      </c:catAx>
      <c:valAx>
        <c:axId val="2056523672"/>
        <c:scaling>
          <c:orientation val="minMax"/>
        </c:scaling>
        <c:delete val="0"/>
        <c:axPos val="l"/>
        <c:majorGridlines/>
        <c:numFmt formatCode="0%" sourceLinked="1"/>
        <c:majorTickMark val="out"/>
        <c:minorTickMark val="none"/>
        <c:tickLblPos val="nextTo"/>
        <c:crossAx val="2056520696"/>
        <c:crosses val="autoZero"/>
        <c:crossBetween val="midCat"/>
      </c:valAx>
    </c:plotArea>
    <c:legend>
      <c:legendPos val="b"/>
      <c:layout/>
      <c:overlay val="0"/>
      <c:txPr>
        <a:bodyPr/>
        <a:lstStyle/>
        <a:p>
          <a:pPr>
            <a:defRPr sz="1200"/>
          </a:pPr>
          <a:endParaRPr lang="en-US"/>
        </a:p>
      </c:txPr>
    </c:legend>
    <c:plotVisOnly val="1"/>
    <c:dispBlanksAs val="zero"/>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FEF6DAB2-CF9F-4F6E-A2E0-14630507E940}" type="datetimeFigureOut">
              <a:rPr lang="en-US" smtClean="0"/>
              <a:pPr/>
              <a:t>7/24/14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05AB9019-DBC1-4E97-8317-8AB30634616B}" type="slidenum">
              <a:rPr lang="en-US" smtClean="0"/>
              <a:pPr/>
              <a:t>‹#›</a:t>
            </a:fld>
            <a:endParaRPr lang="en-US" dirty="0"/>
          </a:p>
        </p:txBody>
      </p:sp>
    </p:spTree>
    <p:extLst>
      <p:ext uri="{BB962C8B-B14F-4D97-AF65-F5344CB8AC3E}">
        <p14:creationId xmlns:p14="http://schemas.microsoft.com/office/powerpoint/2010/main" val="243329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05AB9019-DBC1-4E97-8317-8AB30634616B}" type="slidenum">
              <a:rPr lang="en-US" smtClean="0"/>
              <a:pPr/>
              <a:t>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2</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15000"/>
              </a:lnSpc>
              <a:spcBef>
                <a:spcPts val="0"/>
              </a:spcBef>
              <a:spcAft>
                <a:spcPts val="1000"/>
              </a:spcAft>
            </a:pP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05AB9019-DBC1-4E97-8317-8AB30634616B}" type="slidenum">
              <a:rPr lang="en-US" smtClean="0"/>
              <a:pPr/>
              <a:t>3</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4</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a:spcBef>
                <a:spcPts val="0"/>
              </a:spcBef>
              <a:spcAft>
                <a:spcPts val="1000"/>
              </a:spcAft>
            </a:pPr>
            <a:r>
              <a:rPr lang="en-US" sz="800" dirty="0" smtClean="0">
                <a:effectLst/>
                <a:latin typeface="+mn-lt"/>
                <a:ea typeface="Calibri"/>
                <a:cs typeface="Times New Roman"/>
              </a:rPr>
              <a:t> </a:t>
            </a:r>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5</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5AB9019-DBC1-4E97-8317-8AB30634616B}" type="slidenum">
              <a:rPr lang="en-US" smtClean="0"/>
              <a:pPr/>
              <a:t>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9</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5AB9019-DBC1-4E97-8317-8AB30634616B}" type="slidenum">
              <a:rPr lang="en-US" smtClean="0"/>
              <a:pPr/>
              <a:t>10</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05AB9019-DBC1-4E97-8317-8AB30634616B}" type="slidenum">
              <a:rPr lang="en-US" smtClean="0"/>
              <a:pPr/>
              <a:t>11</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05AB9019-DBC1-4E97-8317-8AB30634616B}" type="slidenum">
              <a:rPr lang="en-US" smtClean="0"/>
              <a:pPr/>
              <a:t>12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US" baseline="0" dirty="0" smtClean="0"/>
          </a:p>
        </p:txBody>
      </p:sp>
      <p:sp>
        <p:nvSpPr>
          <p:cNvPr id="4" name="Slide Number Placeholder 3"/>
          <p:cNvSpPr>
            <a:spLocks noGrp="1"/>
          </p:cNvSpPr>
          <p:nvPr>
            <p:ph type="sldNum" sz="quarter" idx="10"/>
          </p:nvPr>
        </p:nvSpPr>
        <p:spPr/>
        <p:txBody>
          <a:bodyPr/>
          <a:lstStyle/>
          <a:p>
            <a:fld id="{05AB9019-DBC1-4E97-8317-8AB30634616B}" type="slidenum">
              <a:rPr lang="en-US" smtClean="0"/>
              <a:pPr/>
              <a:t>13</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14</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15</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16</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17</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18</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AB9019-DBC1-4E97-8317-8AB30634616B}"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1.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114801"/>
            <a:ext cx="7772400" cy="914399"/>
          </a:xfrm>
          <a:prstGeom prst="rect">
            <a:avLst/>
          </a:prstGeom>
        </p:spPr>
        <p:txBody>
          <a:bodyPr vert="horz"/>
          <a:lstStyle>
            <a:lvl1pPr>
              <a:defRPr sz="52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5029200"/>
            <a:ext cx="6400800" cy="10668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subtitle</a:t>
            </a:r>
            <a:endParaRPr lang="en-US" dirty="0"/>
          </a:p>
        </p:txBody>
      </p:sp>
    </p:spTree>
    <p:extLst>
      <p:ext uri="{BB962C8B-B14F-4D97-AF65-F5344CB8AC3E}">
        <p14:creationId xmlns:p14="http://schemas.microsoft.com/office/powerpoint/2010/main" val="359286329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hapter - Dk Green">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895600"/>
            <a:ext cx="7772400" cy="1905000"/>
          </a:xfrm>
          <a:prstGeom prst="rect">
            <a:avLst/>
          </a:prstGeom>
        </p:spPr>
        <p:txBody>
          <a:bodyPr vert="horz"/>
          <a:lstStyle>
            <a:lvl1pPr>
              <a:defRPr sz="40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2286000"/>
            <a:ext cx="6400800" cy="5334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Edit Chapter number</a:t>
            </a:r>
            <a:endParaRPr lang="en-US" dirty="0"/>
          </a:p>
        </p:txBody>
      </p:sp>
    </p:spTree>
    <p:extLst>
      <p:ext uri="{BB962C8B-B14F-4D97-AF65-F5344CB8AC3E}">
        <p14:creationId xmlns:p14="http://schemas.microsoft.com/office/powerpoint/2010/main" val="108151935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 Viole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895600"/>
            <a:ext cx="7772400" cy="1981200"/>
          </a:xfrm>
          <a:prstGeom prst="rect">
            <a:avLst/>
          </a:prstGeom>
        </p:spPr>
        <p:txBody>
          <a:bodyPr vert="horz"/>
          <a:lstStyle>
            <a:lvl1pPr>
              <a:defRPr sz="4000" b="1" i="0" kern="1200" cap="all" spc="0">
                <a:solidFill>
                  <a:schemeClr val="bg1"/>
                </a:solidFill>
                <a:latin typeface="Tw Cen MT"/>
                <a:cs typeface="Tw Cen MT"/>
              </a:defRPr>
            </a:lvl1pPr>
          </a:lstStyle>
          <a:p>
            <a:r>
              <a:rPr lang="en-US" dirty="0" smtClean="0"/>
              <a:t>Click to edit title</a:t>
            </a:r>
            <a:endParaRPr lang="en-US" dirty="0"/>
          </a:p>
        </p:txBody>
      </p:sp>
      <p:sp>
        <p:nvSpPr>
          <p:cNvPr id="3" name="Subtitle 2"/>
          <p:cNvSpPr>
            <a:spLocks noGrp="1"/>
          </p:cNvSpPr>
          <p:nvPr>
            <p:ph type="subTitle" idx="1" hasCustomPrompt="1"/>
          </p:nvPr>
        </p:nvSpPr>
        <p:spPr>
          <a:xfrm>
            <a:off x="1371600" y="2286000"/>
            <a:ext cx="6400800" cy="533400"/>
          </a:xfrm>
          <a:prstGeom prst="rect">
            <a:avLst/>
          </a:prstGeom>
        </p:spPr>
        <p:txBody>
          <a:bodyPr vert="horz"/>
          <a:lstStyle>
            <a:lvl1pPr marL="0" indent="0" algn="ctr">
              <a:buNone/>
              <a:defRPr sz="2400" cap="all">
                <a:solidFill>
                  <a:schemeClr val="bg1"/>
                </a:solidFill>
                <a:latin typeface="Tw Cen 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Edit Chapter number</a:t>
            </a:r>
            <a:endParaRPr lang="en-US" dirty="0"/>
          </a:p>
        </p:txBody>
      </p:sp>
    </p:spTree>
    <p:extLst>
      <p:ext uri="{BB962C8B-B14F-4D97-AF65-F5344CB8AC3E}">
        <p14:creationId xmlns:p14="http://schemas.microsoft.com/office/powerpoint/2010/main" val="2739744232"/>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Square Bulle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18"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9" name="Picture 8"/>
          <p:cNvPicPr>
            <a:picLocks noChangeAspect="1"/>
          </p:cNvPicPr>
          <p:nvPr/>
        </p:nvPicPr>
        <p:blipFill>
          <a:blip r:embed="rId3" cstate="print"/>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151240566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Number Bulle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6"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7" name="Picture 6"/>
          <p:cNvPicPr>
            <a:picLocks noChangeAspect="1"/>
          </p:cNvPicPr>
          <p:nvPr/>
        </p:nvPicPr>
        <p:blipFill>
          <a:blip r:embed="rId3" cstate="print"/>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234817177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raph">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r>
              <a:rPr lang="en-US" dirty="0" smtClean="0"/>
              <a:t>Click icon to add chart</a:t>
            </a:r>
            <a:endParaRPr lang="en-US" dirty="0"/>
          </a:p>
        </p:txBody>
      </p:sp>
      <p:sp>
        <p:nvSpPr>
          <p:cNvPr id="6" name="Text Placeholder 17"/>
          <p:cNvSpPr>
            <a:spLocks noGrp="1"/>
          </p:cNvSpPr>
          <p:nvPr>
            <p:ph type="body" sz="quarter" idx="11"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pic>
        <p:nvPicPr>
          <p:cNvPr id="7" name="Picture 6"/>
          <p:cNvPicPr>
            <a:picLocks noChangeAspect="1"/>
          </p:cNvPicPr>
          <p:nvPr/>
        </p:nvPicPr>
        <p:blipFill>
          <a:blip r:embed="rId3" cstate="print"/>
          <a:stretch>
            <a:fillRect/>
          </a:stretch>
        </p:blipFill>
        <p:spPr>
          <a:xfrm>
            <a:off x="8153400" y="6273800"/>
            <a:ext cx="419100" cy="431800"/>
          </a:xfrm>
          <a:prstGeom prst="rect">
            <a:avLst/>
          </a:prstGeom>
        </p:spPr>
      </p:pic>
    </p:spTree>
    <p:extLst>
      <p:ext uri="{BB962C8B-B14F-4D97-AF65-F5344CB8AC3E}">
        <p14:creationId xmlns:p14="http://schemas.microsoft.com/office/powerpoint/2010/main" val="67943121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1066800"/>
            <a:ext cx="7162800" cy="4038600"/>
          </a:xfrm>
          <a:prstGeom prst="rect">
            <a:avLst/>
          </a:prstGeom>
        </p:spPr>
        <p:txBody>
          <a:bodyPr vert="horz" anchor="t"/>
          <a:lstStyle>
            <a:lvl1pPr algn="l">
              <a:defRPr sz="5000" b="1" cap="none" baseline="0">
                <a:solidFill>
                  <a:srgbClr val="0C4790"/>
                </a:solidFill>
                <a:latin typeface="Tw Cen MT"/>
                <a:cs typeface="Tw Cen MT"/>
              </a:defRPr>
            </a:lvl1pPr>
          </a:lstStyle>
          <a:p>
            <a:r>
              <a:rPr lang="en-US" dirty="0" smtClean="0"/>
              <a:t>“Click to insert quote.”</a:t>
            </a:r>
            <a:endParaRPr lang="en-US" dirty="0"/>
          </a:p>
        </p:txBody>
      </p:sp>
      <p:sp>
        <p:nvSpPr>
          <p:cNvPr id="3" name="Text Placeholder 2"/>
          <p:cNvSpPr>
            <a:spLocks noGrp="1"/>
          </p:cNvSpPr>
          <p:nvPr>
            <p:ph type="body" idx="1" hasCustomPrompt="1"/>
          </p:nvPr>
        </p:nvSpPr>
        <p:spPr>
          <a:xfrm>
            <a:off x="4038600" y="5105400"/>
            <a:ext cx="4191000" cy="411162"/>
          </a:xfrm>
          <a:prstGeom prst="rect">
            <a:avLst/>
          </a:prstGeom>
        </p:spPr>
        <p:txBody>
          <a:bodyPr vert="horz" anchor="b"/>
          <a:lstStyle>
            <a:lvl1pPr marL="0" indent="0">
              <a:buNone/>
              <a:defRPr sz="2600" baseline="0">
                <a:solidFill>
                  <a:srgbClr val="0C4790"/>
                </a:solidFill>
                <a:latin typeface="Tw Cen MT"/>
                <a:cs typeface="Tw Cen M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 Click to insert quote author.</a:t>
            </a:r>
          </a:p>
        </p:txBody>
      </p:sp>
    </p:spTree>
    <p:extLst>
      <p:ext uri="{BB962C8B-B14F-4D97-AF65-F5344CB8AC3E}">
        <p14:creationId xmlns:p14="http://schemas.microsoft.com/office/powerpoint/2010/main" val="241244941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Caption">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7" name="Text Placeholder 6"/>
          <p:cNvSpPr>
            <a:spLocks noGrp="1"/>
          </p:cNvSpPr>
          <p:nvPr>
            <p:ph type="body" sz="quarter" idx="10" hasCustomPrompt="1"/>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dirty="0" smtClean="0"/>
              <a:t>Click to add a caption (optional).</a:t>
            </a:r>
          </a:p>
        </p:txBody>
      </p:sp>
    </p:spTree>
    <p:extLst>
      <p:ext uri="{BB962C8B-B14F-4D97-AF65-F5344CB8AC3E}">
        <p14:creationId xmlns:p14="http://schemas.microsoft.com/office/powerpoint/2010/main" val="23203560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Only">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238432529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d-Seal">
    <p:bg>
      <p:bgPr>
        <a:blipFill rotWithShape="1">
          <a:blip r:embed="rId2" cstate="prin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9532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nd-Pictures">
    <p:bg>
      <p:bgPr>
        <a:blipFill rotWithShape="1">
          <a:blip r:embed="rId2" cstate="prin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709807"/>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ext-Square Bulle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18"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1293743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ext-Number Bulle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6" name="Text Placeholder 17"/>
          <p:cNvSpPr>
            <a:spLocks noGrp="1"/>
          </p:cNvSpPr>
          <p:nvPr>
            <p:ph type="body" sz="quarter" idx="10"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4062496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Graph">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smtClean="0"/>
              <a:t>Click to edit Title</a:t>
            </a:r>
            <a:endParaRPr lang="en-US" dirty="0"/>
          </a:p>
        </p:txBody>
      </p:sp>
      <p:sp>
        <p:nvSpPr>
          <p:cNvPr id="8" name="Slide Number Placeholder 22"/>
          <p:cNvSpPr>
            <a:spLocks noGrp="1"/>
          </p:cNvSpPr>
          <p:nvPr>
            <p:ph type="sldNum" sz="quarter" idx="4"/>
          </p:nvPr>
        </p:nvSpPr>
        <p:spPr>
          <a:xfrm>
            <a:off x="685800" y="6492875"/>
            <a:ext cx="533400" cy="365125"/>
          </a:xfrm>
          <a:prstGeom prst="rect">
            <a:avLst/>
          </a:prstGeom>
        </p:spPr>
        <p:txBody>
          <a:bodyPr vert="horz" lIns="0" rIns="0" anchor="t"/>
          <a:lstStyle>
            <a:lvl1pPr algn="l" eaLnBrk="1" latinLnBrk="0" hangingPunct="1">
              <a:defRPr kumimoji="0" sz="1800">
                <a:solidFill>
                  <a:srgbClr val="666666"/>
                </a:solidFill>
                <a:latin typeface="Tw Cen MT"/>
                <a:cs typeface="Tw Cen MT"/>
              </a:defRPr>
            </a:lvl1pPr>
          </a:lstStyle>
          <a:p>
            <a:fld id="{1AD23E76-7A91-43DE-8449-CF4034BE9F95}" type="slidenum">
              <a:rPr lang="en-US" smtClean="0"/>
              <a:pPr/>
              <a:t>‹#›</a:t>
            </a:fld>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r>
              <a:rPr lang="en-US" dirty="0" smtClean="0"/>
              <a:t>Click icon to add chart</a:t>
            </a:r>
            <a:endParaRPr lang="en-US" dirty="0"/>
          </a:p>
        </p:txBody>
      </p:sp>
      <p:sp>
        <p:nvSpPr>
          <p:cNvPr id="6" name="Text Placeholder 17"/>
          <p:cNvSpPr>
            <a:spLocks noGrp="1"/>
          </p:cNvSpPr>
          <p:nvPr>
            <p:ph type="body" sz="quarter" idx="11" hasCustomPrompt="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dirty="0" smtClean="0"/>
              <a:t>Click to edit sub-title</a:t>
            </a:r>
          </a:p>
        </p:txBody>
      </p:sp>
    </p:spTree>
    <p:extLst>
      <p:ext uri="{BB962C8B-B14F-4D97-AF65-F5344CB8AC3E}">
        <p14:creationId xmlns:p14="http://schemas.microsoft.com/office/powerpoint/2010/main" val="26522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Caption">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7" name="Text Placeholder 6"/>
          <p:cNvSpPr>
            <a:spLocks noGrp="1"/>
          </p:cNvSpPr>
          <p:nvPr>
            <p:ph type="body" sz="quarter" idx="10" hasCustomPrompt="1"/>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dirty="0" smtClean="0"/>
              <a:t>Click to add a caption (optional).</a:t>
            </a:r>
          </a:p>
        </p:txBody>
      </p:sp>
    </p:spTree>
    <p:extLst>
      <p:ext uri="{BB962C8B-B14F-4D97-AF65-F5344CB8AC3E}">
        <p14:creationId xmlns:p14="http://schemas.microsoft.com/office/powerpoint/2010/main" val="1949142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Picture-Only">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2318609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89C049DE-B60B-44D0-AF90-2E31055B28BB}" type="datetimeFigureOut">
              <a:rPr lang="en-US" smtClean="0"/>
              <a:pPr/>
              <a:t>7/24/14</a:t>
            </a:fld>
            <a:endParaRPr lang="en-US" dirty="0"/>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1AD23E76-7A91-43DE-8449-CF4034BE9F95}" type="slidenum">
              <a:rPr lang="en-US" smtClean="0"/>
              <a:pPr/>
              <a:t>‹#›</a:t>
            </a:fld>
            <a:endParaRPr lang="en-US" dirty="0"/>
          </a:p>
        </p:txBody>
      </p:sp>
    </p:spTree>
    <p:extLst>
      <p:ext uri="{BB962C8B-B14F-4D97-AF65-F5344CB8AC3E}">
        <p14:creationId xmlns:p14="http://schemas.microsoft.com/office/powerpoint/2010/main" val="1009750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Text-Square Bulle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449763"/>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8" name="Text Placeholder 17"/>
          <p:cNvSpPr>
            <a:spLocks noGrp="1"/>
          </p:cNvSpPr>
          <p:nvPr>
            <p:ph type="body" sz="quarter" idx="10"/>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6" name="Slide Number Placeholder 22"/>
          <p:cNvSpPr>
            <a:spLocks noGrp="1"/>
          </p:cNvSpPr>
          <p:nvPr>
            <p:ph type="sldNum" sz="quarter" idx="11"/>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fld id="{1AD23E76-7A91-43DE-8449-CF4034BE9F95}" type="slidenum">
              <a:rPr lang="en-US" smtClean="0"/>
              <a:pPr/>
              <a:t>‹#›</a:t>
            </a:fld>
            <a:endParaRPr lang="en-US" dirty="0"/>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0533167"/>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ext-Number Bulle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295400"/>
            <a:ext cx="8229600" cy="4449763"/>
          </a:xfrm>
          <a:prstGeom prst="rect">
            <a:avLst/>
          </a:prstGeom>
        </p:spPr>
        <p:txBody>
          <a:bodyPr vert="horz"/>
          <a:lstStyle>
            <a:lvl1pPr marL="594360" indent="-365760">
              <a:buClr>
                <a:srgbClr val="038A00"/>
              </a:buClr>
              <a:buFont typeface="+mj-lt"/>
              <a:buAutoNum type="arabicPeriod"/>
              <a:defRPr sz="2400" baseline="0">
                <a:solidFill>
                  <a:srgbClr val="333333"/>
                </a:solidFill>
                <a:latin typeface="Tw Cen MT"/>
                <a:cs typeface="Tw Cen MT"/>
              </a:defRPr>
            </a:lvl1pPr>
            <a:lvl2pPr marL="1170432" indent="-347472">
              <a:buClr>
                <a:srgbClr val="038A00"/>
              </a:buClr>
              <a:buFont typeface="+mj-lt"/>
              <a:buAutoNum type="alphaLcPeriod"/>
              <a:defRPr sz="2100">
                <a:solidFill>
                  <a:srgbClr val="333333"/>
                </a:solidFill>
                <a:latin typeface="Tw Cen MT"/>
                <a:cs typeface="Tw Cen MT"/>
              </a:defRPr>
            </a:lvl2pPr>
            <a:lvl3pPr marL="1719072" indent="-256032">
              <a:buClr>
                <a:srgbClr val="038A00"/>
              </a:buClr>
              <a:buFont typeface="+mj-lt"/>
              <a:buAutoNum type="romanLcPeriod"/>
              <a:defRPr sz="1800">
                <a:solidFill>
                  <a:srgbClr val="333333"/>
                </a:solidFill>
                <a:latin typeface="Tw Cen MT"/>
                <a:cs typeface="Tw Cen MT"/>
              </a:defRPr>
            </a:lvl3pPr>
            <a:lvl4pPr marL="2212848" indent="-256032">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Text Placeholder 17"/>
          <p:cNvSpPr>
            <a:spLocks noGrp="1"/>
          </p:cNvSpPr>
          <p:nvPr>
            <p:ph type="body" sz="quarter" idx="10"/>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7" name="Slide Number Placeholder 22"/>
          <p:cNvSpPr>
            <a:spLocks noGrp="1"/>
          </p:cNvSpPr>
          <p:nvPr>
            <p:ph type="sldNum" sz="quarter" idx="11"/>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fld id="{1AD23E76-7A91-43DE-8449-CF4034BE9F95}" type="slidenum">
              <a:rPr lang="en-US" smtClean="0"/>
              <a:pPr/>
              <a:t>‹#›</a:t>
            </a:fld>
            <a:endParaRPr lang="en-US" dirty="0"/>
          </a:p>
        </p:txBody>
      </p:sp>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5265674"/>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Graph">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smtClean="0"/>
              <a:t>Click to edit Master title style</a:t>
            </a:r>
            <a:endParaRPr lang="en-US" dirty="0"/>
          </a:p>
        </p:txBody>
      </p:sp>
      <p:sp>
        <p:nvSpPr>
          <p:cNvPr id="9" name="Chart Placeholder 8"/>
          <p:cNvSpPr>
            <a:spLocks noGrp="1"/>
          </p:cNvSpPr>
          <p:nvPr>
            <p:ph type="chart" sz="quarter" idx="10"/>
          </p:nvPr>
        </p:nvSpPr>
        <p:spPr>
          <a:xfrm>
            <a:off x="457200" y="1295400"/>
            <a:ext cx="8229600" cy="4449763"/>
          </a:xfrm>
          <a:prstGeom prst="rect">
            <a:avLst/>
          </a:prstGeom>
        </p:spPr>
        <p:txBody>
          <a:bodyPr vert="horz"/>
          <a:lstStyle/>
          <a:p>
            <a:pPr lvl="0"/>
            <a:r>
              <a:rPr lang="en-US" noProof="0" dirty="0" smtClean="0"/>
              <a:t>Click icon to add chart</a:t>
            </a:r>
            <a:endParaRPr lang="en-US" noProof="0" dirty="0"/>
          </a:p>
        </p:txBody>
      </p:sp>
      <p:sp>
        <p:nvSpPr>
          <p:cNvPr id="6" name="Text Placeholder 17"/>
          <p:cNvSpPr>
            <a:spLocks noGrp="1"/>
          </p:cNvSpPr>
          <p:nvPr>
            <p:ph type="body" sz="quarter" idx="11"/>
          </p:nvPr>
        </p:nvSpPr>
        <p:spPr>
          <a:xfrm>
            <a:off x="457200" y="792163"/>
            <a:ext cx="8229600" cy="503237"/>
          </a:xfrm>
          <a:prstGeom prst="rect">
            <a:avLst/>
          </a:prstGeom>
        </p:spPr>
        <p:txBody>
          <a:bodyPr vert="horz"/>
          <a:lstStyle>
            <a:lvl1pPr marL="365760">
              <a:buFontTx/>
              <a:buNone/>
              <a:defRPr sz="2000" cap="all">
                <a:solidFill>
                  <a:srgbClr val="038A00"/>
                </a:solidFill>
              </a:defRPr>
            </a:lvl1pPr>
          </a:lstStyle>
          <a:p>
            <a:pPr lvl="0"/>
            <a:r>
              <a:rPr lang="en-US" smtClean="0"/>
              <a:t>Click to edit Master text styles</a:t>
            </a:r>
          </a:p>
        </p:txBody>
      </p:sp>
      <p:sp>
        <p:nvSpPr>
          <p:cNvPr id="7" name="Slide Number Placeholder 22"/>
          <p:cNvSpPr>
            <a:spLocks noGrp="1"/>
          </p:cNvSpPr>
          <p:nvPr>
            <p:ph type="sldNum" sz="quarter" idx="12"/>
          </p:nvPr>
        </p:nvSpPr>
        <p:spPr>
          <a:xfrm>
            <a:off x="685800" y="6492875"/>
            <a:ext cx="5334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fld id="{1AD23E76-7A91-43DE-8449-CF4034BE9F95}" type="slidenum">
              <a:rPr lang="en-US" smtClean="0"/>
              <a:pPr/>
              <a:t>‹#›</a:t>
            </a:fld>
            <a:endParaRPr lang="en-US" dirty="0"/>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096" t="34326" r="33491" b="32307"/>
          <a:stretch/>
        </p:blipFill>
        <p:spPr bwMode="auto">
          <a:xfrm>
            <a:off x="8077200" y="6096000"/>
            <a:ext cx="609702" cy="608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968798"/>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Picture-Capti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457200"/>
            <a:ext cx="8077200" cy="54864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7" name="Text Placeholder 6"/>
          <p:cNvSpPr>
            <a:spLocks noGrp="1"/>
          </p:cNvSpPr>
          <p:nvPr>
            <p:ph type="body" sz="quarter" idx="10"/>
          </p:nvPr>
        </p:nvSpPr>
        <p:spPr>
          <a:xfrm>
            <a:off x="533400" y="5943600"/>
            <a:ext cx="8077200" cy="457200"/>
          </a:xfrm>
          <a:prstGeom prst="rect">
            <a:avLst/>
          </a:prstGeom>
        </p:spPr>
        <p:txBody>
          <a:bodyPr vert="horz"/>
          <a:lstStyle>
            <a:lvl1pPr>
              <a:buFontTx/>
              <a:buNone/>
              <a:defRPr sz="2000" baseline="0">
                <a:latin typeface="Tw Cen MT"/>
                <a:cs typeface="Tw Cen MT"/>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extLst>
      <p:ext uri="{BB962C8B-B14F-4D97-AF65-F5344CB8AC3E}">
        <p14:creationId xmlns:p14="http://schemas.microsoft.com/office/powerpoint/2010/main" val="1991094900"/>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Picture-Onl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858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Tree>
    <p:extLst>
      <p:ext uri="{BB962C8B-B14F-4D97-AF65-F5344CB8AC3E}">
        <p14:creationId xmlns:p14="http://schemas.microsoft.com/office/powerpoint/2010/main" val="3173888862"/>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End-Pictur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928939"/>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875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transition xmlns:p14="http://schemas.microsoft.com/office/powerpoint/2010/main">
    <p:fade/>
  </p:transition>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www.atdle.org/" TargetMode="External"/><Relationship Id="rId4" Type="http://schemas.openxmlformats.org/officeDocument/2006/relationships/hyperlink" Target="http://www.carla.umn.edu/immersion/" TargetMode="External"/><Relationship Id="rId5" Type="http://schemas.openxmlformats.org/officeDocument/2006/relationships/hyperlink" Target="http://www.cal.org/twi" TargetMode="External"/><Relationship Id="rId6" Type="http://schemas.openxmlformats.org/officeDocument/2006/relationships/hyperlink" Target="http://www.dlenm.org/" TargetMode="External"/><Relationship Id="rId7" Type="http://schemas.openxmlformats.org/officeDocument/2006/relationships/hyperlink" Target="http://www.thecenterweb.org/irc" TargetMode="External"/><Relationship Id="rId8" Type="http://schemas.openxmlformats.org/officeDocument/2006/relationships/hyperlink" Target="http://www.nabe.org/" TargetMode="External"/><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www.cal.org/twi/guidingprinciples.htm" TargetMode="External"/><Relationship Id="rId4" Type="http://schemas.openxmlformats.org/officeDocument/2006/relationships/hyperlink" Target="http://sealofbiliteracy.org/" TargetMode="External"/><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commoncore-espanol.com/" TargetMode="External"/><Relationship Id="rId4" Type="http://schemas.openxmlformats.org/officeDocument/2006/relationships/hyperlink" Target="http://www.cal.org/projects/fldirectory.html" TargetMode="External"/><Relationship Id="rId5" Type="http://schemas.openxmlformats.org/officeDocument/2006/relationships/hyperlink" Target="http://maec.ceee.gwu.edu/node/371" TargetMode="External"/><Relationship Id="rId6" Type="http://schemas.openxmlformats.org/officeDocument/2006/relationships/hyperlink" Target="http://www.cal.org/twi/assessment.htm" TargetMode="External"/><Relationship Id="rId7" Type="http://schemas.openxmlformats.org/officeDocument/2006/relationships/hyperlink" Target="http://wida.us/standards/sla.aspx" TargetMode="External"/><Relationship Id="rId8" Type="http://schemas.openxmlformats.org/officeDocument/2006/relationships/hyperlink" Target="http://www.cal.org/twi/standards.htm" TargetMode="External"/><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hyperlink" Target="http://www.colorincolorado.org/" TargetMode="External"/><Relationship Id="rId4" Type="http://schemas.openxmlformats.org/officeDocument/2006/relationships/hyperlink" Target="http://speakingintonguesfilm.info/" TargetMode="External"/><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3657601"/>
            <a:ext cx="8077200" cy="1143000"/>
          </a:xfrm>
        </p:spPr>
        <p:txBody>
          <a:bodyPr/>
          <a:lstStyle/>
          <a:p>
            <a:r>
              <a:rPr lang="en-US" sz="4400" dirty="0" smtClean="0"/>
              <a:t>DUAL Language PROGRAMS</a:t>
            </a:r>
            <a:endParaRPr lang="en-US" sz="4400" dirty="0"/>
          </a:p>
        </p:txBody>
      </p:sp>
      <p:sp>
        <p:nvSpPr>
          <p:cNvPr id="5" name="Subtitle 4"/>
          <p:cNvSpPr>
            <a:spLocks noGrp="1"/>
          </p:cNvSpPr>
          <p:nvPr>
            <p:ph type="subTitle" idx="1"/>
          </p:nvPr>
        </p:nvSpPr>
        <p:spPr>
          <a:xfrm>
            <a:off x="457200" y="4648200"/>
            <a:ext cx="8229600" cy="1905000"/>
          </a:xfrm>
        </p:spPr>
        <p:txBody>
          <a:bodyPr/>
          <a:lstStyle/>
          <a:p>
            <a:r>
              <a:rPr lang="en-US" dirty="0" smtClean="0"/>
              <a:t>Title III Directors’ meeting, July 23-25, 2014</a:t>
            </a:r>
          </a:p>
          <a:p>
            <a:endParaRPr lang="en-US" sz="1200" dirty="0"/>
          </a:p>
          <a:p>
            <a:r>
              <a:rPr lang="en-US" sz="1800" dirty="0" smtClean="0"/>
              <a:t>Compiled BY: National Center for English Language </a:t>
            </a:r>
            <a:r>
              <a:rPr lang="en-US" sz="1800" dirty="0" err="1" smtClean="0"/>
              <a:t>AcQuisition</a:t>
            </a:r>
            <a:r>
              <a:rPr lang="en-US" sz="1800" dirty="0" smtClean="0"/>
              <a:t> (NCELA), in partnership with Center for applied linguistics (CAL)</a:t>
            </a:r>
          </a:p>
          <a:p>
            <a:endParaRPr lang="en-US" sz="1200" dirty="0"/>
          </a:p>
          <a:p>
            <a:r>
              <a:rPr lang="en-US" sz="1800" dirty="0" smtClean="0"/>
              <a:t>PRESENTERS: Amy </a:t>
            </a:r>
            <a:r>
              <a:rPr lang="en-US" sz="1800" dirty="0" err="1" smtClean="0"/>
              <a:t>jenkins</a:t>
            </a:r>
            <a:r>
              <a:rPr lang="en-US" sz="1800" dirty="0" smtClean="0"/>
              <a:t>, Leticia Braga</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pPr marL="274320" indent="0">
              <a:buNone/>
            </a:pPr>
            <a:r>
              <a:rPr lang="en-US" dirty="0" smtClean="0"/>
              <a:t>Today’s presentation contains information from public and private organizations that may be useful to the audience.  Please keep in mind that these materials are merely examples of resources that may be available.  Inclusion of this information does not constitute an endorsement by the U.S. Department of Education of any products or services offered or views expressed.  The presentation may also give information that contains hyperlinks and URLs created and maintained by outside organizations and provided for the audience’s convenience.  The Department is not responsible for the accuracy of this information.</a:t>
            </a:r>
          </a:p>
        </p:txBody>
      </p:sp>
      <p:sp>
        <p:nvSpPr>
          <p:cNvPr id="4" name="Text Placeholder 3"/>
          <p:cNvSpPr>
            <a:spLocks noGrp="1"/>
          </p:cNvSpPr>
          <p:nvPr>
            <p:ph type="body" sz="quarter" idx="10"/>
          </p:nvPr>
        </p:nvSpPr>
        <p:spPr/>
        <p:txBody>
          <a:bodyPr/>
          <a:lstStyle/>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Programs</a:t>
            </a:r>
            <a:br>
              <a:rPr lang="en-US" dirty="0" smtClean="0"/>
            </a:br>
            <a:endParaRPr lang="en-US" dirty="0"/>
          </a:p>
        </p:txBody>
      </p:sp>
      <p:sp>
        <p:nvSpPr>
          <p:cNvPr id="3" name="Content Placeholder 2"/>
          <p:cNvSpPr>
            <a:spLocks noGrp="1"/>
          </p:cNvSpPr>
          <p:nvPr>
            <p:ph idx="1"/>
          </p:nvPr>
        </p:nvSpPr>
        <p:spPr/>
        <p:txBody>
          <a:bodyPr/>
          <a:lstStyle/>
          <a:p>
            <a:r>
              <a:rPr lang="en-US" dirty="0" smtClean="0">
                <a:solidFill>
                  <a:schemeClr val="tx1"/>
                </a:solidFill>
              </a:rPr>
              <a:t>Develop high levels of language proficiency in English and a partner language</a:t>
            </a:r>
          </a:p>
          <a:p>
            <a:r>
              <a:rPr lang="en-US" dirty="0" smtClean="0">
                <a:solidFill>
                  <a:schemeClr val="tx1"/>
                </a:solidFill>
              </a:rPr>
              <a:t>Develop high levels of literacy in English and a partner language</a:t>
            </a:r>
          </a:p>
          <a:p>
            <a:r>
              <a:rPr lang="en-US" dirty="0" smtClean="0">
                <a:solidFill>
                  <a:schemeClr val="tx1"/>
                </a:solidFill>
              </a:rPr>
              <a:t>Promote academic achievement in two languages</a:t>
            </a:r>
          </a:p>
          <a:p>
            <a:r>
              <a:rPr lang="en-US" dirty="0" smtClean="0">
                <a:solidFill>
                  <a:schemeClr val="tx1"/>
                </a:solidFill>
              </a:rPr>
              <a:t>Encourage cross-cultural </a:t>
            </a:r>
            <a:r>
              <a:rPr lang="en-US" dirty="0" smtClean="0"/>
              <a:t>competence</a:t>
            </a:r>
          </a:p>
        </p:txBody>
      </p:sp>
      <p:sp>
        <p:nvSpPr>
          <p:cNvPr id="4" name="Text Placeholder 3"/>
          <p:cNvSpPr>
            <a:spLocks noGrp="1"/>
          </p:cNvSpPr>
          <p:nvPr>
            <p:ph type="body" sz="quarter" idx="10"/>
          </p:nvPr>
        </p:nvSpPr>
        <p:spPr/>
        <p:txBody>
          <a:bodyPr/>
          <a:lstStyle/>
          <a:p>
            <a:pPr lvl="0"/>
            <a:r>
              <a:rPr lang="en-US" dirty="0"/>
              <a:t>Common goals</a:t>
            </a:r>
          </a:p>
          <a:p>
            <a:endParaRPr lang="en-US" dirty="0"/>
          </a:p>
        </p:txBody>
      </p:sp>
    </p:spTree>
    <p:extLst>
      <p:ext uri="{BB962C8B-B14F-4D97-AF65-F5344CB8AC3E}">
        <p14:creationId xmlns:p14="http://schemas.microsoft.com/office/powerpoint/2010/main" val="69930105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Programs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20946420"/>
              </p:ext>
            </p:extLst>
          </p:nvPr>
        </p:nvGraphicFramePr>
        <p:xfrm>
          <a:off x="457200" y="1295400"/>
          <a:ext cx="8229600" cy="5501639"/>
        </p:xfrm>
        <a:graphic>
          <a:graphicData uri="http://schemas.openxmlformats.org/drawingml/2006/table">
            <a:tbl>
              <a:tblPr firstRow="1" bandRow="1">
                <a:tableStyleId>{5C22544A-7EE6-4342-B048-85BDC9FD1C3A}</a:tableStyleId>
              </a:tblPr>
              <a:tblGrid>
                <a:gridCol w="1981200"/>
                <a:gridCol w="2362200"/>
                <a:gridCol w="3886200"/>
              </a:tblGrid>
              <a:tr h="380999">
                <a:tc>
                  <a:txBody>
                    <a:bodyPr/>
                    <a:lstStyle/>
                    <a:p>
                      <a:pPr marL="0" marR="0">
                        <a:lnSpc>
                          <a:spcPct val="115000"/>
                        </a:lnSpc>
                        <a:spcBef>
                          <a:spcPts val="0"/>
                        </a:spcBef>
                        <a:spcAft>
                          <a:spcPts val="0"/>
                        </a:spcAft>
                      </a:pPr>
                      <a:r>
                        <a:rPr lang="en-US" sz="1800" dirty="0"/>
                        <a:t>Program</a:t>
                      </a:r>
                      <a:endParaRPr lang="en-US" sz="18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t>Other </a:t>
                      </a:r>
                      <a:r>
                        <a:rPr lang="en-US" sz="1800" dirty="0" smtClean="0"/>
                        <a:t>Names</a:t>
                      </a:r>
                      <a:endParaRPr lang="en-US" sz="18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t>Enrollment</a:t>
                      </a:r>
                      <a:endParaRPr lang="en-US" sz="1800" dirty="0">
                        <a:latin typeface="Calibri"/>
                        <a:ea typeface="Calibri"/>
                        <a:cs typeface="Times New Roman"/>
                      </a:endParaRPr>
                    </a:p>
                  </a:txBody>
                  <a:tcPr marL="68580" marR="68580" marT="0" marB="0"/>
                </a:tc>
              </a:tr>
              <a:tr h="703674">
                <a:tc>
                  <a:txBody>
                    <a:bodyPr/>
                    <a:lstStyle/>
                    <a:p>
                      <a:pPr marL="0" marR="0">
                        <a:lnSpc>
                          <a:spcPct val="100000"/>
                        </a:lnSpc>
                        <a:spcBef>
                          <a:spcPts val="0"/>
                        </a:spcBef>
                        <a:spcAft>
                          <a:spcPts val="0"/>
                        </a:spcAft>
                      </a:pPr>
                      <a:r>
                        <a:rPr lang="en-US" sz="2400" dirty="0"/>
                        <a:t>Developmental bilingual</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Maintenance </a:t>
                      </a:r>
                      <a:r>
                        <a:rPr lang="en-US" sz="2400" dirty="0" smtClean="0"/>
                        <a:t>bilingual, </a:t>
                      </a:r>
                      <a:r>
                        <a:rPr lang="en-US" sz="2400" dirty="0"/>
                        <a:t>one-way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Speakers of the partner language (usually </a:t>
                      </a:r>
                      <a:r>
                        <a:rPr lang="en-US" sz="2400" dirty="0" smtClean="0"/>
                        <a:t>English</a:t>
                      </a:r>
                      <a:r>
                        <a:rPr lang="en-US" sz="2400" baseline="0" dirty="0" smtClean="0"/>
                        <a:t> </a:t>
                      </a:r>
                      <a:r>
                        <a:rPr lang="en-US" sz="2400" dirty="0" smtClean="0"/>
                        <a:t>Learners or ELs)</a:t>
                      </a:r>
                      <a:endParaRPr lang="en-US" sz="2400" dirty="0">
                        <a:latin typeface="Calibri"/>
                        <a:ea typeface="Calibri"/>
                        <a:cs typeface="Times New Roman"/>
                      </a:endParaRPr>
                    </a:p>
                  </a:txBody>
                  <a:tcPr marL="68580" marR="68580" marT="0" marB="0"/>
                </a:tc>
              </a:tr>
              <a:tr h="1066390">
                <a:tc>
                  <a:txBody>
                    <a:bodyPr/>
                    <a:lstStyle/>
                    <a:p>
                      <a:pPr marL="0" marR="0">
                        <a:lnSpc>
                          <a:spcPct val="100000"/>
                        </a:lnSpc>
                        <a:spcBef>
                          <a:spcPts val="0"/>
                        </a:spcBef>
                        <a:spcAft>
                          <a:spcPts val="0"/>
                        </a:spcAft>
                      </a:pPr>
                      <a:r>
                        <a:rPr lang="en-US" sz="2400" dirty="0"/>
                        <a:t>Two-way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Dual language, dual language immersion, dual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Balance of fluent English speakers and speakers of the partner language </a:t>
                      </a:r>
                      <a:r>
                        <a:rPr lang="en-US" sz="2400" dirty="0" smtClean="0"/>
                        <a:t>(usually ELs)</a:t>
                      </a:r>
                      <a:endParaRPr lang="en-US" sz="2400" dirty="0">
                        <a:latin typeface="Calibri"/>
                        <a:ea typeface="Calibri"/>
                        <a:cs typeface="Times New Roman"/>
                      </a:endParaRPr>
                    </a:p>
                  </a:txBody>
                  <a:tcPr marL="68580" marR="68580" marT="0" marB="0"/>
                </a:tc>
              </a:tr>
              <a:tr h="703674">
                <a:tc>
                  <a:txBody>
                    <a:bodyPr/>
                    <a:lstStyle/>
                    <a:p>
                      <a:pPr marL="0" marR="0">
                        <a:lnSpc>
                          <a:spcPct val="100000"/>
                        </a:lnSpc>
                        <a:spcBef>
                          <a:spcPts val="0"/>
                        </a:spcBef>
                        <a:spcAft>
                          <a:spcPts val="0"/>
                        </a:spcAft>
                      </a:pPr>
                      <a:r>
                        <a:rPr lang="en-US" sz="2400" dirty="0"/>
                        <a:t>Foreign language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Immersion, one-way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Fluent English speakers</a:t>
                      </a:r>
                      <a:endParaRPr lang="en-US" sz="2400" dirty="0">
                        <a:latin typeface="Calibri"/>
                        <a:ea typeface="Calibri"/>
                        <a:cs typeface="Times New Roman"/>
                      </a:endParaRPr>
                    </a:p>
                  </a:txBody>
                  <a:tcPr marL="68580" marR="68580" marT="0" marB="0"/>
                </a:tc>
              </a:tr>
              <a:tr h="1066390">
                <a:tc>
                  <a:txBody>
                    <a:bodyPr/>
                    <a:lstStyle/>
                    <a:p>
                      <a:pPr marL="0" marR="0">
                        <a:lnSpc>
                          <a:spcPct val="100000"/>
                        </a:lnSpc>
                        <a:spcBef>
                          <a:spcPts val="0"/>
                        </a:spcBef>
                        <a:spcAft>
                          <a:spcPts val="0"/>
                        </a:spcAft>
                      </a:pPr>
                      <a:r>
                        <a:rPr lang="en-US" sz="2400" dirty="0"/>
                        <a:t>Heritage language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smtClean="0"/>
                        <a:t>Indigenous </a:t>
                      </a:r>
                      <a:r>
                        <a:rPr lang="en-US" sz="2400" dirty="0"/>
                        <a:t>language immersion</a:t>
                      </a:r>
                      <a:endParaRPr lang="en-US" sz="2400" dirty="0">
                        <a:latin typeface="Calibri"/>
                        <a:ea typeface="Calibri"/>
                        <a:cs typeface="Times New Roman"/>
                      </a:endParaRPr>
                    </a:p>
                  </a:txBody>
                  <a:tcPr marL="68580" marR="68580" marT="0" marB="0"/>
                </a:tc>
                <a:tc>
                  <a:txBody>
                    <a:bodyPr/>
                    <a:lstStyle/>
                    <a:p>
                      <a:pPr marL="0" marR="0">
                        <a:lnSpc>
                          <a:spcPct val="100000"/>
                        </a:lnSpc>
                        <a:spcBef>
                          <a:spcPts val="0"/>
                        </a:spcBef>
                        <a:spcAft>
                          <a:spcPts val="0"/>
                        </a:spcAft>
                      </a:pPr>
                      <a:r>
                        <a:rPr lang="en-US" sz="2400" dirty="0"/>
                        <a:t>Fluent English speakers with a familial or community connection to the partner language</a:t>
                      </a:r>
                      <a:endParaRPr lang="en-US" sz="2400" dirty="0">
                        <a:latin typeface="Calibri"/>
                        <a:ea typeface="Calibri"/>
                        <a:cs typeface="Times New Roman"/>
                      </a:endParaRPr>
                    </a:p>
                  </a:txBody>
                  <a:tcPr marL="68580" marR="68580" marT="0" marB="0"/>
                </a:tc>
              </a:tr>
            </a:tbl>
          </a:graphicData>
        </a:graphic>
      </p:graphicFrame>
      <p:sp>
        <p:nvSpPr>
          <p:cNvPr id="4" name="Text Placeholder 3"/>
          <p:cNvSpPr>
            <a:spLocks noGrp="1"/>
          </p:cNvSpPr>
          <p:nvPr>
            <p:ph type="body" sz="quarter" idx="10"/>
          </p:nvPr>
        </p:nvSpPr>
        <p:spPr/>
        <p:txBody>
          <a:bodyPr/>
          <a:lstStyle/>
          <a:p>
            <a:pPr lvl="0"/>
            <a:r>
              <a:rPr lang="en-US" dirty="0" smtClean="0"/>
              <a:t>Terminology and models based on populations</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Elementary Dual Language</a:t>
            </a:r>
            <a:br>
              <a:rPr lang="en-US" dirty="0" smtClean="0"/>
            </a:br>
            <a:endParaRPr lang="en-US" dirty="0"/>
          </a:p>
        </p:txBody>
      </p:sp>
      <p:sp>
        <p:nvSpPr>
          <p:cNvPr id="7" name="Content Placeholder 6"/>
          <p:cNvSpPr>
            <a:spLocks noGrp="1"/>
          </p:cNvSpPr>
          <p:nvPr>
            <p:ph idx="1"/>
          </p:nvPr>
        </p:nvSpPr>
        <p:spPr/>
        <p:txBody>
          <a:bodyPr/>
          <a:lstStyle/>
          <a:p>
            <a:pPr>
              <a:buNone/>
            </a:pPr>
            <a:endParaRPr lang="en-US" dirty="0"/>
          </a:p>
        </p:txBody>
      </p:sp>
      <p:sp>
        <p:nvSpPr>
          <p:cNvPr id="8" name="Text Placeholder 7"/>
          <p:cNvSpPr>
            <a:spLocks noGrp="1"/>
          </p:cNvSpPr>
          <p:nvPr>
            <p:ph type="body" sz="quarter" idx="10"/>
          </p:nvPr>
        </p:nvSpPr>
        <p:spPr/>
        <p:txBody>
          <a:bodyPr/>
          <a:lstStyle/>
          <a:p>
            <a:r>
              <a:rPr lang="en-US" dirty="0" smtClean="0"/>
              <a:t>Allocation of languages</a:t>
            </a:r>
            <a:endParaRPr lang="en-US" dirty="0"/>
          </a:p>
        </p:txBody>
      </p:sp>
      <p:graphicFrame>
        <p:nvGraphicFramePr>
          <p:cNvPr id="13" name="Chart 12"/>
          <p:cNvGraphicFramePr/>
          <p:nvPr/>
        </p:nvGraphicFramePr>
        <p:xfrm>
          <a:off x="609600" y="2362200"/>
          <a:ext cx="3897426" cy="2871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nvGraphicFramePr>
        <p:xfrm>
          <a:off x="4800600" y="2362200"/>
          <a:ext cx="3886200" cy="286980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Elementary Dual Language </a:t>
            </a:r>
            <a:br>
              <a:rPr lang="en-US" dirty="0" smtClean="0"/>
            </a:br>
            <a:endParaRPr lang="en-US" dirty="0"/>
          </a:p>
        </p:txBody>
      </p:sp>
      <p:sp>
        <p:nvSpPr>
          <p:cNvPr id="3" name="Content Placeholder 2"/>
          <p:cNvSpPr>
            <a:spLocks noGrp="1"/>
          </p:cNvSpPr>
          <p:nvPr>
            <p:ph idx="1"/>
          </p:nvPr>
        </p:nvSpPr>
        <p:spPr>
          <a:xfrm>
            <a:off x="457200" y="1295400"/>
            <a:ext cx="4953000" cy="4648200"/>
          </a:xfrm>
        </p:spPr>
        <p:txBody>
          <a:bodyPr/>
          <a:lstStyle/>
          <a:p>
            <a:r>
              <a:rPr lang="en-US" dirty="0" smtClean="0"/>
              <a:t>Students alternate the partner language and English by half-day, by day, or by week</a:t>
            </a:r>
          </a:p>
          <a:p>
            <a:r>
              <a:rPr lang="en-US" dirty="0" smtClean="0"/>
              <a:t>One teacher teaches students in English and a different </a:t>
            </a:r>
            <a:r>
              <a:rPr lang="en-US" dirty="0" smtClean="0">
                <a:solidFill>
                  <a:schemeClr val="tx1"/>
                </a:solidFill>
              </a:rPr>
              <a:t>teacher</a:t>
            </a:r>
            <a:r>
              <a:rPr lang="en-US" dirty="0" smtClean="0">
                <a:solidFill>
                  <a:srgbClr val="FF0000"/>
                </a:solidFill>
              </a:rPr>
              <a:t> </a:t>
            </a:r>
            <a:r>
              <a:rPr lang="en-US" dirty="0" smtClean="0"/>
              <a:t>teaches using the partner language, OR a bilingual teacher instructs in both language at different times </a:t>
            </a:r>
          </a:p>
          <a:p>
            <a:r>
              <a:rPr lang="en-US" dirty="0" smtClean="0"/>
              <a:t>Content areas may be taught in one language only or in both languages</a:t>
            </a:r>
          </a:p>
        </p:txBody>
      </p:sp>
      <p:sp>
        <p:nvSpPr>
          <p:cNvPr id="10" name="Text Placeholder 9"/>
          <p:cNvSpPr>
            <a:spLocks noGrp="1"/>
          </p:cNvSpPr>
          <p:nvPr>
            <p:ph type="body" sz="quarter" idx="10"/>
          </p:nvPr>
        </p:nvSpPr>
        <p:spPr/>
        <p:txBody>
          <a:bodyPr/>
          <a:lstStyle/>
          <a:p>
            <a:r>
              <a:rPr lang="en-US" dirty="0" smtClean="0"/>
              <a:t>Allocation of languages</a:t>
            </a:r>
            <a:endParaRPr lang="en-US" dirty="0"/>
          </a:p>
        </p:txBody>
      </p:sp>
      <p:pic>
        <p:nvPicPr>
          <p:cNvPr id="7" name="Picture 6" descr="KS112325-630x945.jpg"/>
          <p:cNvPicPr>
            <a:picLocks noChangeAspect="1"/>
          </p:cNvPicPr>
          <p:nvPr/>
        </p:nvPicPr>
        <p:blipFill>
          <a:blip r:embed="rId3" cstate="print"/>
          <a:srcRect/>
          <a:stretch>
            <a:fillRect/>
          </a:stretch>
        </p:blipFill>
        <p:spPr bwMode="auto">
          <a:xfrm>
            <a:off x="5791200" y="1600200"/>
            <a:ext cx="2590800" cy="17281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1" descr="P:\Projects\NCELA\Reporting\STAR 5\EL 101 presentation\Teacher-Students02.jpg"/>
          <p:cNvPicPr>
            <a:picLocks noChangeArrowheads="1"/>
          </p:cNvPicPr>
          <p:nvPr/>
        </p:nvPicPr>
        <p:blipFill>
          <a:blip r:embed="rId4" cstate="print"/>
          <a:stretch>
            <a:fillRect/>
          </a:stretch>
        </p:blipFill>
        <p:spPr bwMode="auto">
          <a:xfrm>
            <a:off x="5638800" y="3733800"/>
            <a:ext cx="2971800" cy="1771498"/>
          </a:xfrm>
          <a:prstGeom prst="rect">
            <a:avLst/>
          </a:prstGeom>
          <a:noFill/>
        </p:spPr>
      </p:pic>
      <p:sp>
        <p:nvSpPr>
          <p:cNvPr id="9" name="TextBox 8"/>
          <p:cNvSpPr txBox="1"/>
          <p:nvPr/>
        </p:nvSpPr>
        <p:spPr>
          <a:xfrm>
            <a:off x="457200" y="6172200"/>
            <a:ext cx="7543800" cy="369332"/>
          </a:xfrm>
          <a:prstGeom prst="rect">
            <a:avLst/>
          </a:prstGeom>
          <a:noFill/>
        </p:spPr>
        <p:txBody>
          <a:bodyPr wrap="square" rtlCol="0">
            <a:spAutoFit/>
          </a:bodyPr>
          <a:lstStyle/>
          <a:p>
            <a:r>
              <a:rPr lang="en-US" dirty="0" smtClean="0"/>
              <a:t>(Cloud, Genesee, &amp; Hamayan, 2000; Howard &amp; Christian, 2002)</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rPr>
              <a:t>Benefits of</a:t>
            </a:r>
            <a:r>
              <a:rPr lang="en-US" dirty="0" smtClean="0">
                <a:solidFill>
                  <a:srgbClr val="FF0000"/>
                </a:solidFill>
              </a:rPr>
              <a:t> </a:t>
            </a:r>
            <a:r>
              <a:rPr lang="en-US" dirty="0" smtClean="0"/>
              <a:t>DUAL LANGUAGE </a:t>
            </a:r>
            <a:br>
              <a:rPr lang="en-US" dirty="0" smtClean="0"/>
            </a:br>
            <a:endParaRPr lang="en-US" dirty="0"/>
          </a:p>
        </p:txBody>
      </p:sp>
      <p:sp>
        <p:nvSpPr>
          <p:cNvPr id="3" name="Content Placeholder 2"/>
          <p:cNvSpPr>
            <a:spLocks noGrp="1"/>
          </p:cNvSpPr>
          <p:nvPr>
            <p:ph idx="1"/>
          </p:nvPr>
        </p:nvSpPr>
        <p:spPr>
          <a:xfrm>
            <a:off x="457200" y="1295400"/>
            <a:ext cx="5257800" cy="4449763"/>
          </a:xfrm>
        </p:spPr>
        <p:txBody>
          <a:bodyPr/>
          <a:lstStyle/>
          <a:p>
            <a:r>
              <a:rPr lang="en-US" dirty="0" smtClean="0"/>
              <a:t>Relationship between development of native language and English for ELs (August &amp; Shanahan, 2006; Genesee, Lindholm-Leary, Saunders, &amp; Christian, 2006)</a:t>
            </a:r>
          </a:p>
          <a:p>
            <a:r>
              <a:rPr lang="en-US" dirty="0" smtClean="0"/>
              <a:t>Closure of achievement gap between ELs and non-ELs (Lindholm-Leary, 2001; Thomas </a:t>
            </a:r>
            <a:r>
              <a:rPr lang="en-US" smtClean="0"/>
              <a:t>&amp; Collier, </a:t>
            </a:r>
            <a:r>
              <a:rPr lang="en-US" dirty="0" smtClean="0"/>
              <a:t>2002, 2012)</a:t>
            </a:r>
          </a:p>
          <a:p>
            <a:r>
              <a:rPr lang="en-US" dirty="0" smtClean="0"/>
              <a:t>Effectiveness of model for learning foreign languages (Lindholm-Leary &amp; Genesee, in press)</a:t>
            </a:r>
            <a:endParaRPr lang="en-US" dirty="0"/>
          </a:p>
        </p:txBody>
      </p:sp>
      <p:sp>
        <p:nvSpPr>
          <p:cNvPr id="11" name="Text Placeholder 10"/>
          <p:cNvSpPr>
            <a:spLocks noGrp="1"/>
          </p:cNvSpPr>
          <p:nvPr>
            <p:ph type="body" sz="quarter" idx="10"/>
          </p:nvPr>
        </p:nvSpPr>
        <p:spPr/>
        <p:txBody>
          <a:bodyPr/>
          <a:lstStyle/>
          <a:p>
            <a:endParaRPr lang="en-US" dirty="0"/>
          </a:p>
        </p:txBody>
      </p:sp>
      <p:pic>
        <p:nvPicPr>
          <p:cNvPr id="6" name="Picture 5" descr="shutterstock_12040264.jpg"/>
          <p:cNvPicPr>
            <a:picLocks noChangeAspect="1"/>
          </p:cNvPicPr>
          <p:nvPr/>
        </p:nvPicPr>
        <p:blipFill>
          <a:blip r:embed="rId3" cstate="print"/>
          <a:stretch>
            <a:fillRect/>
          </a:stretch>
        </p:blipFill>
        <p:spPr>
          <a:xfrm>
            <a:off x="6098742" y="3657600"/>
            <a:ext cx="2435658" cy="1624584"/>
          </a:xfrm>
          <a:prstGeom prst="rect">
            <a:avLst/>
          </a:prstGeom>
        </p:spPr>
      </p:pic>
      <p:pic>
        <p:nvPicPr>
          <p:cNvPr id="8" name="Picture 7" descr="KS81077-1525x2287.jpg"/>
          <p:cNvPicPr>
            <a:picLocks noChangeAspect="1"/>
          </p:cNvPicPr>
          <p:nvPr/>
        </p:nvPicPr>
        <p:blipFill>
          <a:blip r:embed="rId4" cstate="print"/>
          <a:stretch>
            <a:fillRect/>
          </a:stretch>
        </p:blipFill>
        <p:spPr>
          <a:xfrm>
            <a:off x="6096000" y="1447800"/>
            <a:ext cx="2361102" cy="15744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for EL students</a:t>
            </a:r>
            <a:endParaRPr lang="en-US" dirty="0"/>
          </a:p>
        </p:txBody>
      </p:sp>
      <p:sp>
        <p:nvSpPr>
          <p:cNvPr id="3" name="Content Placeholder 2"/>
          <p:cNvSpPr>
            <a:spLocks noGrp="1"/>
          </p:cNvSpPr>
          <p:nvPr>
            <p:ph idx="1"/>
          </p:nvPr>
        </p:nvSpPr>
        <p:spPr/>
        <p:txBody>
          <a:bodyPr/>
          <a:lstStyle/>
          <a:p>
            <a:pPr lvl="0"/>
            <a:r>
              <a:rPr lang="en-US" dirty="0" smtClean="0"/>
              <a:t>English language development (ELD) instruction</a:t>
            </a:r>
          </a:p>
          <a:p>
            <a:pPr lvl="1"/>
            <a:r>
              <a:rPr lang="en-US" dirty="0" smtClean="0"/>
              <a:t>Integrate into classroom instruction (language arts and other content areas) where fluent English peers can serve as models</a:t>
            </a:r>
          </a:p>
          <a:p>
            <a:pPr lvl="1"/>
            <a:r>
              <a:rPr lang="en-US" dirty="0" smtClean="0"/>
              <a:t>Supplement through remediation/intervention models (e.g., ESL pullout or push-in) for students who need extra help</a:t>
            </a:r>
          </a:p>
          <a:p>
            <a:pPr lvl="1"/>
            <a:r>
              <a:rPr lang="en-US" dirty="0" smtClean="0">
                <a:solidFill>
                  <a:schemeClr val="tx1"/>
                </a:solidFill>
              </a:rPr>
              <a:t>Consider s</a:t>
            </a:r>
            <a:r>
              <a:rPr lang="en-US" dirty="0" smtClean="0"/>
              <a:t>tate and other federal (i.e., Civil Rights) requirements</a:t>
            </a:r>
          </a:p>
          <a:p>
            <a:pPr lvl="2"/>
            <a:r>
              <a:rPr lang="en-US" dirty="0" smtClean="0"/>
              <a:t>Qualifications of teachers who provide ELD </a:t>
            </a:r>
          </a:p>
          <a:p>
            <a:pPr lvl="2"/>
            <a:r>
              <a:rPr lang="en-US" dirty="0" smtClean="0"/>
              <a:t>Amount of time ELD must be provided </a:t>
            </a:r>
          </a:p>
          <a:p>
            <a:pPr lvl="2"/>
            <a:r>
              <a:rPr lang="en-US" dirty="0" smtClean="0"/>
              <a:t>Setting in which ELD must be provided </a:t>
            </a:r>
          </a:p>
          <a:p>
            <a:pPr lvl="1"/>
            <a:r>
              <a:rPr lang="en-US" dirty="0" smtClean="0">
                <a:solidFill>
                  <a:schemeClr val="tx1"/>
                </a:solidFill>
              </a:rPr>
              <a:t>Align l</a:t>
            </a:r>
            <a:r>
              <a:rPr lang="en-US" dirty="0" smtClean="0"/>
              <a:t>anguage and content instruction in English to state ELD standards</a:t>
            </a:r>
          </a:p>
        </p:txBody>
      </p:sp>
      <p:sp>
        <p:nvSpPr>
          <p:cNvPr id="7" name="Text Placeholder 6"/>
          <p:cNvSpPr>
            <a:spLocks noGrp="1"/>
          </p:cNvSpPr>
          <p:nvPr>
            <p:ph type="body" sz="quarter" idx="10"/>
          </p:nvPr>
        </p:nvSpPr>
        <p:spPr/>
        <p:txBody>
          <a:bodyPr/>
          <a:lstStyle/>
          <a:p>
            <a:r>
              <a:rPr lang="en-US" dirty="0" smtClean="0"/>
              <a:t>Program planning considerations</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for el students</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solidFill>
                  <a:schemeClr val="tx1"/>
                </a:solidFill>
              </a:rPr>
              <a:t>Enrollment in two-way immersion programs</a:t>
            </a:r>
          </a:p>
          <a:p>
            <a:pPr lvl="1"/>
            <a:r>
              <a:rPr lang="en-US" dirty="0" smtClean="0">
                <a:solidFill>
                  <a:schemeClr val="tx1"/>
                </a:solidFill>
              </a:rPr>
              <a:t>Maintain a balance of native English and EL students</a:t>
            </a:r>
          </a:p>
          <a:p>
            <a:pPr lvl="2"/>
            <a:r>
              <a:rPr lang="en-US" dirty="0" smtClean="0">
                <a:solidFill>
                  <a:schemeClr val="tx1"/>
                </a:solidFill>
              </a:rPr>
              <a:t>Promotes complex use of partner language so ELs are challenged</a:t>
            </a:r>
          </a:p>
          <a:p>
            <a:pPr lvl="2"/>
            <a:r>
              <a:rPr lang="en-US" dirty="0" smtClean="0">
                <a:solidFill>
                  <a:schemeClr val="tx1"/>
                </a:solidFill>
              </a:rPr>
              <a:t>Ensures the presence of explicit English language development during English instruction</a:t>
            </a:r>
          </a:p>
          <a:p>
            <a:pPr lvl="1"/>
            <a:r>
              <a:rPr lang="en-US" dirty="0" smtClean="0">
                <a:solidFill>
                  <a:schemeClr val="tx1"/>
                </a:solidFill>
              </a:rPr>
              <a:t>Develop </a:t>
            </a:r>
            <a:r>
              <a:rPr lang="en-US" dirty="0">
                <a:solidFill>
                  <a:schemeClr val="tx1"/>
                </a:solidFill>
              </a:rPr>
              <a:t>s</a:t>
            </a:r>
            <a:r>
              <a:rPr lang="en-US" dirty="0" smtClean="0">
                <a:solidFill>
                  <a:schemeClr val="tx1"/>
                </a:solidFill>
              </a:rPr>
              <a:t>trategies to ensure balanced population</a:t>
            </a:r>
          </a:p>
          <a:p>
            <a:pPr lvl="2"/>
            <a:r>
              <a:rPr lang="en-US" dirty="0" smtClean="0">
                <a:solidFill>
                  <a:schemeClr val="tx1"/>
                </a:solidFill>
              </a:rPr>
              <a:t>Screening for langua</a:t>
            </a:r>
            <a:r>
              <a:rPr lang="en-US" dirty="0" smtClean="0"/>
              <a:t>ge dominance</a:t>
            </a:r>
          </a:p>
          <a:p>
            <a:pPr lvl="2"/>
            <a:r>
              <a:rPr lang="en-US" dirty="0" smtClean="0"/>
              <a:t>Lotteries</a:t>
            </a:r>
          </a:p>
          <a:p>
            <a:pPr lvl="2"/>
            <a:r>
              <a:rPr lang="en-US" dirty="0" smtClean="0"/>
              <a:t>Outreach to bilingual community</a:t>
            </a:r>
          </a:p>
          <a:p>
            <a:pPr lvl="1"/>
            <a:endParaRPr lang="en-US" dirty="0" smtClean="0"/>
          </a:p>
        </p:txBody>
      </p:sp>
      <p:sp>
        <p:nvSpPr>
          <p:cNvPr id="8" name="Text Placeholder 7"/>
          <p:cNvSpPr>
            <a:spLocks noGrp="1"/>
          </p:cNvSpPr>
          <p:nvPr>
            <p:ph type="body" sz="quarter" idx="10"/>
          </p:nvPr>
        </p:nvSpPr>
        <p:spPr/>
        <p:txBody>
          <a:bodyPr/>
          <a:lstStyle/>
          <a:p>
            <a:r>
              <a:rPr lang="en-US" dirty="0" smtClean="0"/>
              <a:t>Program planning considerations</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for el students </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Curriculum</a:t>
            </a:r>
          </a:p>
          <a:p>
            <a:pPr lvl="1"/>
            <a:r>
              <a:rPr lang="en-US" dirty="0" smtClean="0">
                <a:solidFill>
                  <a:schemeClr val="tx1"/>
                </a:solidFill>
              </a:rPr>
              <a:t>Provide</a:t>
            </a:r>
            <a:r>
              <a:rPr lang="en-US" dirty="0" smtClean="0">
                <a:solidFill>
                  <a:srgbClr val="FF0000"/>
                </a:solidFill>
              </a:rPr>
              <a:t> </a:t>
            </a:r>
            <a:r>
              <a:rPr lang="en-US" dirty="0"/>
              <a:t>o</a:t>
            </a:r>
            <a:r>
              <a:rPr lang="en-US" dirty="0" smtClean="0"/>
              <a:t>pportunities for native language literacy instruction for ELs beginning in Pre-K or K</a:t>
            </a:r>
          </a:p>
          <a:p>
            <a:pPr lvl="1"/>
            <a:r>
              <a:rPr lang="en-US" dirty="0" smtClean="0"/>
              <a:t>Teach content areas through the “target language” when both English and the partner language are targets</a:t>
            </a:r>
          </a:p>
          <a:p>
            <a:pPr lvl="1"/>
            <a:r>
              <a:rPr lang="en-US" dirty="0" smtClean="0">
                <a:solidFill>
                  <a:schemeClr val="tx1"/>
                </a:solidFill>
              </a:rPr>
              <a:t>Design </a:t>
            </a:r>
            <a:r>
              <a:rPr lang="en-US" dirty="0"/>
              <a:t>a</a:t>
            </a:r>
            <a:r>
              <a:rPr lang="en-US" dirty="0" smtClean="0"/>
              <a:t>ll lessons in English and the partner language to provide support to language learners</a:t>
            </a:r>
          </a:p>
          <a:p>
            <a:pPr lvl="1"/>
            <a:endParaRPr lang="en-US" dirty="0" smtClean="0"/>
          </a:p>
          <a:p>
            <a:pPr lvl="1"/>
            <a:endParaRPr lang="en-US" dirty="0" smtClean="0"/>
          </a:p>
        </p:txBody>
      </p:sp>
      <p:sp>
        <p:nvSpPr>
          <p:cNvPr id="7" name="Text Placeholder 6"/>
          <p:cNvSpPr>
            <a:spLocks noGrp="1"/>
          </p:cNvSpPr>
          <p:nvPr>
            <p:ph type="body" sz="quarter" idx="10"/>
          </p:nvPr>
        </p:nvSpPr>
        <p:spPr/>
        <p:txBody>
          <a:bodyPr/>
          <a:lstStyle/>
          <a:p>
            <a:r>
              <a:rPr lang="en-US" dirty="0" smtClean="0"/>
              <a:t>Program planning considerations</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AND TITLE III</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Title III requirements regarding Language Instruction Educational Programs (LIEPs)</a:t>
            </a:r>
          </a:p>
          <a:p>
            <a:pPr lvl="1"/>
            <a:r>
              <a:rPr lang="en-US" dirty="0" smtClean="0"/>
              <a:t>Title III does not favor or disqualify any model option for LIEP</a:t>
            </a:r>
          </a:p>
          <a:p>
            <a:pPr lvl="1"/>
            <a:r>
              <a:rPr lang="en-US" dirty="0" smtClean="0"/>
              <a:t>LIEPs must be based on scientifically-based research</a:t>
            </a:r>
          </a:p>
          <a:p>
            <a:pPr lvl="1"/>
            <a:r>
              <a:rPr lang="en-US" dirty="0" smtClean="0"/>
              <a:t>Dual language programs may be an allowable LIEPs model</a:t>
            </a:r>
          </a:p>
        </p:txBody>
      </p:sp>
      <p:sp>
        <p:nvSpPr>
          <p:cNvPr id="8" name="Text Placeholder 7"/>
          <p:cNvSpPr>
            <a:spLocks noGrp="1"/>
          </p:cNvSpPr>
          <p:nvPr>
            <p:ph type="body" sz="quarter" idx="10"/>
          </p:nvPr>
        </p:nvSpPr>
        <p:spPr/>
        <p:txBody>
          <a:bodyPr/>
          <a:lstStyle/>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AND TITLE III</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Activities that may qualify as allowable uses of Title III funds for supporting LIEPs for English learners, such as dual language programs, include: </a:t>
            </a:r>
          </a:p>
          <a:p>
            <a:pPr lvl="1"/>
            <a:r>
              <a:rPr lang="en-US" dirty="0" smtClean="0"/>
              <a:t>Development of supplemental program, curriculum, or materials</a:t>
            </a:r>
          </a:p>
          <a:p>
            <a:pPr lvl="1"/>
            <a:r>
              <a:rPr lang="en-US" dirty="0" smtClean="0"/>
              <a:t>Family/community outreach, participation, and education</a:t>
            </a:r>
          </a:p>
          <a:p>
            <a:pPr lvl="1"/>
            <a:r>
              <a:rPr lang="en-US" dirty="0" smtClean="0"/>
              <a:t>Intensified instruction (tutoring) in English</a:t>
            </a:r>
          </a:p>
          <a:p>
            <a:pPr lvl="1"/>
            <a:r>
              <a:rPr lang="en-US" dirty="0" smtClean="0"/>
              <a:t>Professional development for practitioners</a:t>
            </a:r>
          </a:p>
          <a:p>
            <a:endParaRPr lang="en-US" dirty="0"/>
          </a:p>
        </p:txBody>
      </p:sp>
      <p:sp>
        <p:nvSpPr>
          <p:cNvPr id="8" name="Text Placeholder 7"/>
          <p:cNvSpPr>
            <a:spLocks noGrp="1"/>
          </p:cNvSpPr>
          <p:nvPr>
            <p:ph type="body" sz="quarter" idx="10"/>
          </p:nvPr>
        </p:nvSpPr>
        <p:spPr/>
        <p:txBody>
          <a:bodyPr/>
          <a:lstStyle/>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DUAL LANGUAGE AND TITLE III</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Typical areas of concern for which LEAs request feedback re: allowable uses of Title III funds when implementing dual language programs:</a:t>
            </a:r>
          </a:p>
          <a:p>
            <a:pPr lvl="1"/>
            <a:r>
              <a:rPr lang="en-US" dirty="0" smtClean="0"/>
              <a:t>Supplemental materials in English </a:t>
            </a:r>
          </a:p>
          <a:p>
            <a:pPr lvl="1"/>
            <a:r>
              <a:rPr lang="en-US" dirty="0" smtClean="0"/>
              <a:t>Materials in the partner language</a:t>
            </a:r>
          </a:p>
          <a:p>
            <a:pPr lvl="1"/>
            <a:r>
              <a:rPr lang="en-US" dirty="0" smtClean="0"/>
              <a:t>Instructor salaries</a:t>
            </a:r>
          </a:p>
          <a:p>
            <a:pPr lvl="1"/>
            <a:r>
              <a:rPr lang="en-US" dirty="0" smtClean="0"/>
              <a:t>Assessment</a:t>
            </a:r>
          </a:p>
          <a:p>
            <a:pPr lvl="1"/>
            <a:r>
              <a:rPr lang="en-US" dirty="0" smtClean="0"/>
              <a:t>Curriculum and benchmarks  </a:t>
            </a:r>
            <a:endParaRPr lang="en-US" dirty="0"/>
          </a:p>
          <a:p>
            <a:r>
              <a:rPr lang="en-US" dirty="0" smtClean="0"/>
              <a:t>Supplement, not supplant requirement applies</a:t>
            </a:r>
          </a:p>
        </p:txBody>
      </p:sp>
      <p:sp>
        <p:nvSpPr>
          <p:cNvPr id="7" name="Text Placeholder 6"/>
          <p:cNvSpPr>
            <a:spLocks noGrp="1"/>
          </p:cNvSpPr>
          <p:nvPr>
            <p:ph type="body" sz="quarter" idx="10"/>
          </p:nvPr>
        </p:nvSpPr>
        <p:spPr/>
        <p:txBody>
          <a:bodyPr/>
          <a:lstStyle/>
          <a:p>
            <a:r>
              <a:rPr lang="en-US" dirty="0" smtClean="0"/>
              <a:t>Role of State directors</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LANGUAGE AND TITLE III</a:t>
            </a:r>
            <a:endParaRPr lang="en-US" dirty="0"/>
          </a:p>
        </p:txBody>
      </p:sp>
      <p:sp>
        <p:nvSpPr>
          <p:cNvPr id="3" name="Content Placeholder 2"/>
          <p:cNvSpPr>
            <a:spLocks noGrp="1"/>
          </p:cNvSpPr>
          <p:nvPr>
            <p:ph idx="1"/>
          </p:nvPr>
        </p:nvSpPr>
        <p:spPr/>
        <p:txBody>
          <a:bodyPr/>
          <a:lstStyle/>
          <a:p>
            <a:r>
              <a:rPr lang="en-US" dirty="0" smtClean="0"/>
              <a:t>Other issues for consideration based on Title III requirements</a:t>
            </a:r>
          </a:p>
          <a:p>
            <a:pPr lvl="1"/>
            <a:r>
              <a:rPr lang="en-US" dirty="0" smtClean="0"/>
              <a:t>How dual language programs function within accountability framework (</a:t>
            </a:r>
            <a:r>
              <a:rPr lang="en-US" i="1" dirty="0" smtClean="0"/>
              <a:t>i.e., </a:t>
            </a:r>
            <a:r>
              <a:rPr lang="en-US" dirty="0" smtClean="0"/>
              <a:t>benchmarks toward progress and proficiency)</a:t>
            </a:r>
          </a:p>
          <a:p>
            <a:pPr lvl="1"/>
            <a:r>
              <a:rPr lang="en-US" dirty="0" smtClean="0"/>
              <a:t>Special requirements for teacher qualifications: Title III states that teachers must have fluency in “English and any other language used for instruction, including having written and oral communication skills” [Section 3116(c)]</a:t>
            </a:r>
          </a:p>
          <a:p>
            <a:endParaRPr lang="en-US" dirty="0"/>
          </a:p>
        </p:txBody>
      </p:sp>
      <p:sp>
        <p:nvSpPr>
          <p:cNvPr id="7" name="Text Placeholder 6"/>
          <p:cNvSpPr>
            <a:spLocks noGrp="1"/>
          </p:cNvSpPr>
          <p:nvPr>
            <p:ph type="body" sz="quarter" idx="10"/>
          </p:nvPr>
        </p:nvSpPr>
        <p:spPr/>
        <p:txBody>
          <a:bodyPr/>
          <a:lstStyle/>
          <a:p>
            <a:r>
              <a:rPr lang="en-US" dirty="0" smtClean="0"/>
              <a:t>Role of state directors</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57200" y="1493837"/>
            <a:ext cx="8229600" cy="4449763"/>
          </a:xfrm>
        </p:spPr>
        <p:txBody>
          <a:bodyPr/>
          <a:lstStyle/>
          <a:p>
            <a:pPr lvl="0"/>
            <a:r>
              <a:rPr lang="en-US" dirty="0" smtClean="0"/>
              <a:t>Association for Two-Way and Dual Language Education: </a:t>
            </a:r>
            <a:r>
              <a:rPr lang="en-US" dirty="0" smtClean="0">
                <a:hlinkClick r:id="rId3"/>
              </a:rPr>
              <a:t>www.atdle.org</a:t>
            </a:r>
            <a:endParaRPr lang="en-US" dirty="0" smtClean="0"/>
          </a:p>
          <a:p>
            <a:pPr lvl="0"/>
            <a:r>
              <a:rPr lang="en-US" dirty="0" smtClean="0"/>
              <a:t>Center for Advanced Research on Language Acquisition: </a:t>
            </a:r>
            <a:r>
              <a:rPr lang="en-US" dirty="0" smtClean="0">
                <a:hlinkClick r:id="rId4"/>
              </a:rPr>
              <a:t>www.carla.umn.edu/immersion/</a:t>
            </a:r>
            <a:endParaRPr lang="en-US" dirty="0" smtClean="0"/>
          </a:p>
          <a:p>
            <a:pPr lvl="0"/>
            <a:r>
              <a:rPr lang="en-US" dirty="0" smtClean="0"/>
              <a:t>Center for Applied Linguistics (two-way immersion page): </a:t>
            </a:r>
            <a:r>
              <a:rPr lang="en-US" dirty="0" smtClean="0">
                <a:hlinkClick r:id="rId5"/>
              </a:rPr>
              <a:t>www.cal.org/twi</a:t>
            </a:r>
            <a:endParaRPr lang="en-US" dirty="0" smtClean="0"/>
          </a:p>
          <a:p>
            <a:pPr lvl="0"/>
            <a:r>
              <a:rPr lang="en-US" dirty="0" smtClean="0"/>
              <a:t>Dual Language Education of New Mexico: </a:t>
            </a:r>
            <a:r>
              <a:rPr lang="en-US" dirty="0" smtClean="0">
                <a:hlinkClick r:id="rId6"/>
              </a:rPr>
              <a:t>www.dlenm.org</a:t>
            </a:r>
            <a:endParaRPr lang="en-US" dirty="0" smtClean="0"/>
          </a:p>
          <a:p>
            <a:pPr lvl="0"/>
            <a:r>
              <a:rPr lang="en-US" dirty="0" smtClean="0"/>
              <a:t>Illinois Resource Center: </a:t>
            </a:r>
            <a:r>
              <a:rPr lang="en-US" dirty="0" smtClean="0">
                <a:hlinkClick r:id="rId7"/>
              </a:rPr>
              <a:t>www.thecenterweb.org/irc</a:t>
            </a:r>
            <a:endParaRPr lang="en-US" dirty="0" smtClean="0"/>
          </a:p>
          <a:p>
            <a:pPr lvl="0"/>
            <a:r>
              <a:rPr lang="en-US" dirty="0" smtClean="0"/>
              <a:t>National Association for Bilingual Education: </a:t>
            </a:r>
            <a:r>
              <a:rPr lang="en-US" dirty="0" smtClean="0">
                <a:hlinkClick r:id="rId8"/>
              </a:rPr>
              <a:t>www.nabe.org</a:t>
            </a:r>
            <a:endParaRPr lang="en-US" dirty="0" smtClean="0"/>
          </a:p>
          <a:p>
            <a:endParaRPr lang="en-US" dirty="0"/>
          </a:p>
        </p:txBody>
      </p:sp>
      <p:sp>
        <p:nvSpPr>
          <p:cNvPr id="4" name="Text Placeholder 3"/>
          <p:cNvSpPr>
            <a:spLocks noGrp="1"/>
          </p:cNvSpPr>
          <p:nvPr>
            <p:ph type="body" sz="quarter" idx="10"/>
          </p:nvPr>
        </p:nvSpPr>
        <p:spPr/>
        <p:txBody>
          <a:bodyPr/>
          <a:lstStyle/>
          <a:p>
            <a:r>
              <a:rPr lang="en-US" dirty="0" smtClean="0"/>
              <a:t>Organizations providing professional services and resources for dual language programs</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lvl="0"/>
            <a:r>
              <a:rPr lang="en-US" dirty="0" smtClean="0"/>
              <a:t>Collier, V. P., &amp; Thomas, W. P. (2009). </a:t>
            </a:r>
            <a:r>
              <a:rPr lang="en-US" i="1" dirty="0" smtClean="0"/>
              <a:t>Educating English learners for a transformed world.</a:t>
            </a:r>
            <a:r>
              <a:rPr lang="en-US" dirty="0" smtClean="0"/>
              <a:t> Albuquerque, NM: Fuente Press.</a:t>
            </a:r>
          </a:p>
          <a:p>
            <a:pPr lvl="0"/>
            <a:r>
              <a:rPr lang="en-US" dirty="0" smtClean="0"/>
              <a:t>de Jong, E. J. (2011). </a:t>
            </a:r>
            <a:r>
              <a:rPr lang="en-US" i="1" dirty="0" smtClean="0"/>
              <a:t>Foundations for multilingualism in education: From principles to practice.</a:t>
            </a:r>
            <a:r>
              <a:rPr lang="en-US" dirty="0" smtClean="0"/>
              <a:t> Philadelphia, PA: Caslon.</a:t>
            </a:r>
          </a:p>
          <a:p>
            <a:pPr lvl="0"/>
            <a:r>
              <a:rPr lang="en-US" dirty="0" smtClean="0"/>
              <a:t>Gottlieb, M., &amp; Nguyen, D. (2007). </a:t>
            </a:r>
            <a:r>
              <a:rPr lang="en-US" i="1" dirty="0" smtClean="0"/>
              <a:t>Assessment and accountability in language education programs.</a:t>
            </a:r>
            <a:r>
              <a:rPr lang="en-US" dirty="0" smtClean="0"/>
              <a:t> Philadelphia, PA: Caslon Publishing.</a:t>
            </a:r>
          </a:p>
          <a:p>
            <a:pPr lvl="0"/>
            <a:r>
              <a:rPr lang="en-US" dirty="0" smtClean="0"/>
              <a:t>Hamayan, E., Genesee, F., &amp; Cloud, N. (2013). </a:t>
            </a:r>
            <a:r>
              <a:rPr lang="en-US" i="1" dirty="0" smtClean="0"/>
              <a:t>Dual language instruction from A to Z: Practical guidance for teachers and administrators.</a:t>
            </a:r>
            <a:r>
              <a:rPr lang="en-US" dirty="0" smtClean="0"/>
              <a:t> Portsmouth, NH: Heinemann.</a:t>
            </a:r>
          </a:p>
        </p:txBody>
      </p:sp>
      <p:sp>
        <p:nvSpPr>
          <p:cNvPr id="4" name="Text Placeholder 3"/>
          <p:cNvSpPr>
            <a:spLocks noGrp="1"/>
          </p:cNvSpPr>
          <p:nvPr>
            <p:ph type="body" sz="quarter" idx="10"/>
          </p:nvPr>
        </p:nvSpPr>
        <p:spPr/>
        <p:txBody>
          <a:bodyPr/>
          <a:lstStyle/>
          <a:p>
            <a:r>
              <a:rPr lang="en-US" dirty="0" smtClean="0"/>
              <a:t>Selected books on dual language education</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lvl="0"/>
            <a:r>
              <a:rPr lang="en-US" dirty="0" smtClean="0"/>
              <a:t>Howard, E. R., &amp; Sugarman, J. (2007). </a:t>
            </a:r>
            <a:r>
              <a:rPr lang="en-US" i="1" dirty="0" smtClean="0"/>
              <a:t>Realizing the vision of two-way immersion: Fostering effective programs and classrooms. </a:t>
            </a:r>
            <a:r>
              <a:rPr lang="en-US" dirty="0" smtClean="0"/>
              <a:t>Washington, DC and McHenry, IL: Center for Applied Linguistics and Delta Systems, Co.</a:t>
            </a:r>
          </a:p>
          <a:p>
            <a:pPr lvl="0"/>
            <a:r>
              <a:rPr lang="en-US" dirty="0" smtClean="0"/>
              <a:t>Lindholm-Leary, K. (2001).</a:t>
            </a:r>
            <a:r>
              <a:rPr lang="en-US" i="1" dirty="0" smtClean="0"/>
              <a:t> Dual language education</a:t>
            </a:r>
            <a:r>
              <a:rPr lang="en-US" dirty="0" smtClean="0"/>
              <a:t>. Clevedon, England: Multilingual Matters.</a:t>
            </a:r>
          </a:p>
          <a:p>
            <a:pPr lvl="0"/>
            <a:r>
              <a:rPr lang="en-US" dirty="0" smtClean="0"/>
              <a:t>Thomas, W. P., &amp; Collier, V. P. (2012). </a:t>
            </a:r>
            <a:r>
              <a:rPr lang="en-US" i="1" dirty="0" smtClean="0"/>
              <a:t>Dual language education for a transformed world</a:t>
            </a:r>
            <a:r>
              <a:rPr lang="en-US" dirty="0" smtClean="0"/>
              <a:t>. Albuquerque, NM: Fuente Press.</a:t>
            </a:r>
          </a:p>
          <a:p>
            <a:endParaRPr lang="en-US" dirty="0"/>
          </a:p>
        </p:txBody>
      </p:sp>
      <p:sp>
        <p:nvSpPr>
          <p:cNvPr id="4" name="Text Placeholder 3"/>
          <p:cNvSpPr>
            <a:spLocks noGrp="1"/>
          </p:cNvSpPr>
          <p:nvPr>
            <p:ph type="body" sz="quarter" idx="10"/>
          </p:nvPr>
        </p:nvSpPr>
        <p:spPr/>
        <p:txBody>
          <a:bodyPr/>
          <a:lstStyle/>
          <a:p>
            <a:r>
              <a:rPr lang="en-US" dirty="0" smtClean="0"/>
              <a:t>Selected books on dual language education</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lvl="0"/>
            <a:r>
              <a:rPr lang="en-US" dirty="0" smtClean="0"/>
              <a:t>Guiding Principles for Dual Language Education: </a:t>
            </a:r>
            <a:r>
              <a:rPr lang="en-US" dirty="0" smtClean="0">
                <a:hlinkClick r:id="rId3"/>
              </a:rPr>
              <a:t>www.cal.org/twi/guidingprinciples.htm</a:t>
            </a:r>
            <a:endParaRPr lang="en-US" dirty="0" smtClean="0"/>
          </a:p>
          <a:p>
            <a:pPr lvl="0"/>
            <a:r>
              <a:rPr lang="en-US" dirty="0" smtClean="0"/>
              <a:t>Seal of Biliteracy: </a:t>
            </a:r>
            <a:r>
              <a:rPr lang="en-US" dirty="0" smtClean="0">
                <a:hlinkClick r:id="rId4"/>
              </a:rPr>
              <a:t>sealofbiliteracy.org/</a:t>
            </a:r>
            <a:endParaRPr lang="en-US" dirty="0" smtClean="0"/>
          </a:p>
          <a:p>
            <a:endParaRPr lang="en-US" dirty="0"/>
          </a:p>
        </p:txBody>
      </p:sp>
      <p:sp>
        <p:nvSpPr>
          <p:cNvPr id="4" name="Text Placeholder 3"/>
          <p:cNvSpPr>
            <a:spLocks noGrp="1"/>
          </p:cNvSpPr>
          <p:nvPr>
            <p:ph type="body" sz="quarter" idx="10"/>
          </p:nvPr>
        </p:nvSpPr>
        <p:spPr/>
        <p:txBody>
          <a:bodyPr/>
          <a:lstStyle/>
          <a:p>
            <a:r>
              <a:rPr lang="en-US" dirty="0" smtClean="0"/>
              <a:t>Other relevant resources</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lvl="0"/>
            <a:r>
              <a:rPr lang="en-US" dirty="0" smtClean="0"/>
              <a:t>Common Core en Español: State Standards Initiative Translation Project: </a:t>
            </a:r>
            <a:r>
              <a:rPr lang="en-US" dirty="0" smtClean="0">
                <a:hlinkClick r:id="rId3"/>
              </a:rPr>
              <a:t>commoncore-espanol.com/</a:t>
            </a:r>
            <a:endParaRPr lang="en-US" dirty="0" smtClean="0"/>
          </a:p>
          <a:p>
            <a:pPr lvl="0"/>
            <a:r>
              <a:rPr lang="en-US" dirty="0" smtClean="0"/>
              <a:t>Foreign Language Assessment Directory: </a:t>
            </a:r>
            <a:r>
              <a:rPr lang="en-US" dirty="0" smtClean="0">
                <a:hlinkClick r:id="rId4"/>
              </a:rPr>
              <a:t>www.cal.org/projects/fldirectory.html</a:t>
            </a:r>
            <a:endParaRPr lang="en-US" dirty="0" smtClean="0"/>
          </a:p>
          <a:p>
            <a:pPr lvl="0"/>
            <a:r>
              <a:rPr lang="en-US" dirty="0" smtClean="0"/>
              <a:t>Guidance for Spanish Language Arts in Dual Language: </a:t>
            </a:r>
            <a:r>
              <a:rPr lang="en-US" dirty="0" smtClean="0">
                <a:hlinkClick r:id="rId5"/>
              </a:rPr>
              <a:t>maec.ceee.gwu.edu/node/371</a:t>
            </a:r>
            <a:endParaRPr lang="en-US" dirty="0" smtClean="0"/>
          </a:p>
          <a:p>
            <a:pPr lvl="0"/>
            <a:r>
              <a:rPr lang="en-US" dirty="0" smtClean="0"/>
              <a:t>Spanish-Language Assessments for Dual Language Programs: </a:t>
            </a:r>
            <a:r>
              <a:rPr lang="en-US" dirty="0" smtClean="0">
                <a:hlinkClick r:id="rId6"/>
              </a:rPr>
              <a:t>www.cal.org/twi/assessment.htm</a:t>
            </a:r>
            <a:endParaRPr lang="en-US" dirty="0" smtClean="0"/>
          </a:p>
          <a:p>
            <a:pPr lvl="0"/>
            <a:r>
              <a:rPr lang="en-US" dirty="0" smtClean="0"/>
              <a:t>WIDA Spanish Language Arts Standards: </a:t>
            </a:r>
            <a:r>
              <a:rPr lang="en-US" dirty="0" smtClean="0">
                <a:hlinkClick r:id="rId7"/>
              </a:rPr>
              <a:t>wida.us/standards/sla.aspx</a:t>
            </a:r>
            <a:endParaRPr lang="en-US" dirty="0" smtClean="0"/>
          </a:p>
          <a:p>
            <a:pPr lvl="0"/>
            <a:r>
              <a:rPr lang="en-US" dirty="0" smtClean="0"/>
              <a:t>Other resources: </a:t>
            </a:r>
            <a:r>
              <a:rPr lang="en-US" dirty="0" smtClean="0">
                <a:hlinkClick r:id="rId8"/>
              </a:rPr>
              <a:t>www.cal.org/twi/standards.htm</a:t>
            </a:r>
            <a:endParaRPr lang="en-US" dirty="0" smtClean="0"/>
          </a:p>
        </p:txBody>
      </p:sp>
      <p:sp>
        <p:nvSpPr>
          <p:cNvPr id="4" name="Text Placeholder 3"/>
          <p:cNvSpPr>
            <a:spLocks noGrp="1"/>
          </p:cNvSpPr>
          <p:nvPr>
            <p:ph type="body" sz="quarter" idx="10"/>
          </p:nvPr>
        </p:nvSpPr>
        <p:spPr/>
        <p:txBody>
          <a:bodyPr/>
          <a:lstStyle/>
          <a:p>
            <a:r>
              <a:rPr lang="en-US" dirty="0" smtClean="0"/>
              <a:t>Standards and Assessment</a:t>
            </a:r>
          </a:p>
          <a:p>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br>
              <a:rPr lang="en-US" dirty="0" smtClean="0"/>
            </a:br>
            <a:endParaRPr lang="en-US" dirty="0"/>
          </a:p>
        </p:txBody>
      </p:sp>
      <p:sp>
        <p:nvSpPr>
          <p:cNvPr id="3" name="Content Placeholder 2"/>
          <p:cNvSpPr>
            <a:spLocks noGrp="1"/>
          </p:cNvSpPr>
          <p:nvPr>
            <p:ph idx="1"/>
          </p:nvPr>
        </p:nvSpPr>
        <p:spPr/>
        <p:txBody>
          <a:bodyPr/>
          <a:lstStyle/>
          <a:p>
            <a:pPr lvl="0"/>
            <a:r>
              <a:rPr lang="es-ES" dirty="0" smtClean="0"/>
              <a:t>Colorín Colorado: </a:t>
            </a:r>
            <a:r>
              <a:rPr lang="es-ES" dirty="0" smtClean="0">
                <a:hlinkClick r:id="rId3"/>
              </a:rPr>
              <a:t>www.colorincolorado.org/</a:t>
            </a:r>
            <a:endParaRPr lang="en-US" dirty="0" smtClean="0"/>
          </a:p>
          <a:p>
            <a:pPr lvl="0"/>
            <a:r>
              <a:rPr lang="en-US" dirty="0" smtClean="0"/>
              <a:t>Speaking in Tongues: </a:t>
            </a:r>
            <a:r>
              <a:rPr lang="en-US" dirty="0" smtClean="0">
                <a:hlinkClick r:id="rId4"/>
              </a:rPr>
              <a:t>speakingintonguesfilm.info/</a:t>
            </a:r>
            <a:endParaRPr lang="en-US" dirty="0" smtClean="0"/>
          </a:p>
          <a:p>
            <a:endParaRPr lang="en-US" dirty="0"/>
          </a:p>
        </p:txBody>
      </p:sp>
      <p:sp>
        <p:nvSpPr>
          <p:cNvPr id="4" name="Text Placeholder 3"/>
          <p:cNvSpPr>
            <a:spLocks noGrp="1"/>
          </p:cNvSpPr>
          <p:nvPr>
            <p:ph type="body" sz="quarter" idx="10"/>
          </p:nvPr>
        </p:nvSpPr>
        <p:spPr/>
        <p:txBody>
          <a:bodyPr/>
          <a:lstStyle/>
          <a:p>
            <a:r>
              <a:rPr lang="en-US" dirty="0" smtClean="0"/>
              <a:t>Family and Community</a:t>
            </a:r>
            <a:endParaRPr 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Dept of Ed">
  <a:themeElements>
    <a:clrScheme name="Dept of Ed">
      <a:dk1>
        <a:srgbClr val="333333"/>
      </a:dk1>
      <a:lt1>
        <a:sysClr val="window" lastClr="FFFFFF"/>
      </a:lt1>
      <a:dk2>
        <a:srgbClr val="000000"/>
      </a:dk2>
      <a:lt2>
        <a:srgbClr val="E6E6E6"/>
      </a:lt2>
      <a:accent1>
        <a:srgbClr val="0C4790"/>
      </a:accent1>
      <a:accent2>
        <a:srgbClr val="038A00"/>
      </a:accent2>
      <a:accent3>
        <a:srgbClr val="F1990D"/>
      </a:accent3>
      <a:accent4>
        <a:srgbClr val="5B638A"/>
      </a:accent4>
      <a:accent5>
        <a:srgbClr val="70BD2F"/>
      </a:accent5>
      <a:accent6>
        <a:srgbClr val="688FAA"/>
      </a:accent6>
      <a:hlink>
        <a:srgbClr val="0C4790"/>
      </a:hlink>
      <a:folHlink>
        <a:srgbClr val="5B638A"/>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Dept of Ed</Template>
  <TotalTime>830</TotalTime>
  <Words>1343</Words>
  <Application>Microsoft Macintosh PowerPoint</Application>
  <PresentationFormat>On-screen Show (4:3)</PresentationFormat>
  <Paragraphs>152</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Dept of Ed</vt:lpstr>
      <vt:lpstr>DUAL Language PROGRAMS</vt:lpstr>
      <vt:lpstr> </vt:lpstr>
      <vt:lpstr>Dual Language Programs </vt:lpstr>
      <vt:lpstr>Dual Language Programs</vt:lpstr>
      <vt:lpstr>Elementary Dual Language </vt:lpstr>
      <vt:lpstr>Elementary Dual Language  </vt:lpstr>
      <vt:lpstr>Benefits of DUAL LANGUAGE  </vt:lpstr>
      <vt:lpstr>Dual language for EL students</vt:lpstr>
      <vt:lpstr>Dual language for el students </vt:lpstr>
      <vt:lpstr>Dual language for el students  </vt:lpstr>
      <vt:lpstr>DUAL LANGUAGE AND TITLE III </vt:lpstr>
      <vt:lpstr>DUAL LANGUAGE AND TITLE III </vt:lpstr>
      <vt:lpstr>DUAL LANGUAGE AND TITLE III </vt:lpstr>
      <vt:lpstr>DUAL LANGUAGE AND TITLE III</vt:lpstr>
      <vt:lpstr>resources</vt:lpstr>
      <vt:lpstr>resources</vt:lpstr>
      <vt:lpstr>resources</vt:lpstr>
      <vt:lpstr>resources</vt:lpstr>
      <vt:lpstr>resources</vt:lpstr>
      <vt:lpstr>resources </vt:lpstr>
    </vt:vector>
  </TitlesOfParts>
  <Company>Center for Applied Linguistics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Julie Sugarman</dc:creator>
  <cp:lastModifiedBy>A+ Events</cp:lastModifiedBy>
  <cp:revision>108</cp:revision>
  <cp:lastPrinted>2014-07-22T20:27:00Z</cp:lastPrinted>
  <dcterms:created xsi:type="dcterms:W3CDTF">2014-06-10T18:59:54Z</dcterms:created>
  <dcterms:modified xsi:type="dcterms:W3CDTF">2014-07-24T19:47:40Z</dcterms:modified>
</cp:coreProperties>
</file>