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6" r:id="rId1"/>
    <p:sldMasterId id="2147483750" r:id="rId2"/>
  </p:sldMasterIdLst>
  <p:notesMasterIdLst>
    <p:notesMasterId r:id="rId26"/>
  </p:notesMasterIdLst>
  <p:sldIdLst>
    <p:sldId id="463" r:id="rId3"/>
    <p:sldId id="509" r:id="rId4"/>
    <p:sldId id="356" r:id="rId5"/>
    <p:sldId id="480" r:id="rId6"/>
    <p:sldId id="484" r:id="rId7"/>
    <p:sldId id="498" r:id="rId8"/>
    <p:sldId id="511" r:id="rId9"/>
    <p:sldId id="461" r:id="rId10"/>
    <p:sldId id="493" r:id="rId11"/>
    <p:sldId id="496" r:id="rId12"/>
    <p:sldId id="499" r:id="rId13"/>
    <p:sldId id="501" r:id="rId14"/>
    <p:sldId id="504" r:id="rId15"/>
    <p:sldId id="506" r:id="rId16"/>
    <p:sldId id="503" r:id="rId17"/>
    <p:sldId id="497" r:id="rId18"/>
    <p:sldId id="460" r:id="rId19"/>
    <p:sldId id="416" r:id="rId20"/>
    <p:sldId id="510" r:id="rId21"/>
    <p:sldId id="507" r:id="rId22"/>
    <p:sldId id="417" r:id="rId23"/>
    <p:sldId id="508" r:id="rId24"/>
    <p:sldId id="494" r:id="rId2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FD5C03"/>
    <a:srgbClr val="0000FF"/>
    <a:srgbClr val="000000"/>
    <a:srgbClr val="F8F8F8"/>
    <a:srgbClr val="008000"/>
    <a:srgbClr val="FFFFFF"/>
    <a:srgbClr val="F2F2F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86770" autoAdjust="0"/>
  </p:normalViewPr>
  <p:slideViewPr>
    <p:cSldViewPr>
      <p:cViewPr varScale="1">
        <p:scale>
          <a:sx n="112" d="100"/>
          <a:sy n="112" d="100"/>
        </p:scale>
        <p:origin x="2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70" d="100"/>
          <a:sy n="70" d="100"/>
        </p:scale>
        <p:origin x="2358" y="-123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8278F-C23F-41AA-AC53-3605795B3B1C}" type="doc">
      <dgm:prSet loTypeId="urn:microsoft.com/office/officeart/2005/8/layout/cycle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DF97BB6-D58A-4B63-B2BD-5F59371F6755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Tier 1 / Whole School Structures</a:t>
          </a:r>
          <a:endParaRPr lang="en-US" dirty="0"/>
        </a:p>
      </dgm:t>
    </dgm:pt>
    <dgm:pt modelId="{99F2E779-3338-4F92-8429-0C238CA24B33}" type="parTrans" cxnId="{B2F8CD2E-E10E-4E4F-85A7-E331C6176377}">
      <dgm:prSet/>
      <dgm:spPr/>
      <dgm:t>
        <a:bodyPr/>
        <a:lstStyle/>
        <a:p>
          <a:endParaRPr lang="en-US"/>
        </a:p>
      </dgm:t>
    </dgm:pt>
    <dgm:pt modelId="{7BB6C1B0-9B18-4524-BD1E-453089E3FDDC}" type="sibTrans" cxnId="{B2F8CD2E-E10E-4E4F-85A7-E331C6176377}">
      <dgm:prSet/>
      <dgm:spPr/>
      <dgm:t>
        <a:bodyPr/>
        <a:lstStyle/>
        <a:p>
          <a:endParaRPr lang="en-US"/>
        </a:p>
      </dgm:t>
    </dgm:pt>
    <dgm:pt modelId="{CA2B4C1D-774E-4D26-898D-0A3362546405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Data Collection</a:t>
          </a:r>
          <a:endParaRPr lang="en-US" dirty="0"/>
        </a:p>
      </dgm:t>
    </dgm:pt>
    <dgm:pt modelId="{2F1691C1-1DCC-42E9-8A00-89678A8686F4}" type="parTrans" cxnId="{F79E893D-A42D-410C-B792-3CE4EC24D789}">
      <dgm:prSet/>
      <dgm:spPr/>
      <dgm:t>
        <a:bodyPr/>
        <a:lstStyle/>
        <a:p>
          <a:endParaRPr lang="en-US"/>
        </a:p>
      </dgm:t>
    </dgm:pt>
    <dgm:pt modelId="{C2CF316B-373F-4556-BD97-C616E999053A}" type="sibTrans" cxnId="{F79E893D-A42D-410C-B792-3CE4EC24D789}">
      <dgm:prSet/>
      <dgm:spPr/>
      <dgm:t>
        <a:bodyPr/>
        <a:lstStyle/>
        <a:p>
          <a:endParaRPr lang="en-US"/>
        </a:p>
      </dgm:t>
    </dgm:pt>
    <dgm:pt modelId="{D1BD6528-7C1D-4F92-8D95-9FD772DF842E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Early Warning Indicator Meetings</a:t>
          </a:r>
          <a:endParaRPr lang="en-US" dirty="0"/>
        </a:p>
      </dgm:t>
    </dgm:pt>
    <dgm:pt modelId="{F6CB4F39-B2E4-449F-8FDA-51E2AA5BC41B}" type="parTrans" cxnId="{9043CDA5-F290-48C3-9596-39D37244850F}">
      <dgm:prSet/>
      <dgm:spPr/>
      <dgm:t>
        <a:bodyPr/>
        <a:lstStyle/>
        <a:p>
          <a:endParaRPr lang="en-US"/>
        </a:p>
      </dgm:t>
    </dgm:pt>
    <dgm:pt modelId="{4199981A-9256-4839-8193-138872339BF3}" type="sibTrans" cxnId="{9043CDA5-F290-48C3-9596-39D37244850F}">
      <dgm:prSet/>
      <dgm:spPr/>
      <dgm:t>
        <a:bodyPr/>
        <a:lstStyle/>
        <a:p>
          <a:endParaRPr lang="en-US"/>
        </a:p>
      </dgm:t>
    </dgm:pt>
    <dgm:pt modelId="{C1BF1C1D-24F5-42D8-8CA3-4D353041194A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Tiered Interventions</a:t>
          </a:r>
          <a:endParaRPr lang="en-US" dirty="0"/>
        </a:p>
      </dgm:t>
    </dgm:pt>
    <dgm:pt modelId="{AB40BFF2-22E0-447A-8FFF-1F31A3478673}" type="parTrans" cxnId="{44A5B553-B91A-4995-AAB3-3A10AE767F5A}">
      <dgm:prSet/>
      <dgm:spPr/>
      <dgm:t>
        <a:bodyPr/>
        <a:lstStyle/>
        <a:p>
          <a:endParaRPr lang="en-US"/>
        </a:p>
      </dgm:t>
    </dgm:pt>
    <dgm:pt modelId="{9A408B23-0BF2-47E9-A856-70111BAF39FB}" type="sibTrans" cxnId="{44A5B553-B91A-4995-AAB3-3A10AE767F5A}">
      <dgm:prSet/>
      <dgm:spPr/>
      <dgm:t>
        <a:bodyPr/>
        <a:lstStyle/>
        <a:p>
          <a:endParaRPr lang="en-US"/>
        </a:p>
      </dgm:t>
    </dgm:pt>
    <dgm:pt modelId="{D8596AEC-27D0-474D-9146-8F7ED64A6F9D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School-Wide Data Review</a:t>
          </a:r>
          <a:endParaRPr lang="en-US" dirty="0"/>
        </a:p>
      </dgm:t>
    </dgm:pt>
    <dgm:pt modelId="{5728916F-87CE-469B-9CA8-10FB9065250D}" type="parTrans" cxnId="{80705607-309F-4C77-8237-0B7104174E9A}">
      <dgm:prSet/>
      <dgm:spPr/>
      <dgm:t>
        <a:bodyPr/>
        <a:lstStyle/>
        <a:p>
          <a:endParaRPr lang="en-US"/>
        </a:p>
      </dgm:t>
    </dgm:pt>
    <dgm:pt modelId="{66F8DC03-D19A-4FB8-AFC2-F01579774F07}" type="sibTrans" cxnId="{80705607-309F-4C77-8237-0B7104174E9A}">
      <dgm:prSet/>
      <dgm:spPr/>
      <dgm:t>
        <a:bodyPr/>
        <a:lstStyle/>
        <a:p>
          <a:endParaRPr lang="en-US"/>
        </a:p>
      </dgm:t>
    </dgm:pt>
    <dgm:pt modelId="{9D27DB8E-E765-45EE-9303-026A8FC86FA5}" type="pres">
      <dgm:prSet presAssocID="{8F38278F-C23F-41AA-AC53-3605795B3B1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EC38FF-26E6-4522-BF55-897C4C6E46C4}" type="pres">
      <dgm:prSet presAssocID="{BDF97BB6-D58A-4B63-B2BD-5F59371F675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A78047-6978-4270-A4AF-4337FC417DCC}" type="pres">
      <dgm:prSet presAssocID="{BDF97BB6-D58A-4B63-B2BD-5F59371F6755}" presName="spNode" presStyleCnt="0"/>
      <dgm:spPr/>
    </dgm:pt>
    <dgm:pt modelId="{2FCAF649-7DCB-4CAD-B662-C92B6C1FBF3A}" type="pres">
      <dgm:prSet presAssocID="{7BB6C1B0-9B18-4524-BD1E-453089E3FDD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1C0A31C7-19C5-45CC-A372-A1D99F6DCF7F}" type="pres">
      <dgm:prSet presAssocID="{CA2B4C1D-774E-4D26-898D-0A336254640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7F943A-AF61-445B-88D9-52AA71E220C6}" type="pres">
      <dgm:prSet presAssocID="{CA2B4C1D-774E-4D26-898D-0A3362546405}" presName="spNode" presStyleCnt="0"/>
      <dgm:spPr/>
    </dgm:pt>
    <dgm:pt modelId="{262A7ADB-6CD1-46CD-B8F3-BF649F3A61BF}" type="pres">
      <dgm:prSet presAssocID="{C2CF316B-373F-4556-BD97-C616E999053A}" presName="sibTrans" presStyleLbl="sibTrans1D1" presStyleIdx="1" presStyleCnt="5"/>
      <dgm:spPr/>
      <dgm:t>
        <a:bodyPr/>
        <a:lstStyle/>
        <a:p>
          <a:endParaRPr lang="en-US"/>
        </a:p>
      </dgm:t>
    </dgm:pt>
    <dgm:pt modelId="{CB711374-5DE3-4439-97FC-8AD5A043D528}" type="pres">
      <dgm:prSet presAssocID="{D1BD6528-7C1D-4F92-8D95-9FD772DF842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DFC5C0-2B88-4888-B37E-35C2FADEA7F5}" type="pres">
      <dgm:prSet presAssocID="{D1BD6528-7C1D-4F92-8D95-9FD772DF842E}" presName="spNode" presStyleCnt="0"/>
      <dgm:spPr/>
    </dgm:pt>
    <dgm:pt modelId="{20EC022A-7A8B-49C7-8C74-464D5041004D}" type="pres">
      <dgm:prSet presAssocID="{4199981A-9256-4839-8193-138872339BF3}" presName="sibTrans" presStyleLbl="sibTrans1D1" presStyleIdx="2" presStyleCnt="5"/>
      <dgm:spPr/>
      <dgm:t>
        <a:bodyPr/>
        <a:lstStyle/>
        <a:p>
          <a:endParaRPr lang="en-US"/>
        </a:p>
      </dgm:t>
    </dgm:pt>
    <dgm:pt modelId="{33CFA4EB-BDA5-40AA-AFB0-0DB9E375B821}" type="pres">
      <dgm:prSet presAssocID="{C1BF1C1D-24F5-42D8-8CA3-4D353041194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24B74-AE39-45D5-A195-B0DBBEE8EDD2}" type="pres">
      <dgm:prSet presAssocID="{C1BF1C1D-24F5-42D8-8CA3-4D353041194A}" presName="spNode" presStyleCnt="0"/>
      <dgm:spPr/>
    </dgm:pt>
    <dgm:pt modelId="{973D49FC-6776-41FF-B846-824FA3173663}" type="pres">
      <dgm:prSet presAssocID="{9A408B23-0BF2-47E9-A856-70111BAF39FB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CFC309-4AA7-47D9-843A-E8C2C4D4C7DF}" type="pres">
      <dgm:prSet presAssocID="{D8596AEC-27D0-474D-9146-8F7ED64A6F9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7A8538-692C-4223-9BC7-C7AC2B12977B}" type="pres">
      <dgm:prSet presAssocID="{D8596AEC-27D0-474D-9146-8F7ED64A6F9D}" presName="spNode" presStyleCnt="0"/>
      <dgm:spPr/>
    </dgm:pt>
    <dgm:pt modelId="{0BF7434F-6EBB-447F-81E3-F465416A5F71}" type="pres">
      <dgm:prSet presAssocID="{66F8DC03-D19A-4FB8-AFC2-F01579774F07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140E9D7A-C23A-48C2-8BBA-CDB61534CABA}" type="presOf" srcId="{CA2B4C1D-774E-4D26-898D-0A3362546405}" destId="{1C0A31C7-19C5-45CC-A372-A1D99F6DCF7F}" srcOrd="0" destOrd="0" presId="urn:microsoft.com/office/officeart/2005/8/layout/cycle6"/>
    <dgm:cxn modelId="{44A5B553-B91A-4995-AAB3-3A10AE767F5A}" srcId="{8F38278F-C23F-41AA-AC53-3605795B3B1C}" destId="{C1BF1C1D-24F5-42D8-8CA3-4D353041194A}" srcOrd="3" destOrd="0" parTransId="{AB40BFF2-22E0-447A-8FFF-1F31A3478673}" sibTransId="{9A408B23-0BF2-47E9-A856-70111BAF39FB}"/>
    <dgm:cxn modelId="{E6B9A8F3-A1A9-4A65-AFAD-60DB349FA976}" type="presOf" srcId="{C2CF316B-373F-4556-BD97-C616E999053A}" destId="{262A7ADB-6CD1-46CD-B8F3-BF649F3A61BF}" srcOrd="0" destOrd="0" presId="urn:microsoft.com/office/officeart/2005/8/layout/cycle6"/>
    <dgm:cxn modelId="{334FD186-887A-423A-88BA-068A16093E02}" type="presOf" srcId="{7BB6C1B0-9B18-4524-BD1E-453089E3FDDC}" destId="{2FCAF649-7DCB-4CAD-B662-C92B6C1FBF3A}" srcOrd="0" destOrd="0" presId="urn:microsoft.com/office/officeart/2005/8/layout/cycle6"/>
    <dgm:cxn modelId="{02AFA88E-7D17-4CCD-9C23-0697E701D36A}" type="presOf" srcId="{D8596AEC-27D0-474D-9146-8F7ED64A6F9D}" destId="{20CFC309-4AA7-47D9-843A-E8C2C4D4C7DF}" srcOrd="0" destOrd="0" presId="urn:microsoft.com/office/officeart/2005/8/layout/cycle6"/>
    <dgm:cxn modelId="{B47C5840-AD43-4AC4-B993-E4F3E5A1B9DB}" type="presOf" srcId="{8F38278F-C23F-41AA-AC53-3605795B3B1C}" destId="{9D27DB8E-E765-45EE-9303-026A8FC86FA5}" srcOrd="0" destOrd="0" presId="urn:microsoft.com/office/officeart/2005/8/layout/cycle6"/>
    <dgm:cxn modelId="{B2F8CD2E-E10E-4E4F-85A7-E331C6176377}" srcId="{8F38278F-C23F-41AA-AC53-3605795B3B1C}" destId="{BDF97BB6-D58A-4B63-B2BD-5F59371F6755}" srcOrd="0" destOrd="0" parTransId="{99F2E779-3338-4F92-8429-0C238CA24B33}" sibTransId="{7BB6C1B0-9B18-4524-BD1E-453089E3FDDC}"/>
    <dgm:cxn modelId="{8284C545-8615-4A14-897C-BDE823F16B37}" type="presOf" srcId="{BDF97BB6-D58A-4B63-B2BD-5F59371F6755}" destId="{95EC38FF-26E6-4522-BF55-897C4C6E46C4}" srcOrd="0" destOrd="0" presId="urn:microsoft.com/office/officeart/2005/8/layout/cycle6"/>
    <dgm:cxn modelId="{AAF6D8E7-EF7A-47B7-BDD4-0978E3F728FB}" type="presOf" srcId="{C1BF1C1D-24F5-42D8-8CA3-4D353041194A}" destId="{33CFA4EB-BDA5-40AA-AFB0-0DB9E375B821}" srcOrd="0" destOrd="0" presId="urn:microsoft.com/office/officeart/2005/8/layout/cycle6"/>
    <dgm:cxn modelId="{9043CDA5-F290-48C3-9596-39D37244850F}" srcId="{8F38278F-C23F-41AA-AC53-3605795B3B1C}" destId="{D1BD6528-7C1D-4F92-8D95-9FD772DF842E}" srcOrd="2" destOrd="0" parTransId="{F6CB4F39-B2E4-449F-8FDA-51E2AA5BC41B}" sibTransId="{4199981A-9256-4839-8193-138872339BF3}"/>
    <dgm:cxn modelId="{D9C97F0E-125E-4B86-8E05-CD5E1E1F01CA}" type="presOf" srcId="{D1BD6528-7C1D-4F92-8D95-9FD772DF842E}" destId="{CB711374-5DE3-4439-97FC-8AD5A043D528}" srcOrd="0" destOrd="0" presId="urn:microsoft.com/office/officeart/2005/8/layout/cycle6"/>
    <dgm:cxn modelId="{80705607-309F-4C77-8237-0B7104174E9A}" srcId="{8F38278F-C23F-41AA-AC53-3605795B3B1C}" destId="{D8596AEC-27D0-474D-9146-8F7ED64A6F9D}" srcOrd="4" destOrd="0" parTransId="{5728916F-87CE-469B-9CA8-10FB9065250D}" sibTransId="{66F8DC03-D19A-4FB8-AFC2-F01579774F07}"/>
    <dgm:cxn modelId="{483C7C65-CD94-4915-AC2A-F5FB9EB4AA91}" type="presOf" srcId="{9A408B23-0BF2-47E9-A856-70111BAF39FB}" destId="{973D49FC-6776-41FF-B846-824FA3173663}" srcOrd="0" destOrd="0" presId="urn:microsoft.com/office/officeart/2005/8/layout/cycle6"/>
    <dgm:cxn modelId="{F79E893D-A42D-410C-B792-3CE4EC24D789}" srcId="{8F38278F-C23F-41AA-AC53-3605795B3B1C}" destId="{CA2B4C1D-774E-4D26-898D-0A3362546405}" srcOrd="1" destOrd="0" parTransId="{2F1691C1-1DCC-42E9-8A00-89678A8686F4}" sibTransId="{C2CF316B-373F-4556-BD97-C616E999053A}"/>
    <dgm:cxn modelId="{359DF239-4F35-4A35-9E56-D58BF1F4D7C0}" type="presOf" srcId="{66F8DC03-D19A-4FB8-AFC2-F01579774F07}" destId="{0BF7434F-6EBB-447F-81E3-F465416A5F71}" srcOrd="0" destOrd="0" presId="urn:microsoft.com/office/officeart/2005/8/layout/cycle6"/>
    <dgm:cxn modelId="{B226B220-CC4C-4B40-ACF1-74EAB7014A1F}" type="presOf" srcId="{4199981A-9256-4839-8193-138872339BF3}" destId="{20EC022A-7A8B-49C7-8C74-464D5041004D}" srcOrd="0" destOrd="0" presId="urn:microsoft.com/office/officeart/2005/8/layout/cycle6"/>
    <dgm:cxn modelId="{296C07D1-B27C-4F51-B0EE-DFE33469BFC3}" type="presParOf" srcId="{9D27DB8E-E765-45EE-9303-026A8FC86FA5}" destId="{95EC38FF-26E6-4522-BF55-897C4C6E46C4}" srcOrd="0" destOrd="0" presId="urn:microsoft.com/office/officeart/2005/8/layout/cycle6"/>
    <dgm:cxn modelId="{35A12E23-FAD5-4B48-9CCB-8B0CA27F8661}" type="presParOf" srcId="{9D27DB8E-E765-45EE-9303-026A8FC86FA5}" destId="{D2A78047-6978-4270-A4AF-4337FC417DCC}" srcOrd="1" destOrd="0" presId="urn:microsoft.com/office/officeart/2005/8/layout/cycle6"/>
    <dgm:cxn modelId="{32BA48E1-DB45-4FC4-AC19-2B6D9C277FC3}" type="presParOf" srcId="{9D27DB8E-E765-45EE-9303-026A8FC86FA5}" destId="{2FCAF649-7DCB-4CAD-B662-C92B6C1FBF3A}" srcOrd="2" destOrd="0" presId="urn:microsoft.com/office/officeart/2005/8/layout/cycle6"/>
    <dgm:cxn modelId="{5403E78F-9CF4-4EDC-ABC2-A92DBB1DC324}" type="presParOf" srcId="{9D27DB8E-E765-45EE-9303-026A8FC86FA5}" destId="{1C0A31C7-19C5-45CC-A372-A1D99F6DCF7F}" srcOrd="3" destOrd="0" presId="urn:microsoft.com/office/officeart/2005/8/layout/cycle6"/>
    <dgm:cxn modelId="{031996AE-4785-4376-9BBB-F1DB76583BAF}" type="presParOf" srcId="{9D27DB8E-E765-45EE-9303-026A8FC86FA5}" destId="{817F943A-AF61-445B-88D9-52AA71E220C6}" srcOrd="4" destOrd="0" presId="urn:microsoft.com/office/officeart/2005/8/layout/cycle6"/>
    <dgm:cxn modelId="{79476AC4-2517-450F-861C-9430B2BB8185}" type="presParOf" srcId="{9D27DB8E-E765-45EE-9303-026A8FC86FA5}" destId="{262A7ADB-6CD1-46CD-B8F3-BF649F3A61BF}" srcOrd="5" destOrd="0" presId="urn:microsoft.com/office/officeart/2005/8/layout/cycle6"/>
    <dgm:cxn modelId="{7988CDFC-6846-47AF-BF4C-E1E56596FE51}" type="presParOf" srcId="{9D27DB8E-E765-45EE-9303-026A8FC86FA5}" destId="{CB711374-5DE3-4439-97FC-8AD5A043D528}" srcOrd="6" destOrd="0" presId="urn:microsoft.com/office/officeart/2005/8/layout/cycle6"/>
    <dgm:cxn modelId="{08BE3E78-2162-43E5-B5ED-9512F77B9887}" type="presParOf" srcId="{9D27DB8E-E765-45EE-9303-026A8FC86FA5}" destId="{46DFC5C0-2B88-4888-B37E-35C2FADEA7F5}" srcOrd="7" destOrd="0" presId="urn:microsoft.com/office/officeart/2005/8/layout/cycle6"/>
    <dgm:cxn modelId="{18318ED5-ECC1-4617-939F-7EA9759CC5DF}" type="presParOf" srcId="{9D27DB8E-E765-45EE-9303-026A8FC86FA5}" destId="{20EC022A-7A8B-49C7-8C74-464D5041004D}" srcOrd="8" destOrd="0" presId="urn:microsoft.com/office/officeart/2005/8/layout/cycle6"/>
    <dgm:cxn modelId="{81927629-2CC7-44AE-BAB8-23551FDDDFEF}" type="presParOf" srcId="{9D27DB8E-E765-45EE-9303-026A8FC86FA5}" destId="{33CFA4EB-BDA5-40AA-AFB0-0DB9E375B821}" srcOrd="9" destOrd="0" presId="urn:microsoft.com/office/officeart/2005/8/layout/cycle6"/>
    <dgm:cxn modelId="{C7997564-89B7-4C13-B66B-E6D07421DA40}" type="presParOf" srcId="{9D27DB8E-E765-45EE-9303-026A8FC86FA5}" destId="{EDF24B74-AE39-45D5-A195-B0DBBEE8EDD2}" srcOrd="10" destOrd="0" presId="urn:microsoft.com/office/officeart/2005/8/layout/cycle6"/>
    <dgm:cxn modelId="{C1445C67-D3C5-4408-B192-883AE92E4965}" type="presParOf" srcId="{9D27DB8E-E765-45EE-9303-026A8FC86FA5}" destId="{973D49FC-6776-41FF-B846-824FA3173663}" srcOrd="11" destOrd="0" presId="urn:microsoft.com/office/officeart/2005/8/layout/cycle6"/>
    <dgm:cxn modelId="{A97A3BE4-1039-49A9-B2AD-13B9DE88BF1C}" type="presParOf" srcId="{9D27DB8E-E765-45EE-9303-026A8FC86FA5}" destId="{20CFC309-4AA7-47D9-843A-E8C2C4D4C7DF}" srcOrd="12" destOrd="0" presId="urn:microsoft.com/office/officeart/2005/8/layout/cycle6"/>
    <dgm:cxn modelId="{54604C26-3672-4186-8F9F-19BCB793BAEF}" type="presParOf" srcId="{9D27DB8E-E765-45EE-9303-026A8FC86FA5}" destId="{767A8538-692C-4223-9BC7-C7AC2B12977B}" srcOrd="13" destOrd="0" presId="urn:microsoft.com/office/officeart/2005/8/layout/cycle6"/>
    <dgm:cxn modelId="{55D13CE9-8E74-48A9-8579-B601F242FDE9}" type="presParOf" srcId="{9D27DB8E-E765-45EE-9303-026A8FC86FA5}" destId="{0BF7434F-6EBB-447F-81E3-F465416A5F71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3CE11FC-A8C4-4740-ADD2-0D88D7383709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376B514-6356-4041-9A28-C95DAF036A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Kathy welcomes and introduces DN team.  </a:t>
            </a:r>
          </a:p>
          <a:p>
            <a:r>
              <a:rPr lang="en-US" dirty="0" smtClean="0"/>
              <a:t>Determines who is in the room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927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Kellie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275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Kellie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341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Kellie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04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Kellie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29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0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431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327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– we’re using the word school-wide, but that could mean grade level in some instances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20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514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943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949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68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841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222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962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559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Kellie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265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Kellie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6B514-6356-4041-9A28-C95DAF036A0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599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 descr="DiplomasNow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324600"/>
            <a:ext cx="1199515" cy="42418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83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6" name="Picture 15" descr="DiplomasNow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324600"/>
            <a:ext cx="1199515" cy="42418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42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381000" y="2895600"/>
            <a:ext cx="8458200" cy="2895600"/>
          </a:xfrm>
          <a:prstGeom prst="round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30" name="Picture 6" descr="C:\Users\Liz\AppData\Local\Microsoft\Windows\Temporary Internet Files\Content.IE5\M3KHQPHT\MP90044236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3" b="8758"/>
          <a:stretch/>
        </p:blipFill>
        <p:spPr bwMode="auto">
          <a:xfrm>
            <a:off x="5410200" y="304800"/>
            <a:ext cx="3200400" cy="3762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iplomasNow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085" y="6324600"/>
            <a:ext cx="1199515" cy="424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38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533400" y="1295400"/>
            <a:ext cx="8458200" cy="2895600"/>
          </a:xfrm>
          <a:prstGeom prst="round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713" y="1295400"/>
            <a:ext cx="7772400" cy="28733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2050" name="Picture 2" descr="C:\Users\Liz\AppData\Local\Microsoft\Windows\Temporary Internet Files\Content.IE5\M3KHQPHT\MP900442364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0" b="9706"/>
          <a:stretch/>
        </p:blipFill>
        <p:spPr bwMode="auto">
          <a:xfrm>
            <a:off x="381000" y="3775841"/>
            <a:ext cx="2057400" cy="236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iplomasNow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085" y="6324600"/>
            <a:ext cx="1199515" cy="424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232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DiplomasNow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324600"/>
            <a:ext cx="1199515" cy="42418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9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DiplomasNow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324600"/>
            <a:ext cx="1199515" cy="42418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451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52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362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2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09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10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412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iz\AppData\Local\Microsoft\Windows\Temporary Internet Files\Content.IE5\M3KHQPHT\MP9004423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" y="-1828800"/>
            <a:ext cx="685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 Diagonal Corner Rectangle 7"/>
          <p:cNvSpPr/>
          <p:nvPr/>
        </p:nvSpPr>
        <p:spPr>
          <a:xfrm>
            <a:off x="4522757" y="3505200"/>
            <a:ext cx="4323995" cy="1524000"/>
          </a:xfrm>
          <a:prstGeom prst="round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ound Diagonal Corner Rectangle 13"/>
          <p:cNvSpPr/>
          <p:nvPr/>
        </p:nvSpPr>
        <p:spPr>
          <a:xfrm>
            <a:off x="6006029" y="5470612"/>
            <a:ext cx="2941656" cy="1036792"/>
          </a:xfrm>
          <a:prstGeom prst="round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3"/>
          <a:stretch/>
        </p:blipFill>
        <p:spPr>
          <a:xfrm>
            <a:off x="5386381" y="0"/>
            <a:ext cx="3703656" cy="92998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72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327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75" y="165100"/>
            <a:ext cx="8851900" cy="958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0090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YPPTtemplate2013-8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9218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1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4"/>
          <p:cNvSpPr>
            <a:spLocks noChangeArrowheads="1"/>
          </p:cNvSpPr>
          <p:nvPr userDrawn="1"/>
        </p:nvSpPr>
        <p:spPr bwMode="auto">
          <a:xfrm>
            <a:off x="1057275" y="0"/>
            <a:ext cx="6943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</a:endParaRPr>
          </a:p>
        </p:txBody>
      </p:sp>
      <p:sp>
        <p:nvSpPr>
          <p:cNvPr id="1028" name="Line 5"/>
          <p:cNvSpPr>
            <a:spLocks noChangeShapeType="1"/>
          </p:cNvSpPr>
          <p:nvPr userDrawn="1"/>
        </p:nvSpPr>
        <p:spPr bwMode="auto">
          <a:xfrm>
            <a:off x="739775" y="900113"/>
            <a:ext cx="76644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9" name="Line 6"/>
          <p:cNvSpPr>
            <a:spLocks noChangeShapeType="1"/>
          </p:cNvSpPr>
          <p:nvPr userDrawn="1"/>
        </p:nvSpPr>
        <p:spPr bwMode="auto">
          <a:xfrm>
            <a:off x="0" y="1123950"/>
            <a:ext cx="9144000" cy="0"/>
          </a:xfrm>
          <a:prstGeom prst="line">
            <a:avLst/>
          </a:prstGeom>
          <a:noFill/>
          <a:ln w="34925">
            <a:solidFill>
              <a:srgbClr val="87AFDF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0" name="Text Box 8"/>
          <p:cNvSpPr txBox="1">
            <a:spLocks noChangeArrowheads="1"/>
          </p:cNvSpPr>
          <p:nvPr userDrawn="1"/>
        </p:nvSpPr>
        <p:spPr bwMode="auto">
          <a:xfrm>
            <a:off x="1085850" y="165100"/>
            <a:ext cx="6991350" cy="641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8275" y="165100"/>
            <a:ext cx="88519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Line 45"/>
          <p:cNvSpPr>
            <a:spLocks noChangeShapeType="1"/>
          </p:cNvSpPr>
          <p:nvPr userDrawn="1"/>
        </p:nvSpPr>
        <p:spPr bwMode="auto">
          <a:xfrm>
            <a:off x="0" y="6819900"/>
            <a:ext cx="9144000" cy="0"/>
          </a:xfrm>
          <a:prstGeom prst="line">
            <a:avLst/>
          </a:prstGeom>
          <a:noFill/>
          <a:ln w="127000">
            <a:solidFill>
              <a:srgbClr val="87AF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</a:endParaRPr>
          </a:p>
        </p:txBody>
      </p:sp>
      <p:pic>
        <p:nvPicPr>
          <p:cNvPr id="1033" name="Picture 10" descr="DiplomasNow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188" y="0"/>
            <a:ext cx="10398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8728075" y="6519863"/>
            <a:ext cx="368300" cy="2746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A692FC78-91A6-429B-BF8F-01AF0BFF7B9F}" type="slidenum">
              <a:rPr lang="en-US" sz="1200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4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3" r:id="rId2"/>
    <p:sldLayoutId id="2147483754" r:id="rId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baltimoreberc.org/pdfs/PredictingHighSchoolOutcomes.pdf" TargetMode="External"/><Relationship Id="rId4" Type="http://schemas.openxmlformats.org/officeDocument/2006/relationships/hyperlink" Target="http://baltimore-berc.org/pdfs/SixthGradeEWIFullReport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khinkle@cityyear.org" TargetMode="External"/><Relationship Id="rId2" Type="http://schemas.openxmlformats.org/officeDocument/2006/relationships/hyperlink" Target="mailto:weeldreyer@jhu.edu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diplomasnow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295400"/>
            <a:ext cx="8000345" cy="22097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Power of Data: </a:t>
            </a:r>
            <a:br>
              <a:rPr lang="en-US" dirty="0" smtClean="0"/>
            </a:br>
            <a:r>
              <a:rPr lang="en-US" dirty="0"/>
              <a:t>Making Data Useable and Relevant to Drive School Achievement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National Title I Conference</a:t>
            </a:r>
            <a:br>
              <a:rPr lang="en-US" sz="1800" dirty="0" smtClean="0"/>
            </a:br>
            <a:r>
              <a:rPr lang="en-US" sz="1800" dirty="0" smtClean="0"/>
              <a:t>Presented By Diplomas Now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847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</a:p>
          <a:p>
            <a:r>
              <a:rPr lang="en-US" dirty="0" smtClean="0"/>
              <a:t>Diplomas Now Overview</a:t>
            </a:r>
          </a:p>
          <a:p>
            <a:r>
              <a:rPr lang="en-US" dirty="0" smtClean="0"/>
              <a:t>Collecting </a:t>
            </a:r>
            <a:r>
              <a:rPr lang="en-US" dirty="0"/>
              <a:t>&amp; Using Data to </a:t>
            </a:r>
            <a:r>
              <a:rPr lang="en-US" dirty="0" smtClean="0"/>
              <a:t>Respond </a:t>
            </a:r>
            <a:r>
              <a:rPr lang="en-US" dirty="0"/>
              <a:t>to </a:t>
            </a:r>
            <a:r>
              <a:rPr lang="en-US" dirty="0" smtClean="0"/>
              <a:t>Student Need</a:t>
            </a:r>
          </a:p>
          <a:p>
            <a:r>
              <a:rPr lang="en-US" dirty="0" smtClean="0"/>
              <a:t>Data </a:t>
            </a:r>
            <a:r>
              <a:rPr lang="en-US" dirty="0"/>
              <a:t>Activity </a:t>
            </a:r>
            <a:r>
              <a:rPr lang="en-US" dirty="0" smtClean="0"/>
              <a:t>1 – Early Warning Indicator </a:t>
            </a:r>
            <a:r>
              <a:rPr lang="en-US" dirty="0" err="1" smtClean="0"/>
              <a:t>Mtg</a:t>
            </a:r>
            <a:endParaRPr lang="en-US" dirty="0" smtClean="0"/>
          </a:p>
          <a:p>
            <a:r>
              <a:rPr lang="en-US" dirty="0" smtClean="0"/>
              <a:t>Data Activity 2 – School-wide Data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45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Diplomas Now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23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Early Identification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1819364"/>
            <a:ext cx="2421194" cy="16764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267200" y="2180510"/>
            <a:ext cx="4970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Future Dropouts Can Be Identified as Early as 6</a:t>
            </a:r>
            <a:r>
              <a:rPr lang="en-US" sz="2800" baseline="30000" dirty="0" smtClean="0">
                <a:solidFill>
                  <a:schemeClr val="tx2"/>
                </a:solidFill>
              </a:rPr>
              <a:t>th</a:t>
            </a:r>
            <a:r>
              <a:rPr lang="en-US" sz="2800" dirty="0" smtClean="0">
                <a:solidFill>
                  <a:schemeClr val="tx2"/>
                </a:solidFill>
              </a:rPr>
              <a:t> Grade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150114"/>
            <a:ext cx="7455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aseline="30000" dirty="0" smtClean="0"/>
              <a:t>1</a:t>
            </a:r>
            <a:r>
              <a:rPr lang="en-US" sz="1000" baseline="30000" dirty="0" smtClean="0"/>
              <a:t> </a:t>
            </a:r>
            <a:r>
              <a:rPr lang="en-US" sz="1000" dirty="0" smtClean="0"/>
              <a:t>Baltimore </a:t>
            </a:r>
            <a:r>
              <a:rPr lang="en-US" sz="1000" dirty="0"/>
              <a:t>Education Research Consortium. (2011). “Destination Graduation: Sixth Grade Early Warning Indicators for Baltimore City Schools Their Prevalence and Impact.” Retrieved from: </a:t>
            </a:r>
            <a:r>
              <a:rPr lang="en-US" sz="1000" u="sng" dirty="0">
                <a:hlinkClick r:id="rId4"/>
              </a:rPr>
              <a:t>http://</a:t>
            </a:r>
            <a:r>
              <a:rPr lang="en-US" sz="1000" u="sng" dirty="0" smtClean="0">
                <a:hlinkClick r:id="rId4"/>
              </a:rPr>
              <a:t>baltimore-berc.org/pdfs/SixthGradeEWIFullReport.pdf</a:t>
            </a:r>
            <a:r>
              <a:rPr lang="en-US" sz="1000" dirty="0" smtClean="0"/>
              <a:t>; Mac </a:t>
            </a:r>
            <a:r>
              <a:rPr lang="en-US" sz="1000" dirty="0" err="1"/>
              <a:t>Iver</a:t>
            </a:r>
            <a:r>
              <a:rPr lang="en-US" sz="1000" dirty="0"/>
              <a:t>, M.A., &amp; </a:t>
            </a:r>
            <a:r>
              <a:rPr lang="en-US" sz="1000" dirty="0" err="1"/>
              <a:t>Messel</a:t>
            </a:r>
            <a:r>
              <a:rPr lang="en-US" sz="1000" dirty="0"/>
              <a:t>, M. (2012). “Predicting High School Outcomes in the Baltimore City Public Schools.” Retrieved from </a:t>
            </a:r>
            <a:r>
              <a:rPr lang="en-US" sz="1000" u="sng" dirty="0">
                <a:hlinkClick r:id="rId5"/>
              </a:rPr>
              <a:t>http://</a:t>
            </a:r>
            <a:r>
              <a:rPr lang="en-US" sz="1000" u="sng" dirty="0" smtClean="0">
                <a:hlinkClick r:id="rId5"/>
              </a:rPr>
              <a:t>baltimoreberc.org/pdfs/PredictingHighSchoolOutcomes.pdf</a:t>
            </a:r>
            <a:r>
              <a:rPr lang="en-US" sz="1000" dirty="0"/>
              <a:t>, p. 23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2401" y="3505200"/>
            <a:ext cx="8686799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smtClean="0"/>
              <a:t>Research shows sixth-graders without </a:t>
            </a:r>
            <a:r>
              <a:rPr lang="en-US" sz="2000" b="1" i="1" dirty="0" smtClean="0">
                <a:solidFill>
                  <a:srgbClr val="014879"/>
                </a:solidFill>
              </a:rPr>
              <a:t>one</a:t>
            </a:r>
            <a:r>
              <a:rPr lang="en-US" sz="2000" dirty="0" smtClean="0"/>
              <a:t> of these early warning signs (</a:t>
            </a:r>
            <a:r>
              <a:rPr lang="en-US" sz="2000" i="1" dirty="0" smtClean="0">
                <a:solidFill>
                  <a:srgbClr val="014879"/>
                </a:solidFill>
              </a:rPr>
              <a:t>Poor attendance, sustained poor behavior and course failure in English or math)</a:t>
            </a:r>
            <a:r>
              <a:rPr lang="en-US" sz="2000" dirty="0" smtClean="0"/>
              <a:t> graduate at rates </a:t>
            </a:r>
            <a:r>
              <a:rPr lang="en-US" sz="2000" b="1" dirty="0" smtClean="0">
                <a:solidFill>
                  <a:srgbClr val="014879"/>
                </a:solidFill>
              </a:rPr>
              <a:t>two to three times higher </a:t>
            </a:r>
            <a:r>
              <a:rPr lang="en-US" sz="2000" dirty="0" smtClean="0"/>
              <a:t>than students with an indicator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 </a:t>
            </a:r>
          </a:p>
          <a:p>
            <a:pPr marL="82296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82296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smtClean="0"/>
              <a:t>Diplomas Now identifies those students early, provides individualized support and helps them get on track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95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239"/>
            <a:ext cx="9144000" cy="1191161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700" b="1" dirty="0"/>
              <a:t>Partnership - </a:t>
            </a:r>
            <a:r>
              <a:rPr lang="en-US" sz="1700" dirty="0"/>
              <a:t>Generate greater student outcomes through creating a new school improvement collaboration combining Talent Development’s whole school </a:t>
            </a:r>
            <a:r>
              <a:rPr lang="en-US" sz="1700" dirty="0" smtClean="0"/>
              <a:t>improvement </a:t>
            </a:r>
            <a:r>
              <a:rPr lang="en-US" sz="1700" dirty="0"/>
              <a:t>practices with City Year’s Whole School Whole Child services and Communities In Schools’ integrated student supports to partner with the nation’s highest need secondary schools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2400" y="3763280"/>
            <a:ext cx="205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City Year’s team of in-school, “near peer” AmeriCorps 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student </a:t>
            </a:r>
            <a:r>
              <a:rPr lang="en-US" sz="1600" dirty="0">
                <a:solidFill>
                  <a:schemeClr val="bg1"/>
                </a:solidFill>
              </a:rPr>
              <a:t>coaches.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276600" y="2743201"/>
            <a:ext cx="2551408" cy="2332672"/>
          </a:xfrm>
          <a:prstGeom prst="roundRect">
            <a:avLst/>
          </a:prstGeom>
          <a:solidFill>
            <a:srgbClr val="014879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2520" y="2858775"/>
            <a:ext cx="775312" cy="775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bg1"/>
            </a:solidFill>
          </a:ln>
          <a:effectLst/>
        </p:spPr>
      </p:pic>
      <p:sp>
        <p:nvSpPr>
          <p:cNvPr id="19" name="Rounded Rectangle 18"/>
          <p:cNvSpPr/>
          <p:nvPr/>
        </p:nvSpPr>
        <p:spPr>
          <a:xfrm>
            <a:off x="685800" y="2743201"/>
            <a:ext cx="2568202" cy="2332672"/>
          </a:xfrm>
          <a:prstGeom prst="roundRect">
            <a:avLst/>
          </a:prstGeom>
          <a:solidFill>
            <a:srgbClr val="014879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85800" y="3702040"/>
            <a:ext cx="25779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Johns Hopkins University’s Talent Development </a:t>
            </a:r>
            <a:r>
              <a:rPr lang="en-US" sz="1500" dirty="0" smtClean="0">
                <a:solidFill>
                  <a:schemeClr val="bg1"/>
                </a:solidFill>
              </a:rPr>
              <a:t>Secondary provides curriculum/instruction support and early warning system</a:t>
            </a:r>
            <a:r>
              <a:rPr lang="en-US" sz="1500" dirty="0">
                <a:solidFill>
                  <a:schemeClr val="bg1"/>
                </a:solidFill>
              </a:rPr>
              <a:t/>
            </a:r>
            <a:br>
              <a:rPr lang="en-US" sz="1500" dirty="0">
                <a:solidFill>
                  <a:schemeClr val="bg1"/>
                </a:solidFill>
              </a:rPr>
            </a:br>
            <a:endParaRPr lang="en-US" sz="1500" dirty="0">
              <a:solidFill>
                <a:schemeClr val="bg1"/>
              </a:solidFill>
            </a:endParaRPr>
          </a:p>
          <a:p>
            <a:pPr algn="ctr"/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3743" y="3657600"/>
            <a:ext cx="2588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indent="0" algn="ctr">
              <a:buNone/>
            </a:pPr>
            <a:r>
              <a:rPr lang="en-US" sz="1500" dirty="0">
                <a:solidFill>
                  <a:schemeClr val="bg1"/>
                </a:solidFill>
              </a:rPr>
              <a:t>City Year’s </a:t>
            </a:r>
            <a:r>
              <a:rPr lang="en-US" sz="1500" dirty="0" smtClean="0">
                <a:solidFill>
                  <a:schemeClr val="bg1"/>
                </a:solidFill>
              </a:rPr>
              <a:t>“</a:t>
            </a:r>
            <a:r>
              <a:rPr lang="en-US" sz="1500" dirty="0">
                <a:solidFill>
                  <a:schemeClr val="bg1"/>
                </a:solidFill>
              </a:rPr>
              <a:t>near peer” AmeriCorps </a:t>
            </a:r>
            <a:r>
              <a:rPr lang="en-US" sz="1500" dirty="0" smtClean="0">
                <a:solidFill>
                  <a:schemeClr val="bg1"/>
                </a:solidFill>
              </a:rPr>
              <a:t>members provide individualized, whole-class &amp; whole school  academic and social-emotional support </a:t>
            </a:r>
            <a:endParaRPr lang="en-US" sz="1500" dirty="0">
              <a:solidFill>
                <a:schemeClr val="bg1"/>
              </a:solidFill>
            </a:endParaRPr>
          </a:p>
          <a:p>
            <a:pPr algn="ctr"/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851898" y="2743201"/>
            <a:ext cx="2568202" cy="2332672"/>
          </a:xfrm>
          <a:prstGeom prst="roundRect">
            <a:avLst/>
          </a:prstGeom>
          <a:solidFill>
            <a:srgbClr val="014879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5950195" y="3657600"/>
            <a:ext cx="24859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indent="0" algn="ctr">
              <a:buNone/>
            </a:pPr>
            <a:r>
              <a:rPr lang="en-US" sz="1500" dirty="0">
                <a:solidFill>
                  <a:schemeClr val="bg1"/>
                </a:solidFill>
              </a:rPr>
              <a:t>Communities In </a:t>
            </a:r>
            <a:r>
              <a:rPr lang="en-US" sz="1500" dirty="0" smtClean="0">
                <a:solidFill>
                  <a:schemeClr val="bg1"/>
                </a:solidFill>
              </a:rPr>
              <a:t>Schools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smtClean="0">
                <a:solidFill>
                  <a:schemeClr val="bg1"/>
                </a:solidFill>
              </a:rPr>
              <a:t>provides case-managed support to students with the highest needs</a:t>
            </a:r>
            <a:endParaRPr lang="en-US" sz="1500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115698" y="5029200"/>
            <a:ext cx="7142477" cy="0"/>
          </a:xfrm>
          <a:prstGeom prst="straightConnector1">
            <a:avLst/>
          </a:prstGeom>
          <a:ln w="142875">
            <a:solidFill>
              <a:srgbClr val="B4E0FE"/>
            </a:solidFill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989" y="2921661"/>
            <a:ext cx="1802019" cy="712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0473" y="2921661"/>
            <a:ext cx="1417547" cy="748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chemeClr val="bg1"/>
            </a:solidFill>
          </a:ln>
          <a:effectLst/>
        </p:spPr>
      </p:pic>
      <p:sp>
        <p:nvSpPr>
          <p:cNvPr id="2" name="Rectangle 1"/>
          <p:cNvSpPr/>
          <p:nvPr/>
        </p:nvSpPr>
        <p:spPr>
          <a:xfrm>
            <a:off x="0" y="5181600"/>
            <a:ext cx="9144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Font typeface="Wingdings 2"/>
              <a:buNone/>
            </a:pPr>
            <a:r>
              <a:rPr lang="en-US" sz="1700" b="1" dirty="0"/>
              <a:t>Model Dissemination - </a:t>
            </a:r>
            <a:r>
              <a:rPr lang="en-US" sz="1700" dirty="0"/>
              <a:t>Drive systemic change through validating and promoting the broad adoption of early warning indicator systems combined with evidence-based whole school </a:t>
            </a:r>
            <a:r>
              <a:rPr lang="en-US" sz="1700" dirty="0" smtClean="0"/>
              <a:t>improvement </a:t>
            </a:r>
            <a:r>
              <a:rPr lang="en-US" sz="1700" dirty="0"/>
              <a:t>practices, academic and socio-emotional supports powered by national service and master level case management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Diplomas Now Partnership &amp;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9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/>
          <p:cNvCxnSpPr/>
          <p:nvPr/>
        </p:nvCxnSpPr>
        <p:spPr>
          <a:xfrm>
            <a:off x="3285723" y="2789406"/>
            <a:ext cx="349653" cy="235416"/>
          </a:xfrm>
          <a:prstGeom prst="line">
            <a:avLst/>
          </a:prstGeom>
          <a:noFill/>
          <a:ln w="2857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9" name="Straight Connector 38"/>
          <p:cNvCxnSpPr/>
          <p:nvPr/>
        </p:nvCxnSpPr>
        <p:spPr>
          <a:xfrm flipH="1">
            <a:off x="5402582" y="2720352"/>
            <a:ext cx="461644" cy="281779"/>
          </a:xfrm>
          <a:prstGeom prst="line">
            <a:avLst/>
          </a:prstGeom>
          <a:noFill/>
          <a:ln w="2857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5" name="Rounded Rectangle 44"/>
          <p:cNvSpPr/>
          <p:nvPr/>
        </p:nvSpPr>
        <p:spPr>
          <a:xfrm>
            <a:off x="392113" y="5194358"/>
            <a:ext cx="8458200" cy="1626079"/>
          </a:xfrm>
          <a:prstGeom prst="roundRect">
            <a:avLst/>
          </a:prstGeom>
          <a:solidFill>
            <a:srgbClr val="3366FF">
              <a:alpha val="30000"/>
            </a:srgbClr>
          </a:solidFill>
          <a:ln w="38100" cap="flat" cmpd="sng" algn="ctr">
            <a:noFill/>
            <a:prstDash val="solid"/>
          </a:ln>
          <a:effectLst/>
        </p:spPr>
        <p:txBody>
          <a:bodyPr numCol="2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lvl="1" indent="-1143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00050" algn="l"/>
              </a:tabLst>
              <a:defRPr/>
            </a:pPr>
            <a:endParaRPr lang="en-US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lvl="1" indent="-1143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00050" algn="l"/>
              </a:tabLst>
              <a:defRPr/>
            </a:pPr>
            <a:endParaRPr lang="en-US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450" lvl="1" fontAlgn="base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/>
            </a:pPr>
            <a:endParaRPr lang="en-US" sz="1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 flipV="1">
            <a:off x="5595937" y="4021163"/>
            <a:ext cx="523875" cy="342900"/>
          </a:xfrm>
          <a:prstGeom prst="line">
            <a:avLst/>
          </a:prstGeom>
          <a:noFill/>
          <a:ln w="2857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1" name="Straight Connector 40"/>
          <p:cNvCxnSpPr/>
          <p:nvPr/>
        </p:nvCxnSpPr>
        <p:spPr>
          <a:xfrm flipV="1">
            <a:off x="4595813" y="4648200"/>
            <a:ext cx="0" cy="609600"/>
          </a:xfrm>
          <a:prstGeom prst="line">
            <a:avLst/>
          </a:prstGeom>
          <a:noFill/>
          <a:ln w="2857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2" name="Straight Connector 41"/>
          <p:cNvCxnSpPr/>
          <p:nvPr/>
        </p:nvCxnSpPr>
        <p:spPr>
          <a:xfrm flipV="1">
            <a:off x="3024188" y="3935210"/>
            <a:ext cx="581025" cy="381000"/>
          </a:xfrm>
          <a:prstGeom prst="line">
            <a:avLst/>
          </a:prstGeom>
          <a:noFill/>
          <a:ln w="2857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3" name="Oval 42"/>
          <p:cNvSpPr/>
          <p:nvPr/>
        </p:nvSpPr>
        <p:spPr>
          <a:xfrm>
            <a:off x="3262313" y="2496360"/>
            <a:ext cx="2667000" cy="2362200"/>
          </a:xfrm>
          <a:prstGeom prst="ellipse">
            <a:avLst/>
          </a:prstGeom>
          <a:solidFill>
            <a:srgbClr val="5B9BD5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140234" y="3328988"/>
            <a:ext cx="3243796" cy="1776412"/>
          </a:xfrm>
          <a:prstGeom prst="roundRect">
            <a:avLst/>
          </a:prstGeom>
          <a:solidFill>
            <a:srgbClr val="3366FF">
              <a:alpha val="30000"/>
            </a:srgbClr>
          </a:solidFill>
          <a:ln w="38100" cap="flat" cmpd="sng" algn="ctr">
            <a:noFill/>
            <a:prstDash val="solid"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Data </a:t>
            </a:r>
            <a:r>
              <a:rPr lang="en-US" b="1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Support</a:t>
            </a:r>
            <a:endParaRPr lang="en-US" b="1" dirty="0">
              <a:solidFill>
                <a:srgbClr val="5B9BD5">
                  <a:lumMod val="50000"/>
                </a:srgbClr>
              </a:solidFill>
              <a:cs typeface="Arial" panose="020B0604020202020204" pitchFamily="34" charset="0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Easy access to student data on the Early Warning Indicators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Benchmarks tied to national and state standards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On-site facilitator to leverage EWI data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-105727" y="3328988"/>
            <a:ext cx="3141879" cy="1776412"/>
          </a:xfrm>
          <a:prstGeom prst="roundRect">
            <a:avLst/>
          </a:prstGeom>
          <a:solidFill>
            <a:srgbClr val="3366FF">
              <a:alpha val="30000"/>
            </a:srgbClr>
          </a:solidFill>
          <a:ln w="38100" cap="flat" cmpd="sng" algn="ctr">
            <a:noFill/>
            <a:prstDash val="solid"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Professional </a:t>
            </a:r>
            <a:r>
              <a:rPr lang="en-US" b="1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Development Support</a:t>
            </a:r>
            <a:endParaRPr lang="en-US" b="1" dirty="0">
              <a:solidFill>
                <a:srgbClr val="5B9BD5">
                  <a:lumMod val="50000"/>
                </a:srgbClr>
              </a:solidFill>
              <a:cs typeface="Arial" panose="020B0604020202020204" pitchFamily="34" charset="0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Job-embedded coaching - Math </a:t>
            </a: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&amp; 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English instructional coaches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Professional learning community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Professional development linked to </a:t>
            </a: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grade/subject instructional 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3627287" y="5181600"/>
            <a:ext cx="19878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Student Support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200627" y="5532438"/>
            <a:ext cx="2500313" cy="138499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fontAlgn="base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Interventions to address early warning indicators of</a:t>
            </a:r>
          </a:p>
          <a:p>
            <a:pPr marL="400050" lvl="1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00050" algn="l"/>
              </a:tabLst>
              <a:defRPr/>
            </a:pPr>
            <a:r>
              <a:rPr lang="en-US" sz="1400" dirty="0">
                <a:solidFill>
                  <a:srgbClr val="FF0000"/>
                </a:solidFill>
                <a:cs typeface="Arial" panose="020B0604020202020204" pitchFamily="34" charset="0"/>
              </a:rPr>
              <a:t>A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ttendance</a:t>
            </a:r>
          </a:p>
          <a:p>
            <a:pPr marL="400050" lvl="1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00050" algn="l"/>
              </a:tabLst>
              <a:defRPr/>
            </a:pPr>
            <a:r>
              <a:rPr lang="en-US" sz="1400" dirty="0">
                <a:solidFill>
                  <a:srgbClr val="FF0000"/>
                </a:solidFill>
                <a:cs typeface="Arial" panose="020B0604020202020204" pitchFamily="34" charset="0"/>
              </a:rPr>
              <a:t>B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ehavior </a:t>
            </a:r>
          </a:p>
          <a:p>
            <a:pPr marL="400050" lvl="1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00050" algn="l"/>
              </a:tabLst>
              <a:defRPr/>
            </a:pPr>
            <a:r>
              <a:rPr lang="en-US" sz="1400" dirty="0">
                <a:solidFill>
                  <a:srgbClr val="FF0000"/>
                </a:solidFill>
                <a:cs typeface="Arial" panose="020B0604020202020204" pitchFamily="34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ourse Performance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14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460375" y="5489138"/>
            <a:ext cx="374025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Multi Tiered Response to Intervention Model</a:t>
            </a:r>
          </a:p>
          <a:p>
            <a:pPr marL="114300" lvl="1" indent="-1143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8 to 20 City Year AmeriCorps members: whole school and targeted academic and socio-emotional supports</a:t>
            </a:r>
          </a:p>
          <a:p>
            <a:pPr marL="114300" lvl="1" indent="-1143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Communities In Schools site coordinator: case managed supports for highest need students</a:t>
            </a: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3605213" y="2612524"/>
            <a:ext cx="19700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Teacher Team</a:t>
            </a:r>
            <a:endParaRPr lang="en-US" sz="1000" dirty="0" smtClean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6400800" y="5532438"/>
            <a:ext cx="237931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lvl="1" indent="-112713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Whole school attendance, positive behavior, college-going culture</a:t>
            </a:r>
          </a:p>
          <a:p>
            <a:pPr marL="233363" lvl="1" indent="-112713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Strengthening student resiliency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864226" y="1608941"/>
            <a:ext cx="3071813" cy="1504950"/>
          </a:xfrm>
          <a:prstGeom prst="roundRect">
            <a:avLst/>
          </a:prstGeom>
          <a:solidFill>
            <a:srgbClr val="3366FF">
              <a:alpha val="30000"/>
            </a:srgbClr>
          </a:solidFill>
          <a:ln w="38100" cap="flat" cmpd="sng" algn="ctr">
            <a:noFill/>
            <a:prstDash val="solid"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Organizational </a:t>
            </a:r>
            <a:r>
              <a:rPr lang="en-US" b="1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Support</a:t>
            </a:r>
            <a:endParaRPr lang="en-US" b="1" dirty="0">
              <a:solidFill>
                <a:srgbClr val="5B9BD5">
                  <a:lumMod val="50000"/>
                </a:srgbClr>
              </a:solidFill>
              <a:cs typeface="Arial" panose="020B0604020202020204" pitchFamily="34" charset="0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cs typeface="Arial" panose="020B0604020202020204" pitchFamily="34" charset="0"/>
              </a:rPr>
              <a:t>Inter-disciplinary and subject focused common planning time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cs typeface="Arial" panose="020B0604020202020204" pitchFamily="34" charset="0"/>
              </a:rPr>
              <a:t>Bi-weekly EWI meetings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cs typeface="Arial" panose="020B0604020202020204" pitchFamily="34" charset="0"/>
              </a:rPr>
              <a:t>On-site school transformation facilitator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753941" y="3655588"/>
            <a:ext cx="1693268" cy="902309"/>
          </a:xfrm>
          <a:prstGeom prst="ellipse">
            <a:avLst/>
          </a:prstGeom>
          <a:solidFill>
            <a:srgbClr val="9BBB59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prstClr val="white"/>
                </a:solidFill>
                <a:cs typeface="Arial" panose="020B0604020202020204" pitchFamily="34" charset="0"/>
              </a:rPr>
              <a:t>75-90 Students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Gill Sans MT"/>
                <a:cs typeface="Arial" panose="020B0604020202020204" pitchFamily="34" charset="0"/>
              </a:rPr>
              <a:t>Surrounding Teachers and Students with </a:t>
            </a:r>
            <a:r>
              <a:rPr lang="en-US" altLang="en-US" dirty="0" smtClean="0">
                <a:latin typeface="Gill Sans MT"/>
                <a:cs typeface="Arial" panose="020B0604020202020204" pitchFamily="34" charset="0"/>
              </a:rPr>
              <a:t>Support</a:t>
            </a:r>
            <a:endParaRPr lang="en-US" dirty="0"/>
          </a:p>
        </p:txBody>
      </p:sp>
      <p:sp>
        <p:nvSpPr>
          <p:cNvPr id="53" name="Rounded Rectangle 52"/>
          <p:cNvSpPr/>
          <p:nvPr/>
        </p:nvSpPr>
        <p:spPr>
          <a:xfrm>
            <a:off x="361548" y="1630160"/>
            <a:ext cx="2924175" cy="1504950"/>
          </a:xfrm>
          <a:prstGeom prst="roundRect">
            <a:avLst/>
          </a:prstGeom>
          <a:solidFill>
            <a:srgbClr val="3366FF">
              <a:alpha val="30000"/>
            </a:srgbClr>
          </a:solidFill>
          <a:ln w="38100" cap="flat" cmpd="sng" algn="ctr">
            <a:noFill/>
            <a:prstDash val="solid"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Instructional </a:t>
            </a:r>
            <a:r>
              <a:rPr lang="en-US" b="1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Support</a:t>
            </a:r>
            <a:endParaRPr lang="en-US" b="1" dirty="0">
              <a:solidFill>
                <a:srgbClr val="5B9BD5">
                  <a:lumMod val="50000"/>
                </a:srgbClr>
              </a:solidFill>
              <a:cs typeface="Arial" panose="020B0604020202020204" pitchFamily="34" charset="0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cs typeface="Arial" panose="020B0604020202020204" pitchFamily="34" charset="0"/>
              </a:rPr>
              <a:t>Double dose math &amp; English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cs typeface="Arial" panose="020B0604020202020204" pitchFamily="34" charset="0"/>
              </a:rPr>
              <a:t>Extra help labs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cs typeface="Arial" panose="020B0604020202020204" pitchFamily="34" charset="0"/>
              </a:rPr>
              <a:t>Common college preparatory or high school readiness curricula </a:t>
            </a:r>
          </a:p>
        </p:txBody>
      </p:sp>
    </p:spTree>
    <p:extLst>
      <p:ext uri="{BB962C8B-B14F-4D97-AF65-F5344CB8AC3E}">
        <p14:creationId xmlns:p14="http://schemas.microsoft.com/office/powerpoint/2010/main" val="309223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National Research on Diplomas Now’s Evidence of Impact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6708" y="1639435"/>
            <a:ext cx="7974909" cy="224676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2800" dirty="0">
                <a:solidFill>
                  <a:srgbClr val="000000"/>
                </a:solidFill>
              </a:rPr>
              <a:t>The Diplomas Now collaboration had a </a:t>
            </a:r>
            <a:r>
              <a:rPr lang="en-US" sz="2800" b="1" dirty="0">
                <a:solidFill>
                  <a:srgbClr val="0070C0"/>
                </a:solidFill>
              </a:rPr>
              <a:t>positive, statistically significant increase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in percentage of sixth- and ninth-graders with no early warning indicators (poor attendance, poor behavior and failing math and English) over the course of just one 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173" y="6221568"/>
            <a:ext cx="8601417" cy="7386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</a:rPr>
              <a:t>*Statistically significant at 95% confidence – What Works Clearinghouse level</a:t>
            </a:r>
          </a:p>
          <a:p>
            <a:r>
              <a:rPr lang="en-US" sz="1050" i="1" dirty="0">
                <a:solidFill>
                  <a:srgbClr val="000000"/>
                </a:solidFill>
              </a:rPr>
              <a:t>** Coalition for Evidenced-Based Policy</a:t>
            </a:r>
          </a:p>
          <a:p>
            <a:r>
              <a:rPr lang="en-US" sz="1050" i="1" dirty="0">
                <a:solidFill>
                  <a:srgbClr val="000000"/>
                </a:solidFill>
              </a:rPr>
              <a:t>Source: Addressing Early Warning Indicators: Interim Impact Findings from the Investing in Innovation (i3) Evaluation of Diplomas Now. MDRC. (June 2016)</a:t>
            </a:r>
          </a:p>
          <a:p>
            <a:endParaRPr lang="en-US" sz="1050" i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050" y="5602817"/>
            <a:ext cx="8851900" cy="5693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91436" tIns="45718" rIns="91436" bIns="45718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1550" dirty="0">
                <a:solidFill>
                  <a:srgbClr val="000000"/>
                </a:solidFill>
              </a:rPr>
              <a:t>Positive and statistically significant effects in the education field are rare: </a:t>
            </a:r>
            <a:r>
              <a:rPr lang="en-US" sz="1550" b="1" dirty="0">
                <a:solidFill>
                  <a:srgbClr val="0070C0"/>
                </a:solidFill>
              </a:rPr>
              <a:t>only 9% of randomized control trials commissioned </a:t>
            </a:r>
            <a:r>
              <a:rPr lang="en-US" sz="1550" dirty="0">
                <a:solidFill>
                  <a:srgbClr val="000000"/>
                </a:solidFill>
              </a:rPr>
              <a:t>by the U.S. </a:t>
            </a:r>
            <a:r>
              <a:rPr lang="en-US" sz="1550" dirty="0" err="1">
                <a:solidFill>
                  <a:srgbClr val="000000"/>
                </a:solidFill>
              </a:rPr>
              <a:t>Dept</a:t>
            </a:r>
            <a:r>
              <a:rPr lang="en-US" sz="1550" dirty="0">
                <a:solidFill>
                  <a:srgbClr val="000000"/>
                </a:solidFill>
              </a:rPr>
              <a:t> of Ed Institute of Education Sciences </a:t>
            </a:r>
            <a:r>
              <a:rPr lang="en-US" sz="1550" b="1" dirty="0">
                <a:solidFill>
                  <a:srgbClr val="0070C0"/>
                </a:solidFill>
              </a:rPr>
              <a:t>produce positive effects</a:t>
            </a:r>
            <a:r>
              <a:rPr lang="en-US" sz="1400" b="1" dirty="0">
                <a:solidFill>
                  <a:srgbClr val="000000"/>
                </a:solidFill>
              </a:rPr>
              <a:t>**</a:t>
            </a:r>
          </a:p>
        </p:txBody>
      </p:sp>
      <p:sp>
        <p:nvSpPr>
          <p:cNvPr id="7" name="Rectangle 6"/>
          <p:cNvSpPr/>
          <p:nvPr/>
        </p:nvSpPr>
        <p:spPr>
          <a:xfrm>
            <a:off x="546708" y="4025210"/>
            <a:ext cx="7974909" cy="1384990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2800" dirty="0">
                <a:solidFill>
                  <a:srgbClr val="000000"/>
                </a:solidFill>
              </a:rPr>
              <a:t>Diplomas Now also had a </a:t>
            </a:r>
            <a:r>
              <a:rPr lang="en-US" sz="2800" b="1" dirty="0">
                <a:solidFill>
                  <a:srgbClr val="0070C0"/>
                </a:solidFill>
              </a:rPr>
              <a:t>positive, statistically significant impact </a:t>
            </a:r>
            <a:r>
              <a:rPr lang="en-US" sz="2800" dirty="0">
                <a:solidFill>
                  <a:srgbClr val="000000"/>
                </a:solidFill>
              </a:rPr>
              <a:t>on increasing attendance and reducing chronic absenteeism in middle schools</a:t>
            </a:r>
          </a:p>
        </p:txBody>
      </p:sp>
    </p:spTree>
    <p:extLst>
      <p:ext uri="{BB962C8B-B14F-4D97-AF65-F5344CB8AC3E}">
        <p14:creationId xmlns:p14="http://schemas.microsoft.com/office/powerpoint/2010/main" val="173243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Collecting &amp; Using Data to respond to student need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8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Driven Approach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08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order to build the right support structures for students and schools, we need timely, accurate, and useable data, AND the know-how to make it actionable and to monitor progress over time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042810" y="2057400"/>
            <a:ext cx="5058380" cy="1541703"/>
            <a:chOff x="1905000" y="2286000"/>
            <a:chExt cx="5058380" cy="1541703"/>
          </a:xfrm>
        </p:grpSpPr>
        <p:pic>
          <p:nvPicPr>
            <p:cNvPr id="6" name="Picture 5" descr="Schoolhouse_noun_project_2455white.png"/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rgbClr val="0000FF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LineDrawing trans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7600" y="2286000"/>
              <a:ext cx="1326754" cy="1541703"/>
            </a:xfrm>
            <a:prstGeom prst="rect">
              <a:avLst/>
            </a:prstGeom>
          </p:spPr>
        </p:pic>
        <p:pic>
          <p:nvPicPr>
            <p:cNvPr id="7" name="Picture 6" descr="Student_white copy.png"/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rgbClr val="003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5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10200" y="2361862"/>
              <a:ext cx="1553180" cy="1465841"/>
            </a:xfrm>
            <a:prstGeom prst="rect">
              <a:avLst/>
            </a:prstGeom>
          </p:spPr>
        </p:pic>
        <p:pic>
          <p:nvPicPr>
            <p:cNvPr id="8" name="Picture 7" descr="pencil_white.png"/>
            <p:cNvPicPr>
              <a:picLocks noChangeAspect="1"/>
            </p:cNvPicPr>
            <p:nvPr/>
          </p:nvPicPr>
          <p:blipFill>
            <a:blip r:embed="rId7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6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5000" y="2556687"/>
              <a:ext cx="1271016" cy="12710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28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Autofit/>
          </a:bodyPr>
          <a:lstStyle/>
          <a:p>
            <a:r>
              <a:rPr lang="en-US" sz="3000" dirty="0" smtClean="0"/>
              <a:t>Early Warning System: Using Data to Provide the Right Supports to the Right Students at the Right Time</a:t>
            </a:r>
            <a:endParaRPr lang="en-US" sz="3000" dirty="0"/>
          </a:p>
        </p:txBody>
      </p:sp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168275" y="1516488"/>
            <a:ext cx="8851899" cy="76951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300" dirty="0"/>
              <a:t>Using EWS, schools can be organized to apply school-wide preventative, targeted, and intensive interventions until students are on-track.</a:t>
            </a:r>
            <a:endParaRPr lang="en-US" sz="2300" dirty="0">
              <a:latin typeface="Cambria" panose="02040503050406030204" pitchFamily="18" charset="0"/>
            </a:endParaRPr>
          </a:p>
        </p:txBody>
      </p:sp>
      <p:pic>
        <p:nvPicPr>
          <p:cNvPr id="20" name="Picture 2" descr="C:\Users\Liz\Desktop\TDS-SH Merg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4" t="30534" r="29112" b="59176"/>
          <a:stretch/>
        </p:blipFill>
        <p:spPr bwMode="auto">
          <a:xfrm>
            <a:off x="608313" y="4641531"/>
            <a:ext cx="3737962" cy="97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5935707" y="5113075"/>
            <a:ext cx="1792403" cy="1135326"/>
            <a:chOff x="0" y="1219201"/>
            <a:chExt cx="3124198" cy="3199080"/>
          </a:xfrm>
        </p:grpSpPr>
        <p:sp>
          <p:nvSpPr>
            <p:cNvPr id="22" name="Trapezoid 21"/>
            <p:cNvSpPr/>
            <p:nvPr/>
          </p:nvSpPr>
          <p:spPr>
            <a:xfrm>
              <a:off x="0" y="1219201"/>
              <a:ext cx="3124198" cy="3199080"/>
            </a:xfrm>
            <a:prstGeom prst="trapezoid">
              <a:avLst>
                <a:gd name="adj" fmla="val 36192"/>
              </a:avLst>
            </a:prstGeom>
            <a:solidFill>
              <a:srgbClr val="00B050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Trapezoid 4"/>
            <p:cNvSpPr/>
            <p:nvPr/>
          </p:nvSpPr>
          <p:spPr>
            <a:xfrm>
              <a:off x="546734" y="1219201"/>
              <a:ext cx="2030729" cy="31990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7148" tIns="37148" rIns="37148" bIns="37148" numCol="1" spcCol="1270" anchor="ctr" anchorCtr="0">
              <a:noAutofit/>
            </a:bodyPr>
            <a:lstStyle/>
            <a:p>
              <a:pPr marL="0" marR="0" lvl="0" indent="0" algn="ctr" defTabSz="1300163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25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24600" y="4662960"/>
            <a:ext cx="990600" cy="450114"/>
            <a:chOff x="1130709" y="610259"/>
            <a:chExt cx="862780" cy="610259"/>
          </a:xfrm>
        </p:grpSpPr>
        <p:sp>
          <p:nvSpPr>
            <p:cNvPr id="25" name="Trapezoid 24"/>
            <p:cNvSpPr/>
            <p:nvPr/>
          </p:nvSpPr>
          <p:spPr>
            <a:xfrm>
              <a:off x="1130709" y="610259"/>
              <a:ext cx="862780" cy="610259"/>
            </a:xfrm>
            <a:prstGeom prst="trapezoid">
              <a:avLst>
                <a:gd name="adj" fmla="val 35345"/>
              </a:avLst>
            </a:prstGeom>
            <a:solidFill>
              <a:srgbClr val="FFFF00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6" name="Trapezoid 4"/>
            <p:cNvSpPr/>
            <p:nvPr/>
          </p:nvSpPr>
          <p:spPr>
            <a:xfrm>
              <a:off x="1281695" y="610259"/>
              <a:ext cx="560807" cy="61025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7148" tIns="37148" rIns="37148" bIns="37148" numCol="1" spcCol="1270" anchor="ctr" anchorCtr="0">
              <a:noAutofit/>
            </a:bodyPr>
            <a:lstStyle/>
            <a:p>
              <a:pPr marL="0" marR="0" lvl="0" indent="0" algn="ctr" defTabSz="1300163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25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491334" y="4265336"/>
            <a:ext cx="650509" cy="392159"/>
            <a:chOff x="1346404" y="0"/>
            <a:chExt cx="431390" cy="610259"/>
          </a:xfrm>
        </p:grpSpPr>
        <p:sp>
          <p:nvSpPr>
            <p:cNvPr id="28" name="Trapezoid 27"/>
            <p:cNvSpPr/>
            <p:nvPr/>
          </p:nvSpPr>
          <p:spPr>
            <a:xfrm>
              <a:off x="1346404" y="0"/>
              <a:ext cx="431390" cy="610259"/>
            </a:xfrm>
            <a:prstGeom prst="trapezoid">
              <a:avLst>
                <a:gd name="adj" fmla="val 50000"/>
              </a:avLst>
            </a:prstGeom>
            <a:solidFill>
              <a:srgbClr val="C00000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Trapezoid 4"/>
            <p:cNvSpPr/>
            <p:nvPr/>
          </p:nvSpPr>
          <p:spPr>
            <a:xfrm>
              <a:off x="1346404" y="0"/>
              <a:ext cx="431390" cy="61025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7148" tIns="37148" rIns="37148" bIns="37148" numCol="1" spcCol="1270" anchor="ctr" anchorCtr="0">
              <a:noAutofit/>
            </a:bodyPr>
            <a:lstStyle/>
            <a:p>
              <a:pPr marL="0" marR="0" lvl="0" indent="0" algn="ctr" defTabSz="1300163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2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Text Placeholder 6"/>
          <p:cNvSpPr txBox="1">
            <a:spLocks/>
          </p:cNvSpPr>
          <p:nvPr/>
        </p:nvSpPr>
        <p:spPr>
          <a:xfrm>
            <a:off x="457200" y="2317805"/>
            <a:ext cx="4040188" cy="46237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645025" y="2317805"/>
            <a:ext cx="4041775" cy="46237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and response system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57200" y="2780185"/>
            <a:ext cx="4040188" cy="3468215"/>
          </a:xfrm>
          <a:prstGeom prst="rect">
            <a:avLst/>
          </a:prstGeom>
          <a:solidFill>
            <a:srgbClr val="F8F8F8">
              <a:alpha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Reliable, valid, and predictive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Each indicator adds information for action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Easily accessed and organized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Content Placeholder 8"/>
          <p:cNvSpPr txBox="1">
            <a:spLocks/>
          </p:cNvSpPr>
          <p:nvPr/>
        </p:nvSpPr>
        <p:spPr>
          <a:xfrm>
            <a:off x="4626768" y="2780185"/>
            <a:ext cx="4060032" cy="3468216"/>
          </a:xfrm>
          <a:prstGeom prst="rect">
            <a:avLst/>
          </a:prstGeom>
          <a:solidFill>
            <a:srgbClr val="F8F8F8">
              <a:alpha val="75000"/>
            </a:srgbClr>
          </a:solidFill>
          <a:ln>
            <a:solidFill>
              <a:srgbClr val="1F497D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Whole school/classroom, small group, and individual initiatives and interventions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 for monitoring/follow-up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Reflective processes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35419" y="5883467"/>
            <a:ext cx="3653319" cy="52852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Facilitation and Teams</a:t>
            </a:r>
          </a:p>
        </p:txBody>
      </p:sp>
    </p:spTree>
    <p:extLst>
      <p:ext uri="{BB962C8B-B14F-4D97-AF65-F5344CB8AC3E}">
        <p14:creationId xmlns:p14="http://schemas.microsoft.com/office/powerpoint/2010/main" val="61797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School-Wide Data Reviews and the </a:t>
            </a:r>
            <a:br>
              <a:rPr lang="en-US" dirty="0" smtClean="0"/>
            </a:br>
            <a:r>
              <a:rPr lang="en-US" dirty="0" smtClean="0"/>
              <a:t>Early Warning System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40547307"/>
              </p:ext>
            </p:extLst>
          </p:nvPr>
        </p:nvGraphicFramePr>
        <p:xfrm>
          <a:off x="914400" y="1752600"/>
          <a:ext cx="7315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065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School-Wide Data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676400"/>
            <a:ext cx="8305802" cy="4364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Monitor the progress of all students in the school</a:t>
            </a:r>
          </a:p>
          <a:p>
            <a:r>
              <a:rPr lang="en-US" sz="2800" dirty="0" smtClean="0"/>
              <a:t>View student performance data side by side with intervention/support data</a:t>
            </a:r>
          </a:p>
          <a:p>
            <a:r>
              <a:rPr lang="en-US" sz="2800" dirty="0" smtClean="0"/>
              <a:t>Determine data trends at the building, grade and classroom level</a:t>
            </a:r>
          </a:p>
          <a:p>
            <a:r>
              <a:rPr lang="en-US" sz="2800" dirty="0" smtClean="0"/>
              <a:t>Ensure supports offered for struggling students are identified and match the scale of need </a:t>
            </a:r>
          </a:p>
          <a:p>
            <a:pPr lvl="1"/>
            <a:r>
              <a:rPr lang="en-US" sz="2500" dirty="0" smtClean="0"/>
              <a:t>Do we know what our resources are, do we have enough of them, and are they focused in the right places?</a:t>
            </a:r>
          </a:p>
          <a:p>
            <a:pPr marL="0" lvl="2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76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Preparing for School-Wide Data Reviews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What you need:</a:t>
            </a:r>
          </a:p>
          <a:p>
            <a:r>
              <a:rPr lang="en-US" sz="2800" dirty="0" smtClean="0"/>
              <a:t>All data tracked by the school, captured at the student level</a:t>
            </a:r>
          </a:p>
          <a:p>
            <a:r>
              <a:rPr lang="en-US" sz="2800" dirty="0" smtClean="0"/>
              <a:t>Additional support and intervention data (by whom, for whom, why)</a:t>
            </a:r>
          </a:p>
          <a:p>
            <a:pPr lvl="1"/>
            <a:r>
              <a:rPr lang="en-US" dirty="0" smtClean="0"/>
              <a:t>To gather this, work with other partners and providers in the building</a:t>
            </a:r>
          </a:p>
        </p:txBody>
      </p:sp>
    </p:spTree>
    <p:extLst>
      <p:ext uri="{BB962C8B-B14F-4D97-AF65-F5344CB8AC3E}">
        <p14:creationId xmlns:p14="http://schemas.microsoft.com/office/powerpoint/2010/main" val="155675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Who’s Part of the School-Wide </a:t>
            </a:r>
            <a:br>
              <a:rPr lang="en-US" dirty="0" smtClean="0"/>
            </a:br>
            <a:r>
              <a:rPr lang="en-US" dirty="0" smtClean="0"/>
              <a:t>Data Review?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578637"/>
            <a:ext cx="8153401" cy="4593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Determining participants is partly context driven:</a:t>
            </a:r>
          </a:p>
          <a:p>
            <a:pPr lvl="1"/>
            <a:r>
              <a:rPr lang="en-US" sz="2400" dirty="0" smtClean="0"/>
              <a:t>Small schools will have different answers than larger, etc.</a:t>
            </a:r>
          </a:p>
          <a:p>
            <a:pPr lvl="1"/>
            <a:r>
              <a:rPr lang="en-US" sz="2400" dirty="0" smtClean="0"/>
              <a:t>Fit structure of existing meetings, if possible</a:t>
            </a:r>
          </a:p>
          <a:p>
            <a:pPr marL="0" indent="0">
              <a:buNone/>
            </a:pPr>
            <a:r>
              <a:rPr lang="en-US" sz="2400" dirty="0" smtClean="0"/>
              <a:t>Must have:</a:t>
            </a:r>
          </a:p>
          <a:p>
            <a:pPr lvl="1"/>
            <a:r>
              <a:rPr lang="en-US" sz="2400" dirty="0" smtClean="0"/>
              <a:t>School leader (either grade level or whole school, depending on data review focus)</a:t>
            </a:r>
          </a:p>
          <a:p>
            <a:pPr lvl="1"/>
            <a:r>
              <a:rPr lang="en-US" sz="2400" dirty="0" smtClean="0"/>
              <a:t>Grade level</a:t>
            </a:r>
            <a:r>
              <a:rPr lang="en-US" sz="2400" dirty="0"/>
              <a:t> </a:t>
            </a:r>
            <a:r>
              <a:rPr lang="en-US" sz="2400" dirty="0" smtClean="0"/>
              <a:t>teacher teams</a:t>
            </a:r>
          </a:p>
          <a:p>
            <a:pPr marL="0" indent="0">
              <a:buNone/>
            </a:pPr>
            <a:r>
              <a:rPr lang="en-US" sz="2400" dirty="0" smtClean="0"/>
              <a:t>May also include:</a:t>
            </a:r>
          </a:p>
          <a:p>
            <a:pPr lvl="1"/>
            <a:r>
              <a:rPr lang="en-US" sz="2400" dirty="0" smtClean="0"/>
              <a:t>Other administrators</a:t>
            </a:r>
          </a:p>
          <a:p>
            <a:pPr lvl="1"/>
            <a:r>
              <a:rPr lang="en-US" sz="2400" dirty="0" smtClean="0"/>
              <a:t>Counselor</a:t>
            </a:r>
          </a:p>
          <a:p>
            <a:pPr lvl="1"/>
            <a:r>
              <a:rPr lang="en-US" sz="2400" dirty="0" smtClean="0"/>
              <a:t>Student support providers/partners</a:t>
            </a:r>
          </a:p>
          <a:p>
            <a:pPr marL="457200" lvl="1" indent="0">
              <a:buNone/>
            </a:pPr>
            <a:r>
              <a:rPr lang="en-US" sz="24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47166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School-Wide Data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578637"/>
            <a:ext cx="8534402" cy="4517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What to do:</a:t>
            </a:r>
          </a:p>
          <a:p>
            <a:r>
              <a:rPr lang="en-US" sz="1800" dirty="0" smtClean="0"/>
              <a:t>Focus </a:t>
            </a:r>
            <a:r>
              <a:rPr lang="en-US" sz="1800" dirty="0"/>
              <a:t>on trends…</a:t>
            </a:r>
          </a:p>
          <a:p>
            <a:pPr lvl="1"/>
            <a:r>
              <a:rPr lang="en-US" sz="1800" dirty="0"/>
              <a:t>Large patterns</a:t>
            </a:r>
          </a:p>
          <a:p>
            <a:pPr lvl="1"/>
            <a:r>
              <a:rPr lang="en-US" sz="1800" dirty="0"/>
              <a:t>How to be proactive in meeting student needs</a:t>
            </a:r>
          </a:p>
          <a:p>
            <a:pPr lvl="2"/>
            <a:r>
              <a:rPr lang="en-US" sz="1800" dirty="0"/>
              <a:t>Identify any students who are newly off track and not getting any </a:t>
            </a:r>
            <a:r>
              <a:rPr lang="en-US" sz="1800" dirty="0" smtClean="0"/>
              <a:t>intervention</a:t>
            </a:r>
          </a:p>
          <a:p>
            <a:pPr lvl="2"/>
            <a:r>
              <a:rPr lang="en-US" sz="1800" dirty="0"/>
              <a:t>Discuss whether interventions are happening at the right scale/tier.</a:t>
            </a:r>
          </a:p>
          <a:p>
            <a:pPr lvl="3"/>
            <a:r>
              <a:rPr lang="en-US" sz="1800" dirty="0"/>
              <a:t>Ex. what tier is the best response to a trend?  If 75% of students are off track in math, tutoring is not going to solve the larger </a:t>
            </a:r>
            <a:r>
              <a:rPr lang="en-US" sz="1800" dirty="0" smtClean="0"/>
              <a:t>issue</a:t>
            </a:r>
          </a:p>
          <a:p>
            <a:pPr lvl="3"/>
            <a:r>
              <a:rPr lang="en-US" sz="1800" dirty="0"/>
              <a:t>Discuss whether interventions are appropriate and retool as </a:t>
            </a:r>
            <a:r>
              <a:rPr lang="en-US" sz="1800" dirty="0" smtClean="0"/>
              <a:t>necessary</a:t>
            </a:r>
            <a:endParaRPr lang="en-US" sz="1800" dirty="0"/>
          </a:p>
          <a:p>
            <a:pPr lvl="1"/>
            <a:r>
              <a:rPr lang="en-US" sz="1800" dirty="0" smtClean="0"/>
              <a:t>Matching </a:t>
            </a:r>
            <a:r>
              <a:rPr lang="en-US" sz="1800" dirty="0"/>
              <a:t>needs to resources in the </a:t>
            </a:r>
            <a:r>
              <a:rPr lang="en-US" sz="1800" dirty="0" smtClean="0"/>
              <a:t>building</a:t>
            </a:r>
          </a:p>
          <a:p>
            <a:pPr lvl="2"/>
            <a:r>
              <a:rPr lang="en-US" sz="1800" dirty="0" smtClean="0"/>
              <a:t>Inform </a:t>
            </a:r>
            <a:r>
              <a:rPr lang="en-US" sz="1800" dirty="0"/>
              <a:t>coordination of partners </a:t>
            </a:r>
          </a:p>
          <a:p>
            <a:pPr marL="0" indent="0">
              <a:buNone/>
            </a:pPr>
            <a:r>
              <a:rPr lang="en-US" sz="1800" dirty="0" smtClean="0"/>
              <a:t>What not to do:</a:t>
            </a:r>
          </a:p>
          <a:p>
            <a:r>
              <a:rPr lang="en-US" sz="1800" dirty="0" smtClean="0"/>
              <a:t>Do not discuss individual students</a:t>
            </a:r>
          </a:p>
        </p:txBody>
      </p:sp>
    </p:spTree>
    <p:extLst>
      <p:ext uri="{BB962C8B-B14F-4D97-AF65-F5344CB8AC3E}">
        <p14:creationId xmlns:p14="http://schemas.microsoft.com/office/powerpoint/2010/main" val="1436368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00.png" descr="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370" y="4800600"/>
            <a:ext cx="692947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0456" y="1543732"/>
            <a:ext cx="8628845" cy="3790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21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What’s </a:t>
            </a:r>
            <a:r>
              <a:rPr lang="en-US" altLang="en-US" sz="1600" b="1" dirty="0" smtClean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an EWI </a:t>
            </a:r>
            <a:r>
              <a:rPr lang="en-US" altLang="en-US" sz="1600" b="1" dirty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Meeting? </a:t>
            </a:r>
          </a:p>
          <a:p>
            <a:pPr defTabSz="685800" fontAlgn="base">
              <a:lnSpc>
                <a:spcPct val="121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i="1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A structure used to regularly monitor student progress and a collaborative effort to: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Monitor student progress-rapidly flag students falling off track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Identify students in need of intervention</a:t>
            </a: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cs typeface="Arial" pitchFamily="34" charset="0"/>
              </a:rPr>
              <a:t>Looks for data trends to identify most strategic level of intervention (student, class, grade, school etc.)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Monitor if intervention is improving student outcomes  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  <a:p>
            <a:pPr defTabSz="685800" eaLnBrk="0" fontAlgn="base" hangingPunct="0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 </a:t>
            </a:r>
            <a:endParaRPr lang="en-US" altLang="en-US" sz="1600" b="1" dirty="0" smtClean="0">
              <a:solidFill>
                <a:srgbClr val="0070C0"/>
              </a:solidFill>
              <a:ea typeface="Arial" pitchFamily="34" charset="0"/>
              <a:cs typeface="Arial" pitchFamily="34" charset="0"/>
            </a:endParaRPr>
          </a:p>
          <a:p>
            <a:pPr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What </a:t>
            </a:r>
            <a:r>
              <a:rPr lang="en-US" altLang="en-US" sz="1600" b="1" dirty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Happens during an </a:t>
            </a:r>
            <a:r>
              <a:rPr lang="en-US" altLang="en-US" sz="1600" b="1" dirty="0" smtClean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EWI </a:t>
            </a:r>
            <a:r>
              <a:rPr lang="en-US" altLang="en-US" sz="1600" b="1" dirty="0">
                <a:solidFill>
                  <a:srgbClr val="0070C0"/>
                </a:solidFill>
                <a:ea typeface="Arial" pitchFamily="34" charset="0"/>
                <a:cs typeface="Arial" pitchFamily="34" charset="0"/>
              </a:rPr>
              <a:t>meeting?</a:t>
            </a:r>
            <a:endParaRPr lang="en-US" altLang="en-US" sz="1600" dirty="0">
              <a:solidFill>
                <a:srgbClr val="0070C0"/>
              </a:solidFill>
              <a:cs typeface="Arial" pitchFamily="34" charset="0"/>
            </a:endParaRP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Examine relevant student data (attendance, behavior and coursework)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Collaborate and problem-solve to identify reason for outcome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Agree upon interventions to be taken and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  <a:p>
            <a:pPr marL="557213" lvl="1" indent="-214313" defTabSz="685800" eaLnBrk="0" fontAlgn="base" hangingPunct="0">
              <a:lnSpc>
                <a:spcPct val="12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ea typeface="Arial" pitchFamily="34" charset="0"/>
                <a:cs typeface="Arial" pitchFamily="34" charset="0"/>
              </a:rPr>
              <a:t>Identify “champion” and document each intervention</a:t>
            </a:r>
            <a:endParaRPr lang="en-US" altLang="en-US" sz="16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Early </a:t>
            </a:r>
            <a:r>
              <a:rPr lang="en-US" dirty="0"/>
              <a:t>Warning </a:t>
            </a:r>
            <a:r>
              <a:rPr lang="en-US" dirty="0" smtClean="0"/>
              <a:t>Indicator </a:t>
            </a:r>
            <a:r>
              <a:rPr lang="en-US" dirty="0"/>
              <a:t>Meetings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598467"/>
            <a:ext cx="124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Process:</a:t>
            </a:r>
          </a:p>
        </p:txBody>
      </p:sp>
    </p:spTree>
    <p:extLst>
      <p:ext uri="{BB962C8B-B14F-4D97-AF65-F5344CB8AC3E}">
        <p14:creationId xmlns:p14="http://schemas.microsoft.com/office/powerpoint/2010/main" val="258715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Data!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Hands On </a:t>
            </a:r>
          </a:p>
          <a:p>
            <a:r>
              <a:rPr lang="en-US" sz="3600" dirty="0" smtClean="0"/>
              <a:t>Group Activity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8124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Activity #1</a:t>
            </a:r>
            <a:br>
              <a:rPr lang="en-US" dirty="0" smtClean="0"/>
            </a:br>
            <a:r>
              <a:rPr lang="en-US" dirty="0" smtClean="0"/>
              <a:t>Early Warning Indicator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Each </a:t>
            </a:r>
            <a:r>
              <a:rPr lang="en-US" dirty="0"/>
              <a:t>participant takes on a role, using one of the cards provided (need 6 people at each table to participate; others can be added if desired). These roles are the staff who would participate in an actual school-based EWI meeting.</a:t>
            </a:r>
          </a:p>
          <a:p>
            <a:r>
              <a:rPr lang="en-US" dirty="0"/>
              <a:t>Each card provides information about individual students that only that person (in a specific role) knows. As each student is discussed, each participant should share what they know (and feel free to add/embellish!)</a:t>
            </a:r>
          </a:p>
          <a:p>
            <a:r>
              <a:rPr lang="en-US" dirty="0"/>
              <a:t>The intervention protocol should be used for each of the four students.</a:t>
            </a:r>
          </a:p>
        </p:txBody>
      </p:sp>
    </p:spTree>
    <p:extLst>
      <p:ext uri="{BB962C8B-B14F-4D97-AF65-F5344CB8AC3E}">
        <p14:creationId xmlns:p14="http://schemas.microsoft.com/office/powerpoint/2010/main" val="250809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Identify the student (1 minute)</a:t>
            </a:r>
          </a:p>
          <a:p>
            <a:pPr lvl="1"/>
            <a:r>
              <a:rPr lang="en-US" dirty="0"/>
              <a:t>Who are we discussing?</a:t>
            </a:r>
          </a:p>
          <a:p>
            <a:pPr lvl="1"/>
            <a:r>
              <a:rPr lang="en-US" dirty="0"/>
              <a:t>Which off track behaviors is this student exhibiting (if any)?</a:t>
            </a:r>
          </a:p>
          <a:p>
            <a:pPr lvl="1"/>
            <a:r>
              <a:rPr lang="en-US" dirty="0"/>
              <a:t>What data supports matching this student with an intervention?</a:t>
            </a:r>
          </a:p>
          <a:p>
            <a:r>
              <a:rPr lang="en-US" dirty="0"/>
              <a:t>Team shares information about student (2 minutes)</a:t>
            </a:r>
          </a:p>
          <a:p>
            <a:pPr lvl="1"/>
            <a:r>
              <a:rPr lang="en-US" dirty="0"/>
              <a:t>Why is this student off track? What do we know?</a:t>
            </a:r>
          </a:p>
          <a:p>
            <a:pPr lvl="1"/>
            <a:r>
              <a:rPr lang="en-US" dirty="0"/>
              <a:t>Be succinct and monitor your air time!</a:t>
            </a:r>
          </a:p>
          <a:p>
            <a:r>
              <a:rPr lang="en-US" dirty="0"/>
              <a:t>Team discusses intervention options (2 minutes)</a:t>
            </a:r>
          </a:p>
          <a:p>
            <a:pPr lvl="1"/>
            <a:r>
              <a:rPr lang="en-US" dirty="0"/>
              <a:t>Consult intervention map</a:t>
            </a:r>
          </a:p>
          <a:p>
            <a:pPr lvl="1"/>
            <a:r>
              <a:rPr lang="en-US" dirty="0"/>
              <a:t>Who will be the champion and follow up?</a:t>
            </a:r>
          </a:p>
          <a:p>
            <a:pPr lvl="1"/>
            <a:r>
              <a:rPr lang="en-US" dirty="0"/>
              <a:t>When will we have a follow up conversation?</a:t>
            </a:r>
          </a:p>
          <a:p>
            <a:pPr lvl="1"/>
            <a:r>
              <a:rPr lang="en-US" dirty="0"/>
              <a:t>What do we need to communicate to the student’s family? Other staff members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Activity #1</a:t>
            </a:r>
            <a:br>
              <a:rPr lang="en-US" dirty="0" smtClean="0"/>
            </a:br>
            <a:r>
              <a:rPr lang="en-US" dirty="0" smtClean="0"/>
              <a:t>EWI Meeting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18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Activity #1</a:t>
            </a:r>
            <a:br>
              <a:rPr lang="en-US" dirty="0" smtClean="0"/>
            </a:br>
            <a:r>
              <a:rPr lang="en-US" dirty="0" smtClean="0"/>
              <a:t>Early Warning Indicator Meeting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59080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70C0"/>
                </a:solidFill>
              </a:rPr>
              <a:t>Share Back</a:t>
            </a:r>
            <a:endParaRPr lang="en-US" sz="9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3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Activity #2</a:t>
            </a:r>
            <a:br>
              <a:rPr lang="en-US" dirty="0" smtClean="0"/>
            </a:br>
            <a:r>
              <a:rPr lang="en-US" dirty="0" smtClean="0"/>
              <a:t>School-Wide Data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What </a:t>
            </a:r>
            <a:r>
              <a:rPr lang="en-US" sz="3000" dirty="0"/>
              <a:t>trends do you notice</a:t>
            </a:r>
            <a:r>
              <a:rPr lang="en-US" sz="3000" dirty="0" smtClean="0"/>
              <a:t>?</a:t>
            </a:r>
            <a:endParaRPr lang="en-US" sz="30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/>
              <a:t>What supports/interventions/responses would you take at your school</a:t>
            </a:r>
            <a:r>
              <a:rPr lang="en-US" sz="3000" dirty="0" smtClean="0"/>
              <a:t>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/>
              <a:t>Which cross-sectional partners would you engage to execute this support?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8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59080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70C0"/>
                </a:solidFill>
              </a:rPr>
              <a:t>Share Back</a:t>
            </a:r>
            <a:endParaRPr lang="en-US" sz="9600" b="1" dirty="0">
              <a:solidFill>
                <a:srgbClr val="0070C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Activity #2</a:t>
            </a:r>
            <a:br>
              <a:rPr lang="en-US" dirty="0" smtClean="0"/>
            </a:br>
            <a:r>
              <a:rPr lang="en-US" dirty="0" smtClean="0"/>
              <a:t>School-Wide Data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5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7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90600" y="1752600"/>
            <a:ext cx="716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bg1"/>
                </a:solidFill>
              </a:rPr>
              <a:t>THANK YOU!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" y="3657600"/>
            <a:ext cx="9067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Laura </a:t>
            </a:r>
            <a:r>
              <a:rPr lang="en-US" sz="2600" dirty="0" err="1" smtClean="0">
                <a:solidFill>
                  <a:schemeClr val="bg1"/>
                </a:solidFill>
              </a:rPr>
              <a:t>Weeldreyer</a:t>
            </a:r>
            <a:r>
              <a:rPr lang="en-US" sz="2600" dirty="0" smtClean="0">
                <a:solidFill>
                  <a:schemeClr val="bg1"/>
                </a:solidFill>
              </a:rPr>
              <a:t>: </a:t>
            </a:r>
            <a:r>
              <a:rPr lang="en-US" sz="2600" dirty="0" smtClean="0">
                <a:solidFill>
                  <a:schemeClr val="bg1"/>
                </a:solidFill>
                <a:hlinkClick r:id="rId2"/>
              </a:rPr>
              <a:t>weeldreyer@jhu.edu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</a:p>
          <a:p>
            <a:endParaRPr lang="en-US" sz="2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Kellie Hinkle: </a:t>
            </a:r>
            <a:r>
              <a:rPr lang="en-US" sz="2600" dirty="0" smtClean="0">
                <a:solidFill>
                  <a:schemeClr val="bg1"/>
                </a:solidFill>
                <a:hlinkClick r:id="rId3"/>
              </a:rPr>
              <a:t>khinkle@cityyear.org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  <a:endParaRPr lang="en-US" sz="2600" dirty="0">
              <a:solidFill>
                <a:schemeClr val="bg1"/>
              </a:solidFill>
            </a:endParaRPr>
          </a:p>
          <a:p>
            <a:endParaRPr lang="en-US" sz="2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To learn more about Diplomas Now, visit </a:t>
            </a:r>
            <a:r>
              <a:rPr lang="en-US" sz="2600" dirty="0" smtClean="0">
                <a:solidFill>
                  <a:schemeClr val="accent1">
                    <a:lumMod val="40000"/>
                    <a:lumOff val="60000"/>
                  </a:schemeClr>
                </a:solidFill>
                <a:hlinkClick r:id="rId4"/>
              </a:rPr>
              <a:t>www.diplomasnow.org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B3B95-E94F-48F2-81DD-2CBC0C18AC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9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WS_conference_20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S_conference_2014" id="{675605D3-7A3E-4CC1-8D0B-0394B9102EBB}" vid="{BD83261C-DCD6-4A42-AEDB-509994E9C300}"/>
    </a:ext>
  </a:extLst>
</a:theme>
</file>

<file path=ppt/theme/theme2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 w="19050">
          <a:solidFill>
            <a:schemeClr val="accent6">
              <a:lumMod val="75000"/>
            </a:schemeClr>
          </a:solidFill>
        </a:ln>
      </a:spPr>
      <a:bodyPr wrap="square" rtlCol="0">
        <a:spAutoFit/>
      </a:bodyPr>
      <a:lstStyle>
        <a:defPPr marL="285750" indent="-285750">
          <a:buFont typeface="Arial" panose="020B0604020202020204" pitchFamily="34" charset="0"/>
          <a:buChar char="•"/>
          <a:defRPr sz="1200" dirty="0" smtClean="0"/>
        </a:defPPr>
      </a:lstStyle>
    </a:tx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EWS_conference_2014</Template>
  <TotalTime>43009</TotalTime>
  <Words>1521</Words>
  <Application>Microsoft Office PowerPoint</Application>
  <PresentationFormat>On-screen Show (4:3)</PresentationFormat>
  <Paragraphs>210</Paragraphs>
  <Slides>23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</vt:lpstr>
      <vt:lpstr>Gill Sans MT</vt:lpstr>
      <vt:lpstr>Wingdings</vt:lpstr>
      <vt:lpstr>Wingdings 2</vt:lpstr>
      <vt:lpstr>EWS_conference_2014</vt:lpstr>
      <vt:lpstr>2_Default Design</vt:lpstr>
      <vt:lpstr>The Power of Data:  Making Data Useable and Relevant to Drive School Achievement National Title I Conference Presented By Diplomas Now</vt:lpstr>
      <vt:lpstr>Agenda</vt:lpstr>
      <vt:lpstr>Diplomas Now overview</vt:lpstr>
      <vt:lpstr>Early Identification</vt:lpstr>
      <vt:lpstr>Diplomas Now Partnership &amp; Model</vt:lpstr>
      <vt:lpstr>Surrounding Teachers and Students with Support</vt:lpstr>
      <vt:lpstr>Major National Research on Diplomas Now’s Evidence of Impact</vt:lpstr>
      <vt:lpstr>Collecting &amp; Using Data to respond to student need</vt:lpstr>
      <vt:lpstr>Data Driven Approach</vt:lpstr>
      <vt:lpstr>Early Warning System: Using Data to Provide the Right Supports to the Right Students at the Right Time</vt:lpstr>
      <vt:lpstr>School-Wide Data Reviews and the  Early Warning System</vt:lpstr>
      <vt:lpstr>Goals of School-Wide Data Reviews</vt:lpstr>
      <vt:lpstr>Preparing for School-Wide Data Reviews</vt:lpstr>
      <vt:lpstr>Who’s Part of the School-Wide  Data Review?</vt:lpstr>
      <vt:lpstr>During School-Wide Data Reviews</vt:lpstr>
      <vt:lpstr>Early Warning Indicator Meetings</vt:lpstr>
      <vt:lpstr>Let’s Look at Data!</vt:lpstr>
      <vt:lpstr>Activity #1 Early Warning Indicator Meeting</vt:lpstr>
      <vt:lpstr>Activity #1 EWI Meeting Protocol</vt:lpstr>
      <vt:lpstr>Activity #1 Early Warning Indicator Meeting</vt:lpstr>
      <vt:lpstr>Activity #2 School-Wide Data Review</vt:lpstr>
      <vt:lpstr>Activity #2 School-Wide Data Review</vt:lpstr>
      <vt:lpstr>PowerPoint Presentation</vt:lpstr>
    </vt:vector>
  </TitlesOfParts>
  <Company>CSOS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Marsteller</dc:creator>
  <cp:lastModifiedBy>Kellie Hinkle</cp:lastModifiedBy>
  <cp:revision>257</cp:revision>
  <cp:lastPrinted>2014-11-03T14:52:40Z</cp:lastPrinted>
  <dcterms:created xsi:type="dcterms:W3CDTF">2012-04-24T18:06:59Z</dcterms:created>
  <dcterms:modified xsi:type="dcterms:W3CDTF">2018-02-08T12:55:22Z</dcterms:modified>
</cp:coreProperties>
</file>