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0"/>
  </p:notesMasterIdLst>
  <p:sldIdLst>
    <p:sldId id="300" r:id="rId2"/>
    <p:sldId id="301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56" r:id="rId40"/>
    <p:sldId id="257" r:id="rId41"/>
    <p:sldId id="258" r:id="rId42"/>
    <p:sldId id="259" r:id="rId43"/>
    <p:sldId id="260" r:id="rId44"/>
    <p:sldId id="303" r:id="rId45"/>
    <p:sldId id="302" r:id="rId46"/>
    <p:sldId id="261" r:id="rId47"/>
    <p:sldId id="262" r:id="rId48"/>
    <p:sldId id="30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92717-8B93-4863-AD8D-1A981BE26F64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8322F-77C5-4615-9B58-D13F3B622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4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77483-2E64-4CFE-B280-33B6AFEDE5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70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77483-2E64-4CFE-B280-33B6AFEDE5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7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76A8-2A06-45FE-B758-B4CAE152FC6C}" type="datetime1">
              <a:rPr lang="en-US" smtClean="0"/>
              <a:t>6/13/2013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01BC-8D53-4EFA-8B61-72F7522C3AA8}" type="datetime1">
              <a:rPr lang="en-US" smtClean="0"/>
              <a:t>6/13/2013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9C98-04EC-4C76-A323-9059D7530600}" type="datetime1">
              <a:rPr lang="en-US" smtClean="0"/>
              <a:t>6/13/2013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06A28-CCCB-454E-B38D-77FAE3C156A3}" type="datetime1">
              <a:rPr lang="en-US" smtClean="0"/>
              <a:t>6/13/2013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E87C2-C088-46F4-8DEF-D2E85B81B9C9}" type="datetime1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E1B29-B5C1-47F4-9ACF-4434C28CA1BF}" type="datetime1">
              <a:rPr lang="en-US" smtClean="0"/>
              <a:t>6/13/2013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4C774-189D-4352-852E-3A6C4559E053}" type="datetime1">
              <a:rPr lang="en-US" smtClean="0"/>
              <a:t>6/13/2013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82368-101B-47DF-960F-747ECBD9DC5D}" type="datetime1">
              <a:rPr lang="en-US" smtClean="0"/>
              <a:t>6/13/2013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1DC-9786-488C-9BA0-F4F0EF903BDA}" type="datetime1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655F7-7266-486E-9CAA-FBF7DD7AE6E3}" type="datetime1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0BEA-88E6-4C26-8972-9E4D1ACC2B8F}" type="datetime1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7CD79D-56AB-4304-9E85-36B0310FD068}" type="datetime1">
              <a:rPr lang="en-US" smtClean="0"/>
              <a:t>6/13/2013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Media &amp; Social Media Training for Student-Athletes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06DF3F-9DCC-4FB6-A072-C5A64B5FC6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iser@xavi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://www.youtube.com/watch?v=3BkIh1R5ut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youtube.com/watch?v=M8PP3QU7wj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youtu.be/3SuNx0UrnE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KDTrey5" TargetMode="External"/><Relationship Id="rId2" Type="http://schemas.openxmlformats.org/officeDocument/2006/relationships/hyperlink" Target="https://twitter.com/DwyaneWad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witter.com/CP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mailto:c.yandle@miami.edu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xbusiness.com/personal-finance/2013/06/03/what-your-social-media-reputation-says-to-employers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MEDIA &amp; SOCIAL MEDIA TRAINING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0200"/>
            <a:ext cx="4800600" cy="300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58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19400"/>
            <a:ext cx="8458200" cy="1981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Tom Eiser, Associate AD/Communications</a:t>
            </a:r>
            <a:endParaRPr lang="en-US" b="1" dirty="0"/>
          </a:p>
          <a:p>
            <a:r>
              <a:rPr lang="en-US" dirty="0" smtClean="0"/>
              <a:t>Xavier University</a:t>
            </a:r>
          </a:p>
          <a:p>
            <a:r>
              <a:rPr lang="en-US" dirty="0" smtClean="0">
                <a:hlinkClick r:id="rId3"/>
              </a:rPr>
              <a:t>eiser@xavier.edu</a:t>
            </a:r>
            <a:endParaRPr lang="en-US" dirty="0" smtClean="0"/>
          </a:p>
          <a:p>
            <a:r>
              <a:rPr lang="en-US" dirty="0" smtClean="0"/>
              <a:t>513-745-3124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Eiser_XU_Sports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00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WHY IN-HOUSE?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4114800" cy="3810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Benefits: </a:t>
            </a:r>
            <a:br>
              <a:rPr lang="en-US" dirty="0" smtClean="0"/>
            </a:br>
            <a:r>
              <a:rPr lang="en-US" dirty="0" smtClean="0"/>
              <a:t>- Direct contact with all student-athletes</a:t>
            </a:r>
            <a:br>
              <a:rPr lang="en-US" dirty="0" smtClean="0"/>
            </a:br>
            <a:r>
              <a:rPr lang="en-US" dirty="0" smtClean="0"/>
              <a:t>- Cost savings and able to do all sports</a:t>
            </a:r>
          </a:p>
          <a:p>
            <a:r>
              <a:rPr lang="en-US" dirty="0" smtClean="0"/>
              <a:t>Challenge:</a:t>
            </a:r>
            <a:br>
              <a:rPr lang="en-US" dirty="0" smtClean="0"/>
            </a:br>
            <a:r>
              <a:rPr lang="en-US" dirty="0" smtClean="0"/>
              <a:t>- Time to customize </a:t>
            </a:r>
          </a:p>
          <a:p>
            <a:r>
              <a:rPr lang="en-US" dirty="0" smtClean="0"/>
              <a:t>Must be on-going, not one and done 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0" t="11692" r="18445" b="11200"/>
          <a:stretch/>
        </p:blipFill>
        <p:spPr>
          <a:xfrm>
            <a:off x="4495800" y="2362200"/>
            <a:ext cx="4364867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INTERVIEW BASICS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457200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All interviews set up </a:t>
            </a:r>
            <a:br>
              <a:rPr lang="en-US" sz="2400" dirty="0" smtClean="0"/>
            </a:br>
            <a:r>
              <a:rPr lang="en-US" sz="2400" dirty="0" smtClean="0"/>
              <a:t>through Tom Eiser</a:t>
            </a:r>
          </a:p>
          <a:p>
            <a:r>
              <a:rPr lang="en-US" sz="2400" dirty="0" smtClean="0"/>
              <a:t>If you can’t be on time, be early.</a:t>
            </a:r>
          </a:p>
          <a:p>
            <a:r>
              <a:rPr lang="en-US" sz="2400" dirty="0" smtClean="0"/>
              <a:t>Be courteous and say thank you.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Some Quick Tips</a:t>
            </a:r>
          </a:p>
          <a:p>
            <a:pPr lvl="1"/>
            <a:r>
              <a:rPr lang="en-US" sz="2400" dirty="0" smtClean="0"/>
              <a:t>No Gum</a:t>
            </a:r>
          </a:p>
          <a:p>
            <a:pPr lvl="1"/>
            <a:r>
              <a:rPr lang="en-US" sz="2400" dirty="0" smtClean="0"/>
              <a:t>Water Only</a:t>
            </a:r>
          </a:p>
          <a:p>
            <a:pPr lvl="1"/>
            <a:r>
              <a:rPr lang="en-US" sz="2400" dirty="0" smtClean="0"/>
              <a:t>Appropriate Attire (incl. gear,</a:t>
            </a:r>
            <a:br>
              <a:rPr lang="en-US" sz="2400" dirty="0" smtClean="0"/>
            </a:br>
            <a:r>
              <a:rPr lang="en-US" sz="2400" dirty="0" smtClean="0"/>
              <a:t>with no hats, headphones, etc.)</a:t>
            </a:r>
          </a:p>
          <a:p>
            <a:pPr lvl="1"/>
            <a:r>
              <a:rPr lang="en-US" sz="2400" dirty="0" smtClean="0"/>
              <a:t>Body Language </a:t>
            </a:r>
            <a:br>
              <a:rPr lang="en-US" sz="2400" dirty="0" smtClean="0"/>
            </a:br>
            <a:r>
              <a:rPr lang="en-US" sz="2400" dirty="0" smtClean="0"/>
              <a:t>(standing or sitting)</a:t>
            </a:r>
          </a:p>
          <a:p>
            <a:pPr lvl="1"/>
            <a:r>
              <a:rPr lang="en-US" sz="2400" dirty="0" smtClean="0"/>
              <a:t>Who do I look at?</a:t>
            </a:r>
          </a:p>
          <a:p>
            <a:pPr lvl="1"/>
            <a:r>
              <a:rPr lang="en-US" sz="2400" dirty="0" smtClean="0"/>
              <a:t>Hand Gestures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"/>
          <a:stretch/>
        </p:blipFill>
        <p:spPr>
          <a:xfrm>
            <a:off x="5584371" y="1447800"/>
            <a:ext cx="289529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5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ACTIVE INVOLVEMENT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4343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Show team specific student-athlete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examples – feedback</a:t>
            </a:r>
          </a:p>
          <a:p>
            <a:r>
              <a:rPr lang="en-US" dirty="0" smtClean="0"/>
              <a:t>Practice the most used interview types:</a:t>
            </a:r>
            <a:br>
              <a:rPr lang="en-US" dirty="0" smtClean="0"/>
            </a:br>
            <a:r>
              <a:rPr lang="en-US" dirty="0" smtClean="0"/>
              <a:t>- stand up (alone and with interviewer)</a:t>
            </a:r>
            <a:br>
              <a:rPr lang="en-US" dirty="0" smtClean="0"/>
            </a:br>
            <a:r>
              <a:rPr lang="en-US" dirty="0" smtClean="0"/>
              <a:t>- press conference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- involve the students on both sides of the process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9934"/>
          <a:stretch/>
        </p:blipFill>
        <p:spPr>
          <a:xfrm>
            <a:off x="5029200" y="1524000"/>
            <a:ext cx="3786389" cy="41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94" y="381000"/>
            <a:ext cx="7467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CONNECT WITH YOUR GROUP</a:t>
            </a:r>
            <a:endParaRPr lang="en-US" b="1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819400"/>
            <a:ext cx="5665788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0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MAKE A POINT WITH HUMOR</a:t>
            </a:r>
            <a:endParaRPr lang="en-US" b="1" dirty="0"/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09800"/>
            <a:ext cx="5459024" cy="3070701"/>
          </a:xfrm>
        </p:spPr>
      </p:pic>
    </p:spTree>
    <p:extLst>
      <p:ext uri="{BB962C8B-B14F-4D97-AF65-F5344CB8AC3E}">
        <p14:creationId xmlns:p14="http://schemas.microsoft.com/office/powerpoint/2010/main" val="399968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BRING YOUR GAME ENERGY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371600"/>
            <a:ext cx="4419600" cy="4754563"/>
          </a:xfrm>
        </p:spPr>
        <p:txBody>
          <a:bodyPr>
            <a:norm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ENERGY</a:t>
            </a:r>
            <a:r>
              <a:rPr lang="en-US" b="1" dirty="0">
                <a:solidFill>
                  <a:srgbClr val="FF0000"/>
                </a:solidFill>
              </a:rPr>
              <a:t>….USE ENERGY IN YOUR ANSWERS!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smtClean="0">
                <a:solidFill>
                  <a:srgbClr val="FF0000"/>
                </a:solidFill>
              </a:rPr>
              <a:t>HAVE FUN!</a:t>
            </a:r>
            <a:endParaRPr lang="en-US" dirty="0" smtClean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36576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341936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ME IN THE EYES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371600"/>
            <a:ext cx="4648200" cy="5105400"/>
          </a:xfrm>
        </p:spPr>
        <p:txBody>
          <a:bodyPr>
            <a:norm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>
                <a:solidFill>
                  <a:srgbClr val="FF0000"/>
                </a:solidFill>
              </a:rPr>
              <a:t>SLOW </a:t>
            </a:r>
            <a:r>
              <a:rPr lang="en-US" b="1" dirty="0" smtClean="0">
                <a:solidFill>
                  <a:srgbClr val="FF0000"/>
                </a:solidFill>
              </a:rPr>
              <a:t>DOWN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  <a:r>
              <a:rPr lang="en-US" dirty="0" smtClean="0"/>
              <a:t>Make </a:t>
            </a:r>
            <a:r>
              <a:rPr lang="en-US" dirty="0"/>
              <a:t>eye contact, shake the interviewer’s hand and take time to introduce yourself. Also take time to think of your answer. Try to use the interviewer’s name.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Remember to say thank you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517993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7391400" cy="1143000"/>
          </a:xfrm>
        </p:spPr>
        <p:txBody>
          <a:bodyPr/>
          <a:lstStyle/>
          <a:p>
            <a:r>
              <a:rPr lang="en-US" dirty="0" smtClean="0"/>
              <a:t>YOUR TEAM…YOUR MESSAGE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591972"/>
            <a:ext cx="4953000" cy="1913228"/>
          </a:xfrm>
        </p:spPr>
        <p:txBody>
          <a:bodyPr>
            <a:no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KNOW </a:t>
            </a:r>
            <a:r>
              <a:rPr lang="en-US" sz="2800" b="1" dirty="0">
                <a:solidFill>
                  <a:srgbClr val="FF0000"/>
                </a:solidFill>
              </a:rPr>
              <a:t>YOUR AUDIENCE…KNOW YOUR MESSAGE: </a:t>
            </a:r>
            <a:r>
              <a:rPr lang="en-US" sz="2800" dirty="0" smtClean="0"/>
              <a:t>FOCUS </a:t>
            </a:r>
            <a:r>
              <a:rPr lang="en-US" sz="2800" dirty="0"/>
              <a:t>ON XAVIER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b="1" dirty="0" smtClean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9" t="4867" r="22913" b="620"/>
          <a:stretch/>
        </p:blipFill>
        <p:spPr>
          <a:xfrm>
            <a:off x="533400" y="1507544"/>
            <a:ext cx="3065172" cy="32168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4800600"/>
            <a:ext cx="800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>
                <a:solidFill>
                  <a:srgbClr val="FF0000"/>
                </a:solidFill>
              </a:rPr>
              <a:t>TALK ABOUT TEAMMATES AND BY NAME: </a:t>
            </a:r>
            <a:r>
              <a:rPr lang="en-US" sz="2800" dirty="0"/>
              <a:t>Someone asks about your game-winning </a:t>
            </a:r>
            <a:r>
              <a:rPr lang="en-US" sz="2800" dirty="0" smtClean="0"/>
              <a:t>shot: “That </a:t>
            </a:r>
            <a:r>
              <a:rPr lang="en-US" sz="2800" dirty="0"/>
              <a:t>pass from Dee Davis set me up perfectly.”</a:t>
            </a:r>
          </a:p>
        </p:txBody>
      </p:sp>
    </p:spTree>
    <p:extLst>
      <p:ext uri="{BB962C8B-B14F-4D97-AF65-F5344CB8AC3E}">
        <p14:creationId xmlns:p14="http://schemas.microsoft.com/office/powerpoint/2010/main" val="9844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positive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447800"/>
            <a:ext cx="5638800" cy="4678363"/>
          </a:xfrm>
        </p:spPr>
        <p:txBody>
          <a:bodyPr>
            <a:no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ACCEPT </a:t>
            </a:r>
            <a:r>
              <a:rPr lang="en-US" sz="2800" b="1" dirty="0">
                <a:solidFill>
                  <a:srgbClr val="FF0000"/>
                </a:solidFill>
              </a:rPr>
              <a:t>VICTORY AND DEFEAT WITH CLASS…BE POSITIVE! </a:t>
            </a:r>
            <a:r>
              <a:rPr lang="en-US" sz="2800" b="1" dirty="0" smtClean="0">
                <a:solidFill>
                  <a:srgbClr val="FF0000"/>
                </a:solidFill>
              </a:rPr>
              <a:t>NO SARCASM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>
                <a:solidFill>
                  <a:srgbClr val="FF0000"/>
                </a:solidFill>
              </a:rPr>
              <a:t>YOU ARE THE EXPERT: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The interviewer is asking you questions about you, your team, your sport, etc.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/>
              <a:t>Answer the question your way. DON’T REPEAT NEGATIVES!</a:t>
            </a:r>
          </a:p>
          <a:p>
            <a:pPr marL="36576" indent="0" fontAlgn="auto">
              <a:spcAft>
                <a:spcPts val="0"/>
              </a:spcAft>
              <a:buNone/>
              <a:defRPr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36576" indent="0" fontAlgn="auto">
              <a:spcAft>
                <a:spcPts val="0"/>
              </a:spcAft>
              <a:buNone/>
              <a:defRPr/>
            </a:pPr>
            <a:endParaRPr lang="en-US" sz="2800" dirty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2362200" cy="495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4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IT PERSONAL-ITY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398588"/>
            <a:ext cx="3962400" cy="5154612"/>
          </a:xfrm>
        </p:spPr>
        <p:txBody>
          <a:bodyPr>
            <a:normAutofit fontScale="92500" lnSpcReduction="20000"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PERSONALITY </a:t>
            </a:r>
            <a:r>
              <a:rPr lang="en-US" b="1" dirty="0">
                <a:solidFill>
                  <a:srgbClr val="FF0000"/>
                </a:solidFill>
              </a:rPr>
              <a:t>AND ANECDOTES: </a:t>
            </a:r>
            <a:r>
              <a:rPr lang="en-US" dirty="0"/>
              <a:t>Tell </a:t>
            </a:r>
            <a:r>
              <a:rPr lang="en-US" dirty="0" smtClean="0"/>
              <a:t>stories. </a:t>
            </a:r>
            <a:r>
              <a:rPr lang="en-US" dirty="0"/>
              <a:t>What do you find interesting </a:t>
            </a:r>
            <a:r>
              <a:rPr lang="en-US" dirty="0" smtClean="0"/>
              <a:t>when </a:t>
            </a:r>
            <a:r>
              <a:rPr lang="en-US" dirty="0"/>
              <a:t>you see an interview on TV or the internet? </a:t>
            </a:r>
            <a:r>
              <a:rPr lang="en-US" dirty="0" smtClean="0"/>
              <a:t>Don’t be </a:t>
            </a:r>
            <a:r>
              <a:rPr lang="en-US" dirty="0"/>
              <a:t>afraid to show </a:t>
            </a:r>
            <a:r>
              <a:rPr lang="en-US" dirty="0" smtClean="0"/>
              <a:t>personality.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USE COMMON SENSE </a:t>
            </a:r>
            <a:r>
              <a:rPr lang="en-US" dirty="0" smtClean="0"/>
              <a:t>– subject matter, language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/>
          </a:p>
          <a:p>
            <a:pPr marL="36576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23" y="1219200"/>
            <a:ext cx="2819400" cy="511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6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FILLER WORDS ARE NOT NECESSARY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3276600" cy="4830763"/>
          </a:xfrm>
        </p:spPr>
        <p:txBody>
          <a:bodyPr>
            <a:norm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b="1" dirty="0">
                <a:solidFill>
                  <a:srgbClr val="FF0000"/>
                </a:solidFill>
              </a:rPr>
              <a:t>AVOID SOME OF THE MOST COMMON “SPACE FILLERS” AS NATURAL PAUSES:</a:t>
            </a:r>
            <a:endParaRPr lang="en-US" sz="2400" dirty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Um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Like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Well…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I mean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You know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/>
              <a:t>- Basically</a:t>
            </a:r>
          </a:p>
          <a:p>
            <a:pPr marL="36576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07" y="1447800"/>
            <a:ext cx="447921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8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your words wisely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2661141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Any curse words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Any racially-offensive </a:t>
            </a:r>
            <a:r>
              <a:rPr lang="en-US" sz="2800" dirty="0" smtClean="0">
                <a:solidFill>
                  <a:srgbClr val="FF0000"/>
                </a:solidFill>
              </a:rPr>
              <a:t>words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“Come lay with me”</a:t>
            </a:r>
            <a:endParaRPr lang="en-US" sz="2800" dirty="0"/>
          </a:p>
          <a:p>
            <a:r>
              <a:rPr lang="en-US" sz="2800" dirty="0" err="1">
                <a:solidFill>
                  <a:srgbClr val="FF0000"/>
                </a:solidFill>
              </a:rPr>
              <a:t>Ain’t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Yu, bra &amp; text </a:t>
            </a:r>
            <a:r>
              <a:rPr lang="en-US" sz="2800" dirty="0" smtClean="0">
                <a:solidFill>
                  <a:srgbClr val="FF0000"/>
                </a:solidFill>
              </a:rPr>
              <a:t>abbreviations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r="18493"/>
          <a:stretch/>
        </p:blipFill>
        <p:spPr>
          <a:xfrm>
            <a:off x="6019800" y="1524000"/>
            <a:ext cx="2382592" cy="42270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4419600"/>
            <a:ext cx="5257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Former </a:t>
            </a:r>
            <a:r>
              <a:rPr lang="en-US" sz="2800" dirty="0" smtClean="0"/>
              <a:t>college </a:t>
            </a:r>
            <a:r>
              <a:rPr lang="en-US" sz="2800" dirty="0"/>
              <a:t>football player describing his kick-off return for a </a:t>
            </a:r>
            <a:r>
              <a:rPr lang="en-US" sz="2800" dirty="0" smtClean="0"/>
              <a:t>touchdown:</a:t>
            </a:r>
            <a:endParaRPr lang="en-US" sz="2800" dirty="0"/>
          </a:p>
          <a:p>
            <a:pPr marL="36512" indent="0">
              <a:buNone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“That was just instinct. Kind of like running from the cops.”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21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5334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Practice Make Perfect…So Does Ongoing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411288"/>
            <a:ext cx="4572000" cy="4989512"/>
          </a:xfrm>
        </p:spPr>
        <p:txBody>
          <a:bodyPr>
            <a:noAutofit/>
          </a:bodyPr>
          <a:lstStyle/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FOR THE STUDENT-ATHLETE: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dirty="0" smtClean="0"/>
              <a:t>Practice, practice, practice.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FOR THE COMMUNICATIONS STAFF: </a:t>
            </a:r>
            <a:r>
              <a:rPr lang="en-US" sz="2800" dirty="0" smtClean="0"/>
              <a:t>Continuous feedback</a:t>
            </a:r>
          </a:p>
          <a:p>
            <a:pPr marL="36576" indent="0" fontAlgn="auto">
              <a:spcAft>
                <a:spcPts val="0"/>
              </a:spcAft>
              <a:buNone/>
              <a:defRPr/>
            </a:pPr>
            <a:r>
              <a:rPr lang="en-US" sz="2800" dirty="0" smtClean="0"/>
              <a:t> </a:t>
            </a:r>
          </a:p>
          <a:p>
            <a:pPr marL="36576" indent="0" fontAlgn="auto">
              <a:spcAft>
                <a:spcPts val="0"/>
              </a:spcAft>
              <a:buNone/>
              <a:defRPr/>
            </a:pPr>
            <a:r>
              <a:rPr lang="en-US" sz="2800" dirty="0" smtClean="0"/>
              <a:t> </a:t>
            </a:r>
            <a:endParaRPr lang="en-US" sz="2800" dirty="0"/>
          </a:p>
          <a:p>
            <a:pPr marL="420624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22"/>
          <a:stretch/>
        </p:blipFill>
        <p:spPr>
          <a:xfrm>
            <a:off x="914400" y="1981200"/>
            <a:ext cx="2809875" cy="427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4830763"/>
          </a:xfrm>
        </p:spPr>
        <p:txBody>
          <a:bodyPr/>
          <a:lstStyle/>
          <a:p>
            <a:r>
              <a:rPr lang="en-US" dirty="0"/>
              <a:t>We started our social media session with </a:t>
            </a:r>
            <a:r>
              <a:rPr lang="en-US" dirty="0" smtClean="0"/>
              <a:t>video: </a:t>
            </a:r>
            <a:r>
              <a:rPr lang="en-US" dirty="0" smtClean="0">
                <a:hlinkClick r:id="rId2"/>
              </a:rPr>
              <a:t>Social Media Revolution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62200"/>
            <a:ext cx="2057400" cy="1946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362201"/>
            <a:ext cx="19050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23" y="2373924"/>
            <a:ext cx="1893277" cy="18932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8408" y="4495800"/>
            <a:ext cx="991479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b="1" dirty="0" smtClean="0">
                <a:solidFill>
                  <a:srgbClr val="FF0000"/>
                </a:solidFill>
                <a:latin typeface="+mj-lt"/>
              </a:rPr>
              <a:t>Social Media Policy </a:t>
            </a:r>
            <a:endParaRPr lang="en-US" sz="4600" dirty="0" smtClean="0">
              <a:latin typeface="+mj-lt"/>
            </a:endParaRPr>
          </a:p>
          <a:p>
            <a:r>
              <a:rPr lang="en-US" sz="3000" dirty="0" smtClean="0"/>
              <a:t>Xavier Athletics Social Media Policy:</a:t>
            </a:r>
            <a:br>
              <a:rPr lang="en-US" sz="3000" dirty="0" smtClean="0"/>
            </a:br>
            <a:r>
              <a:rPr lang="en-US" sz="3000" dirty="0" smtClean="0"/>
              <a:t>- if you don’t have one it’s time to write one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894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Twitter – the good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153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“Thanks everybody for your thoughts and prayers, mom just got out of surgery and is in recovery! #GODISGOOD” – @jmart202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“Finishing this paper for class… #</a:t>
            </a:r>
            <a:r>
              <a:rPr lang="en-US" sz="2000" b="1" dirty="0" err="1" smtClean="0"/>
              <a:t>collegelife</a:t>
            </a:r>
            <a:r>
              <a:rPr lang="en-US" sz="2000" b="1" dirty="0" smtClean="0"/>
              <a:t>” -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@semaj2332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000" b="1" dirty="0"/>
          </a:p>
          <a:p>
            <a:r>
              <a:rPr lang="en-US" sz="2000" b="1" dirty="0" smtClean="0"/>
              <a:t> “Supporting my girls on the Xavier Volleyball Team!” (Tweeted with Photo) -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@JamesFarr30</a:t>
            </a:r>
          </a:p>
          <a:p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</a:rPr>
              <a:t>“’@</a:t>
            </a:r>
            <a:r>
              <a:rPr lang="en-US" sz="2000" b="1" dirty="0" err="1" smtClean="0">
                <a:solidFill>
                  <a:schemeClr val="tx1">
                    <a:lumMod val="95000"/>
                  </a:schemeClr>
                </a:solidFill>
              </a:rPr>
              <a:t>jeremygrowe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</a:rPr>
              <a:t>:.@B_RadXU12 looked like a young </a:t>
            </a:r>
            <a:r>
              <a:rPr lang="en-US" sz="2000" b="1" dirty="0" err="1" smtClean="0">
                <a:solidFill>
                  <a:schemeClr val="tx1">
                    <a:lumMod val="95000"/>
                  </a:schemeClr>
                </a:solidFill>
              </a:rPr>
              <a:t>steve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</a:schemeClr>
                </a:solidFill>
              </a:rPr>
              <a:t>prefontaine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</a:rPr>
              <a:t> out three w/ a 4:53 mile this morning’ </a:t>
            </a:r>
            <a:r>
              <a:rPr lang="en-US" sz="2000" b="1" dirty="0" err="1" smtClean="0">
                <a:solidFill>
                  <a:schemeClr val="tx1">
                    <a:lumMod val="95000"/>
                  </a:schemeClr>
                </a:solidFill>
              </a:rPr>
              <a:t>haha</a:t>
            </a:r>
            <a:r>
              <a:rPr lang="en-US" sz="2000" b="1" dirty="0" smtClean="0">
                <a:solidFill>
                  <a:schemeClr val="tx1">
                    <a:lumMod val="95000"/>
                  </a:schemeClr>
                </a:solidFill>
              </a:rPr>
              <a:t> got it done!!” -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@B_RadXU12</a:t>
            </a:r>
          </a:p>
          <a:p>
            <a:endParaRPr lang="en-US" sz="2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Told my Moms she can have the Cap .. And my Grandma the </a:t>
            </a:r>
            <a:r>
              <a:rPr lang="en-US" sz="2000" b="1" dirty="0" err="1">
                <a:solidFill>
                  <a:schemeClr val="tx1">
                    <a:lumMod val="95000"/>
                  </a:schemeClr>
                </a:solidFill>
              </a:rPr>
              <a:t>Gown..I</a:t>
            </a: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 been thinking bout this Mother’s Day gift for 4 years ..Happy Mothers Day..”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@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</a:rPr>
              <a:t>TakeoffTrav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0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3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Pro stars you follow – good and bad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b="1" dirty="0" smtClean="0"/>
              <a:t>With </a:t>
            </a:r>
            <a:r>
              <a:rPr lang="en-US" sz="2100" b="1" dirty="0"/>
              <a:t>training camp open, I’m working hard and my knee feels great. Looking forward to the new </a:t>
            </a:r>
            <a:r>
              <a:rPr lang="en-US" sz="2100" b="1" dirty="0" smtClean="0"/>
              <a:t>season</a:t>
            </a:r>
            <a:r>
              <a:rPr lang="en-US" sz="2100" b="1" dirty="0"/>
              <a:t>! Go, Heat! </a:t>
            </a:r>
            <a:r>
              <a:rPr lang="en-US" sz="2100" b="1" u="sng" dirty="0" smtClean="0">
                <a:hlinkClick r:id="rId2"/>
              </a:rPr>
              <a:t>‏</a:t>
            </a:r>
            <a:r>
              <a:rPr lang="en-US" sz="2100" b="1" u="sng" dirty="0">
                <a:hlinkClick r:id="rId2"/>
              </a:rPr>
              <a:t>@</a:t>
            </a:r>
            <a:r>
              <a:rPr lang="en-US" sz="2100" b="1" u="sng" dirty="0" err="1">
                <a:hlinkClick r:id="rId2"/>
              </a:rPr>
              <a:t>DwyaneWade</a:t>
            </a:r>
            <a:r>
              <a:rPr lang="en-US" sz="2100" b="1" u="sng" dirty="0">
                <a:hlinkClick r:id="rId2"/>
              </a:rPr>
              <a:t> </a:t>
            </a:r>
            <a:r>
              <a:rPr lang="en-US" sz="2100" b="1" u="sng" dirty="0" smtClean="0"/>
              <a:t/>
            </a:r>
            <a:br>
              <a:rPr lang="en-US" sz="2100" b="1" u="sng" dirty="0" smtClean="0"/>
            </a:br>
            <a:endParaRPr lang="en-US" sz="2100" b="1" dirty="0"/>
          </a:p>
          <a:p>
            <a:r>
              <a:rPr lang="en-US" sz="2100" b="1" dirty="0" smtClean="0"/>
              <a:t>Congrats </a:t>
            </a:r>
            <a:r>
              <a:rPr lang="en-US" sz="2100" b="1" dirty="0"/>
              <a:t>to our Women's </a:t>
            </a:r>
            <a:r>
              <a:rPr lang="en-US" sz="2100" b="1" dirty="0" err="1"/>
              <a:t>bball</a:t>
            </a:r>
            <a:r>
              <a:rPr lang="en-US" sz="2100" b="1" dirty="0"/>
              <a:t> team, winning gold 5 times in a row!! Wow!! </a:t>
            </a:r>
            <a:r>
              <a:rPr lang="en-US" sz="2100" b="1" u="sng" dirty="0">
                <a:hlinkClick r:id="rId3"/>
              </a:rPr>
              <a:t>‏@KDTrey5 </a:t>
            </a:r>
            <a:endParaRPr lang="en-US" sz="2100" b="1" dirty="0"/>
          </a:p>
          <a:p>
            <a:endParaRPr lang="en-US" sz="2100" b="1" dirty="0"/>
          </a:p>
          <a:p>
            <a:r>
              <a:rPr lang="en-US" sz="2100" b="1" dirty="0" smtClean="0"/>
              <a:t>Happy </a:t>
            </a:r>
            <a:r>
              <a:rPr lang="en-US" sz="2100" b="1" dirty="0"/>
              <a:t>Birthday to the realest, most humble and God-fearing man that I've ever known...my DAD!!! Love You! </a:t>
            </a:r>
            <a:r>
              <a:rPr lang="en-US" sz="2100" b="1" u="sng" dirty="0">
                <a:hlinkClick r:id="rId4"/>
              </a:rPr>
              <a:t>@CP3 </a:t>
            </a:r>
            <a:endParaRPr lang="en-US" sz="2100" b="1" u="sng" dirty="0" smtClean="0"/>
          </a:p>
          <a:p>
            <a:pPr marL="36512" indent="0">
              <a:buNone/>
            </a:pPr>
            <a:endParaRPr lang="en-US" sz="2100" b="1" u="sng" dirty="0" smtClean="0"/>
          </a:p>
          <a:p>
            <a:r>
              <a:rPr lang="en-US" sz="2000" b="1" dirty="0"/>
              <a:t>“Can someone please tell these fucking zebras foot locker called and they’re needed Back at work !!! #</a:t>
            </a:r>
            <a:r>
              <a:rPr lang="en-US" sz="2000" b="1" dirty="0" err="1"/>
              <a:t>BreakingPoint</a:t>
            </a:r>
            <a:r>
              <a:rPr lang="en-US" sz="2000" b="1" dirty="0"/>
              <a:t>” -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@BrandonSpikes55</a:t>
            </a:r>
          </a:p>
          <a:p>
            <a:endParaRPr lang="en-US" sz="2100" b="1" dirty="0"/>
          </a:p>
          <a:p>
            <a:endParaRPr lang="en-US" sz="2100" b="1" dirty="0"/>
          </a:p>
          <a:p>
            <a:endParaRPr 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247621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TWITTER – THE BAD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 smtClean="0"/>
              <a:t>“RT @muskifan10: party in 2E #</a:t>
            </a:r>
            <a:r>
              <a:rPr lang="en-US" sz="2000" b="1" dirty="0" err="1" smtClean="0"/>
              <a:t>XavierNation</a:t>
            </a:r>
            <a:r>
              <a:rPr lang="en-US" sz="2000" b="1" dirty="0" smtClean="0"/>
              <a:t> @</a:t>
            </a:r>
            <a:r>
              <a:rPr lang="en-US" sz="2000" b="1" dirty="0" err="1" smtClean="0"/>
              <a:t>JalenReynolds</a:t>
            </a:r>
            <a:r>
              <a:rPr lang="en-US" sz="2000" b="1" dirty="0" smtClean="0"/>
              <a:t> @semaj2332 @jamesfarr30”</a:t>
            </a:r>
          </a:p>
          <a:p>
            <a:endParaRPr lang="en-US" sz="2000" b="1" dirty="0"/>
          </a:p>
          <a:p>
            <a:r>
              <a:rPr lang="en-US" sz="2000" b="1" dirty="0"/>
              <a:t>Keep my homeboys out da </a:t>
            </a:r>
            <a:r>
              <a:rPr lang="en-US" sz="2000" b="1" dirty="0" err="1"/>
              <a:t>streets..keep</a:t>
            </a:r>
            <a:r>
              <a:rPr lang="en-US" sz="2000" b="1" dirty="0"/>
              <a:t> my bad hoes on a leash! When I die burry me in a </a:t>
            </a:r>
            <a:r>
              <a:rPr lang="en-US" sz="2000" b="1" dirty="0" err="1"/>
              <a:t>kneck</a:t>
            </a:r>
            <a:r>
              <a:rPr lang="en-US" sz="2000" b="1" dirty="0"/>
              <a:t> full of rosary’s ..” – </a:t>
            </a:r>
            <a:r>
              <a:rPr lang="en-US" sz="2000" b="1" dirty="0" err="1"/>
              <a:t>Retweet</a:t>
            </a:r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“That shit is </a:t>
            </a:r>
            <a:r>
              <a:rPr lang="en-US" sz="2000" b="1" dirty="0" err="1"/>
              <a:t>wackin</a:t>
            </a:r>
            <a:r>
              <a:rPr lang="en-US" sz="2000" b="1" dirty="0"/>
              <a:t> like some dumb shit #preach”</a:t>
            </a:r>
          </a:p>
          <a:p>
            <a:endParaRPr lang="en-US" sz="2000" b="1" dirty="0"/>
          </a:p>
          <a:p>
            <a:r>
              <a:rPr lang="en-US" sz="2000" b="1" dirty="0"/>
              <a:t>“It’s almost my nigga @Big_Rob21 </a:t>
            </a:r>
            <a:r>
              <a:rPr lang="en-US" sz="2000" b="1" dirty="0" err="1"/>
              <a:t>bday</a:t>
            </a:r>
            <a:r>
              <a:rPr lang="en-US" sz="2000" b="1" dirty="0"/>
              <a:t>” – </a:t>
            </a:r>
            <a:r>
              <a:rPr lang="en-US" sz="2000" b="1" dirty="0" err="1"/>
              <a:t>Retweeted</a:t>
            </a:r>
            <a:r>
              <a:rPr lang="en-US" sz="2000" b="1" dirty="0"/>
              <a:t> from (</a:t>
            </a:r>
            <a:r>
              <a:rPr lang="en-US" sz="2000" dirty="0"/>
              <a:t>•</a:t>
            </a:r>
            <a:r>
              <a:rPr lang="en-US" sz="2000" b="1" dirty="0"/>
              <a:t>)(</a:t>
            </a:r>
            <a:r>
              <a:rPr lang="en-US" sz="2000" dirty="0"/>
              <a:t>•</a:t>
            </a:r>
            <a:r>
              <a:rPr lang="en-US" sz="2000" b="1" dirty="0"/>
              <a:t>) @</a:t>
            </a:r>
            <a:r>
              <a:rPr lang="en-US" sz="2000" b="1" dirty="0" err="1" smtClean="0"/>
              <a:t>BoobieFRESH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/>
              <a:t>“How the </a:t>
            </a:r>
            <a:r>
              <a:rPr lang="en-US" sz="2000" b="1" dirty="0" err="1"/>
              <a:t>eff</a:t>
            </a:r>
            <a:r>
              <a:rPr lang="en-US" sz="2000" b="1" dirty="0"/>
              <a:t> has the </a:t>
            </a:r>
            <a:r>
              <a:rPr lang="en-US" sz="2000" b="1" dirty="0" err="1"/>
              <a:t>chinese</a:t>
            </a:r>
            <a:r>
              <a:rPr lang="en-US" sz="2000" b="1" dirty="0"/>
              <a:t> trampoline guy not thrown up his fried rice doing all those flips in a row #10minutes” – </a:t>
            </a:r>
            <a:r>
              <a:rPr lang="en-US" sz="2000" b="1" dirty="0" smtClean="0"/>
              <a:t>Academic All-Star Student </a:t>
            </a:r>
            <a:r>
              <a:rPr lang="en-US" sz="2000" b="1" dirty="0"/>
              <a:t>Athlete (posted during the Olympics)</a:t>
            </a:r>
          </a:p>
          <a:p>
            <a:endParaRPr lang="en-US" sz="2000" b="1" dirty="0"/>
          </a:p>
          <a:p>
            <a:pPr marL="36512" indent="0">
              <a:buNone/>
            </a:pPr>
            <a:r>
              <a:rPr lang="en-US" sz="2000" b="1" dirty="0" smtClean="0"/>
              <a:t> </a:t>
            </a:r>
          </a:p>
          <a:p>
            <a:endParaRPr lang="en-US" sz="2000" b="1" dirty="0"/>
          </a:p>
          <a:p>
            <a:pPr marL="36512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0780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249" y="457200"/>
            <a:ext cx="7467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Facebook – the good</a:t>
            </a:r>
            <a:endParaRPr lang="en-US" b="1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1" r="16083"/>
          <a:stretch/>
        </p:blipFill>
        <p:spPr>
          <a:xfrm>
            <a:off x="533400" y="3809999"/>
            <a:ext cx="3952581" cy="289430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" t="8269" r="7463" b="4808"/>
          <a:stretch/>
        </p:blipFill>
        <p:spPr>
          <a:xfrm>
            <a:off x="536418" y="914400"/>
            <a:ext cx="4229100" cy="2922865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21796" r="24472" b="17365"/>
          <a:stretch/>
        </p:blipFill>
        <p:spPr bwMode="auto">
          <a:xfrm>
            <a:off x="3425228" y="1828800"/>
            <a:ext cx="4759859" cy="3059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7" t="4487" r="28696"/>
          <a:stretch/>
        </p:blipFill>
        <p:spPr>
          <a:xfrm>
            <a:off x="5690857" y="3912577"/>
            <a:ext cx="2995943" cy="27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FACEBOOK – THE BAD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" t="20369" r="39872" b="21100"/>
          <a:stretch/>
        </p:blipFill>
        <p:spPr>
          <a:xfrm>
            <a:off x="457200" y="1524000"/>
            <a:ext cx="3851329" cy="26760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" t="27581" r="39847" b="16827"/>
          <a:stretch/>
        </p:blipFill>
        <p:spPr>
          <a:xfrm>
            <a:off x="4308529" y="3352800"/>
            <a:ext cx="3851330" cy="289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YEAR-LONG EDUCATION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6422898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 one-and-done approach</a:t>
            </a:r>
          </a:p>
          <a:p>
            <a:r>
              <a:rPr lang="en-US" sz="2800" dirty="0" smtClean="0"/>
              <a:t>Regular follow-up: positive and constructive criticism for all media, including interviews and social media</a:t>
            </a:r>
          </a:p>
          <a:p>
            <a:r>
              <a:rPr lang="en-US" sz="2800" dirty="0" smtClean="0"/>
              <a:t>Coaches don’t stop practicing and giving feedback in the pre-season; your pre-season session is exactly the same…a great starting point 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214" y="2209800"/>
            <a:ext cx="1872996" cy="143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590800"/>
            <a:ext cx="8458200" cy="2209800"/>
          </a:xfrm>
        </p:spPr>
        <p:txBody>
          <a:bodyPr/>
          <a:lstStyle/>
          <a:p>
            <a:r>
              <a:rPr lang="en-US" b="1" dirty="0" smtClean="0"/>
              <a:t>John </a:t>
            </a:r>
            <a:r>
              <a:rPr lang="en-US" b="1" dirty="0" err="1" smtClean="0"/>
              <a:t>Lata</a:t>
            </a:r>
            <a:r>
              <a:rPr lang="en-US" b="1" dirty="0" smtClean="0"/>
              <a:t>, </a:t>
            </a:r>
            <a:r>
              <a:rPr lang="en-US" b="1" smtClean="0"/>
              <a:t>Assistant AD/Student </a:t>
            </a:r>
            <a:r>
              <a:rPr lang="en-US" b="1" dirty="0" smtClean="0"/>
              <a:t>Services</a:t>
            </a:r>
          </a:p>
          <a:p>
            <a:r>
              <a:rPr lang="en-US" dirty="0" smtClean="0"/>
              <a:t>Florida State University</a:t>
            </a:r>
          </a:p>
          <a:p>
            <a:r>
              <a:rPr lang="en-US" dirty="0" smtClean="0"/>
              <a:t>jlata@fsu.edu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17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FSU’s Approach to Social Media</a:t>
            </a:r>
            <a:endParaRPr lang="en-US" sz="32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1295400"/>
            <a:ext cx="4490229" cy="45041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 FSU policy adopted in Summer 2006</a:t>
            </a:r>
          </a:p>
          <a:p>
            <a:r>
              <a:rPr lang="en-US" dirty="0" smtClean="0"/>
              <a:t>Revised annually</a:t>
            </a:r>
          </a:p>
          <a:p>
            <a:pPr lvl="1"/>
            <a:r>
              <a:rPr lang="en-US" dirty="0" smtClean="0"/>
              <a:t>Last revision released: Summer, 2012</a:t>
            </a:r>
          </a:p>
          <a:p>
            <a:pPr lvl="1"/>
            <a:r>
              <a:rPr lang="en-US" dirty="0" smtClean="0"/>
              <a:t>Reviewed by university general counsel</a:t>
            </a:r>
          </a:p>
          <a:p>
            <a:pPr lvl="1"/>
            <a:r>
              <a:rPr lang="en-US" dirty="0" smtClean="0"/>
              <a:t>All SA’s sign agreement</a:t>
            </a:r>
          </a:p>
          <a:p>
            <a:r>
              <a:rPr lang="en-US" dirty="0" smtClean="0"/>
              <a:t>Department philosophy:</a:t>
            </a:r>
          </a:p>
          <a:p>
            <a:pPr lvl="1"/>
            <a:r>
              <a:rPr lang="en-US" dirty="0" smtClean="0"/>
              <a:t>Educational</a:t>
            </a:r>
          </a:p>
          <a:p>
            <a:pPr lvl="1"/>
            <a:r>
              <a:rPr lang="en-US" dirty="0" smtClean="0"/>
              <a:t>Fun</a:t>
            </a:r>
          </a:p>
          <a:p>
            <a:pPr lvl="1"/>
            <a:r>
              <a:rPr lang="en-US" dirty="0" smtClean="0"/>
              <a:t>Not punitive in nature </a:t>
            </a:r>
          </a:p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762000"/>
            <a:ext cx="8229600" cy="655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" name="Picture 41" descr="facebook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579" y="2251554"/>
            <a:ext cx="3290021" cy="263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16931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Hazing Tie-in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40700"/>
            <a:ext cx="4155510" cy="398327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Opportunity to touch on other hot topics</a:t>
            </a:r>
          </a:p>
          <a:p>
            <a:r>
              <a:rPr lang="en-US" dirty="0" smtClean="0"/>
              <a:t>Many hazing situations were discovered through social-media downloads</a:t>
            </a:r>
          </a:p>
          <a:p>
            <a:r>
              <a:rPr lang="en-US" dirty="0" smtClean="0"/>
              <a:t>Annual squad meetings</a:t>
            </a:r>
          </a:p>
          <a:p>
            <a:endParaRPr lang="en-US" dirty="0"/>
          </a:p>
        </p:txBody>
      </p:sp>
      <p:pic>
        <p:nvPicPr>
          <p:cNvPr id="5" name="Picture 4" descr="hazing_dislike_button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766" y="1824426"/>
            <a:ext cx="3211622" cy="32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Squad 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Coordinated by our Compliance Office</a:t>
            </a:r>
          </a:p>
          <a:p>
            <a:pPr lvl="1"/>
            <a:r>
              <a:rPr lang="en-US" dirty="0" smtClean="0"/>
              <a:t>Fall sports: held the day before practice starts</a:t>
            </a:r>
            <a:endParaRPr lang="en-US" sz="1200" dirty="0" smtClean="0"/>
          </a:p>
          <a:p>
            <a:pPr lvl="0"/>
            <a:r>
              <a:rPr lang="en-US" dirty="0" smtClean="0"/>
              <a:t>Mandatory for all teams and student-athletes </a:t>
            </a:r>
          </a:p>
          <a:p>
            <a:pPr lvl="0"/>
            <a:r>
              <a:rPr lang="en-US" dirty="0" smtClean="0"/>
              <a:t>Attendance: </a:t>
            </a:r>
          </a:p>
          <a:p>
            <a:pPr lvl="1"/>
            <a:r>
              <a:rPr lang="en-US" dirty="0" smtClean="0"/>
              <a:t>All coaching staff</a:t>
            </a:r>
            <a:endParaRPr lang="en-US" sz="1200" dirty="0" smtClean="0"/>
          </a:p>
          <a:p>
            <a:pPr lvl="1"/>
            <a:r>
              <a:rPr lang="en-US" dirty="0" smtClean="0"/>
              <a:t>All student athletes (if they do not attend, they can not practice)</a:t>
            </a:r>
            <a:endParaRPr lang="en-US" sz="1600" dirty="0" smtClean="0"/>
          </a:p>
          <a:p>
            <a:pPr lvl="0"/>
            <a:r>
              <a:rPr lang="en-US" dirty="0" smtClean="0"/>
              <a:t>Agenda: </a:t>
            </a:r>
          </a:p>
          <a:p>
            <a:pPr lvl="1"/>
            <a:r>
              <a:rPr lang="en-US" dirty="0" smtClean="0"/>
              <a:t>Signing paperwork to be able to compete, but now all are signed online, and we just use this meeting to emphasize certain issues within the student-athlete community</a:t>
            </a:r>
            <a:endParaRPr lang="en-US" sz="1200" dirty="0" smtClean="0"/>
          </a:p>
          <a:p>
            <a:pPr lvl="1"/>
            <a:r>
              <a:rPr lang="en-US" dirty="0" smtClean="0"/>
              <a:t>Social media portion held in the middle, as a break between compliance and academics (typically 15 minutes: 5 minutes on hazing, 10 minutes on social media)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12791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they use social media?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</a:t>
            </a:r>
          </a:p>
          <a:p>
            <a:r>
              <a:rPr lang="en-US" dirty="0" smtClean="0"/>
              <a:t>Connections – family and friends</a:t>
            </a:r>
          </a:p>
          <a:p>
            <a:r>
              <a:rPr lang="en-US" dirty="0" smtClean="0"/>
              <a:t>How many friends is too many?</a:t>
            </a:r>
          </a:p>
          <a:p>
            <a:pPr lvl="1"/>
            <a:r>
              <a:rPr lang="en-US" dirty="0" smtClean="0"/>
              <a:t>How many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pictures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/>
              <a:t>are too many?!?</a:t>
            </a:r>
          </a:p>
          <a:p>
            <a:endParaRPr lang="en-US" dirty="0"/>
          </a:p>
        </p:txBody>
      </p:sp>
      <p:pic>
        <p:nvPicPr>
          <p:cNvPr id="9" name="Picture 51" descr="Baseball - Omaha B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686" y="4719638"/>
            <a:ext cx="3048000" cy="202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etAttachment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82" y="3963511"/>
            <a:ext cx="3706918" cy="278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6" descr="wte hudd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634" y="4438877"/>
            <a:ext cx="2413427" cy="230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244" y="1513892"/>
            <a:ext cx="2340442" cy="299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2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Appropriateness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discussions</a:t>
            </a:r>
          </a:p>
          <a:p>
            <a:r>
              <a:rPr lang="en-US" dirty="0" smtClean="0"/>
              <a:t>Tweeting issues</a:t>
            </a:r>
          </a:p>
          <a:p>
            <a:r>
              <a:rPr lang="en-US" dirty="0" err="1" smtClean="0"/>
              <a:t>Instagram</a:t>
            </a:r>
            <a:r>
              <a:rPr lang="en-US" dirty="0"/>
              <a:t>/</a:t>
            </a:r>
            <a:r>
              <a:rPr lang="en-US" dirty="0" smtClean="0"/>
              <a:t>new platforms</a:t>
            </a:r>
          </a:p>
          <a:p>
            <a:r>
              <a:rPr lang="en-US" dirty="0" smtClean="0"/>
              <a:t>Positive uses</a:t>
            </a:r>
          </a:p>
          <a:p>
            <a:pPr lvl="1"/>
            <a:r>
              <a:rPr lang="en-US" dirty="0" smtClean="0"/>
              <a:t>Thanking fans</a:t>
            </a:r>
          </a:p>
          <a:p>
            <a:pPr lvl="1"/>
            <a:r>
              <a:rPr lang="en-US" dirty="0" smtClean="0"/>
              <a:t>Talk about community service</a:t>
            </a:r>
          </a:p>
          <a:p>
            <a:endParaRPr lang="en-US" dirty="0"/>
          </a:p>
        </p:txBody>
      </p:sp>
      <p:pic>
        <p:nvPicPr>
          <p:cNvPr id="4" name="Picture 12" descr="twitter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620" y="1554162"/>
            <a:ext cx="2473325" cy="345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33331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Uh-oh </a:t>
            </a:r>
            <a:r>
              <a:rPr lang="en-US" dirty="0" err="1" smtClean="0"/>
              <a:t>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careful of folks with cameras, especially in bars</a:t>
            </a:r>
          </a:p>
          <a:p>
            <a:endParaRPr lang="en-US" dirty="0"/>
          </a:p>
        </p:txBody>
      </p:sp>
      <p:pic>
        <p:nvPicPr>
          <p:cNvPr id="5" name="Picture 12" descr="taccett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08" y="2671771"/>
            <a:ext cx="4544472" cy="340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7" descr="nevill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624" y="2270700"/>
            <a:ext cx="2127547" cy="426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1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</a:t>
            </a:r>
            <a:r>
              <a:rPr lang="en-US" dirty="0" err="1" smtClean="0"/>
              <a:t>pics</a:t>
            </a:r>
            <a:r>
              <a:rPr lang="en-US" dirty="0" smtClean="0"/>
              <a:t>/sayings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be president of your own fan club</a:t>
            </a:r>
          </a:p>
          <a:p>
            <a:endParaRPr lang="en-US" dirty="0"/>
          </a:p>
        </p:txBody>
      </p:sp>
      <p:pic>
        <p:nvPicPr>
          <p:cNvPr id="4" name="Picture 19" descr="MTennis- Chris Rei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8" y="3102650"/>
            <a:ext cx="2590800" cy="349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creen Shot 2012-07-25 at 1.10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779" y="2202308"/>
            <a:ext cx="3780177" cy="27984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902" y="5079968"/>
            <a:ext cx="3921341" cy="15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2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disciplines?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Peer pressure</a:t>
            </a:r>
          </a:p>
          <a:p>
            <a:r>
              <a:rPr lang="en-US" dirty="0" smtClean="0"/>
              <a:t>Pressure from coaching staff</a:t>
            </a:r>
          </a:p>
          <a:p>
            <a:r>
              <a:rPr lang="en-US" dirty="0" smtClean="0"/>
              <a:t>I have little to no punitive powers</a:t>
            </a:r>
          </a:p>
          <a:p>
            <a:r>
              <a:rPr lang="en-US" dirty="0" smtClean="0"/>
              <a:t>Were you waiting for your picture to go up on the big screen and I missed you?</a:t>
            </a:r>
          </a:p>
          <a:p>
            <a:pPr lvl="1"/>
            <a:r>
              <a:rPr lang="en-US" dirty="0" smtClean="0"/>
              <a:t>You know what picture I’m talking about, take it down</a:t>
            </a:r>
          </a:p>
        </p:txBody>
      </p:sp>
    </p:spTree>
    <p:extLst>
      <p:ext uri="{BB962C8B-B14F-4D97-AF65-F5344CB8AC3E}">
        <p14:creationId xmlns:p14="http://schemas.microsoft.com/office/powerpoint/2010/main" val="395234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Once you post it,  you don’t own it anymore!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Facebook policy – even after you delete it, they own it</a:t>
            </a:r>
          </a:p>
          <a:p>
            <a:endParaRPr lang="en-US" dirty="0"/>
          </a:p>
        </p:txBody>
      </p:sp>
      <p:pic>
        <p:nvPicPr>
          <p:cNvPr id="4" name="Picture 8" descr="n5206491_31703809_93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390" y="2243300"/>
            <a:ext cx="5115766" cy="383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38331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talk about team issues</a:t>
            </a:r>
          </a:p>
          <a:p>
            <a:r>
              <a:rPr lang="en-US" dirty="0" smtClean="0"/>
              <a:t>Don’t talk about injuries, yours or others</a:t>
            </a:r>
          </a:p>
          <a:p>
            <a:endParaRPr lang="en-US" dirty="0"/>
          </a:p>
        </p:txBody>
      </p:sp>
      <p:pic>
        <p:nvPicPr>
          <p:cNvPr id="4" name="Picture 3" descr="439307-Royalty-Free-RF-Clip-Art-Illustration-Of-A-Cartoon-Injured-Guy-Using-A-Laptop-In-A-Wheelcha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895" y="2959007"/>
            <a:ext cx="2820675" cy="294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5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 of emphasis</a:t>
            </a:r>
          </a:p>
          <a:p>
            <a:r>
              <a:rPr lang="en-US" dirty="0" smtClean="0"/>
              <a:t>Don’t post personal contact info</a:t>
            </a:r>
          </a:p>
          <a:p>
            <a:r>
              <a:rPr lang="en-US" dirty="0" smtClean="0"/>
              <a:t>Don’t post where you will be when</a:t>
            </a:r>
          </a:p>
          <a:p>
            <a:r>
              <a:rPr lang="en-US" dirty="0" smtClean="0"/>
              <a:t>Your real friends know how to find you</a:t>
            </a:r>
          </a:p>
          <a:p>
            <a:r>
              <a:rPr lang="en-US" dirty="0" smtClean="0"/>
              <a:t>Be careful what groups you belong to</a:t>
            </a:r>
          </a:p>
          <a:p>
            <a:pPr lvl="1"/>
            <a:r>
              <a:rPr lang="en-US" dirty="0" smtClean="0"/>
              <a:t>Guilty by association</a:t>
            </a:r>
          </a:p>
          <a:p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6697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my job gets harder every year: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Seniors know I’m coming</a:t>
            </a:r>
          </a:p>
          <a:p>
            <a:r>
              <a:rPr lang="en-US" dirty="0" smtClean="0"/>
              <a:t>I utilize a “best of the past” presentation for the groups that don’t have issues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4000" b="1" dirty="0" smtClean="0"/>
              <a:t>And yet, I’m still in business</a:t>
            </a:r>
          </a:p>
          <a:p>
            <a:r>
              <a:rPr lang="en-US" dirty="0" smtClean="0"/>
              <a:t>No matter how much we talk about it, there are still a few folks who just don’t get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3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fun</a:t>
            </a:r>
          </a:p>
          <a:p>
            <a:r>
              <a:rPr lang="en-US" dirty="0" smtClean="0"/>
              <a:t>Don’t embarrass one person too much</a:t>
            </a:r>
          </a:p>
          <a:p>
            <a:r>
              <a:rPr lang="en-US" dirty="0" smtClean="0"/>
              <a:t>If needed, pull a particular person aside before or after</a:t>
            </a:r>
          </a:p>
          <a:p>
            <a:r>
              <a:rPr lang="en-US" dirty="0" smtClean="0"/>
              <a:t>Safety (and future employability) are key</a:t>
            </a:r>
          </a:p>
          <a:p>
            <a:r>
              <a:rPr lang="en-US" dirty="0" smtClean="0"/>
              <a:t>Let the coaches set the team ground rules</a:t>
            </a:r>
          </a:p>
          <a:p>
            <a:pPr lvl="1"/>
            <a:r>
              <a:rPr lang="en-US" dirty="0" smtClean="0"/>
              <a:t>Expectations can vary</a:t>
            </a:r>
          </a:p>
          <a:p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61623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handle violations?</a:t>
            </a:r>
          </a:p>
          <a:p>
            <a:pPr lvl="1"/>
            <a:r>
              <a:rPr lang="en-US" dirty="0" smtClean="0"/>
              <a:t>Obviously there are circumstances that are unacceptable regardless of team affiliation</a:t>
            </a:r>
          </a:p>
          <a:p>
            <a:pPr lvl="1"/>
            <a:r>
              <a:rPr lang="en-US" dirty="0" smtClean="0"/>
              <a:t>Handle them</a:t>
            </a:r>
          </a:p>
          <a:p>
            <a:r>
              <a:rPr lang="en-US" dirty="0" smtClean="0"/>
              <a:t>Let the coaches set the team ground rules</a:t>
            </a:r>
          </a:p>
          <a:p>
            <a:endParaRPr lang="en-US" dirty="0"/>
          </a:p>
        </p:txBody>
      </p:sp>
      <p:pic>
        <p:nvPicPr>
          <p:cNvPr id="4" name="Picture 3" descr="ru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618" y="4347218"/>
            <a:ext cx="2187650" cy="232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2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Anything you post online represents:</a:t>
            </a:r>
          </a:p>
          <a:p>
            <a:pPr lvl="1"/>
            <a:r>
              <a:rPr lang="en-US" dirty="0" smtClean="0"/>
              <a:t>Yourself</a:t>
            </a:r>
          </a:p>
          <a:p>
            <a:pPr lvl="1"/>
            <a:r>
              <a:rPr lang="en-US" dirty="0" smtClean="0"/>
              <a:t>Your team</a:t>
            </a:r>
          </a:p>
          <a:p>
            <a:pPr lvl="1"/>
            <a:r>
              <a:rPr lang="en-US" dirty="0" smtClean="0"/>
              <a:t>Your athletic department</a:t>
            </a:r>
          </a:p>
          <a:p>
            <a:pPr lvl="1"/>
            <a:r>
              <a:rPr lang="en-US" dirty="0" smtClean="0"/>
              <a:t>Your school and conference</a:t>
            </a:r>
          </a:p>
          <a:p>
            <a:pPr lvl="1"/>
            <a:r>
              <a:rPr lang="en-US" dirty="0" smtClean="0"/>
              <a:t>And finally, your family</a:t>
            </a:r>
          </a:p>
          <a:p>
            <a:endParaRPr lang="en-US" dirty="0"/>
          </a:p>
        </p:txBody>
      </p:sp>
      <p:pic>
        <p:nvPicPr>
          <p:cNvPr id="4" name="Picture 3" descr="6a00d83455b3db69e20134856e36c6970c-800w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48" y="3288785"/>
            <a:ext cx="3373856" cy="2530392"/>
          </a:xfrm>
          <a:prstGeom prst="rect">
            <a:avLst/>
          </a:prstGeom>
        </p:spPr>
      </p:pic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23168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0"/>
            <a:ext cx="84582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Chris Yandle, Director of Communications</a:t>
            </a:r>
          </a:p>
          <a:p>
            <a:r>
              <a:rPr lang="en-US" dirty="0" smtClean="0"/>
              <a:t>University of Miami</a:t>
            </a:r>
          </a:p>
          <a:p>
            <a:r>
              <a:rPr lang="en-US" dirty="0" smtClean="0">
                <a:hlinkClick r:id="rId2"/>
              </a:rPr>
              <a:t>c.yandle@miami.edu</a:t>
            </a:r>
            <a:endParaRPr lang="en-US" dirty="0" smtClean="0"/>
          </a:p>
          <a:p>
            <a:r>
              <a:rPr lang="en-US" dirty="0" smtClean="0"/>
              <a:t>305-284-3248</a:t>
            </a:r>
          </a:p>
          <a:p>
            <a:r>
              <a:rPr lang="en-US" dirty="0" smtClean="0"/>
              <a:t>@ChrisYandle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3058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694047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R.A.I.S.E. Your Social media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600" b="1" dirty="0"/>
              <a:t>Respectful</a:t>
            </a:r>
            <a:endParaRPr lang="en-US" sz="3600" dirty="0"/>
          </a:p>
          <a:p>
            <a:pPr lvl="1"/>
            <a:r>
              <a:rPr lang="en-US" sz="3600" b="1" dirty="0"/>
              <a:t>Authentic</a:t>
            </a:r>
            <a:endParaRPr lang="en-US" sz="3600" dirty="0"/>
          </a:p>
          <a:p>
            <a:pPr lvl="1"/>
            <a:r>
              <a:rPr lang="en-US" sz="3600" b="1" dirty="0"/>
              <a:t>Intentional</a:t>
            </a:r>
            <a:endParaRPr lang="en-US" sz="3600" dirty="0"/>
          </a:p>
          <a:p>
            <a:pPr lvl="1"/>
            <a:r>
              <a:rPr lang="en-US" sz="3600" b="1" dirty="0"/>
              <a:t>Smart</a:t>
            </a:r>
            <a:endParaRPr lang="en-US" sz="3600" dirty="0"/>
          </a:p>
          <a:p>
            <a:pPr lvl="1"/>
            <a:r>
              <a:rPr lang="en-US" sz="3600" b="1" dirty="0" smtClean="0"/>
              <a:t>Engaging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6324601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2267325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1534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62000" y="2173288"/>
            <a:ext cx="7772400" cy="2422525"/>
          </a:xfrm>
        </p:spPr>
        <p:txBody>
          <a:bodyPr/>
          <a:lstStyle/>
          <a:p>
            <a:pPr algn="l"/>
            <a:r>
              <a:rPr lang="en-US" dirty="0">
                <a:effectLst/>
              </a:rPr>
              <a:t>Why do we do social media training in-house?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2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9248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62000" y="2173288"/>
            <a:ext cx="7772400" cy="2422525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sz="4000" dirty="0">
                <a:effectLst/>
              </a:rPr>
              <a:t>Your social media footprint </a:t>
            </a:r>
            <a:r>
              <a:rPr lang="en-US" sz="4000" dirty="0" smtClean="0">
                <a:effectLst/>
              </a:rPr>
              <a:t>is </a:t>
            </a:r>
            <a:r>
              <a:rPr lang="en-US" sz="4000" dirty="0">
                <a:effectLst/>
              </a:rPr>
              <a:t>your </a:t>
            </a:r>
            <a:r>
              <a:rPr lang="en-US" sz="4000" dirty="0">
                <a:solidFill>
                  <a:srgbClr val="FF0000"/>
                </a:solidFill>
                <a:effectLst/>
              </a:rPr>
              <a:t>digital </a:t>
            </a:r>
            <a:r>
              <a:rPr lang="en-US" sz="4000" dirty="0" smtClean="0">
                <a:solidFill>
                  <a:srgbClr val="FF0000"/>
                </a:solidFill>
                <a:effectLst/>
              </a:rPr>
              <a:t>résumé</a:t>
            </a:r>
            <a:r>
              <a:rPr lang="en-US" sz="4000" dirty="0" smtClean="0">
                <a:effectLst/>
              </a:rPr>
              <a:t>. </a:t>
            </a:r>
            <a:r>
              <a:rPr lang="en-US" sz="4000" dirty="0">
                <a:effectLst/>
              </a:rPr>
              <a:t>Potential employers will look at what you’ve done online.</a:t>
            </a:r>
          </a:p>
        </p:txBody>
      </p:sp>
    </p:spTree>
    <p:extLst>
      <p:ext uri="{BB962C8B-B14F-4D97-AF65-F5344CB8AC3E}">
        <p14:creationId xmlns:p14="http://schemas.microsoft.com/office/powerpoint/2010/main" val="279169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6962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600" y="2173288"/>
            <a:ext cx="7924800" cy="2422525"/>
          </a:xfrm>
        </p:spPr>
        <p:txBody>
          <a:bodyPr/>
          <a:lstStyle/>
          <a:p>
            <a:pPr lvl="0" algn="l"/>
            <a:r>
              <a:rPr lang="en-US" sz="3600" dirty="0">
                <a:effectLst/>
              </a:rPr>
              <a:t>If athletics is the </a:t>
            </a:r>
            <a:r>
              <a:rPr lang="en-US" sz="3600" dirty="0" smtClean="0">
                <a:solidFill>
                  <a:srgbClr val="FF0000"/>
                </a:solidFill>
                <a:effectLst/>
              </a:rPr>
              <a:t>front porch </a:t>
            </a:r>
            <a:r>
              <a:rPr lang="en-US" sz="3600" dirty="0">
                <a:effectLst/>
              </a:rPr>
              <a:t>of a University, then social media is the </a:t>
            </a:r>
            <a:r>
              <a:rPr lang="en-US" sz="3600" dirty="0" smtClean="0">
                <a:solidFill>
                  <a:srgbClr val="FF0000"/>
                </a:solidFill>
                <a:effectLst/>
              </a:rPr>
              <a:t>front lawn </a:t>
            </a:r>
            <a:r>
              <a:rPr lang="en-US" sz="3600" dirty="0">
                <a:effectLst/>
              </a:rPr>
              <a:t>– </a:t>
            </a:r>
            <a:r>
              <a:rPr lang="en-US" sz="3600" i="1" dirty="0">
                <a:effectLst/>
              </a:rPr>
              <a:t>keep it clean</a:t>
            </a:r>
            <a:r>
              <a:rPr lang="en-US" sz="36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586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6962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600" y="2173288"/>
            <a:ext cx="7924800" cy="2422525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what you say online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DOES</a:t>
            </a:r>
            <a:r>
              <a:rPr lang="en-US" dirty="0" smtClean="0">
                <a:effectLst/>
              </a:rPr>
              <a:t> represent your employer, your family, your church, etc.</a:t>
            </a:r>
            <a:endParaRPr lang="en-US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110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your social media reputation says?</a:t>
            </a:r>
            <a:endParaRPr lang="en-US" sz="3600" dirty="0"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0070" lvl="0" indent="-514350">
              <a:buFont typeface="+mj-lt"/>
              <a:buAutoNum type="arabicPeriod"/>
            </a:pPr>
            <a:r>
              <a:rPr lang="en-US" dirty="0" smtClean="0"/>
              <a:t>Google Yourself</a:t>
            </a:r>
            <a:endParaRPr lang="en-US" dirty="0"/>
          </a:p>
          <a:p>
            <a:pPr marL="560070" lvl="0" indent="-514350">
              <a:buFont typeface="+mj-lt"/>
              <a:buAutoNum type="arabicPeriod"/>
            </a:pPr>
            <a:r>
              <a:rPr lang="en-US" dirty="0" smtClean="0"/>
              <a:t>Don’t rely on privacy settings</a:t>
            </a:r>
          </a:p>
          <a:p>
            <a:pPr marL="560070" lvl="0" indent="-514350">
              <a:buFont typeface="+mj-lt"/>
              <a:buAutoNum type="arabicPeriod"/>
            </a:pPr>
            <a:r>
              <a:rPr lang="en-US" dirty="0" smtClean="0"/>
              <a:t>Remove every potentially-inappropriate post and picture</a:t>
            </a:r>
          </a:p>
          <a:p>
            <a:pPr marL="560070" lvl="0" indent="-514350">
              <a:buFont typeface="+mj-lt"/>
              <a:buAutoNum type="arabicPeriod"/>
            </a:pPr>
            <a:r>
              <a:rPr lang="en-US" dirty="0" smtClean="0"/>
              <a:t>Keep language and grammar in mind</a:t>
            </a:r>
          </a:p>
          <a:p>
            <a:pPr marL="560070" lvl="0" indent="-514350">
              <a:buFont typeface="+mj-lt"/>
              <a:buAutoNum type="arabicPeriod"/>
            </a:pPr>
            <a:endParaRPr lang="en-US" dirty="0"/>
          </a:p>
          <a:p>
            <a:pPr marL="45720" lvl="0" indent="0">
              <a:buNone/>
            </a:pPr>
            <a:r>
              <a:rPr lang="en-US" sz="2000" i="1" dirty="0" smtClean="0">
                <a:hlinkClick r:id="rId2"/>
              </a:rPr>
              <a:t>Emily Driscoll, FOXBusiness.com</a:t>
            </a:r>
          </a:p>
          <a:p>
            <a:pPr marL="45720" lvl="0" indent="0">
              <a:buNone/>
            </a:pPr>
            <a:r>
              <a:rPr lang="en-US" sz="2000" i="1" dirty="0" smtClean="0">
                <a:hlinkClick r:id="rId2"/>
              </a:rPr>
              <a:t>“What Your Social Media Reputation Says to Employers” – June 3, 2013</a:t>
            </a:r>
            <a:endParaRPr lang="en-US" sz="2000" i="1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0866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37338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10 SOCIAL MEDIA KEYS</a:t>
            </a:r>
            <a:endParaRPr lang="en-US" sz="3600" dirty="0"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lvl="0" indent="-457200">
              <a:buFont typeface="+mj-lt"/>
              <a:buAutoNum type="arabicPeriod"/>
            </a:pPr>
            <a:r>
              <a:rPr lang="en-US" dirty="0"/>
              <a:t>Every day is a job interview. Dress/Act like the job you want, not the job you </a:t>
            </a:r>
            <a:r>
              <a:rPr lang="en-US" dirty="0" smtClean="0"/>
              <a:t>have.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 smtClean="0"/>
              <a:t>Twitter/social </a:t>
            </a:r>
            <a:r>
              <a:rPr lang="en-US" dirty="0"/>
              <a:t>media is a telephone, not a </a:t>
            </a:r>
            <a:r>
              <a:rPr lang="en-US" dirty="0" smtClean="0"/>
              <a:t>megaphone.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 smtClean="0"/>
              <a:t>Take </a:t>
            </a:r>
            <a:r>
              <a:rPr lang="en-US" dirty="0"/>
              <a:t>pride in who/what you </a:t>
            </a:r>
            <a:r>
              <a:rPr lang="en-US" dirty="0" smtClean="0"/>
              <a:t>represent.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you can’t say it front of your mother, then don’t say it. (MOM </a:t>
            </a:r>
            <a:r>
              <a:rPr lang="en-US" dirty="0" smtClean="0"/>
              <a:t>RULE)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 smtClean="0"/>
              <a:t>Have </a:t>
            </a:r>
            <a:r>
              <a:rPr lang="en-US" dirty="0"/>
              <a:t>some common sense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0866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104861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10 SOCIAL MEDIA KEYS</a:t>
            </a:r>
            <a:endParaRPr lang="en-US" sz="3600" dirty="0"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02920" lvl="0" indent="-457200">
              <a:buFont typeface="+mj-lt"/>
              <a:buAutoNum type="arabicPeriod" startAt="6"/>
            </a:pPr>
            <a:r>
              <a:rPr lang="en-US" dirty="0"/>
              <a:t>Don’t engage in Twitter arguments. No one </a:t>
            </a:r>
            <a:r>
              <a:rPr lang="en-US" dirty="0" smtClean="0"/>
              <a:t>wins.</a:t>
            </a:r>
          </a:p>
          <a:p>
            <a:pPr marL="502920" lvl="0" indent="-457200">
              <a:buFont typeface="+mj-lt"/>
              <a:buAutoNum type="arabicPeriod" startAt="6"/>
            </a:pPr>
            <a:r>
              <a:rPr lang="en-US" dirty="0" smtClean="0"/>
              <a:t>What </a:t>
            </a:r>
            <a:r>
              <a:rPr lang="en-US" dirty="0"/>
              <a:t>happens behind closed doors…stays behind closed </a:t>
            </a:r>
            <a:r>
              <a:rPr lang="en-US" dirty="0" smtClean="0"/>
              <a:t>doors.</a:t>
            </a:r>
          </a:p>
          <a:p>
            <a:pPr marL="502920" lvl="0" indent="-457200">
              <a:buFont typeface="+mj-lt"/>
              <a:buAutoNum type="arabicPeriod" startAt="6"/>
            </a:pPr>
            <a:r>
              <a:rPr lang="en-US" dirty="0" smtClean="0"/>
              <a:t>Thank </a:t>
            </a:r>
            <a:r>
              <a:rPr lang="en-US" dirty="0"/>
              <a:t>your teammates and fans every </a:t>
            </a:r>
            <a:r>
              <a:rPr lang="en-US" dirty="0" smtClean="0"/>
              <a:t>day.</a:t>
            </a:r>
          </a:p>
          <a:p>
            <a:pPr marL="502920" lvl="0" indent="-457200">
              <a:buFont typeface="+mj-lt"/>
              <a:buAutoNum type="arabicPeriod" startAt="6"/>
            </a:pPr>
            <a:r>
              <a:rPr lang="en-US" dirty="0" smtClean="0"/>
              <a:t>Never </a:t>
            </a:r>
            <a:r>
              <a:rPr lang="en-US" dirty="0"/>
              <a:t>criticize an opposing team, referee, coach or </a:t>
            </a:r>
            <a:r>
              <a:rPr lang="en-US" dirty="0" smtClean="0"/>
              <a:t>teammate.</a:t>
            </a:r>
          </a:p>
          <a:p>
            <a:pPr marL="502920" lvl="0" indent="-457200">
              <a:buFont typeface="+mj-lt"/>
              <a:buAutoNum type="arabicPeriod" startAt="6"/>
            </a:pPr>
            <a:r>
              <a:rPr lang="en-US" dirty="0" smtClean="0"/>
              <a:t>Have </a:t>
            </a:r>
            <a:r>
              <a:rPr lang="en-US" dirty="0"/>
              <a:t>fun.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0866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243605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QUESTIONS?</a:t>
            </a:r>
            <a:endParaRPr lang="en-US" sz="3600" dirty="0"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02920" lvl="0" indent="-457200">
              <a:buFont typeface="+mj-lt"/>
              <a:buAutoNum type="arabicPeriod" startAt="6"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7086601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2013 </a:t>
            </a:r>
            <a:r>
              <a:rPr lang="en-US" b="1" dirty="0" err="1">
                <a:solidFill>
                  <a:schemeClr val="tx1"/>
                </a:solidFill>
              </a:rPr>
              <a:t>CoSIDA</a:t>
            </a:r>
            <a:r>
              <a:rPr lang="en-US" b="1" dirty="0">
                <a:solidFill>
                  <a:schemeClr val="tx1"/>
                </a:solidFill>
              </a:rPr>
              <a:t> Convention: Media &amp; Social Media Training for Student-Athletes</a:t>
            </a:r>
          </a:p>
        </p:txBody>
      </p:sp>
    </p:spTree>
    <p:extLst>
      <p:ext uri="{BB962C8B-B14F-4D97-AF65-F5344CB8AC3E}">
        <p14:creationId xmlns:p14="http://schemas.microsoft.com/office/powerpoint/2010/main" val="228914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179</TotalTime>
  <Words>1600</Words>
  <Application>Microsoft Office PowerPoint</Application>
  <PresentationFormat>On-screen Show (4:3)</PresentationFormat>
  <Paragraphs>250</Paragraphs>
  <Slides>48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Trek</vt:lpstr>
      <vt:lpstr>MEDIA &amp; SOCIAL MEDIA TRAINING</vt:lpstr>
      <vt:lpstr>PowerPoint Presentation</vt:lpstr>
      <vt:lpstr>WHY IN-HOUSE?</vt:lpstr>
      <vt:lpstr>INTERVIEW BASICS</vt:lpstr>
      <vt:lpstr>ACTIVE INVOLVEMENT</vt:lpstr>
      <vt:lpstr>CONNECT WITH YOUR GROUP</vt:lpstr>
      <vt:lpstr>MAKE A POINT WITH HUMOR</vt:lpstr>
      <vt:lpstr>BRING YOUR GAME ENERGY</vt:lpstr>
      <vt:lpstr>LOOK ME IN THE EYES</vt:lpstr>
      <vt:lpstr>YOUR TEAM…YOUR MESSAGE</vt:lpstr>
      <vt:lpstr>Be positive</vt:lpstr>
      <vt:lpstr>MAKE IT PERSONAL-ITY</vt:lpstr>
      <vt:lpstr>FILLER WORDS ARE NOT NECESSARY</vt:lpstr>
      <vt:lpstr>Choose your words wisely</vt:lpstr>
      <vt:lpstr>Practice Make Perfect…So Does Ongoing Feedback</vt:lpstr>
      <vt:lpstr>SOCIAL MEDIA</vt:lpstr>
      <vt:lpstr>Twitter – the good</vt:lpstr>
      <vt:lpstr>Pro stars you follow – good and bad</vt:lpstr>
      <vt:lpstr>TWITTER – THE BAD </vt:lpstr>
      <vt:lpstr>Facebook – the good</vt:lpstr>
      <vt:lpstr>FACEBOOK – THE BAD</vt:lpstr>
      <vt:lpstr>YEAR-LONG EDUCATION</vt:lpstr>
      <vt:lpstr>PowerPoint Presentation</vt:lpstr>
      <vt:lpstr>FSU’s Approach to Social Media</vt:lpstr>
      <vt:lpstr>Hazing Tie-in</vt:lpstr>
      <vt:lpstr>Squad Meetings</vt:lpstr>
      <vt:lpstr>Why do they use social media?</vt:lpstr>
      <vt:lpstr>Appropriateness</vt:lpstr>
      <vt:lpstr>Uh-oh pics</vt:lpstr>
      <vt:lpstr>Bad pics/sayings</vt:lpstr>
      <vt:lpstr>Who disciplines?</vt:lpstr>
      <vt:lpstr>Once you post it,  you don’t own it anymore!</vt:lpstr>
      <vt:lpstr>Other Issues</vt:lpstr>
      <vt:lpstr>Safety Issues</vt:lpstr>
      <vt:lpstr>Why my job gets harder every year:</vt:lpstr>
      <vt:lpstr>Concluding Thoughts</vt:lpstr>
      <vt:lpstr>Concluding Thoughts</vt:lpstr>
      <vt:lpstr>Represent!</vt:lpstr>
      <vt:lpstr>PowerPoint Presentation</vt:lpstr>
      <vt:lpstr>R.A.I.S.E. Your Social media awareness</vt:lpstr>
      <vt:lpstr>Why do we do social media training in-house? </vt:lpstr>
      <vt:lpstr>Your social media footprint is your digital résumé. Potential employers will look at what you’ve done online.</vt:lpstr>
      <vt:lpstr>If athletics is the front porch of a University, then social media is the front lawn – keep it clean.</vt:lpstr>
      <vt:lpstr>what you say online DOES represent your employer, your family, your church, etc.</vt:lpstr>
      <vt:lpstr>your social media reputation says?</vt:lpstr>
      <vt:lpstr>10 SOCIAL MEDIA KEYS</vt:lpstr>
      <vt:lpstr>10 SOCIAL MEDIA KEYS</vt:lpstr>
      <vt:lpstr>QUESTIONS?</vt:lpstr>
    </vt:vector>
  </TitlesOfParts>
  <Company>University of Miami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Yandle</dc:creator>
  <cp:lastModifiedBy>Christopher Yandle</cp:lastModifiedBy>
  <cp:revision>16</cp:revision>
  <dcterms:created xsi:type="dcterms:W3CDTF">2013-05-17T19:01:42Z</dcterms:created>
  <dcterms:modified xsi:type="dcterms:W3CDTF">2013-06-13T12:51:56Z</dcterms:modified>
</cp:coreProperties>
</file>