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7"/>
  </p:notesMasterIdLst>
  <p:sldIdLst>
    <p:sldId id="296" r:id="rId2"/>
    <p:sldId id="256" r:id="rId3"/>
    <p:sldId id="257" r:id="rId4"/>
    <p:sldId id="258" r:id="rId5"/>
    <p:sldId id="259" r:id="rId6"/>
    <p:sldId id="260" r:id="rId7"/>
    <p:sldId id="261" r:id="rId8"/>
    <p:sldId id="262" r:id="rId9"/>
    <p:sldId id="263" r:id="rId10"/>
    <p:sldId id="264" r:id="rId11"/>
    <p:sldId id="266" r:id="rId12"/>
    <p:sldId id="265" r:id="rId13"/>
    <p:sldId id="267" r:id="rId14"/>
    <p:sldId id="268" r:id="rId15"/>
    <p:sldId id="269" r:id="rId16"/>
    <p:sldId id="270" r:id="rId17"/>
    <p:sldId id="271" r:id="rId18"/>
    <p:sldId id="297"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98"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300" r:id="rId45"/>
    <p:sldId id="299"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7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14028A-F90F-4900-AB85-289AD4753EE5}" type="datetimeFigureOut">
              <a:rPr lang="en-US" smtClean="0"/>
              <a:t>5/29/2014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60829F-C03C-4E26-85CB-87F99149EEDE}" type="slidenum">
              <a:rPr lang="en-US" smtClean="0"/>
              <a:t>‹#›</a:t>
            </a:fld>
            <a:endParaRPr lang="en-US"/>
          </a:p>
        </p:txBody>
      </p:sp>
    </p:spTree>
    <p:extLst>
      <p:ext uri="{BB962C8B-B14F-4D97-AF65-F5344CB8AC3E}">
        <p14:creationId xmlns:p14="http://schemas.microsoft.com/office/powerpoint/2010/main" val="4272916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Sexual Assault and Domestic</a:t>
            </a:r>
            <a:r>
              <a:rPr lang="en-US" baseline="0" dirty="0" smtClean="0"/>
              <a:t> Violence education must be uniform across the campus in terms of information.  It is counterproductive to have different education from different entities which are not collaborating.  It must also be audience specific so that you would not be doing the same presentation for students as you would for staff, or for Greeks as you would for athletes.  It should also be research-based whether through formal research or through climate surveys or other assessments of your own campus.  Resources and empowerment models must also be provided so that the audience does not feel helpless at the end.  These include bystander intervention strategies and experts on campus.  Finally, you must be able to document and evaluate your trainings to make sure they are as effective as they can be.  This will also cover your legal obligations under </a:t>
            </a:r>
            <a:r>
              <a:rPr lang="en-US" baseline="0" dirty="0" err="1" smtClean="0"/>
              <a:t>SaVE</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B660829F-C03C-4E26-85CB-87F99149EEDE}" type="slidenum">
              <a:rPr lang="en-US" smtClean="0"/>
              <a:t>3</a:t>
            </a:fld>
            <a:endParaRPr lang="en-US"/>
          </a:p>
        </p:txBody>
      </p:sp>
    </p:spTree>
    <p:extLst>
      <p:ext uri="{BB962C8B-B14F-4D97-AF65-F5344CB8AC3E}">
        <p14:creationId xmlns:p14="http://schemas.microsoft.com/office/powerpoint/2010/main" val="28681823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terms are used</a:t>
            </a:r>
            <a:r>
              <a:rPr lang="en-US" baseline="0" dirty="0" smtClean="0"/>
              <a:t> interchangeably, but they really are different concepts.  It is important to have both the social and individual intervention/education levels especially when talking about violence prevention.  </a:t>
            </a:r>
            <a:r>
              <a:rPr lang="en-US" dirty="0" smtClean="0"/>
              <a:t>Each campus usually has some form of health promotion and/or</a:t>
            </a:r>
            <a:r>
              <a:rPr lang="en-US" baseline="0" dirty="0" smtClean="0"/>
              <a:t> health education department.  Utilize them!  </a:t>
            </a:r>
            <a:endParaRPr lang="en-US" dirty="0"/>
          </a:p>
        </p:txBody>
      </p:sp>
      <p:sp>
        <p:nvSpPr>
          <p:cNvPr id="4" name="Slide Number Placeholder 3"/>
          <p:cNvSpPr>
            <a:spLocks noGrp="1"/>
          </p:cNvSpPr>
          <p:nvPr>
            <p:ph type="sldNum" sz="quarter" idx="10"/>
          </p:nvPr>
        </p:nvSpPr>
        <p:spPr/>
        <p:txBody>
          <a:bodyPr/>
          <a:lstStyle/>
          <a:p>
            <a:fld id="{B660829F-C03C-4E26-85CB-87F99149EEDE}" type="slidenum">
              <a:rPr lang="en-US" smtClean="0"/>
              <a:t>4</a:t>
            </a:fld>
            <a:endParaRPr lang="en-US"/>
          </a:p>
        </p:txBody>
      </p:sp>
    </p:spTree>
    <p:extLst>
      <p:ext uri="{BB962C8B-B14F-4D97-AF65-F5344CB8AC3E}">
        <p14:creationId xmlns:p14="http://schemas.microsoft.com/office/powerpoint/2010/main" val="1657606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60829F-C03C-4E26-85CB-87F99149EEDE}" type="slidenum">
              <a:rPr lang="en-US" smtClean="0"/>
              <a:t>5</a:t>
            </a:fld>
            <a:endParaRPr lang="en-US"/>
          </a:p>
        </p:txBody>
      </p:sp>
    </p:spTree>
    <p:extLst>
      <p:ext uri="{BB962C8B-B14F-4D97-AF65-F5344CB8AC3E}">
        <p14:creationId xmlns:p14="http://schemas.microsoft.com/office/powerpoint/2010/main" val="1166694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NCHA supplies valuable data concerning what your students’ health habits are ranging from dietary</a:t>
            </a:r>
            <a:r>
              <a:rPr lang="en-US" baseline="0" dirty="0" smtClean="0"/>
              <a:t> habits to sleeping patterns to how often they exercise and see a dentist.  In addition, the survey asks about what they would like to have more education about.  You can also request (at a cost) subset data, for example a separate report regarding your athletes or your Greeks.  This information can help shape how often you do education, and what type you do. </a:t>
            </a:r>
            <a:endParaRPr lang="en-US" dirty="0"/>
          </a:p>
        </p:txBody>
      </p:sp>
      <p:sp>
        <p:nvSpPr>
          <p:cNvPr id="4" name="Slide Number Placeholder 3"/>
          <p:cNvSpPr>
            <a:spLocks noGrp="1"/>
          </p:cNvSpPr>
          <p:nvPr>
            <p:ph type="sldNum" sz="quarter" idx="10"/>
          </p:nvPr>
        </p:nvSpPr>
        <p:spPr/>
        <p:txBody>
          <a:bodyPr/>
          <a:lstStyle/>
          <a:p>
            <a:fld id="{B660829F-C03C-4E26-85CB-87F99149EEDE}" type="slidenum">
              <a:rPr lang="en-US" smtClean="0"/>
              <a:t>6</a:t>
            </a:fld>
            <a:endParaRPr lang="en-US"/>
          </a:p>
        </p:txBody>
      </p:sp>
    </p:spTree>
    <p:extLst>
      <p:ext uri="{BB962C8B-B14F-4D97-AF65-F5344CB8AC3E}">
        <p14:creationId xmlns:p14="http://schemas.microsoft.com/office/powerpoint/2010/main" val="3844956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be easier to assure compliance if holds are placed on registration.</a:t>
            </a:r>
            <a:r>
              <a:rPr lang="en-US" baseline="0" dirty="0" smtClean="0"/>
              <a:t>  The pre-post test data usually involves attitudinal data which can be valuable, in addition to ensuring that the students have some level of comprehension of material presented.  Information and resources are consistent.  They are costly, however.  Different ways to cover the fee is a supplemental fee charged to the student, grants, and departmental budget collaboration.  Also, someone must manage the holds.  Not all companies offer this services.  Finally, without face-to-face contact, especially with new students, there may not be an identification of the “person with the services”. </a:t>
            </a:r>
            <a:endParaRPr lang="en-US" dirty="0"/>
          </a:p>
        </p:txBody>
      </p:sp>
      <p:sp>
        <p:nvSpPr>
          <p:cNvPr id="4" name="Slide Number Placeholder 3"/>
          <p:cNvSpPr>
            <a:spLocks noGrp="1"/>
          </p:cNvSpPr>
          <p:nvPr>
            <p:ph type="sldNum" sz="quarter" idx="10"/>
          </p:nvPr>
        </p:nvSpPr>
        <p:spPr/>
        <p:txBody>
          <a:bodyPr/>
          <a:lstStyle/>
          <a:p>
            <a:fld id="{B660829F-C03C-4E26-85CB-87F99149EEDE}" type="slidenum">
              <a:rPr lang="en-US" smtClean="0"/>
              <a:t>7</a:t>
            </a:fld>
            <a:endParaRPr lang="en-US"/>
          </a:p>
        </p:txBody>
      </p:sp>
    </p:spTree>
    <p:extLst>
      <p:ext uri="{BB962C8B-B14F-4D97-AF65-F5344CB8AC3E}">
        <p14:creationId xmlns:p14="http://schemas.microsoft.com/office/powerpoint/2010/main" val="2640156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Best</a:t>
            </a:r>
            <a:r>
              <a:rPr lang="en-US" baseline="0" dirty="0" smtClean="0"/>
              <a:t> done in conjunction with online education, as well as print material and web-based resources/education.  These should also involve many different presenters if possible, although this can be uncomfortable for some staff due to the sensitive subject matter.  Coaches, peer health educators, and health education staff can all participate.  It is also important for sexual assault/domestic violence training to occur with new and existing athletic staff so that they know what the students are being told and feel comfortable with service-providing staff members should a student disclose.</a:t>
            </a:r>
            <a:endParaRPr lang="en-US" dirty="0"/>
          </a:p>
        </p:txBody>
      </p:sp>
      <p:sp>
        <p:nvSpPr>
          <p:cNvPr id="4" name="Slide Number Placeholder 3"/>
          <p:cNvSpPr>
            <a:spLocks noGrp="1"/>
          </p:cNvSpPr>
          <p:nvPr>
            <p:ph type="sldNum" sz="quarter" idx="10"/>
          </p:nvPr>
        </p:nvSpPr>
        <p:spPr/>
        <p:txBody>
          <a:bodyPr/>
          <a:lstStyle/>
          <a:p>
            <a:fld id="{B660829F-C03C-4E26-85CB-87F99149EEDE}" type="slidenum">
              <a:rPr lang="en-US" smtClean="0"/>
              <a:t>8</a:t>
            </a:fld>
            <a:endParaRPr lang="en-US"/>
          </a:p>
        </p:txBody>
      </p:sp>
    </p:spTree>
    <p:extLst>
      <p:ext uri="{BB962C8B-B14F-4D97-AF65-F5344CB8AC3E}">
        <p14:creationId xmlns:p14="http://schemas.microsoft.com/office/powerpoint/2010/main" val="276649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third piece of the puzzle is ongoing education through outreach.  It is important for athletes to participate as members of the university athletic teams, as well as athletic coaches and staff to participate visibly.  There has to be an infusion of education, not sporadic, isolated incidents.  In addition, health education staff must participate with athletics for their big events.  Going to homecoming, team games, honored or featured positions at DV/SA events for teams is just as important.  Finally, assessing coaches and athletic support staff for their knowledge of the subject matter and then supplying training which is useful to them on an ongoing basis is essential.  All of our DV/SA education staff should know coaches on a first name basis.  </a:t>
            </a:r>
            <a:endParaRPr lang="en-US" dirty="0"/>
          </a:p>
        </p:txBody>
      </p:sp>
      <p:sp>
        <p:nvSpPr>
          <p:cNvPr id="4" name="Slide Number Placeholder 3"/>
          <p:cNvSpPr>
            <a:spLocks noGrp="1"/>
          </p:cNvSpPr>
          <p:nvPr>
            <p:ph type="sldNum" sz="quarter" idx="10"/>
          </p:nvPr>
        </p:nvSpPr>
        <p:spPr/>
        <p:txBody>
          <a:bodyPr/>
          <a:lstStyle/>
          <a:p>
            <a:fld id="{B660829F-C03C-4E26-85CB-87F99149EEDE}" type="slidenum">
              <a:rPr lang="en-US" smtClean="0"/>
              <a:t>9</a:t>
            </a:fld>
            <a:endParaRPr lang="en-US"/>
          </a:p>
        </p:txBody>
      </p:sp>
    </p:spTree>
    <p:extLst>
      <p:ext uri="{BB962C8B-B14F-4D97-AF65-F5344CB8AC3E}">
        <p14:creationId xmlns:p14="http://schemas.microsoft.com/office/powerpoint/2010/main" val="1799804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Victim advocates are not counselors, although we do crisis counseling.  In</a:t>
            </a:r>
            <a:r>
              <a:rPr lang="en-US" baseline="0" dirty="0" smtClean="0"/>
              <a:t> most states, we do carry client confidentiality like a counselor.  We are the “air traffic controllers” for the student.  We explain their options and then let them choose.  Then we make that happen to the best of our ability.  It takes teamwork.  This is why athletic-advocate collaboration is so very crucial so that when the crisis happens for the athlete the services are seamless and as coordinated </a:t>
            </a:r>
            <a:r>
              <a:rPr lang="en-US" baseline="0" smtClean="0"/>
              <a:t>as possible.  </a:t>
            </a:r>
            <a:endParaRPr lang="en-US"/>
          </a:p>
        </p:txBody>
      </p:sp>
      <p:sp>
        <p:nvSpPr>
          <p:cNvPr id="4" name="Slide Number Placeholder 3"/>
          <p:cNvSpPr>
            <a:spLocks noGrp="1"/>
          </p:cNvSpPr>
          <p:nvPr>
            <p:ph type="sldNum" sz="quarter" idx="10"/>
          </p:nvPr>
        </p:nvSpPr>
        <p:spPr/>
        <p:txBody>
          <a:bodyPr/>
          <a:lstStyle/>
          <a:p>
            <a:fld id="{B660829F-C03C-4E26-85CB-87F99149EEDE}" type="slidenum">
              <a:rPr lang="en-US" smtClean="0"/>
              <a:t>10</a:t>
            </a:fld>
            <a:endParaRPr lang="en-US"/>
          </a:p>
        </p:txBody>
      </p:sp>
    </p:spTree>
    <p:extLst>
      <p:ext uri="{BB962C8B-B14F-4D97-AF65-F5344CB8AC3E}">
        <p14:creationId xmlns:p14="http://schemas.microsoft.com/office/powerpoint/2010/main" val="812947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Kitty was approximately</a:t>
            </a:r>
            <a:r>
              <a:rPr lang="en-US" baseline="0" dirty="0" smtClean="0"/>
              <a:t> 100 feet from her apartment when she was attacked.  She cried for help but neighbors did not intervene.  One neighbor yelled out to the attacker to leave her alone.  He left for ten minutes to stab her several more times.  He then proceeded to rape her and stole money from her wallet.  The entire attack lasted 30 minutes-more than enough time for neighbors to react and police to arrive.  </a:t>
            </a:r>
            <a:endParaRPr lang="en-US" dirty="0"/>
          </a:p>
        </p:txBody>
      </p:sp>
      <p:sp>
        <p:nvSpPr>
          <p:cNvPr id="4" name="Slide Number Placeholder 3"/>
          <p:cNvSpPr>
            <a:spLocks noGrp="1"/>
          </p:cNvSpPr>
          <p:nvPr>
            <p:ph type="sldNum" sz="quarter" idx="10"/>
          </p:nvPr>
        </p:nvSpPr>
        <p:spPr/>
        <p:txBody>
          <a:bodyPr/>
          <a:lstStyle/>
          <a:p>
            <a:fld id="{B660829F-C03C-4E26-85CB-87F99149EEDE}" type="slidenum">
              <a:rPr lang="en-US" smtClean="0"/>
              <a:t>12</a:t>
            </a:fld>
            <a:endParaRPr lang="en-US"/>
          </a:p>
        </p:txBody>
      </p:sp>
    </p:spTree>
    <p:extLst>
      <p:ext uri="{BB962C8B-B14F-4D97-AF65-F5344CB8AC3E}">
        <p14:creationId xmlns:p14="http://schemas.microsoft.com/office/powerpoint/2010/main" val="2356210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Official channels are known to be under represent that actual prevalence of campus sexual violence  </a:t>
            </a:r>
            <a:endParaRPr lang="en-US" dirty="0"/>
          </a:p>
        </p:txBody>
      </p:sp>
      <p:sp>
        <p:nvSpPr>
          <p:cNvPr id="4" name="Slide Number Placeholder 3"/>
          <p:cNvSpPr>
            <a:spLocks noGrp="1"/>
          </p:cNvSpPr>
          <p:nvPr>
            <p:ph type="sldNum" sz="quarter" idx="10"/>
          </p:nvPr>
        </p:nvSpPr>
        <p:spPr/>
        <p:txBody>
          <a:bodyPr/>
          <a:lstStyle/>
          <a:p>
            <a:fld id="{8AA1EE35-EEDE-4FB0-A3CC-D54EE0C7D9AA}"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449141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Focus groups last year on our campus</a:t>
            </a:r>
            <a:r>
              <a:rPr lang="en-US" baseline="0" dirty="0" smtClean="0"/>
              <a:t> </a:t>
            </a:r>
            <a:r>
              <a:rPr lang="en-US" dirty="0" smtClean="0"/>
              <a:t>suggested</a:t>
            </a:r>
            <a:r>
              <a:rPr lang="en-US" baseline="0" dirty="0" smtClean="0"/>
              <a:t> to us that coaches were the most likely person a student athlete would seek support from; that they expected coaches to know options and provide valued guidance. Female athletes also provided valuable information on their challenging position within this gendered arena. They described attitudes that created barriers to reporting as well as utilizing bystander intervention that were unique to their social group. </a:t>
            </a:r>
            <a:endParaRPr lang="en-US" dirty="0"/>
          </a:p>
        </p:txBody>
      </p:sp>
      <p:sp>
        <p:nvSpPr>
          <p:cNvPr id="4" name="Slide Number Placeholder 3"/>
          <p:cNvSpPr>
            <a:spLocks noGrp="1"/>
          </p:cNvSpPr>
          <p:nvPr>
            <p:ph type="sldNum" sz="quarter" idx="10"/>
          </p:nvPr>
        </p:nvSpPr>
        <p:spPr/>
        <p:txBody>
          <a:bodyPr/>
          <a:lstStyle/>
          <a:p>
            <a:fld id="{8AA1EE35-EEDE-4FB0-A3CC-D54EE0C7D9AA}"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697377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Clarifies if your efforts to educate are</a:t>
            </a:r>
            <a:r>
              <a:rPr lang="en-US" baseline="0" dirty="0" smtClean="0"/>
              <a:t> working</a:t>
            </a:r>
            <a:endParaRPr lang="en-US" dirty="0"/>
          </a:p>
        </p:txBody>
      </p:sp>
      <p:sp>
        <p:nvSpPr>
          <p:cNvPr id="4" name="Slide Number Placeholder 3"/>
          <p:cNvSpPr>
            <a:spLocks noGrp="1"/>
          </p:cNvSpPr>
          <p:nvPr>
            <p:ph type="sldNum" sz="quarter" idx="10"/>
          </p:nvPr>
        </p:nvSpPr>
        <p:spPr/>
        <p:txBody>
          <a:bodyPr/>
          <a:lstStyle/>
          <a:p>
            <a:fld id="{8AA1EE35-EEDE-4FB0-A3CC-D54EE0C7D9AA}"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584143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Clery</a:t>
            </a:r>
            <a:r>
              <a:rPr lang="en-US" dirty="0" smtClean="0"/>
              <a:t> is about crime and safety</a:t>
            </a:r>
            <a:r>
              <a:rPr lang="en-US" baseline="0" dirty="0" smtClean="0"/>
              <a:t> policy reporting in addition to timely warnings, emergency notifications, missing persons policies, etc.</a:t>
            </a:r>
          </a:p>
          <a:p>
            <a:r>
              <a:rPr lang="en-US" baseline="0" dirty="0" smtClean="0"/>
              <a:t>VAWA is a 2013 Amendment to </a:t>
            </a:r>
            <a:r>
              <a:rPr lang="en-US" baseline="0" dirty="0" err="1" smtClean="0"/>
              <a:t>Clery</a:t>
            </a:r>
            <a:r>
              <a:rPr lang="en-US" baseline="0" dirty="0" smtClean="0"/>
              <a:t>.  </a:t>
            </a:r>
          </a:p>
          <a:p>
            <a:r>
              <a:rPr lang="en-US" baseline="0" dirty="0" smtClean="0"/>
              <a:t>Title IX prohibits sex discrimination in educational programs and activities- most guidance is from other sources</a:t>
            </a:r>
            <a:endParaRPr lang="en-US" dirty="0"/>
          </a:p>
        </p:txBody>
      </p:sp>
      <p:sp>
        <p:nvSpPr>
          <p:cNvPr id="4" name="Slide Number Placeholder 3"/>
          <p:cNvSpPr>
            <a:spLocks noGrp="1"/>
          </p:cNvSpPr>
          <p:nvPr>
            <p:ph type="sldNum" sz="quarter" idx="10"/>
          </p:nvPr>
        </p:nvSpPr>
        <p:spPr/>
        <p:txBody>
          <a:bodyPr/>
          <a:lstStyle/>
          <a:p>
            <a:fld id="{8AA1EE35-EEDE-4FB0-A3CC-D54EE0C7D9AA}"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647927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May 1, 2014 DOE released a list of higher education institutions under investigation for possible violation</a:t>
            </a:r>
            <a:r>
              <a:rPr lang="en-US" baseline="0" dirty="0" smtClean="0"/>
              <a:t>s of federal law over handling of sexual violence and harassment complaints.  There were 55 on the list.  </a:t>
            </a:r>
            <a:endParaRPr lang="en-US" dirty="0"/>
          </a:p>
        </p:txBody>
      </p:sp>
      <p:sp>
        <p:nvSpPr>
          <p:cNvPr id="4" name="Slide Number Placeholder 3"/>
          <p:cNvSpPr>
            <a:spLocks noGrp="1"/>
          </p:cNvSpPr>
          <p:nvPr>
            <p:ph type="sldNum" sz="quarter" idx="10"/>
          </p:nvPr>
        </p:nvSpPr>
        <p:spPr/>
        <p:txBody>
          <a:bodyPr/>
          <a:lstStyle/>
          <a:p>
            <a:fld id="{8AA1EE35-EEDE-4FB0-A3CC-D54EE0C7D9AA}"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41183672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you know if you are a CSA?  Do you know what</a:t>
            </a:r>
            <a:r>
              <a:rPr lang="en-US" baseline="0" dirty="0" smtClean="0"/>
              <a:t> and how to report?  In athletics, it is likely that Athletic Director, associate and assistant directors, all coaches and trainers are CSAs.  </a:t>
            </a:r>
            <a:r>
              <a:rPr lang="en-US" baseline="0" dirty="0" err="1" smtClean="0"/>
              <a:t>Clery</a:t>
            </a:r>
            <a:r>
              <a:rPr lang="en-US" baseline="0" dirty="0" smtClean="0"/>
              <a:t> requires reporting so statistics can be correctly counted and any need for timely warnings can be properly assessed.</a:t>
            </a:r>
            <a:endParaRPr lang="en-US" dirty="0"/>
          </a:p>
        </p:txBody>
      </p:sp>
      <p:sp>
        <p:nvSpPr>
          <p:cNvPr id="4" name="Slide Number Placeholder 3"/>
          <p:cNvSpPr>
            <a:spLocks noGrp="1"/>
          </p:cNvSpPr>
          <p:nvPr>
            <p:ph type="sldNum" sz="quarter" idx="10"/>
          </p:nvPr>
        </p:nvSpPr>
        <p:spPr/>
        <p:txBody>
          <a:bodyPr/>
          <a:lstStyle/>
          <a:p>
            <a:fld id="{8AA1EE35-EEDE-4FB0-A3CC-D54EE0C7D9AA}"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7904702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Title IX requirement from the 2001 DCL and reiterated in the 2014 FAQ.  Who are your responsible employees?  All CSAs; any more?</a:t>
            </a:r>
            <a:endParaRPr lang="en-US" dirty="0"/>
          </a:p>
        </p:txBody>
      </p:sp>
      <p:sp>
        <p:nvSpPr>
          <p:cNvPr id="4" name="Slide Number Placeholder 3"/>
          <p:cNvSpPr>
            <a:spLocks noGrp="1"/>
          </p:cNvSpPr>
          <p:nvPr>
            <p:ph type="sldNum" sz="quarter" idx="10"/>
          </p:nvPr>
        </p:nvSpPr>
        <p:spPr/>
        <p:txBody>
          <a:bodyPr/>
          <a:lstStyle/>
          <a:p>
            <a:fld id="{8AA1EE35-EEDE-4FB0-A3CC-D54EE0C7D9AA}"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3754743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clarification comes from the recent DOE/OCR</a:t>
            </a:r>
            <a:r>
              <a:rPr lang="en-US" baseline="0" dirty="0" smtClean="0"/>
              <a:t> FAQ.  </a:t>
            </a:r>
            <a:endParaRPr lang="en-US" dirty="0"/>
          </a:p>
        </p:txBody>
      </p:sp>
      <p:sp>
        <p:nvSpPr>
          <p:cNvPr id="4" name="Slide Number Placeholder 3"/>
          <p:cNvSpPr>
            <a:spLocks noGrp="1"/>
          </p:cNvSpPr>
          <p:nvPr>
            <p:ph type="sldNum" sz="quarter" idx="10"/>
          </p:nvPr>
        </p:nvSpPr>
        <p:spPr/>
        <p:txBody>
          <a:bodyPr/>
          <a:lstStyle/>
          <a:p>
            <a:fld id="{8AA1EE35-EEDE-4FB0-A3CC-D54EE0C7D9AA}"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5638654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Training includes identifying</a:t>
            </a:r>
            <a:r>
              <a:rPr lang="en-US" baseline="0" dirty="0" smtClean="0"/>
              <a:t> sexual harassment, retaliation, stalking, dating and domestic violence; information about the school’s processes; information about confidentiality.</a:t>
            </a:r>
            <a:endParaRPr lang="en-US" dirty="0"/>
          </a:p>
        </p:txBody>
      </p:sp>
      <p:sp>
        <p:nvSpPr>
          <p:cNvPr id="4" name="Slide Number Placeholder 3"/>
          <p:cNvSpPr>
            <a:spLocks noGrp="1"/>
          </p:cNvSpPr>
          <p:nvPr>
            <p:ph type="sldNum" sz="quarter" idx="10"/>
          </p:nvPr>
        </p:nvSpPr>
        <p:spPr/>
        <p:txBody>
          <a:bodyPr/>
          <a:lstStyle/>
          <a:p>
            <a:fld id="{8AA1EE35-EEDE-4FB0-A3CC-D54EE0C7D9AA}"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14247770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Training</a:t>
            </a:r>
            <a:r>
              <a:rPr lang="en-US" baseline="0" dirty="0" smtClean="0"/>
              <a:t> and education must be constant and various</a:t>
            </a:r>
            <a:endParaRPr lang="en-US" dirty="0"/>
          </a:p>
        </p:txBody>
      </p:sp>
      <p:sp>
        <p:nvSpPr>
          <p:cNvPr id="4" name="Slide Number Placeholder 3"/>
          <p:cNvSpPr>
            <a:spLocks noGrp="1"/>
          </p:cNvSpPr>
          <p:nvPr>
            <p:ph type="sldNum" sz="quarter" idx="10"/>
          </p:nvPr>
        </p:nvSpPr>
        <p:spPr/>
        <p:txBody>
          <a:bodyPr/>
          <a:lstStyle/>
          <a:p>
            <a:fld id="{8AA1EE35-EEDE-4FB0-A3CC-D54EE0C7D9AA}"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38274515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 it part of the culture.  Figure out a way to ensure that student-athletes</a:t>
            </a:r>
            <a:r>
              <a:rPr lang="en-US" baseline="0" dirty="0" smtClean="0"/>
              <a:t> and employees are getting the same substantive information; but in a way that it is meaningful and relevant.</a:t>
            </a:r>
            <a:endParaRPr lang="en-US" dirty="0"/>
          </a:p>
        </p:txBody>
      </p:sp>
      <p:sp>
        <p:nvSpPr>
          <p:cNvPr id="4" name="Slide Number Placeholder 3"/>
          <p:cNvSpPr>
            <a:spLocks noGrp="1"/>
          </p:cNvSpPr>
          <p:nvPr>
            <p:ph type="sldNum" sz="quarter" idx="10"/>
          </p:nvPr>
        </p:nvSpPr>
        <p:spPr/>
        <p:txBody>
          <a:bodyPr/>
          <a:lstStyle/>
          <a:p>
            <a:fld id="{8AA1EE35-EEDE-4FB0-A3CC-D54EE0C7D9AA}"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2778111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36E642-2ED9-461C-B896-E73E4E7EB028}" type="datetimeFigureOut">
              <a:rPr lang="en-US" smtClean="0">
                <a:solidFill>
                  <a:prstClr val="black">
                    <a:tint val="75000"/>
                  </a:prstClr>
                </a:solidFill>
              </a:rPr>
              <a:pPr/>
              <a:t>5/29/2014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11AE5E-FF9C-415D-88FB-85AA454FC3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8562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36E642-2ED9-461C-B896-E73E4E7EB028}" type="datetimeFigureOut">
              <a:rPr lang="en-US" smtClean="0">
                <a:solidFill>
                  <a:prstClr val="black">
                    <a:tint val="75000"/>
                  </a:prstClr>
                </a:solidFill>
              </a:rPr>
              <a:pPr/>
              <a:t>5/29/2014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11AE5E-FF9C-415D-88FB-85AA454FC3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1155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36E642-2ED9-461C-B896-E73E4E7EB028}" type="datetimeFigureOut">
              <a:rPr lang="en-US" smtClean="0">
                <a:solidFill>
                  <a:prstClr val="black">
                    <a:tint val="75000"/>
                  </a:prstClr>
                </a:solidFill>
              </a:rPr>
              <a:pPr/>
              <a:t>5/29/2014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11AE5E-FF9C-415D-88FB-85AA454FC3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2515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936E642-2ED9-461C-B896-E73E4E7EB028}" type="datetimeFigureOut">
              <a:rPr lang="en-US" smtClean="0">
                <a:solidFill>
                  <a:prstClr val="black">
                    <a:tint val="75000"/>
                  </a:prstClr>
                </a:solidFill>
              </a:rPr>
              <a:pPr/>
              <a:t>5/29/2014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11AE5E-FF9C-415D-88FB-85AA454FC3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3688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936E642-2ED9-461C-B896-E73E4E7EB028}" type="datetimeFigureOut">
              <a:rPr lang="en-US" smtClean="0">
                <a:solidFill>
                  <a:prstClr val="black">
                    <a:tint val="75000"/>
                  </a:prstClr>
                </a:solidFill>
              </a:rPr>
              <a:pPr/>
              <a:t>5/29/2014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611AE5E-FF9C-415D-88FB-85AA454FC3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1083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936E642-2ED9-461C-B896-E73E4E7EB028}" type="datetimeFigureOut">
              <a:rPr lang="en-US" smtClean="0">
                <a:solidFill>
                  <a:prstClr val="black">
                    <a:tint val="75000"/>
                  </a:prstClr>
                </a:solidFill>
              </a:rPr>
              <a:pPr/>
              <a:t>5/29/2014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611AE5E-FF9C-415D-88FB-85AA454FC3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8866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6E642-2ED9-461C-B896-E73E4E7EB028}" type="datetimeFigureOut">
              <a:rPr lang="en-US" smtClean="0">
                <a:solidFill>
                  <a:prstClr val="black">
                    <a:tint val="75000"/>
                  </a:prstClr>
                </a:solidFill>
              </a:rPr>
              <a:pPr/>
              <a:t>5/29/2014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611AE5E-FF9C-415D-88FB-85AA454FC3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6791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36E642-2ED9-461C-B896-E73E4E7EB028}" type="datetimeFigureOut">
              <a:rPr lang="en-US" smtClean="0">
                <a:solidFill>
                  <a:prstClr val="black">
                    <a:tint val="75000"/>
                  </a:prstClr>
                </a:solidFill>
              </a:rPr>
              <a:pPr/>
              <a:t>5/29/2014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11AE5E-FF9C-415D-88FB-85AA454FC3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2412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36E642-2ED9-461C-B896-E73E4E7EB028}" type="datetimeFigureOut">
              <a:rPr lang="en-US" smtClean="0">
                <a:solidFill>
                  <a:prstClr val="black">
                    <a:tint val="75000"/>
                  </a:prstClr>
                </a:solidFill>
              </a:rPr>
              <a:pPr/>
              <a:t>5/29/2014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11AE5E-FF9C-415D-88FB-85AA454FC3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3277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36E642-2ED9-461C-B896-E73E4E7EB028}" type="datetimeFigureOut">
              <a:rPr lang="en-US" smtClean="0">
                <a:solidFill>
                  <a:prstClr val="black">
                    <a:tint val="75000"/>
                  </a:prstClr>
                </a:solidFill>
              </a:rPr>
              <a:pPr/>
              <a:t>5/29/2014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11AE5E-FF9C-415D-88FB-85AA454FC3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6021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36E642-2ED9-461C-B896-E73E4E7EB028}" type="datetimeFigureOut">
              <a:rPr lang="en-US" smtClean="0">
                <a:solidFill>
                  <a:prstClr val="black">
                    <a:tint val="75000"/>
                  </a:prstClr>
                </a:solidFill>
              </a:rPr>
              <a:pPr/>
              <a:t>5/29/2014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11AE5E-FF9C-415D-88FB-85AA454FC3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4599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36E642-2ED9-461C-B896-E73E4E7EB028}" type="datetimeFigureOut">
              <a:rPr lang="en-US" smtClean="0">
                <a:solidFill>
                  <a:prstClr val="black">
                    <a:tint val="75000"/>
                  </a:prstClr>
                </a:solidFill>
              </a:rPr>
              <a:pPr/>
              <a:t>5/29/2014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11AE5E-FF9C-415D-88FB-85AA454FC3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42943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e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notalone.gov/assets/ovw-climate-survey.pdf.#page=24&amp;zoom=auto,0,502" TargetMode="Externa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7.wmf"/><Relationship Id="rId4" Type="http://schemas.openxmlformats.org/officeDocument/2006/relationships/oleObject" Target="../embeddings/oleObject1.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8.wmf"/><Relationship Id="rId4" Type="http://schemas.openxmlformats.org/officeDocument/2006/relationships/oleObject" Target="../embeddings/oleObject2.bin"/></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8.xml"/><Relationship Id="rId1" Type="http://schemas.openxmlformats.org/officeDocument/2006/relationships/vmlDrawing" Target="../drawings/vmlDrawing3.vml"/><Relationship Id="rId4" Type="http://schemas.openxmlformats.org/officeDocument/2006/relationships/image" Target="../media/image18.wmf"/></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Components of an Effective Program to Address Sexual Assault Involving Student Athletes</a:t>
            </a:r>
            <a:endParaRPr lang="en-US" dirty="0"/>
          </a:p>
        </p:txBody>
      </p:sp>
      <p:sp>
        <p:nvSpPr>
          <p:cNvPr id="3" name="Subtitle 2"/>
          <p:cNvSpPr>
            <a:spLocks noGrp="1"/>
          </p:cNvSpPr>
          <p:nvPr>
            <p:ph type="subTitle" idx="1"/>
          </p:nvPr>
        </p:nvSpPr>
        <p:spPr>
          <a:xfrm>
            <a:off x="1371600" y="4800600"/>
            <a:ext cx="6400800" cy="1752600"/>
          </a:xfrm>
        </p:spPr>
        <p:txBody>
          <a:bodyPr>
            <a:normAutofit fontScale="85000" lnSpcReduction="20000"/>
          </a:bodyPr>
          <a:lstStyle/>
          <a:p>
            <a:r>
              <a:rPr lang="en-US" dirty="0" smtClean="0"/>
              <a:t>Lucy France, JD</a:t>
            </a:r>
          </a:p>
          <a:p>
            <a:r>
              <a:rPr lang="en-US" dirty="0" smtClean="0"/>
              <a:t>Christine </a:t>
            </a:r>
            <a:r>
              <a:rPr lang="en-US" dirty="0"/>
              <a:t>Fiore, Ph.D.</a:t>
            </a:r>
          </a:p>
          <a:p>
            <a:r>
              <a:rPr lang="en-US" dirty="0" smtClean="0"/>
              <a:t>Amelia Lawless, CHES, ASW</a:t>
            </a:r>
          </a:p>
          <a:p>
            <a:r>
              <a:rPr lang="en-US" dirty="0" smtClean="0"/>
              <a:t>Jessica Heskin, M.A.</a:t>
            </a:r>
          </a:p>
          <a:p>
            <a:endParaRPr lang="en-US" dirty="0"/>
          </a:p>
        </p:txBody>
      </p:sp>
    </p:spTree>
    <p:extLst>
      <p:ext uri="{BB962C8B-B14F-4D97-AF65-F5344CB8AC3E}">
        <p14:creationId xmlns:p14="http://schemas.microsoft.com/office/powerpoint/2010/main" val="366346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Education and Collaboration</a:t>
            </a:r>
            <a:endParaRPr lang="en-US" dirty="0"/>
          </a:p>
        </p:txBody>
      </p:sp>
      <p:sp>
        <p:nvSpPr>
          <p:cNvPr id="3" name="Subtitle 2"/>
          <p:cNvSpPr>
            <a:spLocks noGrp="1"/>
          </p:cNvSpPr>
          <p:nvPr>
            <p:ph type="subTitle" idx="1"/>
          </p:nvPr>
        </p:nvSpPr>
        <p:spPr/>
        <p:txBody>
          <a:bodyPr>
            <a:normAutofit/>
          </a:bodyPr>
          <a:lstStyle/>
          <a:p>
            <a:r>
              <a:rPr lang="en-US" sz="2800" dirty="0" smtClean="0"/>
              <a:t>Jessica Heskin, M.A.</a:t>
            </a:r>
          </a:p>
          <a:p>
            <a:r>
              <a:rPr lang="en-US" sz="2800" dirty="0" smtClean="0"/>
              <a:t>California State University, Sacramento</a:t>
            </a:r>
            <a:endParaRPr lang="en-US" sz="2800" dirty="0"/>
          </a:p>
        </p:txBody>
      </p:sp>
    </p:spTree>
    <p:extLst>
      <p:ext uri="{BB962C8B-B14F-4D97-AF65-F5344CB8AC3E}">
        <p14:creationId xmlns:p14="http://schemas.microsoft.com/office/powerpoint/2010/main" val="3435354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“Good Education?”</a:t>
            </a:r>
            <a:endParaRPr lang="en-US" dirty="0"/>
          </a:p>
        </p:txBody>
      </p:sp>
      <p:sp>
        <p:nvSpPr>
          <p:cNvPr id="3" name="Content Placeholder 2"/>
          <p:cNvSpPr>
            <a:spLocks noGrp="1"/>
          </p:cNvSpPr>
          <p:nvPr>
            <p:ph idx="1"/>
          </p:nvPr>
        </p:nvSpPr>
        <p:spPr/>
        <p:txBody>
          <a:bodyPr/>
          <a:lstStyle/>
          <a:p>
            <a:r>
              <a:rPr lang="en-US" dirty="0" smtClean="0"/>
              <a:t>Uniform—Everyone Gets The Same Information</a:t>
            </a:r>
          </a:p>
          <a:p>
            <a:r>
              <a:rPr lang="en-US" dirty="0" smtClean="0"/>
              <a:t>Audience Specific– Information May Look Different For Different Audiences</a:t>
            </a:r>
          </a:p>
          <a:p>
            <a:r>
              <a:rPr lang="en-US" dirty="0" smtClean="0"/>
              <a:t>Research Based </a:t>
            </a:r>
          </a:p>
          <a:p>
            <a:r>
              <a:rPr lang="en-US" dirty="0" smtClean="0"/>
              <a:t>Resource and Empowerment Driven</a:t>
            </a:r>
          </a:p>
          <a:p>
            <a:r>
              <a:rPr lang="en-US" dirty="0" smtClean="0"/>
              <a:t>Documented and Evaluated</a:t>
            </a:r>
          </a:p>
          <a:p>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4114800"/>
            <a:ext cx="2600325" cy="1762125"/>
          </a:xfrm>
          <a:prstGeom prst="rect">
            <a:avLst/>
          </a:prstGeom>
        </p:spPr>
      </p:pic>
    </p:spTree>
    <p:extLst>
      <p:ext uri="{BB962C8B-B14F-4D97-AF65-F5344CB8AC3E}">
        <p14:creationId xmlns:p14="http://schemas.microsoft.com/office/powerpoint/2010/main" val="91665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Promotion and Education</a:t>
            </a:r>
            <a:endParaRPr lang="en-US" dirty="0"/>
          </a:p>
        </p:txBody>
      </p:sp>
      <p:sp>
        <p:nvSpPr>
          <p:cNvPr id="3" name="Content Placeholder 2"/>
          <p:cNvSpPr>
            <a:spLocks noGrp="1"/>
          </p:cNvSpPr>
          <p:nvPr>
            <p:ph idx="1"/>
          </p:nvPr>
        </p:nvSpPr>
        <p:spPr/>
        <p:txBody>
          <a:bodyPr>
            <a:normAutofit/>
          </a:bodyPr>
          <a:lstStyle/>
          <a:p>
            <a:r>
              <a:rPr lang="en-US" sz="2400" dirty="0" smtClean="0"/>
              <a:t>Health Promotion--Health promotion is the process of enabling people to increase control over, and to improve, their health. It moves beyond a focus on individual </a:t>
            </a:r>
            <a:r>
              <a:rPr lang="en-US" sz="2400" dirty="0" err="1" smtClean="0"/>
              <a:t>behaviour</a:t>
            </a:r>
            <a:r>
              <a:rPr lang="en-US" sz="2400" dirty="0" smtClean="0"/>
              <a:t> towards a wide range of social and environmental interventions.</a:t>
            </a:r>
          </a:p>
          <a:p>
            <a:r>
              <a:rPr lang="en-US" sz="2400" dirty="0" smtClean="0"/>
              <a:t> Health Education--Health education is any combination of learning experiences designed to help individuals and communities improve their health, by increasing their knowledge or influencing their attitudes </a:t>
            </a:r>
          </a:p>
          <a:p>
            <a:pPr marL="0" indent="0">
              <a:buNone/>
            </a:pPr>
            <a:r>
              <a:rPr lang="en-US" sz="2400" i="1" dirty="0" smtClean="0"/>
              <a:t>--World Health Organization </a:t>
            </a:r>
          </a:p>
          <a:p>
            <a:pPr marL="0" indent="0">
              <a:buNone/>
            </a:pPr>
            <a:endParaRPr lang="en-US" sz="2400" dirty="0"/>
          </a:p>
        </p:txBody>
      </p:sp>
    </p:spTree>
    <p:extLst>
      <p:ext uri="{BB962C8B-B14F-4D97-AF65-F5344CB8AC3E}">
        <p14:creationId xmlns:p14="http://schemas.microsoft.com/office/powerpoint/2010/main" val="1028695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Education </a:t>
            </a:r>
            <a:endParaRPr lang="en-US" dirty="0"/>
          </a:p>
        </p:txBody>
      </p:sp>
      <p:sp>
        <p:nvSpPr>
          <p:cNvPr id="3" name="Content Placeholder 2"/>
          <p:cNvSpPr>
            <a:spLocks noGrp="1"/>
          </p:cNvSpPr>
          <p:nvPr>
            <p:ph idx="1"/>
          </p:nvPr>
        </p:nvSpPr>
        <p:spPr/>
        <p:txBody>
          <a:bodyPr/>
          <a:lstStyle/>
          <a:p>
            <a:r>
              <a:rPr lang="en-US" dirty="0" smtClean="0"/>
              <a:t>National Collegiate Health Assessment Survey (NCHA)</a:t>
            </a:r>
          </a:p>
          <a:p>
            <a:r>
              <a:rPr lang="en-US" dirty="0" smtClean="0"/>
              <a:t>Online Tutorials</a:t>
            </a:r>
          </a:p>
          <a:p>
            <a:r>
              <a:rPr lang="en-US" dirty="0" smtClean="0"/>
              <a:t>In-Person Orientations</a:t>
            </a:r>
          </a:p>
          <a:p>
            <a:r>
              <a:rPr lang="en-US" dirty="0" smtClean="0"/>
              <a:t>Written and Web Material</a:t>
            </a:r>
          </a:p>
          <a:p>
            <a:r>
              <a:rPr lang="en-US" dirty="0" smtClean="0"/>
              <a:t>Campus Events and Collaborations</a:t>
            </a:r>
            <a:endParaRPr lang="en-US" dirty="0"/>
          </a:p>
        </p:txBody>
      </p:sp>
      <p:pic>
        <p:nvPicPr>
          <p:cNvPr id="4098" name="Picture 2" descr="Present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495800"/>
            <a:ext cx="6810375" cy="1809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0071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National Collegiate Health Assessment</a:t>
            </a:r>
            <a:endParaRPr lang="en-US" dirty="0"/>
          </a:p>
        </p:txBody>
      </p:sp>
      <p:sp>
        <p:nvSpPr>
          <p:cNvPr id="3" name="Content Placeholder 2"/>
          <p:cNvSpPr>
            <a:spLocks noGrp="1"/>
          </p:cNvSpPr>
          <p:nvPr>
            <p:ph idx="1"/>
          </p:nvPr>
        </p:nvSpPr>
        <p:spPr/>
        <p:txBody>
          <a:bodyPr/>
          <a:lstStyle/>
          <a:p>
            <a:r>
              <a:rPr lang="en-US" dirty="0" smtClean="0"/>
              <a:t>Conducted every two years</a:t>
            </a:r>
          </a:p>
          <a:p>
            <a:r>
              <a:rPr lang="en-US" dirty="0" smtClean="0"/>
              <a:t>Ran subsets of data to isolate athlete responses</a:t>
            </a:r>
          </a:p>
          <a:p>
            <a:r>
              <a:rPr lang="en-US" dirty="0" smtClean="0"/>
              <a:t>Prioritized types of education needed</a:t>
            </a:r>
          </a:p>
          <a:p>
            <a:r>
              <a:rPr lang="en-US" dirty="0" smtClean="0"/>
              <a:t>Benchmarked</a:t>
            </a:r>
            <a:endParaRPr lang="en-US" dirty="0"/>
          </a:p>
        </p:txBody>
      </p:sp>
    </p:spTree>
    <p:extLst>
      <p:ext uri="{BB962C8B-B14F-4D97-AF65-F5344CB8AC3E}">
        <p14:creationId xmlns:p14="http://schemas.microsoft.com/office/powerpoint/2010/main" val="1690930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Tutorials</a:t>
            </a:r>
            <a:endParaRPr lang="en-US" dirty="0"/>
          </a:p>
        </p:txBody>
      </p:sp>
      <p:sp>
        <p:nvSpPr>
          <p:cNvPr id="3" name="Content Placeholder 2"/>
          <p:cNvSpPr>
            <a:spLocks noGrp="1"/>
          </p:cNvSpPr>
          <p:nvPr>
            <p:ph idx="1"/>
          </p:nvPr>
        </p:nvSpPr>
        <p:spPr/>
        <p:txBody>
          <a:bodyPr/>
          <a:lstStyle/>
          <a:p>
            <a:r>
              <a:rPr lang="en-US" dirty="0" smtClean="0"/>
              <a:t>Advantages</a:t>
            </a:r>
          </a:p>
          <a:p>
            <a:pPr marL="0" indent="0">
              <a:buNone/>
            </a:pPr>
            <a:r>
              <a:rPr lang="en-US" dirty="0" smtClean="0"/>
              <a:t>	</a:t>
            </a:r>
            <a:r>
              <a:rPr lang="en-US" sz="2000" dirty="0" smtClean="0"/>
              <a:t>Documented proof student compliance</a:t>
            </a:r>
          </a:p>
          <a:p>
            <a:pPr marL="0" indent="0">
              <a:buNone/>
            </a:pPr>
            <a:r>
              <a:rPr lang="en-US" sz="2000" dirty="0"/>
              <a:t>	</a:t>
            </a:r>
            <a:r>
              <a:rPr lang="en-US" sz="2000" dirty="0" smtClean="0"/>
              <a:t>Pre/Post test and attitudinal data collection</a:t>
            </a:r>
          </a:p>
          <a:p>
            <a:pPr marL="0" indent="0">
              <a:buNone/>
            </a:pPr>
            <a:r>
              <a:rPr lang="en-US" sz="2000" dirty="0"/>
              <a:t>	</a:t>
            </a:r>
            <a:r>
              <a:rPr lang="en-US" sz="2000" dirty="0" smtClean="0"/>
              <a:t>Uniform information and Benchmarking</a:t>
            </a:r>
          </a:p>
          <a:p>
            <a:r>
              <a:rPr lang="en-US" dirty="0" smtClean="0"/>
              <a:t>Disadvantages</a:t>
            </a:r>
          </a:p>
          <a:p>
            <a:pPr marL="0" indent="0">
              <a:buNone/>
            </a:pPr>
            <a:r>
              <a:rPr lang="en-US" sz="2000" dirty="0"/>
              <a:t>	</a:t>
            </a:r>
            <a:r>
              <a:rPr lang="en-US" sz="2000" dirty="0" smtClean="0"/>
              <a:t>Costly</a:t>
            </a:r>
          </a:p>
          <a:p>
            <a:pPr marL="0" indent="0">
              <a:buNone/>
            </a:pPr>
            <a:r>
              <a:rPr lang="en-US" sz="2000" dirty="0"/>
              <a:t>	</a:t>
            </a:r>
            <a:r>
              <a:rPr lang="en-US" sz="2000" dirty="0" smtClean="0"/>
              <a:t>Must be managed if holds are placed</a:t>
            </a:r>
          </a:p>
          <a:p>
            <a:pPr marL="0" indent="0">
              <a:buNone/>
            </a:pPr>
            <a:r>
              <a:rPr lang="en-US" sz="2000" dirty="0"/>
              <a:t>	</a:t>
            </a:r>
            <a:r>
              <a:rPr lang="en-US" sz="2000" dirty="0" smtClean="0"/>
              <a:t>No “face-to-face” contact</a:t>
            </a:r>
          </a:p>
        </p:txBody>
      </p:sp>
      <p:pic>
        <p:nvPicPr>
          <p:cNvPr id="1026" name="Picture 2" descr="Mandatory Online Tutori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724400"/>
            <a:ext cx="6810375" cy="1809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5108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Person Orientations</a:t>
            </a:r>
            <a:endParaRPr lang="en-US" dirty="0"/>
          </a:p>
        </p:txBody>
      </p:sp>
      <p:sp>
        <p:nvSpPr>
          <p:cNvPr id="3" name="Content Placeholder 2"/>
          <p:cNvSpPr>
            <a:spLocks noGrp="1"/>
          </p:cNvSpPr>
          <p:nvPr>
            <p:ph idx="1"/>
          </p:nvPr>
        </p:nvSpPr>
        <p:spPr/>
        <p:txBody>
          <a:bodyPr/>
          <a:lstStyle/>
          <a:p>
            <a:r>
              <a:rPr lang="en-US" dirty="0" smtClean="0"/>
              <a:t>Done in conjunction, not in lieu of, online education</a:t>
            </a:r>
          </a:p>
          <a:p>
            <a:r>
              <a:rPr lang="en-US" dirty="0" smtClean="0"/>
              <a:t>New Student Orientation, New Athlete Orientation, Greek New Member Ed orientation, RA training</a:t>
            </a:r>
          </a:p>
          <a:p>
            <a:r>
              <a:rPr lang="en-US" dirty="0" smtClean="0"/>
              <a:t>Coaches and Athletic Staff</a:t>
            </a:r>
            <a:endParaRPr lang="en-US" dirty="0"/>
          </a:p>
        </p:txBody>
      </p:sp>
      <p:pic>
        <p:nvPicPr>
          <p:cNvPr id="2050" name="Picture 2" descr="Active Min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581400"/>
            <a:ext cx="6810375" cy="1809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6468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Successful Collaboration</a:t>
            </a:r>
            <a:endParaRPr lang="en-US" dirty="0"/>
          </a:p>
        </p:txBody>
      </p:sp>
      <p:sp>
        <p:nvSpPr>
          <p:cNvPr id="3" name="Content Placeholder 2"/>
          <p:cNvSpPr>
            <a:spLocks noGrp="1"/>
          </p:cNvSpPr>
          <p:nvPr>
            <p:ph idx="1"/>
          </p:nvPr>
        </p:nvSpPr>
        <p:spPr/>
        <p:txBody>
          <a:bodyPr>
            <a:normAutofit/>
          </a:bodyPr>
          <a:lstStyle/>
          <a:p>
            <a:r>
              <a:rPr lang="en-US" sz="2000" dirty="0" smtClean="0"/>
              <a:t>Occurs throughout the academic year</a:t>
            </a:r>
          </a:p>
          <a:p>
            <a:pPr marL="0" indent="0">
              <a:buNone/>
            </a:pPr>
            <a:r>
              <a:rPr lang="en-US" sz="2000" dirty="0"/>
              <a:t>	</a:t>
            </a:r>
            <a:r>
              <a:rPr lang="en-US" sz="2000" dirty="0" smtClean="0"/>
              <a:t>*DV/SA Awareness Month</a:t>
            </a:r>
          </a:p>
          <a:p>
            <a:pPr marL="0" indent="0">
              <a:buNone/>
            </a:pPr>
            <a:r>
              <a:rPr lang="en-US" sz="2000" dirty="0"/>
              <a:t>	</a:t>
            </a:r>
            <a:r>
              <a:rPr lang="en-US" sz="2000" dirty="0" smtClean="0"/>
              <a:t>*</a:t>
            </a:r>
            <a:r>
              <a:rPr lang="en-US" sz="2000" dirty="0" err="1" smtClean="0"/>
              <a:t>VDay</a:t>
            </a:r>
            <a:endParaRPr lang="en-US" sz="2000" dirty="0" smtClean="0"/>
          </a:p>
          <a:p>
            <a:r>
              <a:rPr lang="en-US" sz="2000" dirty="0" smtClean="0"/>
              <a:t>Runs both ways</a:t>
            </a:r>
          </a:p>
          <a:p>
            <a:pPr marL="457200" lvl="1" indent="0">
              <a:buNone/>
            </a:pPr>
            <a:r>
              <a:rPr lang="en-US" dirty="0"/>
              <a:t>	</a:t>
            </a:r>
            <a:r>
              <a:rPr lang="en-US" dirty="0" smtClean="0"/>
              <a:t>*Attend athletic events</a:t>
            </a:r>
          </a:p>
          <a:p>
            <a:pPr marL="457200" lvl="1" indent="0">
              <a:buNone/>
            </a:pPr>
            <a:r>
              <a:rPr lang="en-US" dirty="0"/>
              <a:t>	</a:t>
            </a:r>
            <a:r>
              <a:rPr lang="en-US" dirty="0" smtClean="0"/>
              <a:t>*Tie-In of Athletes and DV/SA Awareness</a:t>
            </a:r>
          </a:p>
          <a:p>
            <a:pPr marL="800100" lvl="1" indent="-342900"/>
            <a:r>
              <a:rPr lang="en-US" dirty="0" smtClean="0"/>
              <a:t>Coaches and Athletic Staff</a:t>
            </a:r>
          </a:p>
          <a:p>
            <a:pPr marL="457200" lvl="1" indent="0">
              <a:buNone/>
            </a:pPr>
            <a:r>
              <a:rPr lang="en-US" dirty="0" smtClean="0"/>
              <a:t>	*Trainings </a:t>
            </a:r>
          </a:p>
          <a:p>
            <a:pPr marL="457200" lvl="1" indent="0">
              <a:buNone/>
            </a:pPr>
            <a:r>
              <a:rPr lang="en-US" dirty="0" smtClean="0"/>
              <a:t>	*Assessment of staff knowledge</a:t>
            </a:r>
          </a:p>
          <a:p>
            <a:pPr marL="457200" lvl="1" indent="0">
              <a:buNone/>
            </a:pPr>
            <a:endParaRPr lang="en-US" dirty="0" smtClean="0"/>
          </a:p>
          <a:p>
            <a:endParaRPr lang="en-US" sz="20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38800" y="1295400"/>
            <a:ext cx="2595304" cy="146304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5791200"/>
            <a:ext cx="3195860" cy="73152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97955" y="2971800"/>
            <a:ext cx="2048256" cy="128016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91000" y="5839903"/>
            <a:ext cx="857250" cy="857250"/>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7955" y="4724400"/>
            <a:ext cx="1633818" cy="1981200"/>
          </a:xfrm>
          <a:prstGeom prst="rect">
            <a:avLst/>
          </a:prstGeom>
        </p:spPr>
      </p:pic>
    </p:spTree>
    <p:extLst>
      <p:ext uri="{BB962C8B-B14F-4D97-AF65-F5344CB8AC3E}">
        <p14:creationId xmlns:p14="http://schemas.microsoft.com/office/powerpoint/2010/main" val="3087392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Victim Advocacy</a:t>
            </a:r>
            <a:endParaRPr lang="en-US" dirty="0"/>
          </a:p>
        </p:txBody>
      </p:sp>
      <p:sp>
        <p:nvSpPr>
          <p:cNvPr id="3" name="Content Placeholder 2"/>
          <p:cNvSpPr>
            <a:spLocks noGrp="1"/>
          </p:cNvSpPr>
          <p:nvPr>
            <p:ph idx="1"/>
          </p:nvPr>
        </p:nvSpPr>
        <p:spPr/>
        <p:txBody>
          <a:bodyPr>
            <a:normAutofit/>
          </a:bodyPr>
          <a:lstStyle/>
          <a:p>
            <a:pPr marL="0" indent="0">
              <a:buNone/>
            </a:pPr>
            <a:r>
              <a:rPr lang="en-US" sz="2800" dirty="0" smtClean="0"/>
              <a:t>Number one fear of female student athletes who are assaulted is being viewed as “weak”</a:t>
            </a:r>
          </a:p>
          <a:p>
            <a:r>
              <a:rPr lang="en-US" sz="2800" dirty="0" smtClean="0"/>
              <a:t>Fear of coach finding out</a:t>
            </a:r>
          </a:p>
          <a:p>
            <a:r>
              <a:rPr lang="en-US" sz="2800" dirty="0" smtClean="0"/>
              <a:t>Worried if alleged perpetrator is another athlete</a:t>
            </a:r>
          </a:p>
          <a:p>
            <a:r>
              <a:rPr lang="en-US" sz="2800" dirty="0" smtClean="0"/>
              <a:t>Worried about team mates finding out</a:t>
            </a:r>
          </a:p>
          <a:p>
            <a:r>
              <a:rPr lang="en-US" sz="2800" dirty="0" smtClean="0"/>
              <a:t>Worried process will interfere with trainings, etc.  </a:t>
            </a:r>
            <a:endParaRPr lang="en-US" sz="28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9399" y="4648200"/>
            <a:ext cx="2841957" cy="1920240"/>
          </a:xfrm>
          <a:prstGeom prst="rect">
            <a:avLst/>
          </a:prstGeom>
        </p:spPr>
      </p:pic>
    </p:spTree>
    <p:extLst>
      <p:ext uri="{BB962C8B-B14F-4D97-AF65-F5344CB8AC3E}">
        <p14:creationId xmlns:p14="http://schemas.microsoft.com/office/powerpoint/2010/main" val="72234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Bystander Intervention</a:t>
            </a:r>
            <a:endParaRPr lang="en-US" dirty="0"/>
          </a:p>
        </p:txBody>
      </p:sp>
      <p:sp>
        <p:nvSpPr>
          <p:cNvPr id="3" name="Subtitle 2"/>
          <p:cNvSpPr>
            <a:spLocks noGrp="1"/>
          </p:cNvSpPr>
          <p:nvPr>
            <p:ph type="subTitle" idx="1"/>
          </p:nvPr>
        </p:nvSpPr>
        <p:spPr/>
        <p:txBody>
          <a:bodyPr>
            <a:normAutofit/>
          </a:bodyPr>
          <a:lstStyle/>
          <a:p>
            <a:r>
              <a:rPr lang="en-US" sz="2800" dirty="0" smtClean="0"/>
              <a:t>Amelia Lawless, CHES, ASW</a:t>
            </a:r>
          </a:p>
          <a:p>
            <a:r>
              <a:rPr lang="en-US" sz="2800" dirty="0" smtClean="0"/>
              <a:t>California State University, Sacramento</a:t>
            </a:r>
            <a:endParaRPr lang="en-US" sz="28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3000" y="304800"/>
            <a:ext cx="3581400" cy="2014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2863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Bystander Effect/Apathy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Individuals not offering assistance to a victim when others are present</a:t>
            </a:r>
          </a:p>
          <a:p>
            <a:r>
              <a:rPr lang="en-US" dirty="0" smtClean="0"/>
              <a:t>The probability of the victim receiving help exponentially decreases if more bystanders are present</a:t>
            </a:r>
          </a:p>
          <a:p>
            <a:r>
              <a:rPr lang="en-US" dirty="0" smtClean="0"/>
              <a:t>Social psychology research</a:t>
            </a:r>
          </a:p>
          <a:p>
            <a:pPr lvl="1"/>
            <a:r>
              <a:rPr lang="en-US" dirty="0" smtClean="0"/>
              <a:t>First demonstrated in Darley and </a:t>
            </a:r>
            <a:r>
              <a:rPr lang="en-US" dirty="0" err="1" smtClean="0"/>
              <a:t>Latane’s</a:t>
            </a:r>
            <a:r>
              <a:rPr lang="en-US" dirty="0" smtClean="0"/>
              <a:t> lab in 1968 after the murder of Kitty Genovese in 1964</a:t>
            </a:r>
          </a:p>
          <a:p>
            <a:pPr lvl="1"/>
            <a:r>
              <a:rPr lang="en-US" dirty="0" smtClean="0"/>
              <a:t>Area continues to be researched</a:t>
            </a:r>
          </a:p>
          <a:p>
            <a:r>
              <a:rPr lang="en-US" dirty="0" smtClean="0"/>
              <a:t>Factors</a:t>
            </a:r>
          </a:p>
          <a:p>
            <a:pPr lvl="1"/>
            <a:r>
              <a:rPr lang="en-US" dirty="0" smtClean="0"/>
              <a:t>Group cohesion</a:t>
            </a:r>
          </a:p>
          <a:p>
            <a:pPr lvl="1"/>
            <a:r>
              <a:rPr lang="en-US" dirty="0" smtClean="0"/>
              <a:t>Environment</a:t>
            </a:r>
          </a:p>
          <a:p>
            <a:pPr lvl="1"/>
            <a:r>
              <a:rPr lang="en-US" dirty="0" smtClean="0"/>
              <a:t>Diffusion of responsibility</a:t>
            </a:r>
            <a:endParaRPr lang="en-US" dirty="0"/>
          </a:p>
        </p:txBody>
      </p:sp>
    </p:spTree>
    <p:extLst>
      <p:ext uri="{BB962C8B-B14F-4D97-AF65-F5344CB8AC3E}">
        <p14:creationId xmlns:p14="http://schemas.microsoft.com/office/powerpoint/2010/main" val="3489194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Bystander Intervention</a:t>
            </a:r>
            <a:endParaRPr lang="en-US" dirty="0"/>
          </a:p>
        </p:txBody>
      </p:sp>
      <p:sp>
        <p:nvSpPr>
          <p:cNvPr id="3" name="Content Placeholder 2"/>
          <p:cNvSpPr>
            <a:spLocks noGrp="1"/>
          </p:cNvSpPr>
          <p:nvPr>
            <p:ph idx="1"/>
          </p:nvPr>
        </p:nvSpPr>
        <p:spPr/>
        <p:txBody>
          <a:bodyPr>
            <a:normAutofit fontScale="92500"/>
          </a:bodyPr>
          <a:lstStyle/>
          <a:p>
            <a:r>
              <a:rPr lang="en-US" dirty="0" smtClean="0"/>
              <a:t>Strategy to prevention violent acts including, but not limited to, bullying, sexual harassment, sexual assault and intimate partner violence</a:t>
            </a:r>
          </a:p>
          <a:p>
            <a:r>
              <a:rPr lang="en-US" dirty="0" smtClean="0"/>
              <a:t>Individuals choose to continue violent behaviors based on the reaction from those around them</a:t>
            </a:r>
          </a:p>
          <a:p>
            <a:r>
              <a:rPr lang="en-US" dirty="0" smtClean="0"/>
              <a:t>Strategy discourages victim blaming, encourages changes in the social norms and shifts responsibility</a:t>
            </a:r>
          </a:p>
          <a:p>
            <a:endParaRPr lang="en-US" dirty="0"/>
          </a:p>
        </p:txBody>
      </p:sp>
    </p:spTree>
    <p:extLst>
      <p:ext uri="{BB962C8B-B14F-4D97-AF65-F5344CB8AC3E}">
        <p14:creationId xmlns:p14="http://schemas.microsoft.com/office/powerpoint/2010/main" val="4244407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Bystander Intervention Works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Approach provides community members with the opportunity to intervene in safe and constructive ways</a:t>
            </a:r>
          </a:p>
          <a:p>
            <a:r>
              <a:rPr lang="en-US" dirty="0" smtClean="0"/>
              <a:t>Provides information necessary for bystanders to be supportive allies to victims after incident has occurred</a:t>
            </a:r>
          </a:p>
          <a:p>
            <a:r>
              <a:rPr lang="en-US" dirty="0" smtClean="0"/>
              <a:t>Research indicates that this approach is effective in prevention of violent incidents like sexual violence</a:t>
            </a:r>
          </a:p>
          <a:p>
            <a:r>
              <a:rPr lang="en-US" dirty="0" smtClean="0"/>
              <a:t>Five steps toward taking action (Darley &amp; </a:t>
            </a:r>
            <a:r>
              <a:rPr lang="en-US" dirty="0" err="1" smtClean="0"/>
              <a:t>Latane</a:t>
            </a:r>
            <a:r>
              <a:rPr lang="en-US" dirty="0" smtClean="0"/>
              <a:t>, 1968)</a:t>
            </a:r>
          </a:p>
          <a:p>
            <a:pPr lvl="1"/>
            <a:r>
              <a:rPr lang="en-US" dirty="0" smtClean="0"/>
              <a:t>1. Notice the event</a:t>
            </a:r>
          </a:p>
          <a:p>
            <a:pPr lvl="1"/>
            <a:r>
              <a:rPr lang="en-US" dirty="0" smtClean="0"/>
              <a:t>2. Consider whether the situation requires attention</a:t>
            </a:r>
          </a:p>
          <a:p>
            <a:pPr lvl="1"/>
            <a:r>
              <a:rPr lang="en-US" dirty="0" smtClean="0"/>
              <a:t>3. Decide if you have a responsibility to intervene</a:t>
            </a:r>
          </a:p>
          <a:p>
            <a:pPr lvl="1"/>
            <a:r>
              <a:rPr lang="en-US" dirty="0" smtClean="0"/>
              <a:t>4. Decide what form of assistance to use</a:t>
            </a:r>
          </a:p>
          <a:p>
            <a:pPr lvl="1"/>
            <a:r>
              <a:rPr lang="en-US" dirty="0" smtClean="0"/>
              <a:t>5. Understand how to implement the choice of safety</a:t>
            </a:r>
            <a:endParaRPr lang="en-US" dirty="0"/>
          </a:p>
        </p:txBody>
      </p:sp>
    </p:spTree>
    <p:extLst>
      <p:ext uri="{BB962C8B-B14F-4D97-AF65-F5344CB8AC3E}">
        <p14:creationId xmlns:p14="http://schemas.microsoft.com/office/powerpoint/2010/main" val="2565206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Athletics Can Be Involved</a:t>
            </a:r>
            <a:endParaRPr lang="en-US" dirty="0"/>
          </a:p>
        </p:txBody>
      </p:sp>
      <p:sp>
        <p:nvSpPr>
          <p:cNvPr id="3" name="Content Placeholder 2"/>
          <p:cNvSpPr>
            <a:spLocks noGrp="1"/>
          </p:cNvSpPr>
          <p:nvPr>
            <p:ph idx="1"/>
          </p:nvPr>
        </p:nvSpPr>
        <p:spPr/>
        <p:txBody>
          <a:bodyPr/>
          <a:lstStyle/>
          <a:p>
            <a:r>
              <a:rPr lang="en-US" dirty="0" smtClean="0"/>
              <a:t>Utilizing role model status within college community</a:t>
            </a:r>
          </a:p>
          <a:p>
            <a:r>
              <a:rPr lang="en-US" dirty="0" smtClean="0"/>
              <a:t>Culture within team</a:t>
            </a:r>
          </a:p>
          <a:p>
            <a:r>
              <a:rPr lang="en-US" dirty="0" smtClean="0"/>
              <a:t>Coaches and administrative support of bystander intervention</a:t>
            </a:r>
          </a:p>
          <a:p>
            <a:r>
              <a:rPr lang="en-US" dirty="0" smtClean="0"/>
              <a:t>Social norms shift within campus</a:t>
            </a:r>
          </a:p>
          <a:p>
            <a:endParaRPr lang="en-US"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0735" y="4953000"/>
            <a:ext cx="335280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1133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Step Up!</a:t>
            </a:r>
          </a:p>
          <a:p>
            <a:pPr lvl="1"/>
            <a:r>
              <a:rPr lang="en-US" dirty="0" smtClean="0"/>
              <a:t>University of Arizona</a:t>
            </a:r>
          </a:p>
          <a:p>
            <a:r>
              <a:rPr lang="en-US" dirty="0" smtClean="0"/>
              <a:t>Men Can Stop Rape Bystander Intervention Program</a:t>
            </a:r>
          </a:p>
          <a:p>
            <a:r>
              <a:rPr lang="en-US" dirty="0" smtClean="0"/>
              <a:t>Bystander Intervention</a:t>
            </a:r>
          </a:p>
          <a:p>
            <a:pPr lvl="1"/>
            <a:r>
              <a:rPr lang="en-US" dirty="0" smtClean="0"/>
              <a:t>Mississippi Coalition Against Sexual Assault</a:t>
            </a:r>
          </a:p>
          <a:p>
            <a:r>
              <a:rPr lang="en-US" dirty="0" smtClean="0"/>
              <a:t>Bringing in the Bystander &amp; Know Your Power</a:t>
            </a:r>
          </a:p>
          <a:p>
            <a:pPr lvl="1"/>
            <a:r>
              <a:rPr lang="en-US" dirty="0" smtClean="0"/>
              <a:t>University of New Hampshire</a:t>
            </a:r>
          </a:p>
          <a:p>
            <a:r>
              <a:rPr lang="en-US" dirty="0" smtClean="0"/>
              <a:t>Green Dot Campaign</a:t>
            </a:r>
          </a:p>
          <a:p>
            <a:r>
              <a:rPr lang="en-US" dirty="0" smtClean="0"/>
              <a:t>Many more (list published on website)</a:t>
            </a:r>
          </a:p>
          <a:p>
            <a:endParaRPr lang="en-US" dirty="0" smtClean="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304800"/>
            <a:ext cx="2829008" cy="88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304800"/>
            <a:ext cx="2505157" cy="135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8353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Sacramento State Contact Information</a:t>
            </a:r>
            <a:endParaRPr lang="en-US" dirty="0"/>
          </a:p>
        </p:txBody>
      </p:sp>
      <p:sp>
        <p:nvSpPr>
          <p:cNvPr id="3" name="Content Placeholder 2"/>
          <p:cNvSpPr>
            <a:spLocks noGrp="1"/>
          </p:cNvSpPr>
          <p:nvPr>
            <p:ph idx="1"/>
          </p:nvPr>
        </p:nvSpPr>
        <p:spPr/>
        <p:txBody>
          <a:bodyPr/>
          <a:lstStyle/>
          <a:p>
            <a:r>
              <a:rPr lang="en-US" dirty="0" smtClean="0"/>
              <a:t>Violence &amp; Sexual Assault Support Services</a:t>
            </a:r>
          </a:p>
          <a:p>
            <a:pPr lvl="1"/>
            <a:r>
              <a:rPr lang="en-US" dirty="0" smtClean="0"/>
              <a:t>Jessica Heskin, M.A.</a:t>
            </a:r>
          </a:p>
          <a:p>
            <a:pPr lvl="1"/>
            <a:r>
              <a:rPr lang="en-US" dirty="0" smtClean="0"/>
              <a:t>heskin@csus.edu</a:t>
            </a:r>
          </a:p>
          <a:p>
            <a:pPr lvl="1"/>
            <a:r>
              <a:rPr lang="en-US" dirty="0" smtClean="0"/>
              <a:t>916-278-3799</a:t>
            </a:r>
          </a:p>
          <a:p>
            <a:r>
              <a:rPr lang="en-US" dirty="0" smtClean="0"/>
              <a:t>Alcohol, Tobacco &amp; Other Drug Education</a:t>
            </a:r>
          </a:p>
          <a:p>
            <a:pPr lvl="1"/>
            <a:r>
              <a:rPr lang="en-US" dirty="0" smtClean="0"/>
              <a:t>916-278-5422</a:t>
            </a:r>
            <a:endParaRPr lang="en-US" dirty="0"/>
          </a:p>
        </p:txBody>
      </p:sp>
    </p:spTree>
    <p:extLst>
      <p:ext uri="{BB962C8B-B14F-4D97-AF65-F5344CB8AC3E}">
        <p14:creationId xmlns:p14="http://schemas.microsoft.com/office/powerpoint/2010/main" val="3433263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Campus Climate</a:t>
            </a:r>
            <a:endParaRPr lang="en-US" dirty="0"/>
          </a:p>
        </p:txBody>
      </p:sp>
      <p:sp>
        <p:nvSpPr>
          <p:cNvPr id="3" name="Subtitle 2"/>
          <p:cNvSpPr>
            <a:spLocks noGrp="1"/>
          </p:cNvSpPr>
          <p:nvPr>
            <p:ph type="subTitle" idx="1"/>
          </p:nvPr>
        </p:nvSpPr>
        <p:spPr/>
        <p:txBody>
          <a:bodyPr>
            <a:normAutofit/>
          </a:bodyPr>
          <a:lstStyle/>
          <a:p>
            <a:r>
              <a:rPr lang="en-US" sz="2800" dirty="0"/>
              <a:t>Christine Fiore, Ph.D.</a:t>
            </a:r>
          </a:p>
        </p:txBody>
      </p:sp>
    </p:spTree>
    <p:extLst>
      <p:ext uri="{BB962C8B-B14F-4D97-AF65-F5344CB8AC3E}">
        <p14:creationId xmlns:p14="http://schemas.microsoft.com/office/powerpoint/2010/main" val="1056209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Climate Surveys</a:t>
            </a:r>
            <a:endParaRPr lang="en-US" dirty="0"/>
          </a:p>
        </p:txBody>
      </p:sp>
      <p:sp>
        <p:nvSpPr>
          <p:cNvPr id="3" name="Content Placeholder 2"/>
          <p:cNvSpPr>
            <a:spLocks noGrp="1"/>
          </p:cNvSpPr>
          <p:nvPr>
            <p:ph idx="1"/>
          </p:nvPr>
        </p:nvSpPr>
        <p:spPr/>
        <p:txBody>
          <a:bodyPr>
            <a:normAutofit fontScale="92500"/>
          </a:bodyPr>
          <a:lstStyle/>
          <a:p>
            <a:r>
              <a:rPr lang="en-US" dirty="0" smtClean="0"/>
              <a:t>White House Task Force to Protect Students from Sexual Assault-April 2014</a:t>
            </a:r>
          </a:p>
          <a:p>
            <a:endParaRPr lang="en-US" dirty="0" smtClean="0"/>
          </a:p>
          <a:p>
            <a:r>
              <a:rPr lang="en-US" dirty="0" smtClean="0"/>
              <a:t>“Best way to identify the Problem”</a:t>
            </a:r>
          </a:p>
          <a:p>
            <a:endParaRPr lang="en-US" dirty="0" smtClean="0"/>
          </a:p>
          <a:p>
            <a:r>
              <a:rPr lang="en-US" dirty="0" smtClean="0"/>
              <a:t>New toolkit: </a:t>
            </a:r>
            <a:r>
              <a:rPr lang="en-US" dirty="0" smtClean="0">
                <a:hlinkClick r:id="rId2"/>
              </a:rPr>
              <a:t>https://www.notalone.gov/assets/ovw-climate-survey.pdf. #page=24&amp;zoom=auto,0,502</a:t>
            </a:r>
            <a:endParaRPr lang="en-US" dirty="0" smtClean="0"/>
          </a:p>
          <a:p>
            <a:endParaRPr lang="en-US" dirty="0"/>
          </a:p>
        </p:txBody>
      </p:sp>
      <p:sp>
        <p:nvSpPr>
          <p:cNvPr id="5" name="Text Placeholder 4"/>
          <p:cNvSpPr>
            <a:spLocks noGrp="1"/>
          </p:cNvSpPr>
          <p:nvPr>
            <p:ph type="body" sz="half" idx="2"/>
          </p:nvPr>
        </p:nvSpPr>
        <p:spPr>
          <a:xfrm>
            <a:off x="152400" y="3200400"/>
            <a:ext cx="3276601" cy="3429000"/>
          </a:xfrm>
        </p:spPr>
        <p:txBody>
          <a:bodyPr>
            <a:normAutofit fontScale="92500" lnSpcReduction="10000"/>
          </a:bodyPr>
          <a:lstStyle/>
          <a:p>
            <a:endParaRPr lang="en-US" dirty="0" smtClean="0"/>
          </a:p>
          <a:p>
            <a:endParaRPr lang="en-US" dirty="0"/>
          </a:p>
          <a:p>
            <a:endParaRPr lang="en-US" dirty="0" smtClean="0"/>
          </a:p>
          <a:p>
            <a:endParaRPr lang="en-US" dirty="0"/>
          </a:p>
          <a:p>
            <a:endParaRPr lang="en-US" dirty="0" smtClean="0"/>
          </a:p>
          <a:p>
            <a:r>
              <a:rPr lang="en-US" sz="5200" dirty="0" smtClean="0"/>
              <a:t>Campus Climate Surveys</a:t>
            </a:r>
            <a:endParaRPr lang="en-US" sz="5200" dirty="0"/>
          </a:p>
        </p:txBody>
      </p:sp>
      <p:pic>
        <p:nvPicPr>
          <p:cNvPr id="4" name="Content Placeholder 3" descr="P1000756.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3629" y="0"/>
            <a:ext cx="3403599" cy="3125788"/>
          </a:xfrm>
          <a:prstGeom prst="rect">
            <a:avLst/>
          </a:prstGeom>
        </p:spPr>
      </p:pic>
    </p:spTree>
    <p:extLst>
      <p:ext uri="{BB962C8B-B14F-4D97-AF65-F5344CB8AC3E}">
        <p14:creationId xmlns:p14="http://schemas.microsoft.com/office/powerpoint/2010/main" val="4116053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8229600" cy="1219200"/>
          </a:xfrm>
        </p:spPr>
        <p:txBody>
          <a:bodyPr/>
          <a:lstStyle/>
          <a:p>
            <a:r>
              <a:rPr lang="en-US" dirty="0" smtClean="0"/>
              <a:t>Campus Climate Surveys</a:t>
            </a:r>
            <a:endParaRPr lang="en-US" dirty="0"/>
          </a:p>
        </p:txBody>
      </p:sp>
      <p:sp>
        <p:nvSpPr>
          <p:cNvPr id="3" name="Content Placeholder 2"/>
          <p:cNvSpPr>
            <a:spLocks noGrp="1"/>
          </p:cNvSpPr>
          <p:nvPr>
            <p:ph idx="1"/>
          </p:nvPr>
        </p:nvSpPr>
        <p:spPr>
          <a:xfrm>
            <a:off x="457200" y="2514600"/>
            <a:ext cx="8229600" cy="3611563"/>
          </a:xfrm>
        </p:spPr>
        <p:txBody>
          <a:bodyPr/>
          <a:lstStyle/>
          <a:p>
            <a:r>
              <a:rPr lang="en-US" dirty="0"/>
              <a:t>What are they</a:t>
            </a:r>
            <a:r>
              <a:rPr lang="en-US" dirty="0" smtClean="0"/>
              <a:t>?</a:t>
            </a:r>
          </a:p>
          <a:p>
            <a:endParaRPr lang="en-US" dirty="0"/>
          </a:p>
          <a:p>
            <a:r>
              <a:rPr lang="en-US" dirty="0"/>
              <a:t>How are they administered?</a:t>
            </a:r>
          </a:p>
          <a:p>
            <a:endParaRPr lang="en-US" dirty="0" smtClean="0"/>
          </a:p>
          <a:p>
            <a:r>
              <a:rPr lang="en-US" dirty="0" smtClean="0"/>
              <a:t>How </a:t>
            </a:r>
            <a:r>
              <a:rPr lang="en-US" dirty="0"/>
              <a:t>can the information help you?</a:t>
            </a:r>
          </a:p>
          <a:p>
            <a:endParaRPr lang="en-US" dirty="0"/>
          </a:p>
        </p:txBody>
      </p:sp>
      <p:pic>
        <p:nvPicPr>
          <p:cNvPr id="5" name="Picture 4"/>
          <p:cNvPicPr>
            <a:picLocks noChangeAspect="1"/>
          </p:cNvPicPr>
          <p:nvPr/>
        </p:nvPicPr>
        <p:blipFill>
          <a:blip r:embed="rId2"/>
          <a:stretch>
            <a:fillRect/>
          </a:stretch>
        </p:blipFill>
        <p:spPr>
          <a:xfrm>
            <a:off x="2971800" y="1"/>
            <a:ext cx="2971800" cy="1447800"/>
          </a:xfrm>
          <a:prstGeom prst="rect">
            <a:avLst/>
          </a:prstGeom>
        </p:spPr>
      </p:pic>
    </p:spTree>
    <p:extLst>
      <p:ext uri="{BB962C8B-B14F-4D97-AF65-F5344CB8AC3E}">
        <p14:creationId xmlns:p14="http://schemas.microsoft.com/office/powerpoint/2010/main" val="1899395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Campus Climate Surveys (CCS)</a:t>
            </a:r>
            <a:endParaRPr lang="en-US" dirty="0"/>
          </a:p>
        </p:txBody>
      </p:sp>
      <p:sp>
        <p:nvSpPr>
          <p:cNvPr id="3" name="Content Placeholder 2"/>
          <p:cNvSpPr>
            <a:spLocks noGrp="1"/>
          </p:cNvSpPr>
          <p:nvPr>
            <p:ph idx="1"/>
          </p:nvPr>
        </p:nvSpPr>
        <p:spPr/>
        <p:txBody>
          <a:bodyPr>
            <a:normAutofit fontScale="85000" lnSpcReduction="20000"/>
          </a:bodyPr>
          <a:lstStyle/>
          <a:p>
            <a:r>
              <a:rPr lang="en-US" u="sng" dirty="0" smtClean="0"/>
              <a:t>What are they?</a:t>
            </a:r>
          </a:p>
          <a:p>
            <a:r>
              <a:rPr lang="en-US" i="1" dirty="0" smtClean="0"/>
              <a:t>Campus climate surveys are typically anonymous questionnaires about sexual violence experiences as well as assessment of  perceptions of campus climate.</a:t>
            </a:r>
          </a:p>
          <a:p>
            <a:endParaRPr lang="en-US" i="1" dirty="0" smtClean="0"/>
          </a:p>
          <a:p>
            <a:r>
              <a:rPr lang="en-US" i="1" dirty="0" smtClean="0"/>
              <a:t>This can include: knowledge about campus policies, reporting and resources; opinions about barriers to reporting, seeking help, as well as effectiveness of campus programs and support services</a:t>
            </a:r>
          </a:p>
          <a:p>
            <a:endParaRPr lang="en-US" i="1" dirty="0"/>
          </a:p>
          <a:p>
            <a:r>
              <a:rPr lang="en-US" i="1" dirty="0" smtClean="0"/>
              <a:t> Important to gather information on KNOWLEDGE, ATTITUDES and BEHAVIOR </a:t>
            </a:r>
            <a:endParaRPr lang="en-US" i="1" dirty="0"/>
          </a:p>
          <a:p>
            <a:endParaRPr lang="en-US" dirty="0" smtClean="0"/>
          </a:p>
          <a:p>
            <a:endParaRPr lang="en-US" dirty="0"/>
          </a:p>
        </p:txBody>
      </p:sp>
    </p:spTree>
    <p:extLst>
      <p:ext uri="{BB962C8B-B14F-4D97-AF65-F5344CB8AC3E}">
        <p14:creationId xmlns:p14="http://schemas.microsoft.com/office/powerpoint/2010/main" val="18820492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143000"/>
          </a:xfrm>
        </p:spPr>
        <p:txBody>
          <a:bodyPr/>
          <a:lstStyle/>
          <a:p>
            <a:r>
              <a:rPr lang="en-US" dirty="0" smtClean="0"/>
              <a:t>What are they?</a:t>
            </a:r>
            <a:endParaRPr lang="en-US" dirty="0"/>
          </a:p>
        </p:txBody>
      </p:sp>
      <p:sp>
        <p:nvSpPr>
          <p:cNvPr id="3" name="Content Placeholder 2"/>
          <p:cNvSpPr>
            <a:spLocks noGrp="1"/>
          </p:cNvSpPr>
          <p:nvPr>
            <p:ph idx="1"/>
          </p:nvPr>
        </p:nvSpPr>
        <p:spPr/>
        <p:txBody>
          <a:bodyPr/>
          <a:lstStyle/>
          <a:p>
            <a:r>
              <a:rPr lang="en-US" dirty="0" smtClean="0"/>
              <a:t>CCS are BEST method to assess:</a:t>
            </a:r>
          </a:p>
          <a:p>
            <a:pPr lvl="1"/>
            <a:r>
              <a:rPr lang="en-US" dirty="0" smtClean="0"/>
              <a:t>Incidence and prevalence rates</a:t>
            </a:r>
          </a:p>
          <a:p>
            <a:pPr lvl="1"/>
            <a:r>
              <a:rPr lang="en-US" dirty="0" smtClean="0"/>
              <a:t>Program effectiveness </a:t>
            </a:r>
          </a:p>
          <a:p>
            <a:pPr lvl="1"/>
            <a:r>
              <a:rPr lang="en-US" dirty="0" smtClean="0"/>
              <a:t>Barriers</a:t>
            </a:r>
          </a:p>
          <a:p>
            <a:pPr lvl="1"/>
            <a:r>
              <a:rPr lang="en-US" dirty="0" smtClean="0"/>
              <a:t>Explore </a:t>
            </a:r>
            <a:r>
              <a:rPr lang="en-US" dirty="0"/>
              <a:t>possible patterns and concerns within different campus </a:t>
            </a:r>
            <a:r>
              <a:rPr lang="en-US" dirty="0" smtClean="0"/>
              <a:t>units</a:t>
            </a:r>
          </a:p>
          <a:p>
            <a:pPr lvl="1"/>
            <a:r>
              <a:rPr lang="en-US" dirty="0" smtClean="0"/>
              <a:t>Possible solutions </a:t>
            </a:r>
            <a:endParaRPr lang="en-US" dirty="0"/>
          </a:p>
          <a:p>
            <a:pPr lvl="1"/>
            <a:endParaRPr lang="en-US" dirty="0"/>
          </a:p>
        </p:txBody>
      </p:sp>
      <p:graphicFrame>
        <p:nvGraphicFramePr>
          <p:cNvPr id="4" name="Object 3">
            <a:hlinkClick r:id="" action="ppaction://ole?verb=0"/>
          </p:cNvPr>
          <p:cNvGraphicFramePr>
            <a:graphicFrameLocks/>
          </p:cNvGraphicFramePr>
          <p:nvPr>
            <p:extLst>
              <p:ext uri="{D42A27DB-BD31-4B8C-83A1-F6EECF244321}">
                <p14:modId xmlns:p14="http://schemas.microsoft.com/office/powerpoint/2010/main" val="837086041"/>
              </p:ext>
            </p:extLst>
          </p:nvPr>
        </p:nvGraphicFramePr>
        <p:xfrm>
          <a:off x="0" y="0"/>
          <a:ext cx="2667000" cy="1447800"/>
        </p:xfrm>
        <a:graphic>
          <a:graphicData uri="http://schemas.openxmlformats.org/presentationml/2006/ole">
            <mc:AlternateContent xmlns:mc="http://schemas.openxmlformats.org/markup-compatibility/2006">
              <mc:Choice xmlns:v="urn:schemas-microsoft-com:vml" Requires="v">
                <p:oleObj spid="_x0000_s2053" name="Microsoft ClipArt Gallery" r:id="rId4" imgW="3024000" imgH="3251160" progId="MS_ClipArt_Gallery">
                  <p:embed/>
                </p:oleObj>
              </mc:Choice>
              <mc:Fallback>
                <p:oleObj name="Microsoft ClipArt Gallery" r:id="rId4" imgW="3024000" imgH="3251160" progId="MS_ClipArt_Gallery">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667000" cy="1447800"/>
                      </a:xfrm>
                      <a:prstGeom prst="rect">
                        <a:avLst/>
                      </a:prstGeom>
                      <a:noFill/>
                      <a:ln>
                        <a:noFill/>
                      </a:ln>
                      <a:effectLst/>
                      <a:extLst>
                        <a:ext uri="{FAA26D3D-D897-4be2-8F04-BA451C77F1D7}">
                          <ma14:placeholderFlag xmlns="" xmlns:ma14="http://schemas.microsoft.com/office/mac/drawingml/2011/main" val="1"/>
                        </a:ext>
                      </a:extLst>
                    </p:spPr>
                  </p:pic>
                </p:oleObj>
              </mc:Fallback>
            </mc:AlternateContent>
          </a:graphicData>
        </a:graphic>
      </p:graphicFrame>
    </p:spTree>
    <p:extLst>
      <p:ext uri="{BB962C8B-B14F-4D97-AF65-F5344CB8AC3E}">
        <p14:creationId xmlns:p14="http://schemas.microsoft.com/office/powerpoint/2010/main" val="4210457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they?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May also gather campus climate information through </a:t>
            </a:r>
            <a:r>
              <a:rPr lang="en-US" dirty="0" smtClean="0">
                <a:solidFill>
                  <a:srgbClr val="FF0000"/>
                </a:solidFill>
              </a:rPr>
              <a:t>focus groups </a:t>
            </a:r>
            <a:r>
              <a:rPr lang="en-US" dirty="0" smtClean="0"/>
              <a:t>– </a:t>
            </a:r>
            <a:endParaRPr lang="en-US" dirty="0"/>
          </a:p>
          <a:p>
            <a:pPr lvl="1"/>
            <a:r>
              <a:rPr lang="en-US" dirty="0" smtClean="0"/>
              <a:t>Provides for more focused and deeper questioning</a:t>
            </a:r>
          </a:p>
          <a:p>
            <a:pPr lvl="1"/>
            <a:r>
              <a:rPr lang="en-US" dirty="0" smtClean="0"/>
              <a:t>Gather student centered ideas on concerns, solutions and programming</a:t>
            </a:r>
          </a:p>
          <a:p>
            <a:pPr lvl="1"/>
            <a:r>
              <a:rPr lang="en-US" dirty="0" smtClean="0"/>
              <a:t>Opportunity to work with specific student subgroups such as female and male athletes to discover specific patterns and needs</a:t>
            </a:r>
          </a:p>
          <a:p>
            <a:r>
              <a:rPr lang="en-US" dirty="0" smtClean="0"/>
              <a:t>Helpful to be done by someone outside your program for increased honesty and openness</a:t>
            </a:r>
            <a:endParaRPr lang="en-US" dirty="0"/>
          </a:p>
        </p:txBody>
      </p:sp>
    </p:spTree>
    <p:extLst>
      <p:ext uri="{BB962C8B-B14F-4D97-AF65-F5344CB8AC3E}">
        <p14:creationId xmlns:p14="http://schemas.microsoft.com/office/powerpoint/2010/main" val="22844837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CCS-Knowledge</a:t>
            </a:r>
            <a:endParaRPr lang="en-US" dirty="0"/>
          </a:p>
        </p:txBody>
      </p:sp>
      <p:sp>
        <p:nvSpPr>
          <p:cNvPr id="3" name="Content Placeholder 2"/>
          <p:cNvSpPr>
            <a:spLocks noGrp="1"/>
          </p:cNvSpPr>
          <p:nvPr>
            <p:ph idx="1"/>
          </p:nvPr>
        </p:nvSpPr>
        <p:spPr/>
        <p:txBody>
          <a:bodyPr>
            <a:normAutofit lnSpcReduction="10000"/>
          </a:bodyPr>
          <a:lstStyle/>
          <a:p>
            <a:r>
              <a:rPr lang="en-US" dirty="0" smtClean="0"/>
              <a:t>What do students know about campus sexual violence?</a:t>
            </a:r>
          </a:p>
          <a:p>
            <a:r>
              <a:rPr lang="en-US" dirty="0" smtClean="0"/>
              <a:t>Typical surveys will assess students knowledge of:</a:t>
            </a:r>
          </a:p>
          <a:p>
            <a:pPr lvl="1"/>
            <a:r>
              <a:rPr lang="en-US" dirty="0" smtClean="0"/>
              <a:t>Rules of conduct and law (for all students and can be athletic codes of conduct as well)</a:t>
            </a:r>
          </a:p>
          <a:p>
            <a:pPr lvl="1"/>
            <a:r>
              <a:rPr lang="en-US" dirty="0" smtClean="0"/>
              <a:t>Reporting options</a:t>
            </a:r>
          </a:p>
          <a:p>
            <a:pPr lvl="1"/>
            <a:r>
              <a:rPr lang="en-US" dirty="0" smtClean="0"/>
              <a:t>Resource options</a:t>
            </a:r>
          </a:p>
          <a:p>
            <a:pPr lvl="1"/>
            <a:r>
              <a:rPr lang="en-US" dirty="0" smtClean="0"/>
              <a:t>Myths and Realities</a:t>
            </a:r>
            <a:endParaRPr lang="en-US" dirty="0"/>
          </a:p>
        </p:txBody>
      </p:sp>
      <p:graphicFrame>
        <p:nvGraphicFramePr>
          <p:cNvPr id="4" name="Object 3">
            <a:hlinkClick r:id="" action="ppaction://ole?verb=0"/>
          </p:cNvPr>
          <p:cNvGraphicFramePr>
            <a:graphicFrameLocks/>
          </p:cNvGraphicFramePr>
          <p:nvPr>
            <p:extLst>
              <p:ext uri="{D42A27DB-BD31-4B8C-83A1-F6EECF244321}">
                <p14:modId xmlns:p14="http://schemas.microsoft.com/office/powerpoint/2010/main" val="306525726"/>
              </p:ext>
            </p:extLst>
          </p:nvPr>
        </p:nvGraphicFramePr>
        <p:xfrm>
          <a:off x="6629400" y="4038600"/>
          <a:ext cx="1981200" cy="2590800"/>
        </p:xfrm>
        <a:graphic>
          <a:graphicData uri="http://schemas.openxmlformats.org/presentationml/2006/ole">
            <mc:AlternateContent xmlns:mc="http://schemas.openxmlformats.org/markup-compatibility/2006">
              <mc:Choice xmlns:v="urn:schemas-microsoft-com:vml" Requires="v">
                <p:oleObj spid="_x0000_s3077" name="Microsoft ClipArt Gallery" r:id="rId4" imgW="2749320" imgH="3450960" progId="MS_ClipArt_Gallery">
                  <p:embed/>
                </p:oleObj>
              </mc:Choice>
              <mc:Fallback>
                <p:oleObj name="Microsoft ClipArt Gallery" r:id="rId4" imgW="2749320" imgH="3450960" progId="MS_ClipArt_Gallery">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9400" y="4038600"/>
                        <a:ext cx="1981200" cy="2590800"/>
                      </a:xfrm>
                      <a:prstGeom prst="rect">
                        <a:avLst/>
                      </a:prstGeom>
                      <a:noFill/>
                      <a:ln>
                        <a:noFill/>
                      </a:ln>
                      <a:effectLst/>
                      <a:extLst>
                        <a:ext uri="{FAA26D3D-D897-4be2-8F04-BA451C77F1D7}">
                          <ma14:placeholderFlag xmlns="" xmlns:ma14="http://schemas.microsoft.com/office/mac/drawingml/2011/main" val="1"/>
                        </a:ext>
                      </a:extLst>
                    </p:spPr>
                  </p:pic>
                </p:oleObj>
              </mc:Fallback>
            </mc:AlternateContent>
          </a:graphicData>
        </a:graphic>
      </p:graphicFrame>
    </p:spTree>
    <p:extLst>
      <p:ext uri="{BB962C8B-B14F-4D97-AF65-F5344CB8AC3E}">
        <p14:creationId xmlns:p14="http://schemas.microsoft.com/office/powerpoint/2010/main" val="5226702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CCS-Attitudes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Campus Sexual Violence is believed to exist because of social attitudes about behavior that allow for its perpetuation</a:t>
            </a:r>
          </a:p>
          <a:p>
            <a:r>
              <a:rPr lang="en-US" dirty="0" smtClean="0"/>
              <a:t>1 in 5 women and 1 in 6-9 men statistic establishes it as a social problem</a:t>
            </a:r>
          </a:p>
          <a:p>
            <a:r>
              <a:rPr lang="en-US" dirty="0" smtClean="0"/>
              <a:t>Rape Myth Acceptance is correlated with sexual violence perpetration</a:t>
            </a:r>
          </a:p>
          <a:p>
            <a:r>
              <a:rPr lang="en-US" dirty="0" smtClean="0"/>
              <a:t>Self-blame is correlated with less likelihood of reporting and poorer long term outcomes for victims/survivors </a:t>
            </a:r>
            <a:endParaRPr lang="en-US" dirty="0"/>
          </a:p>
        </p:txBody>
      </p:sp>
    </p:spTree>
    <p:extLst>
      <p:ext uri="{BB962C8B-B14F-4D97-AF65-F5344CB8AC3E}">
        <p14:creationId xmlns:p14="http://schemas.microsoft.com/office/powerpoint/2010/main" val="14269525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8229600" cy="1143000"/>
          </a:xfrm>
        </p:spPr>
        <p:txBody>
          <a:bodyPr/>
          <a:lstStyle/>
          <a:p>
            <a:r>
              <a:rPr lang="en-US" dirty="0" smtClean="0"/>
              <a:t>CCS-Attitudes</a:t>
            </a:r>
            <a:endParaRPr lang="en-US" dirty="0"/>
          </a:p>
        </p:txBody>
      </p:sp>
      <p:sp>
        <p:nvSpPr>
          <p:cNvPr id="3" name="Content Placeholder 2"/>
          <p:cNvSpPr>
            <a:spLocks noGrp="1"/>
          </p:cNvSpPr>
          <p:nvPr>
            <p:ph idx="1"/>
          </p:nvPr>
        </p:nvSpPr>
        <p:spPr>
          <a:xfrm>
            <a:off x="533400" y="1752600"/>
            <a:ext cx="8153400" cy="4953000"/>
          </a:xfrm>
        </p:spPr>
        <p:txBody>
          <a:bodyPr>
            <a:normAutofit fontScale="92500" lnSpcReduction="10000"/>
          </a:bodyPr>
          <a:lstStyle/>
          <a:p>
            <a:r>
              <a:rPr lang="en-US" dirty="0" smtClean="0"/>
              <a:t>What are your campus attitudes that need to be addressed in programming?</a:t>
            </a:r>
          </a:p>
          <a:p>
            <a:pPr lvl="1"/>
            <a:r>
              <a:rPr lang="en-US" dirty="0" smtClean="0"/>
              <a:t>Attitudes are developed over a life time and are culture bound</a:t>
            </a:r>
          </a:p>
          <a:p>
            <a:pPr lvl="1"/>
            <a:r>
              <a:rPr lang="en-US" dirty="0" smtClean="0"/>
              <a:t>Colleges and Universities are known to change lives and attitudes through education</a:t>
            </a:r>
          </a:p>
          <a:p>
            <a:pPr lvl="1"/>
            <a:r>
              <a:rPr lang="en-US" dirty="0"/>
              <a:t>Assessing guides programming and gives feedback on program effectiveness in impacting </a:t>
            </a:r>
            <a:r>
              <a:rPr lang="en-US" dirty="0" smtClean="0"/>
              <a:t>attitudes</a:t>
            </a:r>
          </a:p>
          <a:p>
            <a:pPr lvl="1"/>
            <a:r>
              <a:rPr lang="en-US" dirty="0" smtClean="0"/>
              <a:t>Attitudes are closely linked to behavior </a:t>
            </a:r>
            <a:endParaRPr lang="en-US" dirty="0"/>
          </a:p>
          <a:p>
            <a:pPr lvl="1"/>
            <a:r>
              <a:rPr lang="en-US" dirty="0" smtClean="0"/>
              <a:t>We need to know if how and if we are creating culture change</a:t>
            </a:r>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514" y="0"/>
            <a:ext cx="3251200" cy="1981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pic>
    </p:spTree>
    <p:extLst>
      <p:ext uri="{BB962C8B-B14F-4D97-AF65-F5344CB8AC3E}">
        <p14:creationId xmlns:p14="http://schemas.microsoft.com/office/powerpoint/2010/main" val="16133233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CCS-Behavior</a:t>
            </a:r>
            <a:endParaRPr lang="en-US" dirty="0"/>
          </a:p>
        </p:txBody>
      </p:sp>
      <p:sp>
        <p:nvSpPr>
          <p:cNvPr id="3" name="Content Placeholder 2"/>
          <p:cNvSpPr>
            <a:spLocks noGrp="1"/>
          </p:cNvSpPr>
          <p:nvPr>
            <p:ph idx="1"/>
          </p:nvPr>
        </p:nvSpPr>
        <p:spPr>
          <a:xfrm>
            <a:off x="457200" y="2362200"/>
            <a:ext cx="8229600" cy="4495800"/>
          </a:xfrm>
        </p:spPr>
        <p:txBody>
          <a:bodyPr>
            <a:normAutofit fontScale="92500" lnSpcReduction="10000"/>
          </a:bodyPr>
          <a:lstStyle/>
          <a:p>
            <a:r>
              <a:rPr lang="en-US" dirty="0" smtClean="0"/>
              <a:t>What is the current of extent of the problem with sexual violence, stalking and intimate partner physical violence?</a:t>
            </a:r>
          </a:p>
          <a:p>
            <a:r>
              <a:rPr lang="en-US" dirty="0" smtClean="0"/>
              <a:t>Do you know what percent of students are likely to report to campus authorities or police? </a:t>
            </a:r>
          </a:p>
          <a:p>
            <a:r>
              <a:rPr lang="en-US" dirty="0" smtClean="0"/>
              <a:t>Do you know why or why not reporting is happening?</a:t>
            </a:r>
          </a:p>
          <a:p>
            <a:r>
              <a:rPr lang="en-US" dirty="0" smtClean="0"/>
              <a:t>For those who have reported do you know anything about their satisfaction with the process?</a:t>
            </a:r>
            <a:endParaRPr lang="en-US" dirty="0"/>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06886" y="-21771"/>
            <a:ext cx="3048000" cy="228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pic>
    </p:spTree>
    <p:extLst>
      <p:ext uri="{BB962C8B-B14F-4D97-AF65-F5344CB8AC3E}">
        <p14:creationId xmlns:p14="http://schemas.microsoft.com/office/powerpoint/2010/main" val="19473861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CSS-Behavior</a:t>
            </a:r>
            <a:endParaRPr lang="en-US" dirty="0"/>
          </a:p>
        </p:txBody>
      </p:sp>
      <p:sp>
        <p:nvSpPr>
          <p:cNvPr id="3" name="Content Placeholder 2"/>
          <p:cNvSpPr>
            <a:spLocks noGrp="1"/>
          </p:cNvSpPr>
          <p:nvPr>
            <p:ph idx="1"/>
          </p:nvPr>
        </p:nvSpPr>
        <p:spPr/>
        <p:txBody>
          <a:bodyPr>
            <a:normAutofit fontScale="92500"/>
          </a:bodyPr>
          <a:lstStyle/>
          <a:p>
            <a:r>
              <a:rPr lang="en-US" dirty="0" smtClean="0"/>
              <a:t>Offers an opportunity to sample your student population to discover the extent of the problem</a:t>
            </a:r>
          </a:p>
          <a:p>
            <a:r>
              <a:rPr lang="en-US" dirty="0" smtClean="0"/>
              <a:t>Offers you the opportunity to know for those who have experienced campus violence, are your programs, processes and resources satisfactory and effective? Are they being utilized by those in need? Are certain subgroups not accessing resources and/or less satisfied?</a:t>
            </a:r>
            <a:endParaRPr lang="en-US" dirty="0"/>
          </a:p>
        </p:txBody>
      </p:sp>
    </p:spTree>
    <p:extLst>
      <p:ext uri="{BB962C8B-B14F-4D97-AF65-F5344CB8AC3E}">
        <p14:creationId xmlns:p14="http://schemas.microsoft.com/office/powerpoint/2010/main" val="23512160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How?</a:t>
            </a:r>
            <a:endParaRPr lang="en-US" sz="4000" dirty="0"/>
          </a:p>
        </p:txBody>
      </p:sp>
      <p:sp>
        <p:nvSpPr>
          <p:cNvPr id="3" name="Content Placeholder 2"/>
          <p:cNvSpPr>
            <a:spLocks noGrp="1"/>
          </p:cNvSpPr>
          <p:nvPr>
            <p:ph idx="1"/>
          </p:nvPr>
        </p:nvSpPr>
        <p:spPr/>
        <p:txBody>
          <a:bodyPr>
            <a:normAutofit lnSpcReduction="10000"/>
          </a:bodyPr>
          <a:lstStyle/>
          <a:p>
            <a:r>
              <a:rPr lang="en-US" dirty="0" smtClean="0"/>
              <a:t>Administered typically through web-based surveys, anonymously, with incentive, to all students on campus</a:t>
            </a:r>
          </a:p>
          <a:p>
            <a:r>
              <a:rPr lang="en-US" dirty="0" smtClean="0"/>
              <a:t>Need Institutional Review Board (IRB) approval</a:t>
            </a:r>
          </a:p>
          <a:p>
            <a:r>
              <a:rPr lang="en-US" dirty="0" smtClean="0"/>
              <a:t>Select administration time with maximum possibility for best response </a:t>
            </a:r>
          </a:p>
          <a:p>
            <a:r>
              <a:rPr lang="en-US" dirty="0" smtClean="0"/>
              <a:t>Must monitor and track process and data</a:t>
            </a:r>
            <a:endParaRPr lang="en-US" dirty="0"/>
          </a:p>
        </p:txBody>
      </p:sp>
      <p:sp>
        <p:nvSpPr>
          <p:cNvPr id="4" name="Text Placeholder 3"/>
          <p:cNvSpPr>
            <a:spLocks noGrp="1"/>
          </p:cNvSpPr>
          <p:nvPr>
            <p:ph type="body" sz="half" idx="2"/>
          </p:nvPr>
        </p:nvSpPr>
        <p:spPr/>
        <p:txBody>
          <a:bodyPr/>
          <a:lstStyle/>
          <a:p>
            <a:endParaRPr lang="en-US" dirty="0"/>
          </a:p>
        </p:txBody>
      </p:sp>
      <p:graphicFrame>
        <p:nvGraphicFramePr>
          <p:cNvPr id="5" name="Object 3">
            <a:hlinkClick r:id="" action="ppaction://ole?verb=0"/>
          </p:cNvPr>
          <p:cNvGraphicFramePr>
            <a:graphicFrameLocks noGrp="1"/>
          </p:cNvGraphicFramePr>
          <p:nvPr>
            <p:ph type="chart" sz="half" idx="1"/>
            <p:extLst>
              <p:ext uri="{D42A27DB-BD31-4B8C-83A1-F6EECF244321}">
                <p14:modId xmlns:p14="http://schemas.microsoft.com/office/powerpoint/2010/main" val="3374661807"/>
              </p:ext>
            </p:extLst>
          </p:nvPr>
        </p:nvGraphicFramePr>
        <p:xfrm>
          <a:off x="381000" y="1914525"/>
          <a:ext cx="3268663" cy="4105275"/>
        </p:xfrm>
        <a:graphic>
          <a:graphicData uri="http://schemas.openxmlformats.org/presentationml/2006/ole">
            <mc:AlternateContent xmlns:mc="http://schemas.openxmlformats.org/markup-compatibility/2006">
              <mc:Choice xmlns:v="urn:schemas-microsoft-com:vml" Requires="v">
                <p:oleObj spid="_x0000_s4101" name="Microsoft ClipArt Gallery" r:id="rId3" imgW="2749320" imgH="3450960" progId="MS_ClipArt_Gallery">
                  <p:embed/>
                </p:oleObj>
              </mc:Choice>
              <mc:Fallback>
                <p:oleObj name="Microsoft ClipArt Gallery" r:id="rId3" imgW="2749320" imgH="3450960" progId="MS_ClipArt_Gallery">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914525"/>
                        <a:ext cx="3268663" cy="4105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pic>
                </p:oleObj>
              </mc:Fallback>
            </mc:AlternateContent>
          </a:graphicData>
        </a:graphic>
      </p:graphicFrame>
    </p:spTree>
    <p:extLst>
      <p:ext uri="{BB962C8B-B14F-4D97-AF65-F5344CB8AC3E}">
        <p14:creationId xmlns:p14="http://schemas.microsoft.com/office/powerpoint/2010/main" val="34498286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can CCS help you?</a:t>
            </a:r>
            <a:endParaRPr lang="en-US" dirty="0"/>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pic>
        <p:nvPicPr>
          <p:cNvPr id="5" name="Picture 2" descr="NATSN066"/>
          <p:cNvPicPr>
            <a:picLocks noChangeAspect="1" noChangeArrowheads="1"/>
          </p:cNvPicPr>
          <p:nvPr/>
        </p:nvPicPr>
        <p:blipFill>
          <a:blip r:embed="rId2" cstate="print"/>
          <a:srcRect t="6250"/>
          <a:stretch>
            <a:fillRect/>
          </a:stretch>
        </p:blipFill>
        <p:spPr bwMode="auto">
          <a:xfrm>
            <a:off x="0" y="0"/>
            <a:ext cx="9144000" cy="6858000"/>
          </a:xfrm>
          <a:prstGeom prst="rect">
            <a:avLst/>
          </a:prstGeom>
          <a:noFill/>
          <a:ln w="9525">
            <a:noFill/>
            <a:miter lim="800000"/>
            <a:headEnd/>
            <a:tailEnd/>
          </a:ln>
        </p:spPr>
      </p:pic>
      <p:sp>
        <p:nvSpPr>
          <p:cNvPr id="7" name="TextBox 6"/>
          <p:cNvSpPr txBox="1"/>
          <p:nvPr/>
        </p:nvSpPr>
        <p:spPr>
          <a:xfrm>
            <a:off x="4118429" y="381000"/>
            <a:ext cx="5025571" cy="1323439"/>
          </a:xfrm>
          <a:prstGeom prst="rect">
            <a:avLst/>
          </a:prstGeom>
          <a:noFill/>
        </p:spPr>
        <p:txBody>
          <a:bodyPr wrap="square" rtlCol="0">
            <a:spAutoFit/>
          </a:bodyPr>
          <a:lstStyle/>
          <a:p>
            <a:r>
              <a:rPr lang="en-US" sz="4000" b="1" dirty="0" smtClean="0">
                <a:ln w="17780" cmpd="sng">
                  <a:solidFill>
                    <a:srgbClr val="FFFFFF"/>
                  </a:solidFill>
                  <a:prstDash val="solid"/>
                  <a:miter lim="800000"/>
                </a:ln>
                <a:solidFill>
                  <a:prstClr val="white"/>
                </a:solidFill>
                <a:effectLst>
                  <a:outerShdw blurRad="50800" algn="tl" rotWithShape="0">
                    <a:srgbClr val="000000"/>
                  </a:outerShdw>
                </a:effectLst>
              </a:rPr>
              <a:t>What can you do with the information?</a:t>
            </a:r>
            <a:endParaRPr lang="en-US" sz="4000" b="1" dirty="0">
              <a:ln w="17780" cmpd="sng">
                <a:solidFill>
                  <a:srgbClr val="FFFFFF"/>
                </a:solidFill>
                <a:prstDash val="solid"/>
                <a:miter lim="800000"/>
              </a:ln>
              <a:solidFill>
                <a:prstClr val="white"/>
              </a:solidFill>
              <a:effectLst>
                <a:outerShdw blurRad="50800" algn="tl" rotWithShape="0">
                  <a:srgbClr val="000000"/>
                </a:outerShdw>
              </a:effectLst>
            </a:endParaRPr>
          </a:p>
        </p:txBody>
      </p:sp>
      <p:sp>
        <p:nvSpPr>
          <p:cNvPr id="8" name="TextBox 7"/>
          <p:cNvSpPr txBox="1"/>
          <p:nvPr/>
        </p:nvSpPr>
        <p:spPr>
          <a:xfrm>
            <a:off x="29029" y="3733800"/>
            <a:ext cx="3733800" cy="2554545"/>
          </a:xfrm>
          <a:prstGeom prst="rect">
            <a:avLst/>
          </a:prstGeom>
          <a:noFill/>
        </p:spPr>
        <p:txBody>
          <a:bodyPr wrap="square" rtlCol="0">
            <a:spAutoFit/>
          </a:bodyPr>
          <a:lstStyle/>
          <a:p>
            <a:r>
              <a:rPr lang="en-US" sz="3200" dirty="0" smtClean="0">
                <a:solidFill>
                  <a:srgbClr val="FFFFFF"/>
                </a:solidFill>
              </a:rPr>
              <a:t>Use it to guide you-Provide a roadmap for where you are and where you need to be!</a:t>
            </a:r>
            <a:endParaRPr lang="en-US" sz="3200" dirty="0">
              <a:solidFill>
                <a:srgbClr val="FFFFFF"/>
              </a:solidFill>
            </a:endParaRPr>
          </a:p>
        </p:txBody>
      </p:sp>
    </p:spTree>
    <p:extLst>
      <p:ext uri="{BB962C8B-B14F-4D97-AF65-F5344CB8AC3E}">
        <p14:creationId xmlns:p14="http://schemas.microsoft.com/office/powerpoint/2010/main" val="1688219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Minimum Legal Requirements</a:t>
            </a:r>
            <a:endParaRPr lang="en-US" dirty="0"/>
          </a:p>
        </p:txBody>
      </p:sp>
      <p:sp>
        <p:nvSpPr>
          <p:cNvPr id="3" name="Subtitle 2"/>
          <p:cNvSpPr>
            <a:spLocks noGrp="1"/>
          </p:cNvSpPr>
          <p:nvPr>
            <p:ph type="subTitle" idx="1"/>
          </p:nvPr>
        </p:nvSpPr>
        <p:spPr/>
        <p:txBody>
          <a:bodyPr>
            <a:normAutofit/>
          </a:bodyPr>
          <a:lstStyle/>
          <a:p>
            <a:r>
              <a:rPr lang="en-US" sz="2800" dirty="0"/>
              <a:t>Lucy France, JD</a:t>
            </a:r>
          </a:p>
          <a:p>
            <a:endParaRPr lang="en-US" sz="2800" dirty="0"/>
          </a:p>
        </p:txBody>
      </p:sp>
    </p:spTree>
    <p:extLst>
      <p:ext uri="{BB962C8B-B14F-4D97-AF65-F5344CB8AC3E}">
        <p14:creationId xmlns:p14="http://schemas.microsoft.com/office/powerpoint/2010/main" val="42342882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The Law</a:t>
            </a:r>
            <a:endParaRPr lang="en-US" b="1" dirty="0"/>
          </a:p>
        </p:txBody>
      </p:sp>
      <p:sp>
        <p:nvSpPr>
          <p:cNvPr id="5" name="Content Placeholder 4"/>
          <p:cNvSpPr>
            <a:spLocks noGrp="1"/>
          </p:cNvSpPr>
          <p:nvPr>
            <p:ph idx="1"/>
          </p:nvPr>
        </p:nvSpPr>
        <p:spPr/>
        <p:txBody>
          <a:bodyPr/>
          <a:lstStyle/>
          <a:p>
            <a:r>
              <a:rPr lang="en-US" dirty="0" err="1" smtClean="0"/>
              <a:t>Clery</a:t>
            </a:r>
            <a:r>
              <a:rPr lang="en-US" dirty="0" smtClean="0"/>
              <a:t> Act</a:t>
            </a:r>
          </a:p>
          <a:p>
            <a:r>
              <a:rPr lang="en-US" dirty="0" smtClean="0"/>
              <a:t>Title IX</a:t>
            </a:r>
          </a:p>
          <a:p>
            <a:r>
              <a:rPr lang="en-US" dirty="0" smtClean="0"/>
              <a:t>Violence Against Women Act</a:t>
            </a:r>
          </a:p>
          <a:p>
            <a:r>
              <a:rPr lang="en-US" dirty="0" smtClean="0"/>
              <a:t>Sub regulatory Guidance</a:t>
            </a:r>
          </a:p>
          <a:p>
            <a:pPr lvl="1"/>
            <a:r>
              <a:rPr lang="en-US" dirty="0" smtClean="0"/>
              <a:t>2001 and 2011 Dear Colleague Letters</a:t>
            </a:r>
          </a:p>
          <a:p>
            <a:pPr lvl="1"/>
            <a:r>
              <a:rPr lang="en-US" dirty="0" smtClean="0"/>
              <a:t>White House Task Force First Report</a:t>
            </a:r>
          </a:p>
          <a:p>
            <a:pPr lvl="1"/>
            <a:r>
              <a:rPr lang="en-US" dirty="0" smtClean="0"/>
              <a:t>Dept. of Education/OCR FAQ </a:t>
            </a:r>
          </a:p>
          <a:p>
            <a:pPr lvl="1"/>
            <a:r>
              <a:rPr lang="en-US" dirty="0" smtClean="0"/>
              <a:t>Resolution Agreements</a:t>
            </a:r>
            <a:endParaRPr lang="en-US" dirty="0"/>
          </a:p>
        </p:txBody>
      </p:sp>
    </p:spTree>
    <p:extLst>
      <p:ext uri="{BB962C8B-B14F-4D97-AF65-F5344CB8AC3E}">
        <p14:creationId xmlns:p14="http://schemas.microsoft.com/office/powerpoint/2010/main" val="16772675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Compliance is Not an Option</a:t>
            </a:r>
            <a:endParaRPr lang="en-US" b="1" dirty="0"/>
          </a:p>
        </p:txBody>
      </p:sp>
      <p:sp>
        <p:nvSpPr>
          <p:cNvPr id="3" name="Content Placeholder 2"/>
          <p:cNvSpPr>
            <a:spLocks noGrp="1"/>
          </p:cNvSpPr>
          <p:nvPr>
            <p:ph idx="1"/>
          </p:nvPr>
        </p:nvSpPr>
        <p:spPr/>
        <p:txBody>
          <a:bodyPr/>
          <a:lstStyle/>
          <a:p>
            <a:r>
              <a:rPr lang="en-US" dirty="0" smtClean="0"/>
              <a:t>DOE increased compliance reviews and investigations</a:t>
            </a:r>
          </a:p>
          <a:p>
            <a:r>
              <a:rPr lang="en-US" dirty="0" smtClean="0"/>
              <a:t>Most importantly, compliance will help all students</a:t>
            </a:r>
          </a:p>
          <a:p>
            <a:endParaRPr lang="en-US" dirty="0"/>
          </a:p>
          <a:p>
            <a:pPr marL="0" indent="0">
              <a:buNone/>
            </a:pPr>
            <a:r>
              <a:rPr lang="en-US" dirty="0" smtClean="0"/>
              <a:t>			</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3348839"/>
            <a:ext cx="3509161" cy="3509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01517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Road Map</a:t>
            </a:r>
            <a:endParaRPr lang="en-US" b="1" dirty="0"/>
          </a:p>
        </p:txBody>
      </p:sp>
      <p:sp>
        <p:nvSpPr>
          <p:cNvPr id="3" name="Content Placeholder 2"/>
          <p:cNvSpPr>
            <a:spLocks noGrp="1"/>
          </p:cNvSpPr>
          <p:nvPr>
            <p:ph idx="1"/>
          </p:nvPr>
        </p:nvSpPr>
        <p:spPr/>
        <p:txBody>
          <a:bodyPr/>
          <a:lstStyle/>
          <a:p>
            <a:pPr marL="571500" indent="-571500">
              <a:buAutoNum type="romanUcPeriod"/>
            </a:pPr>
            <a:r>
              <a:rPr lang="en-US" dirty="0" smtClean="0"/>
              <a:t>Reporting</a:t>
            </a:r>
          </a:p>
          <a:p>
            <a:pPr marL="571500" indent="-571500">
              <a:buAutoNum type="romanUcPeriod"/>
            </a:pPr>
            <a:r>
              <a:rPr lang="en-US" dirty="0" smtClean="0"/>
              <a:t>Education and Programming</a:t>
            </a:r>
          </a:p>
          <a:p>
            <a:pPr marL="571500" indent="-571500">
              <a:buAutoNum type="romanUcPeriod"/>
            </a:pPr>
            <a:r>
              <a:rPr lang="en-US" dirty="0" smtClean="0"/>
              <a:t>Helpful Tips				</a:t>
            </a:r>
          </a:p>
          <a:p>
            <a:pPr marL="0" indent="0">
              <a:buNone/>
            </a:pPr>
            <a:r>
              <a:rPr lang="en-US" dirty="0"/>
              <a:t>	</a:t>
            </a:r>
            <a:r>
              <a:rPr lang="en-US" dirty="0" smtClean="0"/>
              <a:t>						</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1447800"/>
            <a:ext cx="2590800" cy="515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88044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Reporting</a:t>
            </a:r>
            <a:endParaRPr lang="en-US" b="1" dirty="0"/>
          </a:p>
        </p:txBody>
      </p:sp>
      <p:sp>
        <p:nvSpPr>
          <p:cNvPr id="3" name="Content Placeholder 2"/>
          <p:cNvSpPr>
            <a:spLocks noGrp="1"/>
          </p:cNvSpPr>
          <p:nvPr>
            <p:ph idx="1"/>
          </p:nvPr>
        </p:nvSpPr>
        <p:spPr/>
        <p:txBody>
          <a:bodyPr>
            <a:normAutofit fontScale="85000" lnSpcReduction="20000"/>
          </a:bodyPr>
          <a:lstStyle/>
          <a:p>
            <a:r>
              <a:rPr lang="en-US" dirty="0" smtClean="0"/>
              <a:t>Campus Security Authorities</a:t>
            </a:r>
          </a:p>
          <a:p>
            <a:pPr lvl="1"/>
            <a:r>
              <a:rPr lang="en-US" dirty="0" smtClean="0"/>
              <a:t>Campus police and security</a:t>
            </a:r>
          </a:p>
          <a:p>
            <a:pPr lvl="1"/>
            <a:r>
              <a:rPr lang="en-US" dirty="0" smtClean="0"/>
              <a:t>Employees/officials who have significant responsibility for student and campus activities, including, but not limited to student housing, student discipline, and campus judicial proceedings</a:t>
            </a:r>
          </a:p>
          <a:p>
            <a:pPr lvl="1"/>
            <a:r>
              <a:rPr lang="en-US" dirty="0" smtClean="0"/>
              <a:t>Pastoral and professional counselors are exempt</a:t>
            </a:r>
          </a:p>
          <a:p>
            <a:endParaRPr lang="en-US" dirty="0"/>
          </a:p>
          <a:p>
            <a:r>
              <a:rPr lang="en-US" dirty="0" smtClean="0"/>
              <a:t>VAWA added reportable incidents</a:t>
            </a:r>
          </a:p>
          <a:p>
            <a:pPr lvl="1"/>
            <a:r>
              <a:rPr lang="en-US" dirty="0" smtClean="0"/>
              <a:t>Dating violence</a:t>
            </a:r>
          </a:p>
          <a:p>
            <a:pPr lvl="1"/>
            <a:r>
              <a:rPr lang="en-US" dirty="0" smtClean="0"/>
              <a:t>Domestic violence</a:t>
            </a:r>
          </a:p>
          <a:p>
            <a:pPr lvl="1"/>
            <a:r>
              <a:rPr lang="en-US" dirty="0" smtClean="0"/>
              <a:t>Stalking</a:t>
            </a:r>
          </a:p>
          <a:p>
            <a:endParaRPr lang="en-US" dirty="0"/>
          </a:p>
        </p:txBody>
      </p:sp>
    </p:spTree>
    <p:extLst>
      <p:ext uri="{BB962C8B-B14F-4D97-AF65-F5344CB8AC3E}">
        <p14:creationId xmlns:p14="http://schemas.microsoft.com/office/powerpoint/2010/main" val="306327377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Reporting</a:t>
            </a:r>
            <a:endParaRPr lang="en-US" b="1" dirty="0"/>
          </a:p>
        </p:txBody>
      </p:sp>
      <p:sp>
        <p:nvSpPr>
          <p:cNvPr id="3" name="Content Placeholder 2"/>
          <p:cNvSpPr>
            <a:spLocks noGrp="1"/>
          </p:cNvSpPr>
          <p:nvPr>
            <p:ph idx="1"/>
          </p:nvPr>
        </p:nvSpPr>
        <p:spPr/>
        <p:txBody>
          <a:bodyPr/>
          <a:lstStyle/>
          <a:p>
            <a:pPr marL="0" indent="0" algn="ctr">
              <a:buNone/>
            </a:pPr>
            <a:r>
              <a:rPr lang="en-US" b="1" dirty="0" smtClean="0"/>
              <a:t>Responsible Employee</a:t>
            </a:r>
          </a:p>
          <a:p>
            <a:pPr marL="0" indent="0">
              <a:buNone/>
            </a:pPr>
            <a:r>
              <a:rPr lang="en-US" dirty="0" smtClean="0"/>
              <a:t>Has the authority to take action to redress sexual violence; who has been given the duty of reporting incidents of sexual violence or other misconduct by students to the Title IX coordinator or other appropriate school designee; or whom a student could reasonably believe has this authority or duty.</a:t>
            </a:r>
          </a:p>
          <a:p>
            <a:endParaRPr lang="en-US" dirty="0"/>
          </a:p>
        </p:txBody>
      </p:sp>
    </p:spTree>
    <p:extLst>
      <p:ext uri="{BB962C8B-B14F-4D97-AF65-F5344CB8AC3E}">
        <p14:creationId xmlns:p14="http://schemas.microsoft.com/office/powerpoint/2010/main" val="9403683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Reporting</a:t>
            </a:r>
            <a:endParaRPr lang="en-US" b="1" dirty="0"/>
          </a:p>
        </p:txBody>
      </p:sp>
      <p:sp>
        <p:nvSpPr>
          <p:cNvPr id="3" name="Content Placeholder 2"/>
          <p:cNvSpPr>
            <a:spLocks noGrp="1"/>
          </p:cNvSpPr>
          <p:nvPr>
            <p:ph idx="1"/>
          </p:nvPr>
        </p:nvSpPr>
        <p:spPr/>
        <p:txBody>
          <a:bodyPr/>
          <a:lstStyle/>
          <a:p>
            <a:pPr marL="0" indent="0" algn="ctr">
              <a:buNone/>
            </a:pPr>
            <a:r>
              <a:rPr lang="en-US" b="1" dirty="0" smtClean="0"/>
              <a:t>Responsible Employee</a:t>
            </a:r>
          </a:p>
          <a:p>
            <a:pPr marL="0" indent="0">
              <a:buNone/>
            </a:pPr>
            <a:r>
              <a:rPr lang="en-US" sz="2500" dirty="0" smtClean="0"/>
              <a:t>When a responsible employee knows or reasonably should know of possible sexual violence, this knowledge is attributed to the institution.  The school must take immediate and appropriate steps to investigate.</a:t>
            </a:r>
          </a:p>
          <a:p>
            <a:pPr marL="0" indent="0">
              <a:buNone/>
            </a:pPr>
            <a:endParaRPr lang="en-US" sz="2500" dirty="0"/>
          </a:p>
          <a:p>
            <a:pPr marL="0" indent="0">
              <a:buNone/>
            </a:pPr>
            <a:endParaRPr lang="en-US" sz="2500"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4400" y="3733800"/>
            <a:ext cx="411480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783617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500" b="1" dirty="0" smtClean="0"/>
              <a:t>“Knows” or “Reasonably should know”</a:t>
            </a:r>
            <a:endParaRPr lang="en-US" sz="3500" b="1" dirty="0"/>
          </a:p>
        </p:txBody>
      </p:sp>
      <p:pic>
        <p:nvPicPr>
          <p:cNvPr id="4" name="Picture 2" descr="http://i476.photobucket.com/albums/rr122/essobee_bucket/Political/head-in-the-sand.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52600" y="1973254"/>
            <a:ext cx="4899660" cy="3284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639826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Reporting</a:t>
            </a:r>
            <a:endParaRPr lang="en-US" b="1" dirty="0"/>
          </a:p>
        </p:txBody>
      </p:sp>
      <p:sp>
        <p:nvSpPr>
          <p:cNvPr id="3" name="Content Placeholder 2"/>
          <p:cNvSpPr>
            <a:spLocks noGrp="1"/>
          </p:cNvSpPr>
          <p:nvPr>
            <p:ph idx="1"/>
          </p:nvPr>
        </p:nvSpPr>
        <p:spPr/>
        <p:txBody>
          <a:bodyPr/>
          <a:lstStyle/>
          <a:p>
            <a:pPr marL="0" indent="0" algn="ctr">
              <a:buNone/>
            </a:pPr>
            <a:r>
              <a:rPr lang="en-US" b="1" dirty="0" smtClean="0"/>
              <a:t>Responsible Employee</a:t>
            </a:r>
          </a:p>
          <a:p>
            <a:pPr marL="0" indent="0">
              <a:buNone/>
            </a:pPr>
            <a:r>
              <a:rPr lang="en-US" dirty="0" smtClean="0"/>
              <a:t>A responsible employee must report to the Title IX Coordinator or other appropriate school designee, all relevant details about the alleged sexual violence.  </a:t>
            </a:r>
            <a:r>
              <a:rPr lang="en-US" b="1" dirty="0" smtClean="0"/>
              <a:t>This includes the names of the alleged perpetrator and victim, other students involved, relevant facts, including date, time, and location</a:t>
            </a:r>
            <a:r>
              <a:rPr lang="en-US" dirty="0" smtClean="0"/>
              <a:t>.</a:t>
            </a:r>
            <a:endParaRPr lang="en-US" dirty="0"/>
          </a:p>
        </p:txBody>
      </p:sp>
    </p:spTree>
    <p:extLst>
      <p:ext uri="{BB962C8B-B14F-4D97-AF65-F5344CB8AC3E}">
        <p14:creationId xmlns:p14="http://schemas.microsoft.com/office/powerpoint/2010/main" val="388925495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Education and Programming</a:t>
            </a:r>
            <a:endParaRPr lang="en-US" b="1" dirty="0"/>
          </a:p>
        </p:txBody>
      </p:sp>
      <p:sp>
        <p:nvSpPr>
          <p:cNvPr id="3" name="Content Placeholder 2"/>
          <p:cNvSpPr>
            <a:spLocks noGrp="1"/>
          </p:cNvSpPr>
          <p:nvPr>
            <p:ph idx="1"/>
          </p:nvPr>
        </p:nvSpPr>
        <p:spPr/>
        <p:txBody>
          <a:bodyPr>
            <a:normAutofit fontScale="62500" lnSpcReduction="20000"/>
          </a:bodyPr>
          <a:lstStyle/>
          <a:p>
            <a:pPr marL="0" indent="0" algn="ctr">
              <a:buNone/>
            </a:pPr>
            <a:r>
              <a:rPr lang="en-US" b="1" dirty="0" smtClean="0"/>
              <a:t>Employees</a:t>
            </a:r>
          </a:p>
          <a:p>
            <a:pPr>
              <a:buFont typeface="Arial" charset="0"/>
              <a:buChar char="•"/>
            </a:pPr>
            <a:r>
              <a:rPr lang="en-US" dirty="0" smtClean="0"/>
              <a:t>Special Training for Campus Security Authorities</a:t>
            </a:r>
          </a:p>
          <a:p>
            <a:pPr>
              <a:buFont typeface="Arial" charset="0"/>
              <a:buChar char="•"/>
            </a:pPr>
            <a:r>
              <a:rPr lang="en-US" dirty="0" smtClean="0"/>
              <a:t>Special Training for employees involved in implementing school’s grievance procedures</a:t>
            </a:r>
          </a:p>
          <a:p>
            <a:pPr>
              <a:buFont typeface="Arial" charset="0"/>
              <a:buChar char="•"/>
            </a:pPr>
            <a:r>
              <a:rPr lang="en-US" dirty="0" smtClean="0"/>
              <a:t>All employees likely to witness or receive reports of sexual violence</a:t>
            </a:r>
          </a:p>
          <a:p>
            <a:pPr lvl="1">
              <a:buFont typeface="Arial" charset="0"/>
              <a:buChar char="•"/>
            </a:pPr>
            <a:r>
              <a:rPr lang="en-US" dirty="0" smtClean="0"/>
              <a:t>How to prevent and identify sexual violence</a:t>
            </a:r>
          </a:p>
          <a:p>
            <a:pPr lvl="1">
              <a:buFont typeface="Arial" charset="0"/>
              <a:buChar char="•"/>
            </a:pPr>
            <a:r>
              <a:rPr lang="en-US" dirty="0" smtClean="0"/>
              <a:t>Behaviors that may lead to sexual violence</a:t>
            </a:r>
          </a:p>
          <a:p>
            <a:pPr lvl="1">
              <a:buFont typeface="Arial" charset="0"/>
              <a:buChar char="•"/>
            </a:pPr>
            <a:r>
              <a:rPr lang="en-US" dirty="0" smtClean="0"/>
              <a:t>Attitudes of bystanders</a:t>
            </a:r>
          </a:p>
          <a:p>
            <a:pPr lvl="1">
              <a:buFont typeface="Arial" charset="0"/>
              <a:buChar char="•"/>
            </a:pPr>
            <a:r>
              <a:rPr lang="en-US" dirty="0" smtClean="0"/>
              <a:t>Potential for </a:t>
            </a:r>
            <a:r>
              <a:rPr lang="en-US" dirty="0" err="1" smtClean="0"/>
              <a:t>revictimization</a:t>
            </a:r>
            <a:r>
              <a:rPr lang="en-US" dirty="0" smtClean="0"/>
              <a:t> by responders and effect on students</a:t>
            </a:r>
          </a:p>
          <a:p>
            <a:pPr lvl="1">
              <a:buFont typeface="Arial" charset="0"/>
              <a:buChar char="•"/>
            </a:pPr>
            <a:r>
              <a:rPr lang="en-US" dirty="0" smtClean="0"/>
              <a:t>Appropriate methods for responding to student report</a:t>
            </a:r>
          </a:p>
          <a:p>
            <a:pPr lvl="1">
              <a:buFont typeface="Arial" charset="0"/>
              <a:buChar char="•"/>
            </a:pPr>
            <a:r>
              <a:rPr lang="en-US" dirty="0" smtClean="0"/>
              <a:t>Impact of trauma on victims</a:t>
            </a:r>
          </a:p>
          <a:p>
            <a:pPr lvl="1">
              <a:buFont typeface="Arial" charset="0"/>
              <a:buChar char="•"/>
            </a:pPr>
            <a:r>
              <a:rPr lang="en-US" dirty="0" smtClean="0"/>
              <a:t>Where and how to report</a:t>
            </a:r>
          </a:p>
          <a:p>
            <a:pPr lvl="1">
              <a:buFont typeface="Arial" charset="0"/>
              <a:buChar char="•"/>
            </a:pPr>
            <a:r>
              <a:rPr lang="en-US" dirty="0" smtClean="0"/>
              <a:t>How to respond to student’s request for confidentiality</a:t>
            </a:r>
          </a:p>
          <a:p>
            <a:pPr lvl="1">
              <a:buFont typeface="Arial" charset="0"/>
              <a:buChar char="•"/>
            </a:pPr>
            <a:r>
              <a:rPr lang="en-US" dirty="0" smtClean="0"/>
              <a:t>Rights to file Title IX and criminal complaints</a:t>
            </a:r>
          </a:p>
          <a:p>
            <a:pPr lvl="1">
              <a:buFont typeface="Arial" charset="0"/>
              <a:buChar char="•"/>
            </a:pPr>
            <a:r>
              <a:rPr lang="en-US" dirty="0" smtClean="0"/>
              <a:t>Options for confidential reporting and resources</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319959255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Education and Programming</a:t>
            </a:r>
            <a:endParaRPr lang="en-US" b="1" dirty="0"/>
          </a:p>
        </p:txBody>
      </p:sp>
      <p:sp>
        <p:nvSpPr>
          <p:cNvPr id="3" name="Content Placeholder 2"/>
          <p:cNvSpPr>
            <a:spLocks noGrp="1"/>
          </p:cNvSpPr>
          <p:nvPr>
            <p:ph idx="1"/>
          </p:nvPr>
        </p:nvSpPr>
        <p:spPr/>
        <p:txBody>
          <a:bodyPr>
            <a:normAutofit/>
          </a:bodyPr>
          <a:lstStyle/>
          <a:p>
            <a:pPr marL="0" indent="0" algn="ctr">
              <a:buNone/>
            </a:pPr>
            <a:r>
              <a:rPr lang="en-US" sz="3600" b="1" dirty="0" smtClean="0"/>
              <a:t>Students and Employees</a:t>
            </a:r>
          </a:p>
          <a:p>
            <a:pPr>
              <a:buFont typeface="Arial" charset="0"/>
              <a:buChar char="•"/>
            </a:pPr>
            <a:r>
              <a:rPr lang="en-US" dirty="0" smtClean="0"/>
              <a:t>On-going and sustainable</a:t>
            </a:r>
          </a:p>
          <a:p>
            <a:pPr>
              <a:buFont typeface="Arial" charset="0"/>
              <a:buChar char="•"/>
            </a:pPr>
            <a:r>
              <a:rPr lang="en-US" dirty="0" smtClean="0"/>
              <a:t>Objectively effective:  methods used to offer prevention and awareness programs and campaigns must be based on solid foundations, either verified through existing research or based on assessment at the institution itself.</a:t>
            </a:r>
          </a:p>
          <a:p>
            <a:pPr>
              <a:buFont typeface="Arial" charset="0"/>
              <a:buChar char="•"/>
            </a:pPr>
            <a:endParaRPr lang="en-US" dirty="0"/>
          </a:p>
        </p:txBody>
      </p:sp>
    </p:spTree>
    <p:extLst>
      <p:ext uri="{BB962C8B-B14F-4D97-AF65-F5344CB8AC3E}">
        <p14:creationId xmlns:p14="http://schemas.microsoft.com/office/powerpoint/2010/main" val="37677957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Education and Programming</a:t>
            </a:r>
            <a:endParaRPr lang="en-US" b="1" dirty="0"/>
          </a:p>
        </p:txBody>
      </p:sp>
      <p:sp>
        <p:nvSpPr>
          <p:cNvPr id="3" name="Content Placeholder 2"/>
          <p:cNvSpPr>
            <a:spLocks noGrp="1"/>
          </p:cNvSpPr>
          <p:nvPr>
            <p:ph idx="1"/>
          </p:nvPr>
        </p:nvSpPr>
        <p:spPr/>
        <p:txBody>
          <a:bodyPr>
            <a:normAutofit fontScale="85000" lnSpcReduction="20000"/>
          </a:bodyPr>
          <a:lstStyle/>
          <a:p>
            <a:pPr marL="0" indent="0" algn="ctr">
              <a:buNone/>
            </a:pPr>
            <a:r>
              <a:rPr lang="en-US" b="1" dirty="0" smtClean="0"/>
              <a:t>Students and Employees</a:t>
            </a:r>
          </a:p>
          <a:p>
            <a:pPr>
              <a:buFont typeface="Arial" charset="0"/>
              <a:buChar char="•"/>
            </a:pPr>
            <a:r>
              <a:rPr lang="en-US" dirty="0" smtClean="0"/>
              <a:t>Policies and procedures</a:t>
            </a:r>
          </a:p>
          <a:p>
            <a:pPr marL="742950" lvl="2" indent="-342900">
              <a:buFont typeface="Arial" charset="0"/>
              <a:buChar char="•"/>
            </a:pPr>
            <a:r>
              <a:rPr lang="en-US" dirty="0"/>
              <a:t>Definitions, sanctions, confidentiality, reporting</a:t>
            </a:r>
          </a:p>
          <a:p>
            <a:pPr>
              <a:buFont typeface="Arial" charset="0"/>
              <a:buChar char="•"/>
            </a:pPr>
            <a:r>
              <a:rPr lang="en-US" dirty="0" smtClean="0"/>
              <a:t>Prevention programs- culturally relevant</a:t>
            </a:r>
          </a:p>
          <a:p>
            <a:pPr>
              <a:buFont typeface="Arial" charset="0"/>
              <a:buChar char="•"/>
            </a:pPr>
            <a:r>
              <a:rPr lang="en-US" dirty="0" smtClean="0"/>
              <a:t>Awareness programs- increase knowledge and share information and resources to prevent violence, promote safety, and reduce perpetration</a:t>
            </a:r>
          </a:p>
          <a:p>
            <a:pPr>
              <a:buFont typeface="Arial" charset="0"/>
              <a:buChar char="•"/>
            </a:pPr>
            <a:r>
              <a:rPr lang="en-US" dirty="0" smtClean="0"/>
              <a:t>Bystander intervention- recognition and safe and positive options</a:t>
            </a:r>
          </a:p>
          <a:p>
            <a:pPr>
              <a:buFont typeface="Arial" charset="0"/>
              <a:buChar char="•"/>
            </a:pPr>
            <a:r>
              <a:rPr lang="en-US" dirty="0" smtClean="0"/>
              <a:t>Risk reduction- options designed to decrease perpetration and bystander inaction, and increase empowerment for victims</a:t>
            </a:r>
          </a:p>
          <a:p>
            <a:pPr marL="457200" lvl="1" indent="0">
              <a:buNone/>
            </a:pPr>
            <a:endParaRPr lang="en-US" dirty="0" smtClean="0"/>
          </a:p>
        </p:txBody>
      </p:sp>
    </p:spTree>
    <p:extLst>
      <p:ext uri="{BB962C8B-B14F-4D97-AF65-F5344CB8AC3E}">
        <p14:creationId xmlns:p14="http://schemas.microsoft.com/office/powerpoint/2010/main" val="178263393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Helpful Tip</a:t>
            </a:r>
            <a:endParaRPr lang="en-US" b="1" dirty="0"/>
          </a:p>
        </p:txBody>
      </p:sp>
      <p:sp>
        <p:nvSpPr>
          <p:cNvPr id="3" name="Content Placeholder 2"/>
          <p:cNvSpPr>
            <a:spLocks noGrp="1"/>
          </p:cNvSpPr>
          <p:nvPr>
            <p:ph idx="1"/>
          </p:nvPr>
        </p:nvSpPr>
        <p:spPr/>
        <p:txBody>
          <a:bodyPr>
            <a:normAutofit fontScale="92500" lnSpcReduction="20000"/>
          </a:bodyPr>
          <a:lstStyle/>
          <a:p>
            <a:pPr marL="0" indent="0" algn="ctr">
              <a:buNone/>
            </a:pPr>
            <a:r>
              <a:rPr lang="en-US" b="1" dirty="0" smtClean="0"/>
              <a:t>Do Not Work in Isolation</a:t>
            </a:r>
          </a:p>
          <a:p>
            <a:pPr>
              <a:buFont typeface="Arial" charset="0"/>
              <a:buChar char="•"/>
            </a:pPr>
            <a:r>
              <a:rPr lang="en-US" dirty="0" smtClean="0"/>
              <a:t>Work closely with your Title IX Coordinator</a:t>
            </a:r>
          </a:p>
          <a:p>
            <a:pPr>
              <a:buFont typeface="Arial" charset="0"/>
              <a:buChar char="•"/>
            </a:pPr>
            <a:r>
              <a:rPr lang="en-US" dirty="0" smtClean="0"/>
              <a:t>Ask for information</a:t>
            </a:r>
          </a:p>
          <a:p>
            <a:pPr>
              <a:buFont typeface="Arial" charset="0"/>
              <a:buChar char="•"/>
            </a:pPr>
            <a:r>
              <a:rPr lang="en-US" dirty="0" smtClean="0"/>
              <a:t>Work on consistent and sustainable programming</a:t>
            </a:r>
          </a:p>
          <a:p>
            <a:pPr>
              <a:buFont typeface="Arial" charset="0"/>
              <a:buChar char="•"/>
            </a:pPr>
            <a:r>
              <a:rPr lang="en-US" dirty="0" smtClean="0"/>
              <a:t>Provide information in various ways</a:t>
            </a:r>
          </a:p>
          <a:p>
            <a:pPr lvl="1">
              <a:buFont typeface="Arial" charset="0"/>
              <a:buChar char="•"/>
            </a:pPr>
            <a:r>
              <a:rPr lang="en-US" dirty="0" smtClean="0"/>
              <a:t>Handbook</a:t>
            </a:r>
          </a:p>
          <a:p>
            <a:pPr lvl="1">
              <a:buFont typeface="Arial" charset="0"/>
              <a:buChar char="•"/>
            </a:pPr>
            <a:r>
              <a:rPr lang="en-US" dirty="0" smtClean="0"/>
              <a:t>Website</a:t>
            </a:r>
          </a:p>
          <a:p>
            <a:pPr lvl="1">
              <a:buFont typeface="Arial" charset="0"/>
              <a:buChar char="•"/>
            </a:pPr>
            <a:r>
              <a:rPr lang="en-US" dirty="0" smtClean="0"/>
              <a:t>Posters						</a:t>
            </a:r>
          </a:p>
          <a:p>
            <a:pPr lvl="1">
              <a:buFont typeface="Arial" charset="0"/>
              <a:buChar char="•"/>
            </a:pPr>
            <a:r>
              <a:rPr lang="en-US" dirty="0" smtClean="0"/>
              <a:t>Coaches meetings</a:t>
            </a:r>
          </a:p>
          <a:p>
            <a:pPr lvl="1">
              <a:buFont typeface="Arial" charset="0"/>
              <a:buChar char="•"/>
            </a:pPr>
            <a:r>
              <a:rPr lang="en-US" dirty="0" smtClean="0"/>
              <a:t>Ongoing interactions</a:t>
            </a:r>
            <a:endParaRPr lang="en-US" dirty="0"/>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3886200"/>
            <a:ext cx="2971800" cy="2438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086237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University of Montana </a:t>
            </a:r>
            <a:br>
              <a:rPr lang="en-US" dirty="0" smtClean="0"/>
            </a:br>
            <a:r>
              <a:rPr lang="en-US" dirty="0" smtClean="0"/>
              <a:t>Contact Information</a:t>
            </a:r>
            <a:endParaRPr lang="en-US" dirty="0"/>
          </a:p>
        </p:txBody>
      </p:sp>
      <p:sp>
        <p:nvSpPr>
          <p:cNvPr id="3" name="Content Placeholder 2"/>
          <p:cNvSpPr>
            <a:spLocks noGrp="1"/>
          </p:cNvSpPr>
          <p:nvPr>
            <p:ph idx="1"/>
          </p:nvPr>
        </p:nvSpPr>
        <p:spPr/>
        <p:txBody>
          <a:bodyPr/>
          <a:lstStyle/>
          <a:p>
            <a:r>
              <a:rPr lang="en-US" dirty="0" smtClean="0"/>
              <a:t>Lucy France, JD</a:t>
            </a:r>
          </a:p>
          <a:p>
            <a:pPr lvl="1"/>
            <a:r>
              <a:rPr lang="en-US" dirty="0" smtClean="0"/>
              <a:t>University of Montana Legal Counsel</a:t>
            </a:r>
          </a:p>
          <a:p>
            <a:pPr lvl="1"/>
            <a:r>
              <a:rPr lang="en-US" dirty="0" smtClean="0"/>
              <a:t>406-243-4742</a:t>
            </a:r>
          </a:p>
          <a:p>
            <a:pPr lvl="1"/>
            <a:r>
              <a:rPr lang="en-US" dirty="0" smtClean="0"/>
              <a:t>lucy.france@mso.umt.edu</a:t>
            </a:r>
          </a:p>
          <a:p>
            <a:r>
              <a:rPr lang="en-US" dirty="0"/>
              <a:t>Christine Fiore, Ph.D</a:t>
            </a:r>
            <a:r>
              <a:rPr lang="en-US" dirty="0" smtClean="0"/>
              <a:t>.</a:t>
            </a:r>
          </a:p>
          <a:p>
            <a:pPr lvl="1"/>
            <a:r>
              <a:rPr lang="en-US" dirty="0" smtClean="0"/>
              <a:t>Professor and Chair, Department of Psychology</a:t>
            </a:r>
          </a:p>
          <a:p>
            <a:pPr lvl="1"/>
            <a:r>
              <a:rPr lang="en-US" dirty="0" smtClean="0"/>
              <a:t>406-243-2081</a:t>
            </a:r>
          </a:p>
          <a:p>
            <a:pPr lvl="1"/>
            <a:r>
              <a:rPr lang="en-US" dirty="0" smtClean="0"/>
              <a:t>christine.fiore@mso.umt.edu</a:t>
            </a:r>
            <a:endParaRPr lang="en-US" dirty="0"/>
          </a:p>
          <a:p>
            <a:pPr marL="0" indent="0">
              <a:buNone/>
            </a:pPr>
            <a:endParaRPr lang="en-US" dirty="0"/>
          </a:p>
        </p:txBody>
      </p:sp>
    </p:spTree>
    <p:extLst>
      <p:ext uri="{BB962C8B-B14F-4D97-AF65-F5344CB8AC3E}">
        <p14:creationId xmlns:p14="http://schemas.microsoft.com/office/powerpoint/2010/main" val="14326665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Questions?</a:t>
            </a:r>
            <a:endParaRPr lang="en-US" dirty="0"/>
          </a:p>
        </p:txBody>
      </p:sp>
    </p:spTree>
    <p:extLst>
      <p:ext uri="{BB962C8B-B14F-4D97-AF65-F5344CB8AC3E}">
        <p14:creationId xmlns:p14="http://schemas.microsoft.com/office/powerpoint/2010/main" val="3606273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410</TotalTime>
  <Words>2908</Words>
  <Application>Microsoft Office PowerPoint</Application>
  <PresentationFormat>On-screen Show (4:3)</PresentationFormat>
  <Paragraphs>312</Paragraphs>
  <Slides>45</Slides>
  <Notes>20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47" baseType="lpstr">
      <vt:lpstr>Office Theme</vt:lpstr>
      <vt:lpstr>Microsoft ClipArt Gallery</vt:lpstr>
      <vt:lpstr>Components of an Effective Program to Address Sexual Assault Involving Student Athletes</vt:lpstr>
      <vt:lpstr>Education and Collaboration</vt:lpstr>
      <vt:lpstr>What Is “Good Education?”</vt:lpstr>
      <vt:lpstr>Health Promotion and Education</vt:lpstr>
      <vt:lpstr>Types of Education </vt:lpstr>
      <vt:lpstr>National Collegiate Health Assessment</vt:lpstr>
      <vt:lpstr>On-Line Tutorials</vt:lpstr>
      <vt:lpstr>In Person Orientations</vt:lpstr>
      <vt:lpstr>Successful Collaboration</vt:lpstr>
      <vt:lpstr>Victim Advocacy</vt:lpstr>
      <vt:lpstr>Bystander Intervention</vt:lpstr>
      <vt:lpstr>Bystander Effect/Apathy</vt:lpstr>
      <vt:lpstr>Bystander Intervention</vt:lpstr>
      <vt:lpstr>How Bystander Intervention Works</vt:lpstr>
      <vt:lpstr>How Athletics Can Be Involved</vt:lpstr>
      <vt:lpstr>Solutions</vt:lpstr>
      <vt:lpstr>Sacramento State Contact Information</vt:lpstr>
      <vt:lpstr>Campus Climate</vt:lpstr>
      <vt:lpstr>Climate Surveys</vt:lpstr>
      <vt:lpstr>Campus Climate Surveys</vt:lpstr>
      <vt:lpstr>Campus Climate Surveys (CCS)</vt:lpstr>
      <vt:lpstr>What are they?</vt:lpstr>
      <vt:lpstr>What are they?</vt:lpstr>
      <vt:lpstr>CCS-Knowledge</vt:lpstr>
      <vt:lpstr>CCS-Attitudes</vt:lpstr>
      <vt:lpstr>CCS-Attitudes</vt:lpstr>
      <vt:lpstr>CCS-Behavior</vt:lpstr>
      <vt:lpstr>CSS-Behavior</vt:lpstr>
      <vt:lpstr>How?</vt:lpstr>
      <vt:lpstr>How can CCS help you?</vt:lpstr>
      <vt:lpstr>Minimum Legal Requirements</vt:lpstr>
      <vt:lpstr>The Law</vt:lpstr>
      <vt:lpstr>Compliance is Not an Option</vt:lpstr>
      <vt:lpstr>Road Map</vt:lpstr>
      <vt:lpstr>Reporting</vt:lpstr>
      <vt:lpstr>Reporting</vt:lpstr>
      <vt:lpstr>Reporting</vt:lpstr>
      <vt:lpstr>“Knows” or “Reasonably should know”</vt:lpstr>
      <vt:lpstr>Reporting</vt:lpstr>
      <vt:lpstr>Education and Programming</vt:lpstr>
      <vt:lpstr>Education and Programming</vt:lpstr>
      <vt:lpstr>Education and Programming</vt:lpstr>
      <vt:lpstr>Helpful Tip</vt:lpstr>
      <vt:lpstr>University of Montana  Contact Information</vt:lpstr>
      <vt:lpstr>Questions?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 and Collaboration</dc:title>
  <dc:creator>Heskin, Jessica R</dc:creator>
  <cp:lastModifiedBy>Alyssa</cp:lastModifiedBy>
  <cp:revision>22</cp:revision>
  <dcterms:created xsi:type="dcterms:W3CDTF">2014-05-27T16:01:44Z</dcterms:created>
  <dcterms:modified xsi:type="dcterms:W3CDTF">2014-05-29T21:35:06Z</dcterms:modified>
</cp:coreProperties>
</file>