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8" r:id="rId3"/>
    <p:sldId id="259" r:id="rId4"/>
    <p:sldId id="260" r:id="rId5"/>
    <p:sldId id="261" r:id="rId6"/>
    <p:sldId id="263" r:id="rId7"/>
    <p:sldId id="264" r:id="rId8"/>
    <p:sldId id="274" r:id="rId9"/>
    <p:sldId id="275" r:id="rId10"/>
    <p:sldId id="276" r:id="rId11"/>
    <p:sldId id="265" r:id="rId12"/>
    <p:sldId id="277" r:id="rId13"/>
    <p:sldId id="266" r:id="rId14"/>
    <p:sldId id="279" r:id="rId15"/>
    <p:sldId id="278" r:id="rId16"/>
    <p:sldId id="267" r:id="rId17"/>
    <p:sldId id="280" r:id="rId18"/>
    <p:sldId id="268" r:id="rId19"/>
    <p:sldId id="269" r:id="rId20"/>
    <p:sldId id="281" r:id="rId21"/>
    <p:sldId id="282" r:id="rId22"/>
    <p:sldId id="270" r:id="rId23"/>
    <p:sldId id="283"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7" d="100"/>
          <a:sy n="107" d="100"/>
        </p:scale>
        <p:origin x="-78"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9A16A0A6-158F-4595-9CB0-817B7B779341}" type="datetimeFigureOut">
              <a:rPr lang="en-US" smtClean="0"/>
              <a:t>5/29/2014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7AD447D-F838-4BB1-B735-A2DF471315FE}"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dirty="0" smtClean="0"/>
              <a:t>Click to edit Master title style</a:t>
            </a:r>
            <a:endParaRPr kumimoji="0" lang="en-US" dirty="0"/>
          </a:p>
        </p:txBody>
      </p:sp>
      <p:sp>
        <p:nvSpPr>
          <p:cNvPr id="3" name="Content Placeholder 2"/>
          <p:cNvSpPr>
            <a:spLocks noGrp="1"/>
          </p:cNvSpPr>
          <p:nvPr>
            <p:ph idx="1"/>
          </p:nvPr>
        </p:nvSpPr>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p>
            <a:fld id="{9A16A0A6-158F-4595-9CB0-817B7B779341}" type="datetimeFigureOut">
              <a:rPr lang="en-US" smtClean="0"/>
              <a:t>5/29/2014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AD447D-F838-4BB1-B735-A2DF471315FE}"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9A16A0A6-158F-4595-9CB0-817B7B779341}" type="datetimeFigureOut">
              <a:rPr lang="en-US" smtClean="0"/>
              <a:t>5/29/2014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AD447D-F838-4BB1-B735-A2DF471315FE}"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A16A0A6-158F-4595-9CB0-817B7B779341}" type="datetimeFigureOut">
              <a:rPr lang="en-US" smtClean="0"/>
              <a:t>5/29/2014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AD447D-F838-4BB1-B735-A2DF471315F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9A16A0A6-158F-4595-9CB0-817B7B779341}" type="datetimeFigureOut">
              <a:rPr lang="en-US" smtClean="0"/>
              <a:t>5/29/2014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AD447D-F838-4BB1-B735-A2DF471315F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A16A0A6-158F-4595-9CB0-817B7B779341}" type="datetimeFigureOut">
              <a:rPr lang="en-US" smtClean="0"/>
              <a:t>5/29/2014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AD447D-F838-4BB1-B735-A2DF471315F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16A0A6-158F-4595-9CB0-817B7B779341}" type="datetimeFigureOut">
              <a:rPr lang="en-US" smtClean="0"/>
              <a:t>5/29/2014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AD447D-F838-4BB1-B735-A2DF471315F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A16A0A6-158F-4595-9CB0-817B7B779341}" type="datetimeFigureOut">
              <a:rPr lang="en-US" smtClean="0"/>
              <a:t>5/29/2014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AD447D-F838-4BB1-B735-A2DF471315F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A16A0A6-158F-4595-9CB0-817B7B779341}" type="datetimeFigureOut">
              <a:rPr lang="en-US" smtClean="0"/>
              <a:t>5/29/2014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7AD447D-F838-4BB1-B735-A2DF471315FE}"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A16A0A6-158F-4595-9CB0-817B7B779341}" type="datetimeFigureOut">
              <a:rPr lang="en-US" smtClean="0"/>
              <a:t>5/29/2014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AD447D-F838-4BB1-B735-A2DF471315F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A16A0A6-158F-4595-9CB0-817B7B779341}" type="datetimeFigureOut">
              <a:rPr lang="en-US" smtClean="0"/>
              <a:t>5/29/2014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AD447D-F838-4BB1-B735-A2DF471315F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9A16A0A6-158F-4595-9CB0-817B7B779341}" type="datetimeFigureOut">
              <a:rPr lang="en-US" smtClean="0"/>
              <a:t>5/29/2014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7AD447D-F838-4BB1-B735-A2DF471315FE}"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cdc.gov/traumaticbraininjury/get_the_facts.html"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Concussions:</a:t>
            </a:r>
            <a:br>
              <a:rPr lang="en-US" dirty="0" smtClean="0"/>
            </a:br>
            <a:r>
              <a:rPr lang="en-US" dirty="0" smtClean="0"/>
              <a:t>Initial Assessment</a:t>
            </a:r>
            <a:endParaRPr lang="en-US" dirty="0"/>
          </a:p>
        </p:txBody>
      </p:sp>
      <p:sp>
        <p:nvSpPr>
          <p:cNvPr id="3" name="Subtitle 2"/>
          <p:cNvSpPr>
            <a:spLocks noGrp="1"/>
          </p:cNvSpPr>
          <p:nvPr>
            <p:ph type="subTitle" idx="1"/>
          </p:nvPr>
        </p:nvSpPr>
        <p:spPr/>
        <p:txBody>
          <a:bodyPr>
            <a:normAutofit fontScale="85000" lnSpcReduction="20000"/>
          </a:bodyPr>
          <a:lstStyle/>
          <a:p>
            <a:endParaRPr lang="en-US" dirty="0" smtClean="0"/>
          </a:p>
          <a:p>
            <a:r>
              <a:rPr lang="en-US" dirty="0" smtClean="0"/>
              <a:t>Mark </a:t>
            </a:r>
            <a:r>
              <a:rPr lang="en-US" dirty="0" err="1" smtClean="0"/>
              <a:t>Bajorek</a:t>
            </a:r>
            <a:r>
              <a:rPr lang="en-US" dirty="0" smtClean="0"/>
              <a:t>, </a:t>
            </a:r>
            <a:r>
              <a:rPr lang="en-US" dirty="0"/>
              <a:t>MD </a:t>
            </a:r>
            <a:endParaRPr lang="en-US" dirty="0" smtClean="0"/>
          </a:p>
          <a:p>
            <a:r>
              <a:rPr lang="en-US" dirty="0" smtClean="0"/>
              <a:t>June </a:t>
            </a:r>
            <a:r>
              <a:rPr lang="en-US" dirty="0"/>
              <a:t>3, 2014</a:t>
            </a:r>
          </a:p>
          <a:p>
            <a:r>
              <a:rPr lang="en-US" dirty="0"/>
              <a:t>Director Health Services</a:t>
            </a:r>
          </a:p>
          <a:p>
            <a:r>
              <a:rPr lang="en-US" dirty="0"/>
              <a:t>Portland State University </a:t>
            </a:r>
          </a:p>
        </p:txBody>
      </p:sp>
    </p:spTree>
    <p:extLst>
      <p:ext uri="{BB962C8B-B14F-4D97-AF65-F5344CB8AC3E}">
        <p14:creationId xmlns:p14="http://schemas.microsoft.com/office/powerpoint/2010/main" val="28141485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686800" cy="1143000"/>
          </a:xfrm>
        </p:spPr>
        <p:txBody>
          <a:bodyPr>
            <a:noAutofit/>
          </a:bodyPr>
          <a:lstStyle/>
          <a:p>
            <a:r>
              <a:rPr lang="en-US" sz="3200" dirty="0">
                <a:effectLst/>
              </a:rPr>
              <a:t>Epidemiology of traumatic brain injury (TBI) in the United States - CDC</a:t>
            </a:r>
            <a:endParaRPr lang="en-US" sz="3200" dirty="0"/>
          </a:p>
        </p:txBody>
      </p:sp>
      <p:sp>
        <p:nvSpPr>
          <p:cNvPr id="2" name="Content Placeholder 1"/>
          <p:cNvSpPr>
            <a:spLocks noGrp="1"/>
          </p:cNvSpPr>
          <p:nvPr>
            <p:ph idx="1"/>
          </p:nvPr>
        </p:nvSpPr>
        <p:spPr>
          <a:xfrm>
            <a:off x="3238500" y="1481328"/>
            <a:ext cx="5867400" cy="5376672"/>
          </a:xfrm>
        </p:spPr>
        <p:txBody>
          <a:bodyPr>
            <a:normAutofit fontScale="77500" lnSpcReduction="20000"/>
          </a:bodyPr>
          <a:lstStyle/>
          <a:p>
            <a:pPr fontAlgn="t"/>
            <a:r>
              <a:rPr lang="en-US" dirty="0" smtClean="0"/>
              <a:t>Approximately </a:t>
            </a:r>
            <a:r>
              <a:rPr lang="en-US" dirty="0"/>
              <a:t>1.4-3.6 million people in United States with TBI per year</a:t>
            </a:r>
          </a:p>
          <a:p>
            <a:pPr fontAlgn="t"/>
            <a:r>
              <a:rPr lang="en-US" dirty="0"/>
              <a:t>Contributing factor in 30.5% of injury-related deaths</a:t>
            </a:r>
          </a:p>
          <a:p>
            <a:pPr fontAlgn="t"/>
            <a:r>
              <a:rPr lang="en-US" dirty="0"/>
              <a:t>Concussion or other mild TBI accounts for 75% of TBI</a:t>
            </a:r>
          </a:p>
          <a:p>
            <a:pPr fontAlgn="t"/>
            <a:r>
              <a:rPr lang="en-US" dirty="0"/>
              <a:t>20% of TBI secondary to physical activity and sports</a:t>
            </a:r>
          </a:p>
          <a:p>
            <a:pPr fontAlgn="t"/>
            <a:r>
              <a:rPr lang="en-US" dirty="0"/>
              <a:t>1.365 million people treated and released by the emergency room each year for TBI</a:t>
            </a:r>
          </a:p>
          <a:p>
            <a:pPr fontAlgn="t"/>
            <a:r>
              <a:rPr lang="en-US" dirty="0"/>
              <a:t>275,000 people hospitalized for TBI each year</a:t>
            </a:r>
          </a:p>
          <a:p>
            <a:pPr fontAlgn="t"/>
            <a:r>
              <a:rPr lang="en-US" dirty="0"/>
              <a:t>52,000 deaths from TBI each year</a:t>
            </a:r>
          </a:p>
          <a:p>
            <a:pPr fontAlgn="t"/>
            <a:r>
              <a:rPr lang="en-US" dirty="0"/>
              <a:t>Most common in ages: 0-4, 15-19, and &gt; 65 years</a:t>
            </a:r>
          </a:p>
          <a:p>
            <a:pPr fontAlgn="t"/>
            <a:r>
              <a:rPr lang="en-US" dirty="0"/>
              <a:t>Direct medical costs and indirect costs (</a:t>
            </a:r>
            <a:r>
              <a:rPr lang="en-US" dirty="0" err="1"/>
              <a:t>eg</a:t>
            </a:r>
            <a:r>
              <a:rPr lang="en-US" dirty="0"/>
              <a:t>, lost productivity) of TBI totaled an estimated $60 billion in the United States in 2003</a:t>
            </a:r>
          </a:p>
          <a:p>
            <a:pPr fontAlgn="t"/>
            <a:r>
              <a:rPr lang="en-US" u="sng" dirty="0">
                <a:hlinkClick r:id="rId2"/>
              </a:rPr>
              <a:t>http://www.cdc.gov/traumaticbraininjury/get_the_facts.html</a:t>
            </a:r>
            <a:endParaRPr lang="en-US" dirty="0"/>
          </a:p>
          <a:p>
            <a:endParaRPr lang="en-US" dirty="0"/>
          </a:p>
        </p:txBody>
      </p:sp>
      <p:pic>
        <p:nvPicPr>
          <p:cNvPr id="4" name="Picture 2" descr="https://lh6.googleusercontent.com/Ps1IKi-RsZ4a2PqpVNhT-ahyYQQZw2kzO3uZxbmTcU_lyK8flmD5NOvEKvEjc57RuJcHd1tXANe5dzVEPTYKlpFMw-Pdcd1EAgp3rMo_NishBcXMEaO0UaiZdNPgwcZ1o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4072" y="1524000"/>
            <a:ext cx="2857500" cy="3419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26915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NCAA Definition</a:t>
            </a:r>
            <a:endParaRPr lang="en-US" dirty="0"/>
          </a:p>
        </p:txBody>
      </p:sp>
      <p:sp>
        <p:nvSpPr>
          <p:cNvPr id="2" name="Content Placeholder 1"/>
          <p:cNvSpPr>
            <a:spLocks noGrp="1"/>
          </p:cNvSpPr>
          <p:nvPr>
            <p:ph idx="1"/>
          </p:nvPr>
        </p:nvSpPr>
        <p:spPr/>
        <p:txBody>
          <a:bodyPr/>
          <a:lstStyle/>
          <a:p>
            <a:r>
              <a:rPr lang="en-US" dirty="0"/>
              <a:t>A concussion is a brain injury that may be caused by a blow to the head, face, neck, or elsewhere in the body with an “impulsive’ force transmitted to the head. Concussions can also result from hitting a hard surface such as the ground, ice, or floor, from players colliding with each other or being hit by a piece of equipment such as a bat, lacrosse stick or field hockey ball. </a:t>
            </a:r>
          </a:p>
        </p:txBody>
      </p:sp>
    </p:spTree>
    <p:extLst>
      <p:ext uri="{BB962C8B-B14F-4D97-AF65-F5344CB8AC3E}">
        <p14:creationId xmlns:p14="http://schemas.microsoft.com/office/powerpoint/2010/main" val="26981979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Case</a:t>
            </a:r>
            <a:endParaRPr lang="en-US" dirty="0"/>
          </a:p>
        </p:txBody>
      </p:sp>
      <p:sp>
        <p:nvSpPr>
          <p:cNvPr id="2" name="Content Placeholder 1"/>
          <p:cNvSpPr>
            <a:spLocks noGrp="1"/>
          </p:cNvSpPr>
          <p:nvPr>
            <p:ph idx="1"/>
          </p:nvPr>
        </p:nvSpPr>
        <p:spPr>
          <a:xfrm>
            <a:off x="152400" y="2590800"/>
            <a:ext cx="9144000" cy="4525963"/>
          </a:xfrm>
        </p:spPr>
        <p:txBody>
          <a:bodyPr>
            <a:normAutofit/>
          </a:bodyPr>
          <a:lstStyle/>
          <a:p>
            <a:r>
              <a:rPr lang="en-US" sz="1800" dirty="0"/>
              <a:t>Setting: Cycle Oregon X culminating of a 525 mile ride over the coastal range to the Oregon Coast at Yachats. Logging roads used for the ride. Rain and moss complicated the ride contributing some treacherous breaking on the descent. </a:t>
            </a:r>
          </a:p>
          <a:p>
            <a:r>
              <a:rPr lang="en-US" sz="1800" dirty="0" smtClean="0"/>
              <a:t>Jason </a:t>
            </a:r>
            <a:r>
              <a:rPr lang="en-US" sz="1800" dirty="0"/>
              <a:t>S is a 32 </a:t>
            </a:r>
            <a:r>
              <a:rPr lang="en-US" sz="1800" dirty="0" err="1"/>
              <a:t>yo</a:t>
            </a:r>
            <a:r>
              <a:rPr lang="en-US" sz="1800" dirty="0"/>
              <a:t> male helmeted cyclist whose bike hit a rock and he fell on an outstretched left arm and he hit his left temporal region on a rock. He reported no loss of consciousness, no loss of bowel or bladder control. No seizure like activity was observed. Pt was responsive to voice but was disoriented to day, date, and location. Pt reported pain in the left clavicle area and shoulder. Pt was not sure where he was going but wanted to get back on his bike. </a:t>
            </a:r>
          </a:p>
        </p:txBody>
      </p:sp>
      <p:pic>
        <p:nvPicPr>
          <p:cNvPr id="2050" name="Picture 2" descr="https://lh4.googleusercontent.com/M7eDIqzqWVkyTKkaedJQeEpiTPjvOHmm_OvnRDM1SAhh3dTym-4y7oR_kksJznbZF5FsiJEumoMuEXy2fx-PBnH38abB-1EOoAKIEXqVvdy20CWjlpU_PN-alDKngkdAeA"/>
          <p:cNvPicPr>
            <a:picLocks noChangeAspect="1" noChangeArrowheads="1"/>
          </p:cNvPicPr>
          <p:nvPr/>
        </p:nvPicPr>
        <p:blipFill rotWithShape="1">
          <a:blip r:embed="rId2">
            <a:extLst>
              <a:ext uri="{28A0092B-C50C-407E-A947-70E740481C1C}">
                <a14:useLocalDpi xmlns:a14="http://schemas.microsoft.com/office/drawing/2010/main" val="0"/>
              </a:ext>
            </a:extLst>
          </a:blip>
          <a:srcRect l="27470" t="18062" r="13747" b="18062"/>
          <a:stretch/>
        </p:blipFill>
        <p:spPr bwMode="auto">
          <a:xfrm>
            <a:off x="5715000" y="304800"/>
            <a:ext cx="3048307" cy="22513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79449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Physical Exam</a:t>
            </a:r>
            <a:endParaRPr lang="en-US" dirty="0"/>
          </a:p>
        </p:txBody>
      </p:sp>
      <p:sp>
        <p:nvSpPr>
          <p:cNvPr id="3" name="Content Placeholder 2"/>
          <p:cNvSpPr>
            <a:spLocks noGrp="1"/>
          </p:cNvSpPr>
          <p:nvPr>
            <p:ph idx="1"/>
          </p:nvPr>
        </p:nvSpPr>
        <p:spPr/>
        <p:txBody>
          <a:bodyPr/>
          <a:lstStyle/>
          <a:p>
            <a:endParaRPr lang="en-US" dirty="0" smtClean="0"/>
          </a:p>
          <a:p>
            <a:r>
              <a:rPr lang="en-US" dirty="0" smtClean="0"/>
              <a:t>Patient </a:t>
            </a:r>
            <a:r>
              <a:rPr lang="en-US" dirty="0"/>
              <a:t>sitting along side his bike</a:t>
            </a:r>
          </a:p>
          <a:p>
            <a:r>
              <a:rPr lang="en-US" dirty="0"/>
              <a:t>Vitals - pulse: palpable, respirations: 16/min </a:t>
            </a:r>
            <a:r>
              <a:rPr lang="en-US" dirty="0" smtClean="0"/>
              <a:t>regular</a:t>
            </a:r>
            <a:endParaRPr lang="en-US" dirty="0"/>
          </a:p>
          <a:p>
            <a:r>
              <a:rPr lang="en-US" dirty="0"/>
              <a:t>Pt oriented to name only</a:t>
            </a:r>
            <a:r>
              <a:rPr lang="en-US" dirty="0" smtClean="0"/>
              <a:t>, speech </a:t>
            </a:r>
            <a:r>
              <a:rPr lang="en-US" dirty="0"/>
              <a:t>production fair, no sense of location</a:t>
            </a:r>
          </a:p>
          <a:p>
            <a:r>
              <a:rPr lang="en-US" dirty="0" err="1"/>
              <a:t>Extraocular</a:t>
            </a:r>
            <a:r>
              <a:rPr lang="en-US" dirty="0"/>
              <a:t> muscles intact, pupils equal </a:t>
            </a:r>
          </a:p>
          <a:p>
            <a:r>
              <a:rPr lang="en-US" dirty="0"/>
              <a:t>Left clavicle observed through his jersey was bent </a:t>
            </a:r>
            <a:r>
              <a:rPr lang="en-US" dirty="0" err="1"/>
              <a:t>caudad</a:t>
            </a:r>
            <a:endParaRPr lang="en-US" dirty="0"/>
          </a:p>
        </p:txBody>
      </p:sp>
      <p:pic>
        <p:nvPicPr>
          <p:cNvPr id="4" name="Picture 2" descr="https://lh4.googleusercontent.com/M7eDIqzqWVkyTKkaedJQeEpiTPjvOHmm_OvnRDM1SAhh3dTym-4y7oR_kksJznbZF5FsiJEumoMuEXy2fx-PBnH38abB-1EOoAKIEXqVvdy20CWjlpU_PN-alDKngkdAeA"/>
          <p:cNvPicPr>
            <a:picLocks noChangeAspect="1" noChangeArrowheads="1"/>
          </p:cNvPicPr>
          <p:nvPr/>
        </p:nvPicPr>
        <p:blipFill rotWithShape="1">
          <a:blip r:embed="rId2">
            <a:extLst>
              <a:ext uri="{28A0092B-C50C-407E-A947-70E740481C1C}">
                <a14:useLocalDpi xmlns:a14="http://schemas.microsoft.com/office/drawing/2010/main" val="0"/>
              </a:ext>
            </a:extLst>
          </a:blip>
          <a:srcRect l="27470" t="18062" r="13747" b="18062"/>
          <a:stretch/>
        </p:blipFill>
        <p:spPr bwMode="auto">
          <a:xfrm>
            <a:off x="5715000" y="304800"/>
            <a:ext cx="3048307" cy="22513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32436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Worst Case Scenarios</a:t>
            </a:r>
            <a:endParaRPr lang="en-US" dirty="0"/>
          </a:p>
        </p:txBody>
      </p:sp>
      <p:sp>
        <p:nvSpPr>
          <p:cNvPr id="3" name="Content Placeholder 2"/>
          <p:cNvSpPr>
            <a:spLocks noGrp="1"/>
          </p:cNvSpPr>
          <p:nvPr>
            <p:ph idx="1"/>
          </p:nvPr>
        </p:nvSpPr>
        <p:spPr/>
        <p:txBody>
          <a:bodyPr/>
          <a:lstStyle/>
          <a:p>
            <a:r>
              <a:rPr lang="en-US" dirty="0"/>
              <a:t>CT - scan of a epidural hematoma, subdural hematoma, and intracranial hematoma</a:t>
            </a:r>
          </a:p>
          <a:p>
            <a:r>
              <a:rPr lang="en-US" dirty="0"/>
              <a:t>Schematic views of </a:t>
            </a:r>
          </a:p>
          <a:p>
            <a:r>
              <a:rPr lang="en-US" dirty="0"/>
              <a:t>Brain edema </a:t>
            </a:r>
          </a:p>
          <a:p>
            <a:r>
              <a:rPr lang="en-US" dirty="0"/>
              <a:t>Chronic Traumatic Encephalopathy - l changes associated with neural connections and axons affecting mood, cognition and motor skills</a:t>
            </a:r>
          </a:p>
          <a:p>
            <a:pPr marL="0" indent="0">
              <a:buNone/>
            </a:pPr>
            <a:r>
              <a:rPr lang="en-US" dirty="0"/>
              <a:t/>
            </a:r>
            <a:br>
              <a:rPr lang="en-US" dirty="0"/>
            </a:br>
            <a:endParaRPr lang="en-US" dirty="0"/>
          </a:p>
        </p:txBody>
      </p:sp>
    </p:spTree>
    <p:extLst>
      <p:ext uri="{BB962C8B-B14F-4D97-AF65-F5344CB8AC3E}">
        <p14:creationId xmlns:p14="http://schemas.microsoft.com/office/powerpoint/2010/main" val="8933608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0"/>
            <a:ext cx="9525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https://lh5.googleusercontent.com/CzjwUxsTPmy-O2uO_9X-0HxormOjQUjP1U_AqX0-73VKkTFGJ1Sw9LEjBxpNPj4NEGPkGjjNIl_SVzdMOb44pM-kABgQboYuQyCnKF3xiDVlxESbf-a862id3GUjbRu1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228600"/>
            <a:ext cx="5121123" cy="61123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21122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0"/>
            <a:ext cx="9525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https://lh5.googleusercontent.com/C0C38z5NIApcYshb8Hd6Eua6TwPqGsF7p7qqBbmkZdas2Xy6vbFLQ-RpEtPqm4-0svk9IcP3MELL3-koQb0Z65SzpWZPjykltnH-bUEDxD3g0PeZv-W8QVueZ51zvgdgT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187227"/>
            <a:ext cx="5105400" cy="64835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49784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0"/>
            <a:ext cx="9525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https://lh5.googleusercontent.com/-JI4mf5Jl8dRFXqkLwkr_S7OV7gbkOgVf2AC06upfJC5eBHK20pyRz5w7G9ywFOu596UDKnrVbVkBVhMqUXpLabL0N5alHb-OD1T_WHqS261hFW7Qe_gNVVrEUefsPOAQ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228600"/>
            <a:ext cx="6172200" cy="617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49784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0"/>
            <a:ext cx="9525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https://lh4.googleusercontent.com/bbWLGeGxGfS6MjQwlULiaj4lIi6buI0Kki4XJipPDGM01anKVWUc-1fBCPWZFJnG96T8aJvVP-TcMQzuJTtGP-OIWRQDHdFX_pW54KZSeItvRHnGiKpYOLNPbQz_MquYh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8923" y="152400"/>
            <a:ext cx="6267155" cy="54864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1066800" y="5943600"/>
            <a:ext cx="7391400" cy="457200"/>
          </a:xfrm>
        </p:spPr>
        <p:txBody>
          <a:bodyPr>
            <a:normAutofit fontScale="90000"/>
          </a:bodyPr>
          <a:lstStyle/>
          <a:p>
            <a:r>
              <a:rPr lang="en-US" dirty="0" smtClean="0">
                <a:solidFill>
                  <a:schemeClr val="bg1"/>
                </a:solidFill>
              </a:rPr>
              <a:t>	</a:t>
            </a:r>
            <a:r>
              <a:rPr lang="en-US" b="1" dirty="0">
                <a:solidFill>
                  <a:schemeClr val="bg1"/>
                </a:solidFill>
              </a:rPr>
              <a:t>Diffusion Tensor Imaging</a:t>
            </a:r>
            <a:r>
              <a:rPr lang="en-US" dirty="0">
                <a:solidFill>
                  <a:schemeClr val="bg1"/>
                </a:solidFill>
              </a:rPr>
              <a:t> </a:t>
            </a:r>
          </a:p>
        </p:txBody>
      </p:sp>
    </p:spTree>
    <p:extLst>
      <p:ext uri="{BB962C8B-B14F-4D97-AF65-F5344CB8AC3E}">
        <p14:creationId xmlns:p14="http://schemas.microsoft.com/office/powerpoint/2010/main" val="5649784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Red Flags</a:t>
            </a:r>
            <a:endParaRPr lang="en-US" dirty="0">
              <a:solidFill>
                <a:srgbClr val="FF0000"/>
              </a:solidFill>
            </a:endParaRPr>
          </a:p>
        </p:txBody>
      </p:sp>
      <p:sp>
        <p:nvSpPr>
          <p:cNvPr id="3" name="Content Placeholder 2"/>
          <p:cNvSpPr>
            <a:spLocks noGrp="1"/>
          </p:cNvSpPr>
          <p:nvPr>
            <p:ph idx="1"/>
          </p:nvPr>
        </p:nvSpPr>
        <p:spPr>
          <a:xfrm>
            <a:off x="381000" y="1981200"/>
            <a:ext cx="8229600" cy="4389120"/>
          </a:xfrm>
        </p:spPr>
        <p:txBody>
          <a:bodyPr>
            <a:normAutofit fontScale="85000" lnSpcReduction="20000"/>
          </a:bodyPr>
          <a:lstStyle/>
          <a:p>
            <a:r>
              <a:rPr lang="en-US" dirty="0"/>
              <a:t>Decreasing level of consciousness</a:t>
            </a:r>
          </a:p>
          <a:p>
            <a:r>
              <a:rPr lang="en-US" dirty="0"/>
              <a:t>Increasing confusion</a:t>
            </a:r>
          </a:p>
          <a:p>
            <a:r>
              <a:rPr lang="en-US" dirty="0"/>
              <a:t>Increasing irritability</a:t>
            </a:r>
          </a:p>
          <a:p>
            <a:r>
              <a:rPr lang="en-US" dirty="0"/>
              <a:t>Loss of or fluctuating level of consciousness</a:t>
            </a:r>
          </a:p>
          <a:p>
            <a:r>
              <a:rPr lang="en-US" dirty="0"/>
              <a:t>Numbness in the arms or legs</a:t>
            </a:r>
          </a:p>
          <a:p>
            <a:r>
              <a:rPr lang="en-US" dirty="0"/>
              <a:t>Pupils becoming unequal in size</a:t>
            </a:r>
          </a:p>
          <a:p>
            <a:r>
              <a:rPr lang="en-US" dirty="0"/>
              <a:t>Repeated vomiting</a:t>
            </a:r>
          </a:p>
          <a:p>
            <a:r>
              <a:rPr lang="en-US" dirty="0"/>
              <a:t>Seizures</a:t>
            </a:r>
          </a:p>
          <a:p>
            <a:r>
              <a:rPr lang="en-US" dirty="0"/>
              <a:t>Slurred speech or inability to speak</a:t>
            </a:r>
          </a:p>
          <a:p>
            <a:r>
              <a:rPr lang="en-US" dirty="0"/>
              <a:t>Inability to recognize people or places</a:t>
            </a:r>
          </a:p>
          <a:p>
            <a:r>
              <a:rPr lang="en-US" dirty="0"/>
              <a:t>Worsening headache</a:t>
            </a:r>
            <a:r>
              <a:rPr lang="en-US" dirty="0" smtClean="0"/>
              <a:t> </a:t>
            </a:r>
            <a:r>
              <a:rPr lang="en-US" dirty="0"/>
              <a:t/>
            </a:r>
            <a:br>
              <a:rPr lang="en-US" dirty="0"/>
            </a:br>
            <a:r>
              <a:rPr lang="en-US" dirty="0"/>
              <a:t/>
            </a:r>
            <a:br>
              <a:rPr lang="en-US" dirty="0"/>
            </a:br>
            <a:endParaRPr lang="en-US" dirty="0"/>
          </a:p>
        </p:txBody>
      </p:sp>
    </p:spTree>
    <p:extLst>
      <p:ext uri="{BB962C8B-B14F-4D97-AF65-F5344CB8AC3E}">
        <p14:creationId xmlns:p14="http://schemas.microsoft.com/office/powerpoint/2010/main" val="14650376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b="1" dirty="0"/>
              <a:t>Looking for injuries based on function</a:t>
            </a:r>
            <a:endParaRPr lang="en-US" sz="4000" dirty="0"/>
          </a:p>
        </p:txBody>
      </p:sp>
      <p:pic>
        <p:nvPicPr>
          <p:cNvPr id="5122" name="Picture 2" descr="https://lh5.googleusercontent.com/gN_yO_IGr1wzKC2yRjAFYiRekEytlw5AWv8gYiAzj9epP2n9CJpv6mhLmA2vw_NiWAVVyHksGRoBbESqFFcq2hcWEHm7YMaHJd5JvPP0ERTvYF1PtaAtn3frs655SvO8O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967345"/>
            <a:ext cx="6324600" cy="4743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88442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s://lh5.googleusercontent.com/6w1Y6O5KkVp6cpqyUj872Ex607A1MBigvMQOvWUXjR-g3oMplHFhWXL7CTs70TiYz5ZxFsZY3dmRecC0bTXebU_S2et7vmYXXay2-ch1KxFpdFM11bidvStTKs6QJPFSP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82" y="0"/>
            <a:ext cx="914399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16484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s://lh5.googleusercontent.com/6w1Y6O5KkVp6cpqyUj872Ex607A1MBigvMQOvWUXjR-g3oMplHFhWXL7CTs70TiYz5ZxFsZY3dmRecC0bTXebU_S2et7vmYXXay2-ch1KxFpdFM11bidvStTKs6QJPFSP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82" y="0"/>
            <a:ext cx="914399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p:cNvSpPr/>
          <p:nvPr/>
        </p:nvSpPr>
        <p:spPr>
          <a:xfrm>
            <a:off x="7987145" y="1447800"/>
            <a:ext cx="4572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a:off x="7952508" y="2743200"/>
            <a:ext cx="4572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7987145" y="4419600"/>
            <a:ext cx="4572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716980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Maddocks</a:t>
            </a:r>
            <a:r>
              <a:rPr lang="en-US" b="1" dirty="0"/>
              <a:t> Score</a:t>
            </a:r>
            <a:endParaRPr lang="en-US" dirty="0"/>
          </a:p>
        </p:txBody>
      </p:sp>
      <p:sp>
        <p:nvSpPr>
          <p:cNvPr id="3" name="Content Placeholder 2"/>
          <p:cNvSpPr>
            <a:spLocks noGrp="1"/>
          </p:cNvSpPr>
          <p:nvPr>
            <p:ph idx="1"/>
          </p:nvPr>
        </p:nvSpPr>
        <p:spPr/>
        <p:txBody>
          <a:bodyPr/>
          <a:lstStyle/>
          <a:p>
            <a:r>
              <a:rPr lang="en-US" dirty="0"/>
              <a:t>What venue are we at today?</a:t>
            </a:r>
          </a:p>
          <a:p>
            <a:r>
              <a:rPr lang="en-US" dirty="0"/>
              <a:t>Which half is it?</a:t>
            </a:r>
          </a:p>
          <a:p>
            <a:r>
              <a:rPr lang="en-US" dirty="0"/>
              <a:t>Who scored last in this match?</a:t>
            </a:r>
          </a:p>
          <a:p>
            <a:r>
              <a:rPr lang="en-US" dirty="0"/>
              <a:t>What team did you play last week/game?</a:t>
            </a:r>
          </a:p>
          <a:p>
            <a:r>
              <a:rPr lang="en-US" dirty="0"/>
              <a:t>Did your team win the last game?</a:t>
            </a:r>
          </a:p>
        </p:txBody>
      </p:sp>
    </p:spTree>
    <p:extLst>
      <p:ext uri="{BB962C8B-B14F-4D97-AF65-F5344CB8AC3E}">
        <p14:creationId xmlns:p14="http://schemas.microsoft.com/office/powerpoint/2010/main" val="12135209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Modified </a:t>
            </a:r>
            <a:r>
              <a:rPr lang="en-US" b="1" dirty="0" smtClean="0"/>
              <a:t>Assessment</a:t>
            </a:r>
            <a:endParaRPr lang="en-US" dirty="0"/>
          </a:p>
        </p:txBody>
      </p:sp>
      <p:sp>
        <p:nvSpPr>
          <p:cNvPr id="3" name="Content Placeholder 2"/>
          <p:cNvSpPr>
            <a:spLocks noGrp="1"/>
          </p:cNvSpPr>
          <p:nvPr>
            <p:ph idx="1"/>
          </p:nvPr>
        </p:nvSpPr>
        <p:spPr/>
        <p:txBody>
          <a:bodyPr/>
          <a:lstStyle/>
          <a:p>
            <a:r>
              <a:rPr lang="en-US" dirty="0"/>
              <a:t>What ride are you on?</a:t>
            </a:r>
          </a:p>
          <a:p>
            <a:r>
              <a:rPr lang="en-US" dirty="0"/>
              <a:t>Where are you headed ?</a:t>
            </a:r>
          </a:p>
          <a:p>
            <a:r>
              <a:rPr lang="en-US" dirty="0"/>
              <a:t>Where did you camp last night?</a:t>
            </a:r>
          </a:p>
          <a:p>
            <a:r>
              <a:rPr lang="en-US" dirty="0"/>
              <a:t>What type of bike do you have?</a:t>
            </a:r>
          </a:p>
          <a:p>
            <a:r>
              <a:rPr lang="en-US" dirty="0"/>
              <a:t>What is your rider number</a:t>
            </a:r>
            <a:r>
              <a:rPr lang="en-US" dirty="0" smtClean="0"/>
              <a:t>?	</a:t>
            </a:r>
            <a:endParaRPr lang="en-US" dirty="0"/>
          </a:p>
        </p:txBody>
      </p:sp>
    </p:spTree>
    <p:extLst>
      <p:ext uri="{BB962C8B-B14F-4D97-AF65-F5344CB8AC3E}">
        <p14:creationId xmlns:p14="http://schemas.microsoft.com/office/powerpoint/2010/main" val="13563043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s://lh5.googleusercontent.com/gN_yO_IGr1wzKC2yRjAFYiRekEytlw5AWv8gYiAzj9epP2n9CJpv6mhLmA2vw_NiWAVVyHksGRoBbESqFFcq2hcWEHm7YMaHJd5JvPP0ERTvYF1PtaAtn3frs655SvO8O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66800"/>
            <a:ext cx="7416800" cy="556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955183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a:t>Evaluation of warning signs or </a:t>
            </a:r>
            <a:r>
              <a:rPr lang="en-US" sz="3600" b="1" dirty="0" smtClean="0"/>
              <a:t>Symptoms*</a:t>
            </a:r>
            <a:endParaRPr lang="en-US" sz="3600" dirty="0"/>
          </a:p>
        </p:txBody>
      </p:sp>
      <p:sp>
        <p:nvSpPr>
          <p:cNvPr id="3" name="Content Placeholder 2"/>
          <p:cNvSpPr>
            <a:spLocks noGrp="1"/>
          </p:cNvSpPr>
          <p:nvPr>
            <p:ph idx="1"/>
          </p:nvPr>
        </p:nvSpPr>
        <p:spPr/>
        <p:txBody>
          <a:bodyPr>
            <a:noAutofit/>
          </a:bodyPr>
          <a:lstStyle/>
          <a:p>
            <a:r>
              <a:rPr lang="en-US" sz="2800" dirty="0" smtClean="0"/>
              <a:t>emotions</a:t>
            </a:r>
            <a:endParaRPr lang="en-US" sz="2800" dirty="0"/>
          </a:p>
          <a:p>
            <a:r>
              <a:rPr lang="en-US" sz="2800" dirty="0"/>
              <a:t>sensations</a:t>
            </a:r>
          </a:p>
          <a:p>
            <a:r>
              <a:rPr lang="en-US" sz="2800" dirty="0"/>
              <a:t>concentration </a:t>
            </a:r>
          </a:p>
          <a:p>
            <a:r>
              <a:rPr lang="en-US" sz="2800" dirty="0"/>
              <a:t>memory </a:t>
            </a:r>
          </a:p>
          <a:p>
            <a:r>
              <a:rPr lang="en-US" sz="2800" dirty="0" smtClean="0"/>
              <a:t>Alertness</a:t>
            </a:r>
          </a:p>
          <a:p>
            <a:endParaRPr lang="en-US" sz="2800" dirty="0"/>
          </a:p>
          <a:p>
            <a:endParaRPr lang="en-US" sz="2800" dirty="0" smtClean="0"/>
          </a:p>
          <a:p>
            <a:pPr marL="0" indent="0">
              <a:buNone/>
            </a:pPr>
            <a:r>
              <a:rPr lang="en-US" sz="2400" dirty="0" smtClean="0"/>
              <a:t>*  More </a:t>
            </a:r>
            <a:r>
              <a:rPr lang="en-US" sz="2400" dirty="0"/>
              <a:t>interpretation involved </a:t>
            </a:r>
            <a:r>
              <a:rPr lang="en-US" sz="2400" dirty="0" smtClean="0"/>
              <a:t>in scoring</a:t>
            </a:r>
            <a:r>
              <a:rPr lang="en-US" sz="2400" dirty="0"/>
              <a:t>:  none, mild, moderate, severe</a:t>
            </a:r>
          </a:p>
          <a:p>
            <a:endParaRPr lang="en-US" sz="2800" dirty="0"/>
          </a:p>
        </p:txBody>
      </p:sp>
    </p:spTree>
    <p:extLst>
      <p:ext uri="{BB962C8B-B14F-4D97-AF65-F5344CB8AC3E}">
        <p14:creationId xmlns:p14="http://schemas.microsoft.com/office/powerpoint/2010/main" val="16709157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Cognitive &amp; Physical Evaluation </a:t>
            </a:r>
            <a:endParaRPr lang="en-US" dirty="0"/>
          </a:p>
        </p:txBody>
      </p:sp>
      <p:sp>
        <p:nvSpPr>
          <p:cNvPr id="3" name="Content Placeholder 2"/>
          <p:cNvSpPr>
            <a:spLocks noGrp="1"/>
          </p:cNvSpPr>
          <p:nvPr>
            <p:ph idx="1"/>
          </p:nvPr>
        </p:nvSpPr>
        <p:spPr/>
        <p:txBody>
          <a:bodyPr>
            <a:normAutofit/>
          </a:bodyPr>
          <a:lstStyle/>
          <a:p>
            <a:r>
              <a:rPr lang="en-US" sz="2800" dirty="0" smtClean="0"/>
              <a:t>Orientation </a:t>
            </a:r>
            <a:r>
              <a:rPr lang="en-US" sz="2800" dirty="0"/>
              <a:t>- day, date, month, year, time of day</a:t>
            </a:r>
          </a:p>
          <a:p>
            <a:r>
              <a:rPr lang="en-US" sz="2800" dirty="0"/>
              <a:t>S</a:t>
            </a:r>
            <a:r>
              <a:rPr lang="en-US" sz="2800" dirty="0" smtClean="0"/>
              <a:t>hort </a:t>
            </a:r>
            <a:r>
              <a:rPr lang="en-US" sz="2800" dirty="0"/>
              <a:t>term memory (words/digits) and concentration </a:t>
            </a:r>
          </a:p>
          <a:p>
            <a:r>
              <a:rPr lang="en-US" sz="2800" dirty="0"/>
              <a:t>N</a:t>
            </a:r>
            <a:r>
              <a:rPr lang="en-US" sz="2800" dirty="0" smtClean="0"/>
              <a:t>eck </a:t>
            </a:r>
            <a:r>
              <a:rPr lang="en-US" sz="2800" dirty="0"/>
              <a:t>exam, balance, coordination</a:t>
            </a:r>
          </a:p>
          <a:p>
            <a:r>
              <a:rPr lang="en-US" sz="2800" dirty="0" smtClean="0"/>
              <a:t>Re-check </a:t>
            </a:r>
            <a:r>
              <a:rPr lang="en-US" sz="2800" dirty="0"/>
              <a:t>word recall </a:t>
            </a:r>
          </a:p>
        </p:txBody>
      </p:sp>
    </p:spTree>
    <p:extLst>
      <p:ext uri="{BB962C8B-B14F-4D97-AF65-F5344CB8AC3E}">
        <p14:creationId xmlns:p14="http://schemas.microsoft.com/office/powerpoint/2010/main" val="230015147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Chronic Traumatic Encephalopathy</a:t>
            </a:r>
          </a:p>
        </p:txBody>
      </p:sp>
      <p:sp>
        <p:nvSpPr>
          <p:cNvPr id="3" name="Content Placeholder 2"/>
          <p:cNvSpPr>
            <a:spLocks noGrp="1"/>
          </p:cNvSpPr>
          <p:nvPr>
            <p:ph idx="1"/>
          </p:nvPr>
        </p:nvSpPr>
        <p:spPr/>
        <p:txBody>
          <a:bodyPr/>
          <a:lstStyle/>
          <a:p>
            <a:pPr marL="0" indent="0">
              <a:buNone/>
            </a:pPr>
            <a:r>
              <a:rPr lang="en-US" dirty="0" smtClean="0"/>
              <a:t>A latent </a:t>
            </a:r>
            <a:r>
              <a:rPr lang="en-US" dirty="0" err="1"/>
              <a:t>neurodegeneration</a:t>
            </a:r>
            <a:r>
              <a:rPr lang="en-US" dirty="0"/>
              <a:t> clinically associated with behavioral changes, executive dysfunction, and cognitive impairments, and pathologically characterized by frontal and temporal lobe atrophy, neuronal and axonal loss and abnormal deposits of amyloid proteins.</a:t>
            </a:r>
          </a:p>
        </p:txBody>
      </p:sp>
    </p:spTree>
    <p:extLst>
      <p:ext uri="{BB962C8B-B14F-4D97-AF65-F5344CB8AC3E}">
        <p14:creationId xmlns:p14="http://schemas.microsoft.com/office/powerpoint/2010/main" val="42512429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“Return to Play” Guidelines</a:t>
            </a:r>
            <a:endParaRPr lang="en-US" dirty="0"/>
          </a:p>
        </p:txBody>
      </p:sp>
      <p:sp>
        <p:nvSpPr>
          <p:cNvPr id="3" name="Content Placeholder 2"/>
          <p:cNvSpPr>
            <a:spLocks noGrp="1"/>
          </p:cNvSpPr>
          <p:nvPr>
            <p:ph idx="1"/>
          </p:nvPr>
        </p:nvSpPr>
        <p:spPr/>
        <p:txBody>
          <a:bodyPr/>
          <a:lstStyle/>
          <a:p>
            <a:r>
              <a:rPr lang="en-US" dirty="0" smtClean="0"/>
              <a:t>Baseline </a:t>
            </a:r>
            <a:r>
              <a:rPr lang="en-US" dirty="0"/>
              <a:t>step of the "Return to Play </a:t>
            </a:r>
            <a:r>
              <a:rPr lang="en-US" dirty="0" smtClean="0"/>
              <a:t>Progression“:</a:t>
            </a:r>
          </a:p>
          <a:p>
            <a:pPr lvl="1"/>
            <a:r>
              <a:rPr lang="en-US" dirty="0" smtClean="0"/>
              <a:t>athlete </a:t>
            </a:r>
            <a:r>
              <a:rPr lang="en-US" dirty="0"/>
              <a:t>needs to have completed physical and cognitive </a:t>
            </a:r>
            <a:r>
              <a:rPr lang="en-US" dirty="0" smtClean="0"/>
              <a:t>rest</a:t>
            </a:r>
          </a:p>
          <a:p>
            <a:pPr lvl="1"/>
            <a:r>
              <a:rPr lang="en-US" dirty="0" smtClean="0"/>
              <a:t>Athlete should </a:t>
            </a:r>
            <a:r>
              <a:rPr lang="en-US" dirty="0"/>
              <a:t>not be experiencing concussion symptoms for a minimum of 24 </a:t>
            </a:r>
            <a:r>
              <a:rPr lang="en-US" dirty="0" smtClean="0"/>
              <a:t>hours</a:t>
            </a:r>
          </a:p>
          <a:p>
            <a:r>
              <a:rPr lang="en-US" dirty="0" smtClean="0"/>
              <a:t>Keep </a:t>
            </a:r>
            <a:r>
              <a:rPr lang="en-US" dirty="0"/>
              <a:t>in mind that the younger the athlete, the more conservative the treatment. </a:t>
            </a:r>
            <a:endParaRPr lang="en-US" dirty="0" smtClean="0"/>
          </a:p>
          <a:p>
            <a:r>
              <a:rPr lang="en-US" dirty="0" smtClean="0"/>
              <a:t>5 Steps for "Return </a:t>
            </a:r>
            <a:r>
              <a:rPr lang="en-US" dirty="0"/>
              <a:t>to Play </a:t>
            </a:r>
            <a:r>
              <a:rPr lang="en-US" dirty="0" smtClean="0"/>
              <a:t>Progression“ (next slide)</a:t>
            </a:r>
            <a:endParaRPr lang="en-US" dirty="0"/>
          </a:p>
        </p:txBody>
      </p:sp>
    </p:spTree>
    <p:extLst>
      <p:ext uri="{BB962C8B-B14F-4D97-AF65-F5344CB8AC3E}">
        <p14:creationId xmlns:p14="http://schemas.microsoft.com/office/powerpoint/2010/main" val="20390783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NCAA Return </a:t>
            </a:r>
            <a:r>
              <a:rPr lang="en-US" dirty="0"/>
              <a:t>to Play Progression</a:t>
            </a:r>
          </a:p>
        </p:txBody>
      </p:sp>
      <p:sp>
        <p:nvSpPr>
          <p:cNvPr id="3" name="Content Placeholder 2"/>
          <p:cNvSpPr>
            <a:spLocks noGrp="1"/>
          </p:cNvSpPr>
          <p:nvPr>
            <p:ph idx="1"/>
          </p:nvPr>
        </p:nvSpPr>
        <p:spPr>
          <a:xfrm>
            <a:off x="457200" y="1935480"/>
            <a:ext cx="8229600" cy="4770120"/>
          </a:xfrm>
        </p:spPr>
        <p:txBody>
          <a:bodyPr>
            <a:normAutofit fontScale="62500" lnSpcReduction="20000"/>
          </a:bodyPr>
          <a:lstStyle/>
          <a:p>
            <a:r>
              <a:rPr lang="en-US" b="1" dirty="0"/>
              <a:t>Step 1: Light aerobic exercise.</a:t>
            </a:r>
            <a:r>
              <a:rPr lang="en-US" dirty="0"/>
              <a:t> The goal is only to increase the athlete's heart rate. Exercise time is 5-10 minutes and includes exercise bike, walking, or light jogging -- absolutely no weight lifting, jumping, or hard running.</a:t>
            </a:r>
          </a:p>
          <a:p>
            <a:r>
              <a:rPr lang="en-US" b="1" dirty="0"/>
              <a:t>Step 2: Moderate exercise.</a:t>
            </a:r>
            <a:r>
              <a:rPr lang="en-US" dirty="0"/>
              <a:t> The goal is to limit body and head movement. Exercise time is reduced from a typical routine. Activities include moderate jogging, brief running, moderate-intensity stationary biking, and moderate-intensity weight lifting,</a:t>
            </a:r>
          </a:p>
          <a:p>
            <a:r>
              <a:rPr lang="en-US" b="1" dirty="0"/>
              <a:t>Step 3. Noncontact exercise</a:t>
            </a:r>
            <a:r>
              <a:rPr lang="en-US" dirty="0"/>
              <a:t>. The goal is more intensity but without contact. Time should be close to the athlete's typical exercise routine, and activities can include running; high-intensity stationary biking; the player's regular weight lifting routine; and non-contact, sport-specific drills. This stage may add some cognitive component to practice in addition to the aerobic and movement components introduced in steps 1 and 2.</a:t>
            </a:r>
          </a:p>
          <a:p>
            <a:r>
              <a:rPr lang="en-US" b="1" dirty="0"/>
              <a:t>Step 4. Resume practice.</a:t>
            </a:r>
            <a:r>
              <a:rPr lang="en-US" dirty="0"/>
              <a:t> The goal of this step is to reintegrate in full-contact practice.</a:t>
            </a:r>
          </a:p>
          <a:p>
            <a:r>
              <a:rPr lang="en-US" b="1" dirty="0"/>
              <a:t>Step 5. Return to play.</a:t>
            </a:r>
            <a:r>
              <a:rPr lang="en-US" dirty="0"/>
              <a:t> The goal of this final step is to return to competition.</a:t>
            </a:r>
          </a:p>
          <a:p>
            <a:r>
              <a:rPr lang="en-US" dirty="0"/>
              <a:t>It is important to monitor symptoms and cognitive function carefully during each increase of exertion. Athletes should only progress to the next level of exertion if they are not experiencing symptoms at the current level. If symptoms return at any step, the athlete should be instructed to stop the activity, because this may be a sign that the athlete is pushing too hard. Only after additional rest, when the athlete is no longer experiencing symptoms, for a minimum of 24 hours, should the athlete begin again at the step during which symptoms were experienced</a:t>
            </a:r>
            <a:r>
              <a:rPr lang="en-US" dirty="0" smtClean="0"/>
              <a:t>.</a:t>
            </a:r>
            <a:endParaRPr lang="en-US" dirty="0"/>
          </a:p>
        </p:txBody>
      </p:sp>
    </p:spTree>
    <p:extLst>
      <p:ext uri="{BB962C8B-B14F-4D97-AF65-F5344CB8AC3E}">
        <p14:creationId xmlns:p14="http://schemas.microsoft.com/office/powerpoint/2010/main" val="150693087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NCAA Return </a:t>
            </a:r>
            <a:r>
              <a:rPr lang="en-US" dirty="0"/>
              <a:t>to Play Progression</a:t>
            </a:r>
          </a:p>
        </p:txBody>
      </p:sp>
      <p:sp>
        <p:nvSpPr>
          <p:cNvPr id="3" name="Content Placeholder 2"/>
          <p:cNvSpPr>
            <a:spLocks noGrp="1"/>
          </p:cNvSpPr>
          <p:nvPr>
            <p:ph idx="1"/>
          </p:nvPr>
        </p:nvSpPr>
        <p:spPr>
          <a:xfrm>
            <a:off x="457200" y="1935480"/>
            <a:ext cx="8229600" cy="4770120"/>
          </a:xfrm>
        </p:spPr>
        <p:txBody>
          <a:bodyPr>
            <a:normAutofit fontScale="62500" lnSpcReduction="20000"/>
          </a:bodyPr>
          <a:lstStyle/>
          <a:p>
            <a:r>
              <a:rPr lang="en-US" b="1" dirty="0"/>
              <a:t>Step 1: Light aerobic exercise.</a:t>
            </a:r>
            <a:r>
              <a:rPr lang="en-US" dirty="0"/>
              <a:t> The goal is only to increase the athlete's heart rate. Exercise time is 5-10 minutes and includes exercise bike, walking, or light jogging -- absolutely no weight lifting, jumping, or hard running.</a:t>
            </a:r>
          </a:p>
          <a:p>
            <a:r>
              <a:rPr lang="en-US" b="1" dirty="0"/>
              <a:t>Step 2: Moderate exercise.</a:t>
            </a:r>
            <a:r>
              <a:rPr lang="en-US" dirty="0"/>
              <a:t> The goal is to limit body and head movement. Exercise time is reduced from a typical routine. Activities include moderate jogging, brief running, moderate-intensity stationary biking, and moderate-intensity weight lifting,</a:t>
            </a:r>
          </a:p>
          <a:p>
            <a:r>
              <a:rPr lang="en-US" b="1" dirty="0"/>
              <a:t>Step 3. Noncontact exercise</a:t>
            </a:r>
            <a:r>
              <a:rPr lang="en-US" dirty="0"/>
              <a:t>. The goal is more intensity but without contact. Time should be close to the athlete's typical exercise routine, and activities can include running; high-intensity stationary biking; the player's regular weight lifting routine; and non-contact, sport-specific drills. This stage may add some cognitive component to practice in addition to the aerobic and movement components introduced in steps 1 and 2.</a:t>
            </a:r>
          </a:p>
          <a:p>
            <a:r>
              <a:rPr lang="en-US" b="1" dirty="0"/>
              <a:t>Step 4. Resume practice.</a:t>
            </a:r>
            <a:r>
              <a:rPr lang="en-US" dirty="0"/>
              <a:t> The goal of this step is to reintegrate in full-contact practice.</a:t>
            </a:r>
          </a:p>
          <a:p>
            <a:r>
              <a:rPr lang="en-US" b="1" dirty="0"/>
              <a:t>Step 5. Return to play.</a:t>
            </a:r>
            <a:r>
              <a:rPr lang="en-US" dirty="0"/>
              <a:t> The goal of this final step is to return to competition.</a:t>
            </a:r>
          </a:p>
          <a:p>
            <a:r>
              <a:rPr lang="en-US" dirty="0"/>
              <a:t>It is important to monitor symptoms and cognitive function carefully during each increase of exertion. Athletes should only progress to the next level of exertion if they are not experiencing symptoms at the current level. If symptoms return at any step, the athlete should be instructed to stop the activity, because this may be a sign that the athlete is pushing too hard. Only after additional rest, when the athlete is no longer experiencing symptoms, for a minimum of 24 hours, should the athlete begin again at the step during which symptoms were experienced</a:t>
            </a:r>
            <a:r>
              <a:rPr lang="en-US" dirty="0" smtClean="0"/>
              <a:t>.</a:t>
            </a:r>
            <a:endParaRPr lang="en-US" dirty="0"/>
          </a:p>
        </p:txBody>
      </p:sp>
    </p:spTree>
    <p:extLst>
      <p:ext uri="{BB962C8B-B14F-4D97-AF65-F5344CB8AC3E}">
        <p14:creationId xmlns:p14="http://schemas.microsoft.com/office/powerpoint/2010/main" val="266548421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28</TotalTime>
  <Words>1345</Words>
  <Application>Microsoft Office PowerPoint</Application>
  <PresentationFormat>On-screen Show (4:3)</PresentationFormat>
  <Paragraphs>97</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Flow</vt:lpstr>
      <vt:lpstr>Concussions: Initial Assessment</vt:lpstr>
      <vt:lpstr>Epidemiology of traumatic brain injury (TBI) in the United States - CDC</vt:lpstr>
      <vt:lpstr>NCAA Definition</vt:lpstr>
      <vt:lpstr>Case</vt:lpstr>
      <vt:lpstr>Physical Exam</vt:lpstr>
      <vt:lpstr>Worst Case Scenarios</vt:lpstr>
      <vt:lpstr>PowerPoint Presentation</vt:lpstr>
      <vt:lpstr>PowerPoint Presentation</vt:lpstr>
      <vt:lpstr>PowerPoint Presentation</vt:lpstr>
      <vt:lpstr> Diffusion Tensor Imaging </vt:lpstr>
      <vt:lpstr>Red Flags</vt:lpstr>
      <vt:lpstr>Looking for injuries based on function</vt:lpstr>
      <vt:lpstr>PowerPoint Presentation</vt:lpstr>
      <vt:lpstr>PowerPoint Presentation</vt:lpstr>
      <vt:lpstr>Maddocks Score</vt:lpstr>
      <vt:lpstr>Modified Assessment</vt:lpstr>
      <vt:lpstr>PowerPoint Presentation</vt:lpstr>
      <vt:lpstr>Evaluation of warning signs or Symptoms*</vt:lpstr>
      <vt:lpstr>Cognitive &amp; Physical Evaluation </vt:lpstr>
      <vt:lpstr>Chronic Traumatic Encephalopathy</vt:lpstr>
      <vt:lpstr>“Return to Play” Guidelines</vt:lpstr>
      <vt:lpstr>NCAA Return to Play Progression</vt:lpstr>
      <vt:lpstr>NCAA Return to Play Progression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Laptop</dc:creator>
  <cp:lastModifiedBy>Alyssa</cp:lastModifiedBy>
  <cp:revision>17</cp:revision>
  <dcterms:created xsi:type="dcterms:W3CDTF">2014-05-19T20:13:59Z</dcterms:created>
  <dcterms:modified xsi:type="dcterms:W3CDTF">2014-05-29T21:40:13Z</dcterms:modified>
</cp:coreProperties>
</file>