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1"/>
  </p:sldMasterIdLst>
  <p:notesMasterIdLst>
    <p:notesMasterId r:id="rId26"/>
  </p:notesMasterIdLst>
  <p:sldIdLst>
    <p:sldId id="256" r:id="rId2"/>
    <p:sldId id="265" r:id="rId3"/>
    <p:sldId id="257" r:id="rId4"/>
    <p:sldId id="272" r:id="rId5"/>
    <p:sldId id="264" r:id="rId6"/>
    <p:sldId id="263" r:id="rId7"/>
    <p:sldId id="281" r:id="rId8"/>
    <p:sldId id="271" r:id="rId9"/>
    <p:sldId id="262" r:id="rId10"/>
    <p:sldId id="279" r:id="rId11"/>
    <p:sldId id="273" r:id="rId12"/>
    <p:sldId id="274" r:id="rId13"/>
    <p:sldId id="275" r:id="rId14"/>
    <p:sldId id="276" r:id="rId15"/>
    <p:sldId id="269" r:id="rId16"/>
    <p:sldId id="270" r:id="rId17"/>
    <p:sldId id="278" r:id="rId18"/>
    <p:sldId id="284" r:id="rId19"/>
    <p:sldId id="285" r:id="rId20"/>
    <p:sldId id="287" r:id="rId21"/>
    <p:sldId id="282" r:id="rId22"/>
    <p:sldId id="288" r:id="rId23"/>
    <p:sldId id="280" r:id="rId24"/>
    <p:sldId id="283"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0526"/>
    <a:srgbClr val="FBB121"/>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7" d="100"/>
          <a:sy n="107" d="100"/>
        </p:scale>
        <p:origin x="-78" y="-36"/>
      </p:cViewPr>
      <p:guideLst>
        <p:guide orient="horz" pos="2160"/>
        <p:guide pos="2880"/>
      </p:guideLst>
    </p:cSldViewPr>
  </p:slideViewPr>
  <p:notesTextViewPr>
    <p:cViewPr>
      <p:scale>
        <a:sx n="100" d="100"/>
        <a:sy n="100" d="100"/>
      </p:scale>
      <p:origin x="0" y="0"/>
    </p:cViewPr>
  </p:notesTextViewPr>
  <p:sorterViewPr>
    <p:cViewPr>
      <p:scale>
        <a:sx n="115" d="100"/>
        <a:sy n="11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25F7C8-A6E4-3D4F-8283-FD6924264441}" type="datetimeFigureOut">
              <a:rPr lang="en-US" smtClean="0"/>
              <a:t>5/29/2014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F9F696-A68E-714D-A7D7-23CCB345AFC9}" type="slidenum">
              <a:rPr lang="en-US" smtClean="0"/>
              <a:t>‹#›</a:t>
            </a:fld>
            <a:endParaRPr lang="en-US"/>
          </a:p>
        </p:txBody>
      </p:sp>
    </p:spTree>
    <p:extLst>
      <p:ext uri="{BB962C8B-B14F-4D97-AF65-F5344CB8AC3E}">
        <p14:creationId xmlns:p14="http://schemas.microsoft.com/office/powerpoint/2010/main" val="424809036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F9F696-A68E-714D-A7D7-23CCB345AFC9}" type="slidenum">
              <a:rPr lang="en-US" smtClean="0"/>
              <a:t>7</a:t>
            </a:fld>
            <a:endParaRPr lang="en-US"/>
          </a:p>
        </p:txBody>
      </p:sp>
    </p:spTree>
    <p:extLst>
      <p:ext uri="{BB962C8B-B14F-4D97-AF65-F5344CB8AC3E}">
        <p14:creationId xmlns:p14="http://schemas.microsoft.com/office/powerpoint/2010/main" val="378748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F9F696-A68E-714D-A7D7-23CCB345AFC9}" type="slidenum">
              <a:rPr lang="en-US" smtClean="0"/>
              <a:t>8</a:t>
            </a:fld>
            <a:endParaRPr lang="en-US"/>
          </a:p>
        </p:txBody>
      </p:sp>
    </p:spTree>
    <p:extLst>
      <p:ext uri="{BB962C8B-B14F-4D97-AF65-F5344CB8AC3E}">
        <p14:creationId xmlns:p14="http://schemas.microsoft.com/office/powerpoint/2010/main" val="378748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F9F696-A68E-714D-A7D7-23CCB345AFC9}" type="slidenum">
              <a:rPr lang="en-US" smtClean="0"/>
              <a:t>11</a:t>
            </a:fld>
            <a:endParaRPr lang="en-US"/>
          </a:p>
        </p:txBody>
      </p:sp>
    </p:spTree>
    <p:extLst>
      <p:ext uri="{BB962C8B-B14F-4D97-AF65-F5344CB8AC3E}">
        <p14:creationId xmlns:p14="http://schemas.microsoft.com/office/powerpoint/2010/main" val="114258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F9F696-A68E-714D-A7D7-23CCB345AFC9}" type="slidenum">
              <a:rPr lang="en-US" smtClean="0"/>
              <a:t>12</a:t>
            </a:fld>
            <a:endParaRPr lang="en-US"/>
          </a:p>
        </p:txBody>
      </p:sp>
    </p:spTree>
    <p:extLst>
      <p:ext uri="{BB962C8B-B14F-4D97-AF65-F5344CB8AC3E}">
        <p14:creationId xmlns:p14="http://schemas.microsoft.com/office/powerpoint/2010/main" val="114258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F9F696-A68E-714D-A7D7-23CCB345AFC9}" type="slidenum">
              <a:rPr lang="en-US" smtClean="0"/>
              <a:t>13</a:t>
            </a:fld>
            <a:endParaRPr lang="en-US"/>
          </a:p>
        </p:txBody>
      </p:sp>
    </p:spTree>
    <p:extLst>
      <p:ext uri="{BB962C8B-B14F-4D97-AF65-F5344CB8AC3E}">
        <p14:creationId xmlns:p14="http://schemas.microsoft.com/office/powerpoint/2010/main" val="114258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F9F696-A68E-714D-A7D7-23CCB345AFC9}" type="slidenum">
              <a:rPr lang="en-US" smtClean="0"/>
              <a:t>14</a:t>
            </a:fld>
            <a:endParaRPr lang="en-US"/>
          </a:p>
        </p:txBody>
      </p:sp>
    </p:spTree>
    <p:extLst>
      <p:ext uri="{BB962C8B-B14F-4D97-AF65-F5344CB8AC3E}">
        <p14:creationId xmlns:p14="http://schemas.microsoft.com/office/powerpoint/2010/main" val="114258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F9F696-A68E-714D-A7D7-23CCB345AFC9}" type="slidenum">
              <a:rPr lang="en-US" smtClean="0"/>
              <a:t>15</a:t>
            </a:fld>
            <a:endParaRPr lang="en-US"/>
          </a:p>
        </p:txBody>
      </p:sp>
    </p:spTree>
    <p:extLst>
      <p:ext uri="{BB962C8B-B14F-4D97-AF65-F5344CB8AC3E}">
        <p14:creationId xmlns:p14="http://schemas.microsoft.com/office/powerpoint/2010/main" val="114258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32603F3-FCD3-6645-AC41-28F299B84BDA}" type="datetimeFigureOut">
              <a:rPr lang="en-US" smtClean="0"/>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Tree>
    <p:extLst>
      <p:ext uri="{BB962C8B-B14F-4D97-AF65-F5344CB8AC3E}">
        <p14:creationId xmlns:p14="http://schemas.microsoft.com/office/powerpoint/2010/main" val="270201993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2603F3-FCD3-6645-AC41-28F299B84BDA}" type="datetimeFigureOut">
              <a:rPr lang="en-US" smtClean="0"/>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613206-F36E-C147-AC16-6DE3FBE09B91}"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32603F3-FCD3-6645-AC41-28F299B84BDA}" type="datetimeFigureOut">
              <a:rPr lang="en-US" smtClean="0"/>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613206-F36E-C147-AC16-6DE3FBE09B91}"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2603F3-FCD3-6645-AC41-28F299B84BDA}" type="datetimeFigureOut">
              <a:rPr lang="en-US" smtClean="0"/>
              <a:t>5/29/2014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613206-F36E-C147-AC16-6DE3FBE09B91}"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32603F3-FCD3-6645-AC41-28F299B84BDA}" type="datetimeFigureOut">
              <a:rPr lang="en-US" smtClean="0"/>
              <a:t>5/29/2014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613206-F36E-C147-AC16-6DE3FBE09B91}"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32603F3-FCD3-6645-AC41-28F299B84BDA}" type="datetimeFigureOut">
              <a:rPr lang="en-US" smtClean="0"/>
              <a:t>5/29/2014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613206-F36E-C147-AC16-6DE3FBE09B91}"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2603F3-FCD3-6645-AC41-28F299B84BDA}" type="datetimeFigureOut">
              <a:rPr lang="en-US" smtClean="0"/>
              <a:t>5/29/2014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613206-F36E-C147-AC16-6DE3FBE09B91}"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2603F3-FCD3-6645-AC41-28F299B84BDA}" type="datetimeFigureOut">
              <a:rPr lang="en-US" smtClean="0"/>
              <a:t>5/29/2014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613206-F36E-C147-AC16-6DE3FBE09B91}"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2603F3-FCD3-6645-AC41-28F299B84BDA}" type="datetimeFigureOut">
              <a:rPr lang="en-US" smtClean="0"/>
              <a:t>5/29/2014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613206-F36E-C147-AC16-6DE3FBE09B91}"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2603F3-FCD3-6645-AC41-28F299B84BDA}" type="datetimeFigureOut">
              <a:rPr lang="en-US" smtClean="0"/>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613206-F36E-C147-AC16-6DE3FBE09B91}"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2603F3-FCD3-6645-AC41-28F299B84BDA}" type="datetimeFigureOut">
              <a:rPr lang="en-US" smtClean="0"/>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613206-F36E-C147-AC16-6DE3FBE09B91}"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2603F3-FCD3-6645-AC41-28F299B84BDA}" type="datetimeFigureOut">
              <a:rPr lang="en-US" smtClean="0"/>
              <a:t>5/29/2014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613206-F36E-C147-AC16-6DE3FBE09B91}"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jpeg"/><Relationship Id="rId7"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10" Type="http://schemas.openxmlformats.org/officeDocument/2006/relationships/image" Target="../media/image13.jpg"/><Relationship Id="rId4" Type="http://schemas.openxmlformats.org/officeDocument/2006/relationships/image" Target="../media/image8.jpeg"/><Relationship Id="rId9"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oncussion.jpeg"/>
          <p:cNvPicPr>
            <a:picLocks noChangeAspect="1"/>
          </p:cNvPicPr>
          <p:nvPr/>
        </p:nvPicPr>
        <p:blipFill rotWithShape="1">
          <a:blip r:embed="rId2">
            <a:extLst>
              <a:ext uri="{28A0092B-C50C-407E-A947-70E740481C1C}">
                <a14:useLocalDpi xmlns:a14="http://schemas.microsoft.com/office/drawing/2010/main" val="0"/>
              </a:ext>
            </a:extLst>
          </a:blip>
          <a:srcRect t="6383" b="5365"/>
          <a:stretch/>
        </p:blipFill>
        <p:spPr>
          <a:xfrm>
            <a:off x="609600" y="0"/>
            <a:ext cx="7785100" cy="4889500"/>
          </a:xfrm>
          <a:prstGeom prst="rect">
            <a:avLst/>
          </a:prstGeom>
        </p:spPr>
      </p:pic>
      <p:sp>
        <p:nvSpPr>
          <p:cNvPr id="6" name="Rectangle 5"/>
          <p:cNvSpPr/>
          <p:nvPr/>
        </p:nvSpPr>
        <p:spPr>
          <a:xfrm>
            <a:off x="0" y="4889500"/>
            <a:ext cx="9144000" cy="1968500"/>
          </a:xfrm>
          <a:prstGeom prst="rect">
            <a:avLst/>
          </a:prstGeom>
          <a:solidFill>
            <a:schemeClr val="tx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0" y="1766588"/>
            <a:ext cx="9144000" cy="1470025"/>
          </a:xfrm>
        </p:spPr>
        <p:txBody>
          <a:bodyPr/>
          <a:lstStyle/>
          <a:p>
            <a:r>
              <a:rPr lang="en-US" sz="8000" dirty="0" smtClean="0">
                <a:effectLst>
                  <a:glow rad="101600">
                    <a:schemeClr val="bg1">
                      <a:alpha val="75000"/>
                    </a:schemeClr>
                  </a:glow>
                </a:effectLst>
                <a:latin typeface="Avenir Black"/>
                <a:cs typeface="Avenir Black"/>
              </a:rPr>
              <a:t>CONCUSSION</a:t>
            </a:r>
            <a:endParaRPr lang="en-US" sz="8000" dirty="0">
              <a:effectLst>
                <a:glow rad="101600">
                  <a:schemeClr val="bg1">
                    <a:alpha val="75000"/>
                  </a:schemeClr>
                </a:glow>
              </a:effectLst>
              <a:latin typeface="Avenir Black"/>
              <a:cs typeface="Avenir Black"/>
            </a:endParaRPr>
          </a:p>
        </p:txBody>
      </p:sp>
      <p:sp>
        <p:nvSpPr>
          <p:cNvPr id="3" name="Subtitle 2"/>
          <p:cNvSpPr>
            <a:spLocks noGrp="1"/>
          </p:cNvSpPr>
          <p:nvPr>
            <p:ph type="subTitle" idx="1"/>
          </p:nvPr>
        </p:nvSpPr>
        <p:spPr>
          <a:xfrm>
            <a:off x="2806700" y="5095875"/>
            <a:ext cx="6337300" cy="1498600"/>
          </a:xfrm>
        </p:spPr>
        <p:txBody>
          <a:bodyPr>
            <a:noAutofit/>
          </a:bodyPr>
          <a:lstStyle/>
          <a:p>
            <a:pPr algn="l">
              <a:spcBef>
                <a:spcPts val="0"/>
              </a:spcBef>
              <a:spcAft>
                <a:spcPts val="0"/>
              </a:spcAft>
            </a:pPr>
            <a:r>
              <a:rPr lang="en-US" sz="2800" dirty="0" smtClean="0">
                <a:solidFill>
                  <a:schemeClr val="bg1"/>
                </a:solidFill>
                <a:effectLst/>
                <a:latin typeface="Avenir Black"/>
                <a:cs typeface="Avenir Black"/>
              </a:rPr>
              <a:t>Caroline Faure, </a:t>
            </a:r>
            <a:r>
              <a:rPr lang="en-US" sz="2800" dirty="0" err="1" smtClean="0">
                <a:solidFill>
                  <a:schemeClr val="bg1"/>
                </a:solidFill>
                <a:effectLst/>
                <a:latin typeface="Avenir Black"/>
                <a:cs typeface="Avenir Black"/>
              </a:rPr>
              <a:t>EdD</a:t>
            </a:r>
            <a:r>
              <a:rPr lang="en-US" sz="2800" dirty="0" smtClean="0">
                <a:solidFill>
                  <a:schemeClr val="bg1"/>
                </a:solidFill>
                <a:effectLst/>
                <a:latin typeface="Avenir Black"/>
                <a:cs typeface="Avenir Black"/>
              </a:rPr>
              <a:t>; ATC</a:t>
            </a:r>
          </a:p>
          <a:p>
            <a:pPr algn="l">
              <a:spcBef>
                <a:spcPts val="0"/>
              </a:spcBef>
              <a:spcAft>
                <a:spcPts val="0"/>
              </a:spcAft>
            </a:pPr>
            <a:r>
              <a:rPr lang="en-US" sz="2000" dirty="0" smtClean="0">
                <a:solidFill>
                  <a:schemeClr val="bg1"/>
                </a:solidFill>
                <a:effectLst/>
                <a:latin typeface="Avenir Black"/>
                <a:cs typeface="Avenir Black"/>
              </a:rPr>
              <a:t>Associate Professor &amp; Director </a:t>
            </a:r>
          </a:p>
          <a:p>
            <a:pPr algn="l">
              <a:spcBef>
                <a:spcPts val="0"/>
              </a:spcBef>
              <a:spcAft>
                <a:spcPts val="0"/>
              </a:spcAft>
            </a:pPr>
            <a:r>
              <a:rPr lang="en-US" sz="2000" dirty="0" smtClean="0">
                <a:solidFill>
                  <a:schemeClr val="bg1"/>
                </a:solidFill>
                <a:effectLst/>
                <a:latin typeface="Avenir Black"/>
                <a:cs typeface="Avenir Black"/>
              </a:rPr>
              <a:t>Center for Sports Concussion</a:t>
            </a:r>
          </a:p>
          <a:p>
            <a:pPr algn="l">
              <a:spcBef>
                <a:spcPts val="0"/>
              </a:spcBef>
              <a:spcAft>
                <a:spcPts val="0"/>
              </a:spcAft>
            </a:pPr>
            <a:r>
              <a:rPr lang="en-US" sz="2000" dirty="0" smtClean="0">
                <a:solidFill>
                  <a:schemeClr val="bg1"/>
                </a:solidFill>
                <a:effectLst/>
                <a:latin typeface="Avenir Black"/>
                <a:cs typeface="Avenir Black"/>
              </a:rPr>
              <a:t>Idaho State University</a:t>
            </a:r>
            <a:endParaRPr lang="en-US" sz="2000" dirty="0">
              <a:solidFill>
                <a:schemeClr val="bg1"/>
              </a:solidFill>
              <a:effectLst/>
              <a:latin typeface="Avenir Black"/>
              <a:cs typeface="Avenir Black"/>
            </a:endParaRPr>
          </a:p>
        </p:txBody>
      </p:sp>
      <p:sp>
        <p:nvSpPr>
          <p:cNvPr id="5" name="TextBox 4"/>
          <p:cNvSpPr txBox="1"/>
          <p:nvPr/>
        </p:nvSpPr>
        <p:spPr>
          <a:xfrm>
            <a:off x="-667108" y="1309084"/>
            <a:ext cx="9144000" cy="646331"/>
          </a:xfrm>
          <a:prstGeom prst="rect">
            <a:avLst/>
          </a:prstGeom>
          <a:noFill/>
        </p:spPr>
        <p:txBody>
          <a:bodyPr wrap="square" rtlCol="0">
            <a:spAutoFit/>
          </a:bodyPr>
          <a:lstStyle/>
          <a:p>
            <a:pPr algn="ctr"/>
            <a:r>
              <a:rPr lang="en-US" sz="36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 to Manage a</a:t>
            </a:r>
            <a:endParaRPr lang="en-US" sz="36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pic>
        <p:nvPicPr>
          <p:cNvPr id="7" name="Picture 6" descr="ahn4egs9shpxbw8k811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2901" y="5105400"/>
            <a:ext cx="921645" cy="1346200"/>
          </a:xfrm>
          <a:prstGeom prst="rect">
            <a:avLst/>
          </a:prstGeom>
        </p:spPr>
      </p:pic>
    </p:spTree>
    <p:extLst>
      <p:ext uri="{BB962C8B-B14F-4D97-AF65-F5344CB8AC3E}">
        <p14:creationId xmlns:p14="http://schemas.microsoft.com/office/powerpoint/2010/main" val="125733289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101602" y="0"/>
            <a:ext cx="5651501" cy="6858000"/>
          </a:xfrm>
          <a:prstGeom prst="rect">
            <a:avLst/>
          </a:prstGeom>
          <a:gradFill flip="none" rotWithShape="1">
            <a:gsLst>
              <a:gs pos="0">
                <a:srgbClr val="020526"/>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Concussio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3800" y="38100"/>
            <a:ext cx="4033068" cy="2870200"/>
          </a:xfrm>
          <a:prstGeom prst="rect">
            <a:avLst/>
          </a:prstGeom>
        </p:spPr>
      </p:pic>
      <p:sp>
        <p:nvSpPr>
          <p:cNvPr id="2" name="Title 1"/>
          <p:cNvSpPr>
            <a:spLocks noGrp="1"/>
          </p:cNvSpPr>
          <p:nvPr>
            <p:ph type="title"/>
          </p:nvPr>
        </p:nvSpPr>
        <p:spPr>
          <a:xfrm>
            <a:off x="427789" y="582490"/>
            <a:ext cx="8462211" cy="1817810"/>
          </a:xfrm>
        </p:spPr>
        <p:txBody>
          <a:bodyPr>
            <a:normAutofit fontScale="90000"/>
          </a:bodyPr>
          <a:lstStyle/>
          <a:p>
            <a:pPr algn="l"/>
            <a:r>
              <a:rPr lang="en-US" sz="5400" dirty="0" smtClean="0">
                <a:effectLst>
                  <a:glow rad="101600">
                    <a:schemeClr val="bg1">
                      <a:alpha val="75000"/>
                    </a:schemeClr>
                  </a:glow>
                </a:effectLst>
                <a:latin typeface="Avenir Black"/>
                <a:cs typeface="Avenir Black"/>
              </a:rPr>
              <a:t>“IT TAKES A VILLAGE TO MANAGE A SINGLE CONCUSSION…”</a:t>
            </a:r>
            <a:endParaRPr lang="en-US" sz="4800" dirty="0">
              <a:effectLst>
                <a:glow rad="101600">
                  <a:schemeClr val="bg1">
                    <a:alpha val="75000"/>
                  </a:schemeClr>
                </a:glow>
              </a:effectLst>
              <a:latin typeface="Avenir Black"/>
              <a:cs typeface="Avenir Black"/>
            </a:endParaRPr>
          </a:p>
        </p:txBody>
      </p:sp>
      <p:sp>
        <p:nvSpPr>
          <p:cNvPr id="6" name="Rectangle 5"/>
          <p:cNvSpPr/>
          <p:nvPr/>
        </p:nvSpPr>
        <p:spPr>
          <a:xfrm>
            <a:off x="1684421" y="5320632"/>
            <a:ext cx="5641473" cy="1096210"/>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427789" y="2743200"/>
            <a:ext cx="8288422" cy="3902241"/>
          </a:xfrm>
          <a:prstGeom prst="rect">
            <a:avLst/>
          </a:prstGeom>
          <a:noFill/>
        </p:spPr>
        <p:txBody>
          <a:bodyPr vert="horz" lIns="91440" tIns="45720" rIns="91440" bIns="45720" rtlCol="0">
            <a:norm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a:spcBef>
                <a:spcPts val="0"/>
              </a:spcBef>
              <a:buClr>
                <a:srgbClr val="FBB121"/>
              </a:buClr>
              <a:buFontTx/>
              <a:buChar char="•"/>
            </a:pPr>
            <a:r>
              <a:rPr lang="en-US" sz="2800" dirty="0" smtClean="0">
                <a:latin typeface="Avenir Book"/>
                <a:cs typeface="Avenir Book"/>
              </a:rPr>
              <a:t>Athletic Trainers &amp; Team Physicians</a:t>
            </a:r>
          </a:p>
          <a:p>
            <a:pPr>
              <a:spcBef>
                <a:spcPts val="0"/>
              </a:spcBef>
              <a:buClr>
                <a:srgbClr val="FBB121"/>
              </a:buClr>
              <a:buFontTx/>
              <a:buChar char="•"/>
            </a:pPr>
            <a:r>
              <a:rPr lang="en-US" sz="2800" dirty="0" smtClean="0">
                <a:latin typeface="Avenir Book"/>
                <a:cs typeface="Avenir Book"/>
              </a:rPr>
              <a:t>Coaches &amp; Teammates</a:t>
            </a:r>
          </a:p>
          <a:p>
            <a:pPr>
              <a:spcBef>
                <a:spcPts val="0"/>
              </a:spcBef>
              <a:buClr>
                <a:srgbClr val="FBB121"/>
              </a:buClr>
              <a:buFontTx/>
              <a:buChar char="•"/>
            </a:pPr>
            <a:r>
              <a:rPr lang="en-US" sz="2800" dirty="0" smtClean="0">
                <a:latin typeface="Avenir Book"/>
                <a:cs typeface="Avenir Book"/>
              </a:rPr>
              <a:t>Family</a:t>
            </a:r>
          </a:p>
          <a:p>
            <a:pPr>
              <a:spcBef>
                <a:spcPts val="0"/>
              </a:spcBef>
              <a:buClr>
                <a:srgbClr val="FBB121"/>
              </a:buClr>
              <a:buFontTx/>
              <a:buChar char="•"/>
            </a:pPr>
            <a:r>
              <a:rPr lang="en-US" sz="2800" dirty="0" smtClean="0">
                <a:latin typeface="Avenir Book"/>
                <a:cs typeface="Avenir Book"/>
              </a:rPr>
              <a:t>Psychosocial Support Services</a:t>
            </a:r>
          </a:p>
          <a:p>
            <a:pPr>
              <a:spcBef>
                <a:spcPts val="0"/>
              </a:spcBef>
              <a:buClr>
                <a:srgbClr val="FBB121"/>
              </a:buClr>
              <a:buFontTx/>
              <a:buChar char="•"/>
            </a:pPr>
            <a:r>
              <a:rPr lang="en-US" sz="2800" dirty="0" smtClean="0">
                <a:latin typeface="Avenir Book"/>
                <a:cs typeface="Avenir Book"/>
              </a:rPr>
              <a:t>Academic Student Support Services</a:t>
            </a:r>
          </a:p>
          <a:p>
            <a:pPr>
              <a:spcBef>
                <a:spcPts val="0"/>
              </a:spcBef>
              <a:buClr>
                <a:srgbClr val="FBB121"/>
              </a:buClr>
              <a:buFontTx/>
              <a:buChar char="•"/>
            </a:pPr>
            <a:r>
              <a:rPr lang="en-US" sz="2800" dirty="0" smtClean="0">
                <a:latin typeface="Avenir Book"/>
                <a:cs typeface="Avenir Book"/>
              </a:rPr>
              <a:t>Equipment Support</a:t>
            </a:r>
          </a:p>
          <a:p>
            <a:pPr>
              <a:spcBef>
                <a:spcPts val="0"/>
              </a:spcBef>
              <a:buClr>
                <a:srgbClr val="FBB121"/>
              </a:buClr>
              <a:buFontTx/>
              <a:buChar char="•"/>
            </a:pPr>
            <a:r>
              <a:rPr lang="en-US" sz="2800" dirty="0" smtClean="0">
                <a:latin typeface="Avenir Book"/>
                <a:cs typeface="Avenir Book"/>
              </a:rPr>
              <a:t>Rule Changes</a:t>
            </a:r>
            <a:endParaRPr lang="en-US" sz="2800" dirty="0">
              <a:latin typeface="Avenir Book"/>
              <a:cs typeface="Avenir Book"/>
            </a:endParaRPr>
          </a:p>
        </p:txBody>
      </p:sp>
    </p:spTree>
    <p:extLst>
      <p:ext uri="{BB962C8B-B14F-4D97-AF65-F5344CB8AC3E}">
        <p14:creationId xmlns:p14="http://schemas.microsoft.com/office/powerpoint/2010/main" val="330167652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101602" y="0"/>
            <a:ext cx="5651501" cy="6858000"/>
          </a:xfrm>
          <a:prstGeom prst="rect">
            <a:avLst/>
          </a:prstGeom>
          <a:gradFill flip="none" rotWithShape="1">
            <a:gsLst>
              <a:gs pos="0">
                <a:srgbClr val="020526"/>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Concussio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3800" y="38100"/>
            <a:ext cx="4033068" cy="2870200"/>
          </a:xfrm>
          <a:prstGeom prst="rect">
            <a:avLst/>
          </a:prstGeom>
        </p:spPr>
      </p:pic>
      <p:sp>
        <p:nvSpPr>
          <p:cNvPr id="2" name="Title 1"/>
          <p:cNvSpPr>
            <a:spLocks noGrp="1"/>
          </p:cNvSpPr>
          <p:nvPr>
            <p:ph type="title"/>
          </p:nvPr>
        </p:nvSpPr>
        <p:spPr>
          <a:xfrm>
            <a:off x="427789" y="733180"/>
            <a:ext cx="8462211" cy="1246306"/>
          </a:xfrm>
        </p:spPr>
        <p:txBody>
          <a:bodyPr>
            <a:normAutofit fontScale="90000"/>
          </a:bodyPr>
          <a:lstStyle/>
          <a:p>
            <a:pPr algn="l"/>
            <a:r>
              <a:rPr lang="en-US" sz="5400" dirty="0" smtClean="0">
                <a:effectLst>
                  <a:glow rad="101600">
                    <a:schemeClr val="bg1">
                      <a:alpha val="75000"/>
                    </a:schemeClr>
                  </a:glow>
                </a:effectLst>
                <a:latin typeface="Avenir Black"/>
                <a:cs typeface="Avenir Black"/>
              </a:rPr>
              <a:t>LONG TERM EFFECTS OF CONCUSSION</a:t>
            </a:r>
            <a:endParaRPr lang="en-US" sz="4800" dirty="0">
              <a:effectLst>
                <a:glow rad="101600">
                  <a:schemeClr val="bg1">
                    <a:alpha val="75000"/>
                  </a:schemeClr>
                </a:glow>
              </a:effectLst>
              <a:latin typeface="Avenir Black"/>
              <a:cs typeface="Avenir Black"/>
            </a:endParaRPr>
          </a:p>
        </p:txBody>
      </p:sp>
      <p:sp>
        <p:nvSpPr>
          <p:cNvPr id="3" name="Content Placeholder 2"/>
          <p:cNvSpPr>
            <a:spLocks noGrp="1"/>
          </p:cNvSpPr>
          <p:nvPr>
            <p:ph idx="1"/>
          </p:nvPr>
        </p:nvSpPr>
        <p:spPr>
          <a:xfrm>
            <a:off x="427789" y="2070096"/>
            <a:ext cx="8462211" cy="618958"/>
          </a:xfrm>
        </p:spPr>
        <p:txBody>
          <a:bodyPr>
            <a:normAutofit/>
          </a:bodyPr>
          <a:lstStyle/>
          <a:p>
            <a:pPr marL="0" indent="0">
              <a:buNone/>
            </a:pPr>
            <a:r>
              <a:rPr lang="en-US" sz="3200" dirty="0" smtClean="0">
                <a:solidFill>
                  <a:srgbClr val="FBB121"/>
                </a:solidFill>
                <a:effectLst>
                  <a:glow rad="101600">
                    <a:schemeClr val="bg1">
                      <a:alpha val="75000"/>
                    </a:schemeClr>
                  </a:glow>
                </a:effectLst>
                <a:latin typeface="Avenir Black Oblique"/>
                <a:cs typeface="Avenir Black Oblique"/>
              </a:rPr>
              <a:t>Post-Concussion Syndrome (PCS)</a:t>
            </a:r>
          </a:p>
        </p:txBody>
      </p:sp>
      <p:sp>
        <p:nvSpPr>
          <p:cNvPr id="6" name="Rectangle 5"/>
          <p:cNvSpPr/>
          <p:nvPr/>
        </p:nvSpPr>
        <p:spPr>
          <a:xfrm>
            <a:off x="1684421" y="5320632"/>
            <a:ext cx="5641473" cy="1096210"/>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427789" y="2765254"/>
            <a:ext cx="8305410" cy="3829387"/>
          </a:xfrm>
          <a:prstGeom prst="rect">
            <a:avLst/>
          </a:prstGeom>
          <a:noFill/>
        </p:spPr>
        <p:txBody>
          <a:bodyPr vert="horz" lIns="91440" tIns="45720" rIns="91440" bIns="45720" rtlCol="0">
            <a:normAutofit fontScale="85000" lnSpcReduction="20000"/>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0" indent="0">
              <a:spcBef>
                <a:spcPct val="10000"/>
              </a:spcBef>
              <a:spcAft>
                <a:spcPts val="1200"/>
              </a:spcAft>
              <a:buNone/>
            </a:pPr>
            <a:r>
              <a:rPr lang="en-US" sz="2800" dirty="0">
                <a:solidFill>
                  <a:schemeClr val="accent1">
                    <a:lumMod val="60000"/>
                    <a:lumOff val="40000"/>
                  </a:schemeClr>
                </a:solidFill>
                <a:latin typeface="Avenir Book"/>
                <a:cs typeface="Avenir Book"/>
              </a:rPr>
              <a:t>80% of athletes </a:t>
            </a:r>
            <a:r>
              <a:rPr lang="en-US" sz="2800" dirty="0" smtClean="0">
                <a:solidFill>
                  <a:schemeClr val="accent1">
                    <a:lumMod val="60000"/>
                    <a:lumOff val="40000"/>
                  </a:schemeClr>
                </a:solidFill>
                <a:latin typeface="Avenir Book"/>
                <a:cs typeface="Avenir Book"/>
              </a:rPr>
              <a:t>recover from all concussion symptoms </a:t>
            </a:r>
            <a:r>
              <a:rPr lang="en-US" sz="2800" dirty="0">
                <a:solidFill>
                  <a:schemeClr val="accent1">
                    <a:lumMod val="60000"/>
                    <a:lumOff val="40000"/>
                  </a:schemeClr>
                </a:solidFill>
                <a:latin typeface="Avenir Book"/>
                <a:cs typeface="Avenir Book"/>
              </a:rPr>
              <a:t>with </a:t>
            </a:r>
            <a:r>
              <a:rPr lang="en-US" sz="2800" dirty="0" smtClean="0">
                <a:solidFill>
                  <a:schemeClr val="accent1">
                    <a:lumMod val="60000"/>
                    <a:lumOff val="40000"/>
                  </a:schemeClr>
                </a:solidFill>
                <a:latin typeface="Avenir Book"/>
                <a:cs typeface="Avenir Book"/>
              </a:rPr>
              <a:t>time; </a:t>
            </a:r>
            <a:r>
              <a:rPr lang="en-US" sz="2800" dirty="0">
                <a:solidFill>
                  <a:schemeClr val="accent1">
                    <a:lumMod val="60000"/>
                    <a:lumOff val="40000"/>
                  </a:schemeClr>
                </a:solidFill>
                <a:latin typeface="Avenir Book"/>
                <a:cs typeface="Avenir Book"/>
              </a:rPr>
              <a:t>10-20% develop persistent </a:t>
            </a:r>
            <a:r>
              <a:rPr lang="en-US" sz="2800" dirty="0" smtClean="0">
                <a:solidFill>
                  <a:schemeClr val="accent1">
                    <a:lumMod val="60000"/>
                    <a:lumOff val="40000"/>
                  </a:schemeClr>
                </a:solidFill>
                <a:latin typeface="Avenir Book"/>
                <a:cs typeface="Avenir Book"/>
              </a:rPr>
              <a:t>PCS</a:t>
            </a:r>
          </a:p>
          <a:p>
            <a:pPr>
              <a:spcBef>
                <a:spcPct val="10000"/>
              </a:spcBef>
              <a:buClr>
                <a:srgbClr val="FBB121"/>
              </a:buClr>
              <a:buFontTx/>
              <a:buChar char="•"/>
            </a:pPr>
            <a:r>
              <a:rPr lang="en-US" sz="2800" dirty="0" smtClean="0">
                <a:latin typeface="Avenir Book"/>
                <a:cs typeface="Avenir Book"/>
              </a:rPr>
              <a:t>Decreased Processing Speed</a:t>
            </a:r>
          </a:p>
          <a:p>
            <a:pPr>
              <a:spcBef>
                <a:spcPct val="10000"/>
              </a:spcBef>
              <a:buClr>
                <a:srgbClr val="FBB121"/>
              </a:buClr>
              <a:buFontTx/>
              <a:buChar char="•"/>
            </a:pPr>
            <a:r>
              <a:rPr lang="en-US" sz="2800" dirty="0" smtClean="0">
                <a:latin typeface="Avenir Book"/>
                <a:cs typeface="Avenir Book"/>
              </a:rPr>
              <a:t>Short Term Memory Impairment</a:t>
            </a:r>
          </a:p>
          <a:p>
            <a:pPr>
              <a:spcBef>
                <a:spcPct val="10000"/>
              </a:spcBef>
              <a:buClr>
                <a:srgbClr val="FBB121"/>
              </a:buClr>
              <a:buFontTx/>
              <a:buChar char="•"/>
            </a:pPr>
            <a:r>
              <a:rPr lang="en-US" sz="2800" dirty="0" smtClean="0">
                <a:latin typeface="Avenir Book"/>
                <a:cs typeface="Avenir Book"/>
              </a:rPr>
              <a:t>Concentration Deficit</a:t>
            </a:r>
          </a:p>
          <a:p>
            <a:pPr>
              <a:spcBef>
                <a:spcPct val="10000"/>
              </a:spcBef>
              <a:buClr>
                <a:srgbClr val="FBB121"/>
              </a:buClr>
              <a:buFontTx/>
              <a:buChar char="•"/>
            </a:pPr>
            <a:r>
              <a:rPr lang="en-US" sz="2800" dirty="0" smtClean="0">
                <a:latin typeface="Avenir Book"/>
                <a:cs typeface="Avenir Book"/>
              </a:rPr>
              <a:t>Irritability/Depression</a:t>
            </a:r>
          </a:p>
          <a:p>
            <a:pPr>
              <a:spcBef>
                <a:spcPct val="10000"/>
              </a:spcBef>
              <a:buClr>
                <a:srgbClr val="FBB121"/>
              </a:buClr>
              <a:buFontTx/>
              <a:buChar char="•"/>
            </a:pPr>
            <a:r>
              <a:rPr lang="en-US" sz="2800" dirty="0" smtClean="0">
                <a:latin typeface="Avenir Book"/>
                <a:cs typeface="Avenir Book"/>
              </a:rPr>
              <a:t>Fatigue/Sleep Disturbances</a:t>
            </a:r>
          </a:p>
          <a:p>
            <a:pPr>
              <a:spcBef>
                <a:spcPct val="10000"/>
              </a:spcBef>
              <a:buClr>
                <a:srgbClr val="FBB121"/>
              </a:buClr>
              <a:buFontTx/>
              <a:buChar char="•"/>
            </a:pPr>
            <a:r>
              <a:rPr lang="en-US" sz="2800" dirty="0" smtClean="0">
                <a:latin typeface="Avenir Book"/>
                <a:cs typeface="Avenir Book"/>
              </a:rPr>
              <a:t>General Feeling of </a:t>
            </a:r>
            <a:r>
              <a:rPr lang="ja-JP" altLang="en-US" sz="2800" dirty="0" smtClean="0">
                <a:latin typeface="Avenir Book"/>
                <a:cs typeface="Avenir Book"/>
              </a:rPr>
              <a:t>“</a:t>
            </a:r>
            <a:r>
              <a:rPr lang="en-US" altLang="ja-JP" sz="2800" dirty="0" smtClean="0">
                <a:latin typeface="Avenir Book"/>
                <a:cs typeface="Avenir Book"/>
              </a:rPr>
              <a:t>Fogginess</a:t>
            </a:r>
            <a:r>
              <a:rPr lang="ja-JP" altLang="en-US" sz="2800" dirty="0" smtClean="0">
                <a:latin typeface="Avenir Book"/>
                <a:cs typeface="Avenir Book"/>
              </a:rPr>
              <a:t>”</a:t>
            </a:r>
            <a:endParaRPr lang="en-US" altLang="ja-JP" sz="2800" dirty="0" smtClean="0">
              <a:latin typeface="Avenir Book"/>
              <a:cs typeface="Avenir Book"/>
            </a:endParaRPr>
          </a:p>
          <a:p>
            <a:pPr>
              <a:spcBef>
                <a:spcPct val="10000"/>
              </a:spcBef>
              <a:buClr>
                <a:srgbClr val="FBB121"/>
              </a:buClr>
              <a:buFontTx/>
              <a:buChar char="•"/>
            </a:pPr>
            <a:r>
              <a:rPr lang="en-US" sz="2800" dirty="0" smtClean="0">
                <a:latin typeface="Avenir Book"/>
                <a:cs typeface="Avenir Book"/>
              </a:rPr>
              <a:t>Academic Difficulties</a:t>
            </a:r>
          </a:p>
        </p:txBody>
      </p:sp>
      <p:sp>
        <p:nvSpPr>
          <p:cNvPr id="7" name="TextBox 6"/>
          <p:cNvSpPr txBox="1"/>
          <p:nvPr/>
        </p:nvSpPr>
        <p:spPr>
          <a:xfrm>
            <a:off x="427788" y="129520"/>
            <a:ext cx="8305411" cy="523220"/>
          </a:xfrm>
          <a:prstGeom prst="rect">
            <a:avLst/>
          </a:prstGeom>
          <a:noFill/>
        </p:spPr>
        <p:txBody>
          <a:bodyPr wrap="square" rtlCol="0">
            <a:spAutoFit/>
          </a:bodyPr>
          <a:lstStyle/>
          <a:p>
            <a:r>
              <a:rPr lang="en-US" sz="2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a:t>
            </a:r>
            <a:endParaRPr lang="en-US" sz="28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spTree>
    <p:extLst>
      <p:ext uri="{BB962C8B-B14F-4D97-AF65-F5344CB8AC3E}">
        <p14:creationId xmlns:p14="http://schemas.microsoft.com/office/powerpoint/2010/main" val="335346202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101602" y="0"/>
            <a:ext cx="5651501" cy="6858000"/>
          </a:xfrm>
          <a:prstGeom prst="rect">
            <a:avLst/>
          </a:prstGeom>
          <a:gradFill flip="none" rotWithShape="1">
            <a:gsLst>
              <a:gs pos="0">
                <a:srgbClr val="020526"/>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Concussio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3800" y="38100"/>
            <a:ext cx="4033068" cy="2870200"/>
          </a:xfrm>
          <a:prstGeom prst="rect">
            <a:avLst/>
          </a:prstGeom>
        </p:spPr>
      </p:pic>
      <p:sp>
        <p:nvSpPr>
          <p:cNvPr id="8" name="Title 1"/>
          <p:cNvSpPr>
            <a:spLocks noGrp="1"/>
          </p:cNvSpPr>
          <p:nvPr>
            <p:ph type="title"/>
          </p:nvPr>
        </p:nvSpPr>
        <p:spPr>
          <a:xfrm>
            <a:off x="427789" y="720480"/>
            <a:ext cx="8462211" cy="1246306"/>
          </a:xfrm>
        </p:spPr>
        <p:txBody>
          <a:bodyPr>
            <a:normAutofit fontScale="90000"/>
          </a:bodyPr>
          <a:lstStyle/>
          <a:p>
            <a:pPr algn="l"/>
            <a:r>
              <a:rPr lang="en-US" sz="5400" dirty="0" smtClean="0">
                <a:effectLst>
                  <a:glow rad="101600">
                    <a:schemeClr val="bg1">
                      <a:alpha val="75000"/>
                    </a:schemeClr>
                  </a:glow>
                </a:effectLst>
                <a:latin typeface="Avenir Black"/>
                <a:cs typeface="Avenir Black"/>
              </a:rPr>
              <a:t>LONG TERM EFFECTS OF CONCUSSION</a:t>
            </a:r>
            <a:endParaRPr lang="en-US" sz="4800" dirty="0">
              <a:effectLst>
                <a:glow rad="101600">
                  <a:schemeClr val="bg1">
                    <a:alpha val="75000"/>
                  </a:schemeClr>
                </a:glow>
              </a:effectLst>
              <a:latin typeface="Avenir Black"/>
              <a:cs typeface="Avenir Black"/>
            </a:endParaRPr>
          </a:p>
        </p:txBody>
      </p:sp>
      <p:sp>
        <p:nvSpPr>
          <p:cNvPr id="3" name="Content Placeholder 2"/>
          <p:cNvSpPr>
            <a:spLocks noGrp="1"/>
          </p:cNvSpPr>
          <p:nvPr>
            <p:ph idx="1"/>
          </p:nvPr>
        </p:nvSpPr>
        <p:spPr>
          <a:xfrm>
            <a:off x="441156" y="2057396"/>
            <a:ext cx="8462211" cy="618958"/>
          </a:xfrm>
        </p:spPr>
        <p:txBody>
          <a:bodyPr>
            <a:normAutofit/>
          </a:bodyPr>
          <a:lstStyle/>
          <a:p>
            <a:pPr marL="0" indent="0">
              <a:buNone/>
            </a:pPr>
            <a:r>
              <a:rPr lang="en-US" sz="3200" dirty="0" smtClean="0">
                <a:solidFill>
                  <a:srgbClr val="FBB121"/>
                </a:solidFill>
                <a:effectLst>
                  <a:glow rad="101600">
                    <a:schemeClr val="bg1">
                      <a:alpha val="75000"/>
                    </a:schemeClr>
                  </a:glow>
                </a:effectLst>
                <a:latin typeface="Avenir Black Oblique"/>
                <a:cs typeface="Avenir Black Oblique"/>
              </a:rPr>
              <a:t>Psycho-Social Support Services</a:t>
            </a:r>
            <a:endParaRPr lang="en-US" sz="3200" dirty="0">
              <a:solidFill>
                <a:srgbClr val="FBB121"/>
              </a:solidFill>
              <a:effectLst>
                <a:glow rad="101600">
                  <a:schemeClr val="bg1">
                    <a:alpha val="75000"/>
                  </a:schemeClr>
                </a:glow>
              </a:effectLst>
              <a:latin typeface="Avenir Black Oblique"/>
              <a:cs typeface="Avenir Black Oblique"/>
            </a:endParaRPr>
          </a:p>
        </p:txBody>
      </p:sp>
      <p:sp>
        <p:nvSpPr>
          <p:cNvPr id="6" name="Rectangle 5"/>
          <p:cNvSpPr/>
          <p:nvPr/>
        </p:nvSpPr>
        <p:spPr>
          <a:xfrm>
            <a:off x="1684421" y="5320632"/>
            <a:ext cx="5641473" cy="1096210"/>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427789" y="2677688"/>
            <a:ext cx="8288422" cy="3939011"/>
          </a:xfrm>
          <a:prstGeom prst="rect">
            <a:avLst/>
          </a:prstGeom>
          <a:noFill/>
        </p:spPr>
        <p:txBody>
          <a:bodyPr vert="horz" lIns="91440" tIns="45720" rIns="91440" bIns="45720" rtlCol="0">
            <a:normAutofit fontScale="92500" lnSpcReduction="20000"/>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a:spcBef>
                <a:spcPct val="10000"/>
              </a:spcBef>
              <a:buClr>
                <a:srgbClr val="FBB121"/>
              </a:buClr>
            </a:pPr>
            <a:r>
              <a:rPr lang="en-US" sz="2400" dirty="0" smtClean="0">
                <a:latin typeface="Avenir Book"/>
                <a:cs typeface="Avenir Book"/>
              </a:rPr>
              <a:t>Underlying psychological conditions commonly associated with history of one or more concussions</a:t>
            </a:r>
          </a:p>
          <a:p>
            <a:pPr lvl="1">
              <a:spcBef>
                <a:spcPct val="10000"/>
              </a:spcBef>
              <a:buClr>
                <a:srgbClr val="FBB121"/>
              </a:buClr>
            </a:pPr>
            <a:r>
              <a:rPr lang="en-US" sz="2400" dirty="0" smtClean="0">
                <a:latin typeface="Avenir Book"/>
                <a:cs typeface="Avenir Book"/>
              </a:rPr>
              <a:t>Headache, fatigue, academic &amp; social </a:t>
            </a:r>
            <a:r>
              <a:rPr lang="en-US" sz="2400" dirty="0">
                <a:latin typeface="Avenir Book"/>
                <a:cs typeface="Avenir Book"/>
              </a:rPr>
              <a:t>f</a:t>
            </a:r>
            <a:r>
              <a:rPr lang="en-US" sz="2400" dirty="0" smtClean="0">
                <a:latin typeface="Avenir Book"/>
                <a:cs typeface="Avenir Book"/>
              </a:rPr>
              <a:t>unctioning can be affected</a:t>
            </a:r>
          </a:p>
          <a:p>
            <a:pPr lvl="1">
              <a:spcBef>
                <a:spcPct val="10000"/>
              </a:spcBef>
              <a:buClr>
                <a:srgbClr val="FBB121"/>
              </a:buClr>
            </a:pPr>
            <a:r>
              <a:rPr lang="en-US" sz="2400" dirty="0" smtClean="0">
                <a:latin typeface="Avenir Book"/>
                <a:cs typeface="Avenir Book"/>
              </a:rPr>
              <a:t>Emotions can run the gamut </a:t>
            </a:r>
          </a:p>
          <a:p>
            <a:pPr>
              <a:spcBef>
                <a:spcPct val="10000"/>
              </a:spcBef>
              <a:buClr>
                <a:srgbClr val="FBB121"/>
              </a:buClr>
            </a:pPr>
            <a:r>
              <a:rPr lang="en-US" sz="2400" dirty="0" smtClean="0">
                <a:latin typeface="Avenir Book"/>
                <a:cs typeface="Avenir Book"/>
              </a:rPr>
              <a:t>Depression &amp; anxiety common, especially in those reporting symptoms &gt;10 days.</a:t>
            </a:r>
          </a:p>
          <a:p>
            <a:pPr>
              <a:spcBef>
                <a:spcPct val="10000"/>
              </a:spcBef>
              <a:buClr>
                <a:srgbClr val="FBB121"/>
              </a:buClr>
            </a:pPr>
            <a:r>
              <a:rPr lang="en-US" sz="2400" i="1" dirty="0" smtClean="0">
                <a:solidFill>
                  <a:srgbClr val="FBB121"/>
                </a:solidFill>
                <a:latin typeface="Avenir Book"/>
                <a:cs typeface="Avenir Book"/>
              </a:rPr>
              <a:t>It’s subjective:  </a:t>
            </a:r>
            <a:r>
              <a:rPr lang="en-US" sz="2400" dirty="0" smtClean="0">
                <a:latin typeface="Avenir Book"/>
                <a:cs typeface="Avenir Book"/>
              </a:rPr>
              <a:t>Lack of physical markers (observable signs) can cause confusion and distrust</a:t>
            </a:r>
          </a:p>
          <a:p>
            <a:pPr>
              <a:spcBef>
                <a:spcPct val="10000"/>
              </a:spcBef>
              <a:buClr>
                <a:srgbClr val="FBB121"/>
              </a:buClr>
            </a:pPr>
            <a:r>
              <a:rPr lang="en-US" sz="2400" dirty="0" smtClean="0">
                <a:latin typeface="Avenir Book"/>
                <a:cs typeface="Avenir Book"/>
              </a:rPr>
              <a:t>Loss of athlete identity </a:t>
            </a:r>
          </a:p>
          <a:p>
            <a:pPr>
              <a:spcBef>
                <a:spcPct val="10000"/>
              </a:spcBef>
              <a:buClr>
                <a:srgbClr val="FBB121"/>
              </a:buClr>
            </a:pPr>
            <a:r>
              <a:rPr lang="en-US" sz="2400" dirty="0" smtClean="0">
                <a:latin typeface="Avenir Book"/>
                <a:cs typeface="Avenir Book"/>
              </a:rPr>
              <a:t>Pharmacological intervention may be necessary</a:t>
            </a:r>
          </a:p>
        </p:txBody>
      </p:sp>
      <p:sp>
        <p:nvSpPr>
          <p:cNvPr id="9" name="TextBox 8"/>
          <p:cNvSpPr txBox="1"/>
          <p:nvPr/>
        </p:nvSpPr>
        <p:spPr>
          <a:xfrm>
            <a:off x="427788" y="129520"/>
            <a:ext cx="8305411" cy="523220"/>
          </a:xfrm>
          <a:prstGeom prst="rect">
            <a:avLst/>
          </a:prstGeom>
          <a:noFill/>
        </p:spPr>
        <p:txBody>
          <a:bodyPr wrap="square" rtlCol="0">
            <a:spAutoFit/>
          </a:bodyPr>
          <a:lstStyle/>
          <a:p>
            <a:r>
              <a:rPr lang="en-US" sz="2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a:t>
            </a:r>
            <a:endParaRPr lang="en-US" sz="28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spTree>
    <p:extLst>
      <p:ext uri="{BB962C8B-B14F-4D97-AF65-F5344CB8AC3E}">
        <p14:creationId xmlns:p14="http://schemas.microsoft.com/office/powerpoint/2010/main" val="5980262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101602" y="0"/>
            <a:ext cx="5651501" cy="6858000"/>
          </a:xfrm>
          <a:prstGeom prst="rect">
            <a:avLst/>
          </a:prstGeom>
          <a:gradFill flip="none" rotWithShape="1">
            <a:gsLst>
              <a:gs pos="0">
                <a:srgbClr val="020526"/>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Concussio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3800" y="38100"/>
            <a:ext cx="4033068" cy="2870200"/>
          </a:xfrm>
          <a:prstGeom prst="rect">
            <a:avLst/>
          </a:prstGeom>
        </p:spPr>
      </p:pic>
      <p:sp>
        <p:nvSpPr>
          <p:cNvPr id="8" name="Title 1"/>
          <p:cNvSpPr>
            <a:spLocks noGrp="1"/>
          </p:cNvSpPr>
          <p:nvPr>
            <p:ph type="title"/>
          </p:nvPr>
        </p:nvSpPr>
        <p:spPr>
          <a:xfrm>
            <a:off x="427789" y="733180"/>
            <a:ext cx="8462211" cy="1246306"/>
          </a:xfrm>
        </p:spPr>
        <p:txBody>
          <a:bodyPr>
            <a:normAutofit fontScale="90000"/>
          </a:bodyPr>
          <a:lstStyle/>
          <a:p>
            <a:pPr algn="l"/>
            <a:r>
              <a:rPr lang="en-US" sz="5400" dirty="0" smtClean="0">
                <a:effectLst>
                  <a:glow rad="101600">
                    <a:schemeClr val="bg1">
                      <a:alpha val="75000"/>
                    </a:schemeClr>
                  </a:glow>
                </a:effectLst>
                <a:latin typeface="Avenir Black"/>
                <a:cs typeface="Avenir Black"/>
              </a:rPr>
              <a:t>LONG TERM EFFECTS OF CONCUSSION</a:t>
            </a:r>
            <a:endParaRPr lang="en-US" sz="4800" dirty="0">
              <a:effectLst>
                <a:glow rad="101600">
                  <a:schemeClr val="bg1">
                    <a:alpha val="75000"/>
                  </a:schemeClr>
                </a:glow>
              </a:effectLst>
              <a:latin typeface="Avenir Black"/>
              <a:cs typeface="Avenir Black"/>
            </a:endParaRPr>
          </a:p>
        </p:txBody>
      </p:sp>
      <p:sp>
        <p:nvSpPr>
          <p:cNvPr id="3" name="Content Placeholder 2"/>
          <p:cNvSpPr>
            <a:spLocks noGrp="1"/>
          </p:cNvSpPr>
          <p:nvPr>
            <p:ph idx="1"/>
          </p:nvPr>
        </p:nvSpPr>
        <p:spPr>
          <a:xfrm>
            <a:off x="441156" y="2036675"/>
            <a:ext cx="8462211" cy="618958"/>
          </a:xfrm>
        </p:spPr>
        <p:txBody>
          <a:bodyPr>
            <a:normAutofit/>
          </a:bodyPr>
          <a:lstStyle/>
          <a:p>
            <a:pPr marL="0" indent="0">
              <a:buNone/>
            </a:pPr>
            <a:r>
              <a:rPr lang="en-US" dirty="0">
                <a:solidFill>
                  <a:srgbClr val="FBB121"/>
                </a:solidFill>
                <a:effectLst>
                  <a:glow rad="101600">
                    <a:schemeClr val="bg1">
                      <a:alpha val="75000"/>
                    </a:schemeClr>
                  </a:glow>
                </a:effectLst>
                <a:latin typeface="Avenir Black Oblique"/>
                <a:cs typeface="Avenir Black Oblique"/>
              </a:rPr>
              <a:t>Psycho-Social Support Services</a:t>
            </a:r>
          </a:p>
        </p:txBody>
      </p:sp>
      <p:sp>
        <p:nvSpPr>
          <p:cNvPr id="6" name="Rectangle 5"/>
          <p:cNvSpPr/>
          <p:nvPr/>
        </p:nvSpPr>
        <p:spPr>
          <a:xfrm>
            <a:off x="1684421" y="5320632"/>
            <a:ext cx="5641473" cy="1096210"/>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427789" y="2667000"/>
            <a:ext cx="8288422" cy="3699041"/>
          </a:xfrm>
          <a:prstGeom prst="rect">
            <a:avLst/>
          </a:prstGeom>
          <a:noFill/>
        </p:spPr>
        <p:txBody>
          <a:bodyPr vert="horz" lIns="91440" tIns="45720" rIns="91440" bIns="45720" rtlCol="0">
            <a:normAutofit lnSpcReduction="10000"/>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0" indent="0">
              <a:spcBef>
                <a:spcPct val="10000"/>
              </a:spcBef>
              <a:buClr>
                <a:srgbClr val="FBB121"/>
              </a:buClr>
              <a:buNone/>
            </a:pPr>
            <a:r>
              <a:rPr lang="en-US" sz="2400" dirty="0" smtClean="0">
                <a:latin typeface="Avenir Black"/>
                <a:cs typeface="Avenir Black"/>
              </a:rPr>
              <a:t>Clinical Depression &amp; Suicidal Ideation</a:t>
            </a:r>
          </a:p>
          <a:p>
            <a:pPr>
              <a:spcBef>
                <a:spcPct val="10000"/>
              </a:spcBef>
              <a:buClr>
                <a:srgbClr val="FBB121"/>
              </a:buClr>
              <a:buFontTx/>
              <a:buChar char="•"/>
            </a:pPr>
            <a:r>
              <a:rPr lang="en-US" sz="2400" dirty="0" smtClean="0">
                <a:latin typeface="Avenir Book"/>
                <a:cs typeface="Avenir Book"/>
              </a:rPr>
              <a:t>Study of retired NFL players revealed 11% reported previous diagnosis of clinical depression and those with history of 1-2s concussions were 1.5 times as likely to suffer from clinical depression, and those players with 3+ concussions were three times more likely to be diagnosed with depression.  </a:t>
            </a:r>
          </a:p>
          <a:p>
            <a:pPr>
              <a:spcBef>
                <a:spcPct val="10000"/>
              </a:spcBef>
              <a:buClr>
                <a:srgbClr val="FBB121"/>
              </a:buClr>
              <a:buFontTx/>
              <a:buChar char="•"/>
            </a:pPr>
            <a:r>
              <a:rPr lang="en-US" sz="2400" dirty="0" smtClean="0">
                <a:latin typeface="Avenir Book"/>
                <a:cs typeface="Avenir Book"/>
              </a:rPr>
              <a:t>Athletes with history of concussion 4.9 times more likely to experience suicidal ideation and 5.8 times more likely to abuse alcohol/elicit drugs</a:t>
            </a:r>
            <a:endParaRPr lang="en-US" sz="2400" dirty="0">
              <a:latin typeface="Avenir Book"/>
              <a:cs typeface="Avenir Book"/>
            </a:endParaRPr>
          </a:p>
        </p:txBody>
      </p:sp>
      <p:sp>
        <p:nvSpPr>
          <p:cNvPr id="9" name="TextBox 8"/>
          <p:cNvSpPr txBox="1"/>
          <p:nvPr/>
        </p:nvSpPr>
        <p:spPr>
          <a:xfrm>
            <a:off x="427788" y="129520"/>
            <a:ext cx="8305411" cy="523220"/>
          </a:xfrm>
          <a:prstGeom prst="rect">
            <a:avLst/>
          </a:prstGeom>
          <a:noFill/>
        </p:spPr>
        <p:txBody>
          <a:bodyPr wrap="square" rtlCol="0">
            <a:spAutoFit/>
          </a:bodyPr>
          <a:lstStyle/>
          <a:p>
            <a:r>
              <a:rPr lang="en-US" sz="2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a:t>
            </a:r>
            <a:endParaRPr lang="en-US" sz="28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spTree>
    <p:extLst>
      <p:ext uri="{BB962C8B-B14F-4D97-AF65-F5344CB8AC3E}">
        <p14:creationId xmlns:p14="http://schemas.microsoft.com/office/powerpoint/2010/main" val="141421095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101602" y="0"/>
            <a:ext cx="5651501" cy="6858000"/>
          </a:xfrm>
          <a:prstGeom prst="rect">
            <a:avLst/>
          </a:prstGeom>
          <a:gradFill flip="none" rotWithShape="1">
            <a:gsLst>
              <a:gs pos="0">
                <a:srgbClr val="020526"/>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Concussio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3800" y="38100"/>
            <a:ext cx="4033068" cy="2870200"/>
          </a:xfrm>
          <a:prstGeom prst="rect">
            <a:avLst/>
          </a:prstGeom>
        </p:spPr>
      </p:pic>
      <p:sp>
        <p:nvSpPr>
          <p:cNvPr id="8" name="Title 1"/>
          <p:cNvSpPr>
            <a:spLocks noGrp="1"/>
          </p:cNvSpPr>
          <p:nvPr>
            <p:ph type="title"/>
          </p:nvPr>
        </p:nvSpPr>
        <p:spPr>
          <a:xfrm>
            <a:off x="427789" y="745880"/>
            <a:ext cx="8462211" cy="1246306"/>
          </a:xfrm>
        </p:spPr>
        <p:txBody>
          <a:bodyPr>
            <a:normAutofit fontScale="90000"/>
          </a:bodyPr>
          <a:lstStyle/>
          <a:p>
            <a:pPr algn="l"/>
            <a:r>
              <a:rPr lang="en-US" sz="5400" dirty="0" smtClean="0">
                <a:effectLst>
                  <a:glow rad="101600">
                    <a:schemeClr val="bg1">
                      <a:alpha val="75000"/>
                    </a:schemeClr>
                  </a:glow>
                </a:effectLst>
                <a:latin typeface="Avenir Black"/>
                <a:cs typeface="Avenir Black"/>
              </a:rPr>
              <a:t>LONG TERM EFFECTS OF CONCUSSION</a:t>
            </a:r>
            <a:endParaRPr lang="en-US" sz="4800" dirty="0">
              <a:effectLst>
                <a:glow rad="101600">
                  <a:schemeClr val="bg1">
                    <a:alpha val="75000"/>
                  </a:schemeClr>
                </a:glow>
              </a:effectLst>
              <a:latin typeface="Avenir Black"/>
              <a:cs typeface="Avenir Black"/>
            </a:endParaRPr>
          </a:p>
        </p:txBody>
      </p:sp>
      <p:sp>
        <p:nvSpPr>
          <p:cNvPr id="3" name="Content Placeholder 2"/>
          <p:cNvSpPr>
            <a:spLocks noGrp="1"/>
          </p:cNvSpPr>
          <p:nvPr>
            <p:ph idx="1"/>
          </p:nvPr>
        </p:nvSpPr>
        <p:spPr>
          <a:xfrm>
            <a:off x="427789" y="2057396"/>
            <a:ext cx="8462211" cy="618958"/>
          </a:xfrm>
        </p:spPr>
        <p:txBody>
          <a:bodyPr>
            <a:normAutofit fontScale="92500"/>
          </a:bodyPr>
          <a:lstStyle/>
          <a:p>
            <a:pPr marL="0" indent="0">
              <a:buNone/>
            </a:pPr>
            <a:r>
              <a:rPr lang="en-US" sz="3200" dirty="0" smtClean="0">
                <a:solidFill>
                  <a:srgbClr val="FBB121"/>
                </a:solidFill>
                <a:effectLst>
                  <a:glow rad="101600">
                    <a:schemeClr val="bg1">
                      <a:alpha val="75000"/>
                    </a:schemeClr>
                  </a:glow>
                </a:effectLst>
                <a:latin typeface="Avenir Black Oblique"/>
                <a:cs typeface="Avenir Black Oblique"/>
              </a:rPr>
              <a:t>Long Term Cognitive &amp; Physical Impairments</a:t>
            </a:r>
          </a:p>
        </p:txBody>
      </p:sp>
      <p:sp>
        <p:nvSpPr>
          <p:cNvPr id="6" name="Rectangle 5"/>
          <p:cNvSpPr/>
          <p:nvPr/>
        </p:nvSpPr>
        <p:spPr>
          <a:xfrm>
            <a:off x="1684421" y="5320632"/>
            <a:ext cx="5641473" cy="1096210"/>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427789" y="2765254"/>
            <a:ext cx="8288422" cy="3753187"/>
          </a:xfrm>
          <a:prstGeom prst="rect">
            <a:avLst/>
          </a:prstGeom>
          <a:noFill/>
        </p:spPr>
        <p:txBody>
          <a:bodyPr vert="horz" lIns="91440" tIns="45720" rIns="91440" bIns="45720" rtlCol="0">
            <a:normAutofit lnSpcReduction="10000"/>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a:spcBef>
                <a:spcPct val="10000"/>
              </a:spcBef>
              <a:buClr>
                <a:srgbClr val="FBB121"/>
              </a:buClr>
              <a:buFontTx/>
              <a:buChar char="•"/>
            </a:pPr>
            <a:r>
              <a:rPr lang="en-US" sz="2400" dirty="0" smtClean="0">
                <a:latin typeface="Avenir Book"/>
                <a:cs typeface="Avenir Book"/>
              </a:rPr>
              <a:t>Studies have shown that 35% of athletes with history of concussion suffer from cognitive impairments</a:t>
            </a:r>
          </a:p>
          <a:p>
            <a:pPr>
              <a:spcBef>
                <a:spcPct val="10000"/>
              </a:spcBef>
              <a:buClr>
                <a:srgbClr val="FBB121"/>
              </a:buClr>
              <a:buFontTx/>
              <a:buChar char="•"/>
            </a:pPr>
            <a:r>
              <a:rPr lang="en-US" sz="2400" dirty="0" smtClean="0">
                <a:latin typeface="Avenir Book"/>
                <a:cs typeface="Avenir Book"/>
              </a:rPr>
              <a:t>In a study with former NFL players, the death rate from neurodegenerative diseases was three times greater than that of the general population </a:t>
            </a:r>
            <a:r>
              <a:rPr lang="en-US" sz="1800" dirty="0" smtClean="0">
                <a:latin typeface="Avenir Book"/>
                <a:cs typeface="Avenir Book"/>
              </a:rPr>
              <a:t>(ALS = 2.1%)</a:t>
            </a:r>
          </a:p>
          <a:p>
            <a:pPr>
              <a:spcBef>
                <a:spcPct val="10000"/>
              </a:spcBef>
              <a:buClr>
                <a:srgbClr val="FBB121"/>
              </a:buClr>
              <a:buFontTx/>
              <a:buChar char="•"/>
            </a:pPr>
            <a:r>
              <a:rPr lang="en-US" sz="2400" dirty="0" smtClean="0">
                <a:latin typeface="Avenir Book"/>
                <a:cs typeface="Avenir Book"/>
              </a:rPr>
              <a:t>Personality changes</a:t>
            </a:r>
          </a:p>
          <a:p>
            <a:pPr>
              <a:spcBef>
                <a:spcPct val="10000"/>
              </a:spcBef>
              <a:buClr>
                <a:srgbClr val="FBB121"/>
              </a:buClr>
              <a:buFontTx/>
              <a:buChar char="•"/>
            </a:pPr>
            <a:r>
              <a:rPr lang="en-US" sz="2400" dirty="0" smtClean="0">
                <a:latin typeface="Avenir Book"/>
                <a:cs typeface="Avenir Book"/>
              </a:rPr>
              <a:t>Alzheimer’s &amp; Dementia</a:t>
            </a:r>
          </a:p>
          <a:p>
            <a:pPr>
              <a:spcBef>
                <a:spcPct val="10000"/>
              </a:spcBef>
              <a:buClr>
                <a:srgbClr val="FBB121"/>
              </a:buClr>
              <a:buFontTx/>
              <a:buChar char="•"/>
            </a:pPr>
            <a:r>
              <a:rPr lang="en-US" sz="2400" dirty="0" smtClean="0">
                <a:latin typeface="Avenir Book"/>
                <a:cs typeface="Avenir Book"/>
              </a:rPr>
              <a:t>ALS (Lou Gehrig’s Disease)</a:t>
            </a:r>
          </a:p>
          <a:p>
            <a:pPr>
              <a:spcBef>
                <a:spcPct val="10000"/>
              </a:spcBef>
              <a:buClr>
                <a:srgbClr val="FBB121"/>
              </a:buClr>
              <a:buFontTx/>
              <a:buChar char="•"/>
            </a:pPr>
            <a:r>
              <a:rPr lang="en-US" sz="2400" dirty="0" smtClean="0">
                <a:latin typeface="Avenir Book"/>
                <a:cs typeface="Avenir Book"/>
              </a:rPr>
              <a:t>Epileptic Seizures</a:t>
            </a:r>
            <a:endParaRPr lang="en-US" sz="2400" dirty="0">
              <a:latin typeface="Avenir Book"/>
              <a:cs typeface="Avenir Book"/>
            </a:endParaRPr>
          </a:p>
        </p:txBody>
      </p:sp>
      <p:sp>
        <p:nvSpPr>
          <p:cNvPr id="9" name="TextBox 8"/>
          <p:cNvSpPr txBox="1"/>
          <p:nvPr/>
        </p:nvSpPr>
        <p:spPr>
          <a:xfrm>
            <a:off x="427788" y="129520"/>
            <a:ext cx="8305411" cy="523220"/>
          </a:xfrm>
          <a:prstGeom prst="rect">
            <a:avLst/>
          </a:prstGeom>
          <a:noFill/>
        </p:spPr>
        <p:txBody>
          <a:bodyPr wrap="square" rtlCol="0">
            <a:spAutoFit/>
          </a:bodyPr>
          <a:lstStyle/>
          <a:p>
            <a:r>
              <a:rPr lang="en-US" sz="2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a:t>
            </a:r>
            <a:endParaRPr lang="en-US" sz="28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spTree>
    <p:extLst>
      <p:ext uri="{BB962C8B-B14F-4D97-AF65-F5344CB8AC3E}">
        <p14:creationId xmlns:p14="http://schemas.microsoft.com/office/powerpoint/2010/main" val="193594123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p:cNvSpPr/>
          <p:nvPr/>
        </p:nvSpPr>
        <p:spPr>
          <a:xfrm>
            <a:off x="-101602" y="0"/>
            <a:ext cx="5651501" cy="6858000"/>
          </a:xfrm>
          <a:prstGeom prst="rect">
            <a:avLst/>
          </a:prstGeom>
          <a:gradFill flip="none" rotWithShape="1">
            <a:gsLst>
              <a:gs pos="0">
                <a:srgbClr val="020526"/>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Concussion.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3800" y="38100"/>
            <a:ext cx="4033068" cy="2870200"/>
          </a:xfrm>
          <a:prstGeom prst="rect">
            <a:avLst/>
          </a:prstGeom>
        </p:spPr>
      </p:pic>
      <p:sp>
        <p:nvSpPr>
          <p:cNvPr id="9" name="Title 1"/>
          <p:cNvSpPr>
            <a:spLocks noGrp="1"/>
          </p:cNvSpPr>
          <p:nvPr>
            <p:ph type="title"/>
          </p:nvPr>
        </p:nvSpPr>
        <p:spPr>
          <a:xfrm>
            <a:off x="427789" y="727226"/>
            <a:ext cx="8462211" cy="1246306"/>
          </a:xfrm>
        </p:spPr>
        <p:txBody>
          <a:bodyPr>
            <a:normAutofit fontScale="90000"/>
          </a:bodyPr>
          <a:lstStyle/>
          <a:p>
            <a:pPr algn="l"/>
            <a:r>
              <a:rPr lang="en-US" sz="5400" dirty="0" smtClean="0">
                <a:effectLst>
                  <a:glow rad="101600">
                    <a:schemeClr val="bg1">
                      <a:alpha val="75000"/>
                    </a:schemeClr>
                  </a:glow>
                </a:effectLst>
                <a:latin typeface="Avenir Black"/>
                <a:cs typeface="Avenir Black"/>
              </a:rPr>
              <a:t>LONG TERM EFFECTS OF CONCUSSION</a:t>
            </a:r>
            <a:endParaRPr lang="en-US" sz="4800" dirty="0">
              <a:effectLst>
                <a:glow rad="101600">
                  <a:schemeClr val="bg1">
                    <a:alpha val="75000"/>
                  </a:schemeClr>
                </a:glow>
              </a:effectLst>
              <a:latin typeface="Avenir Black"/>
              <a:cs typeface="Avenir Black"/>
            </a:endParaRPr>
          </a:p>
        </p:txBody>
      </p:sp>
      <p:sp>
        <p:nvSpPr>
          <p:cNvPr id="3" name="Content Placeholder 2"/>
          <p:cNvSpPr>
            <a:spLocks noGrp="1"/>
          </p:cNvSpPr>
          <p:nvPr>
            <p:ph idx="1"/>
          </p:nvPr>
        </p:nvSpPr>
        <p:spPr>
          <a:xfrm>
            <a:off x="427788" y="2060742"/>
            <a:ext cx="8462211" cy="618958"/>
          </a:xfrm>
        </p:spPr>
        <p:txBody>
          <a:bodyPr>
            <a:normAutofit/>
          </a:bodyPr>
          <a:lstStyle/>
          <a:p>
            <a:pPr marL="0" indent="0">
              <a:buNone/>
            </a:pPr>
            <a:r>
              <a:rPr lang="en-US" sz="3200" dirty="0" smtClean="0">
                <a:solidFill>
                  <a:srgbClr val="FBB121"/>
                </a:solidFill>
                <a:effectLst>
                  <a:glow rad="101600">
                    <a:schemeClr val="bg1">
                      <a:alpha val="75000"/>
                    </a:schemeClr>
                  </a:glow>
                </a:effectLst>
                <a:latin typeface="Avenir Black Oblique"/>
                <a:cs typeface="Avenir Black Oblique"/>
              </a:rPr>
              <a:t>Academic Student Support Services</a:t>
            </a:r>
            <a:endParaRPr lang="en-US" sz="3200" dirty="0">
              <a:solidFill>
                <a:srgbClr val="FBB121"/>
              </a:solidFill>
              <a:effectLst>
                <a:glow rad="101600">
                  <a:schemeClr val="bg1">
                    <a:alpha val="75000"/>
                  </a:schemeClr>
                </a:glow>
              </a:effectLst>
              <a:latin typeface="Avenir Black Oblique"/>
              <a:cs typeface="Avenir Black Oblique"/>
            </a:endParaRPr>
          </a:p>
        </p:txBody>
      </p:sp>
      <p:sp>
        <p:nvSpPr>
          <p:cNvPr id="6" name="Rectangle 5"/>
          <p:cNvSpPr/>
          <p:nvPr/>
        </p:nvSpPr>
        <p:spPr>
          <a:xfrm>
            <a:off x="1684421" y="5320632"/>
            <a:ext cx="5641473" cy="1096210"/>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389688" y="2565400"/>
            <a:ext cx="8609079" cy="3699041"/>
          </a:xfrm>
          <a:prstGeom prst="rect">
            <a:avLst/>
          </a:prstGeom>
          <a:noFill/>
        </p:spPr>
        <p:txBody>
          <a:bodyPr vert="horz" lIns="91440" tIns="45720" rIns="91440" bIns="45720" rtlCol="0">
            <a:no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0" indent="0">
              <a:spcBef>
                <a:spcPts val="0"/>
              </a:spcBef>
              <a:buNone/>
            </a:pPr>
            <a:r>
              <a:rPr lang="en-US" sz="2400" dirty="0" smtClean="0">
                <a:solidFill>
                  <a:srgbClr val="B2C1CE"/>
                </a:solidFill>
                <a:latin typeface="Avenir Book"/>
                <a:cs typeface="Avenir Book"/>
              </a:rPr>
              <a:t>Due to </a:t>
            </a:r>
            <a:r>
              <a:rPr lang="en-US" sz="2400" dirty="0" smtClean="0">
                <a:latin typeface="Avenir Book"/>
                <a:cs typeface="Avenir Book"/>
              </a:rPr>
              <a:t>physical</a:t>
            </a:r>
            <a:r>
              <a:rPr lang="en-US" sz="2400" dirty="0" smtClean="0">
                <a:solidFill>
                  <a:srgbClr val="B2C1CE"/>
                </a:solidFill>
                <a:latin typeface="Avenir Book"/>
                <a:cs typeface="Avenir Book"/>
              </a:rPr>
              <a:t>, </a:t>
            </a:r>
            <a:r>
              <a:rPr lang="en-US" sz="2400" dirty="0" smtClean="0">
                <a:solidFill>
                  <a:srgbClr val="FFFFFF"/>
                </a:solidFill>
                <a:latin typeface="Avenir Book"/>
                <a:cs typeface="Avenir Book"/>
              </a:rPr>
              <a:t>cognitive</a:t>
            </a:r>
            <a:r>
              <a:rPr lang="en-US" sz="2400" dirty="0" smtClean="0">
                <a:solidFill>
                  <a:srgbClr val="B2C1CE"/>
                </a:solidFill>
                <a:latin typeface="Avenir Book"/>
                <a:cs typeface="Avenir Book"/>
              </a:rPr>
              <a:t>, </a:t>
            </a:r>
            <a:r>
              <a:rPr lang="en-US" sz="2400" dirty="0" smtClean="0">
                <a:solidFill>
                  <a:srgbClr val="FFFFFF"/>
                </a:solidFill>
                <a:latin typeface="Avenir Book"/>
                <a:cs typeface="Avenir Book"/>
              </a:rPr>
              <a:t>emotional </a:t>
            </a:r>
            <a:r>
              <a:rPr lang="en-US" sz="2400" dirty="0" smtClean="0">
                <a:solidFill>
                  <a:schemeClr val="accent1">
                    <a:lumMod val="40000"/>
                    <a:lumOff val="60000"/>
                  </a:schemeClr>
                </a:solidFill>
                <a:latin typeface="Avenir Book"/>
                <a:cs typeface="Avenir Book"/>
              </a:rPr>
              <a:t>and </a:t>
            </a:r>
            <a:r>
              <a:rPr lang="en-US" sz="2400" dirty="0" smtClean="0">
                <a:solidFill>
                  <a:srgbClr val="FFFFFF"/>
                </a:solidFill>
                <a:latin typeface="Avenir Book"/>
                <a:cs typeface="Avenir Book"/>
              </a:rPr>
              <a:t>sleep-related</a:t>
            </a:r>
            <a:r>
              <a:rPr lang="en-US" sz="2400" dirty="0" smtClean="0">
                <a:solidFill>
                  <a:srgbClr val="B2C1CE"/>
                </a:solidFill>
                <a:latin typeface="Avenir Book"/>
                <a:cs typeface="Avenir Book"/>
              </a:rPr>
              <a:t> effects of concussion, it </a:t>
            </a:r>
            <a:r>
              <a:rPr lang="en-US" sz="2400" dirty="0">
                <a:solidFill>
                  <a:srgbClr val="B2C1CE"/>
                </a:solidFill>
                <a:latin typeface="Avenir Book"/>
                <a:cs typeface="Avenir Book"/>
              </a:rPr>
              <a:t>may be necessary to make the following academic accommodations:</a:t>
            </a:r>
          </a:p>
          <a:p>
            <a:pPr>
              <a:spcBef>
                <a:spcPts val="0"/>
              </a:spcBef>
              <a:buClr>
                <a:srgbClr val="FBB121"/>
              </a:buClr>
              <a:buFontTx/>
              <a:buChar char="•"/>
            </a:pPr>
            <a:r>
              <a:rPr lang="en-US" sz="2200" dirty="0">
                <a:latin typeface="Avenir Book"/>
                <a:cs typeface="Avenir Book"/>
              </a:rPr>
              <a:t>Depending on severity of symptoms, athlete may need to gradually return to the </a:t>
            </a:r>
            <a:r>
              <a:rPr lang="en-US" sz="2200" dirty="0" smtClean="0">
                <a:latin typeface="Avenir Book"/>
                <a:cs typeface="Avenir Book"/>
              </a:rPr>
              <a:t>classroom</a:t>
            </a:r>
          </a:p>
          <a:p>
            <a:pPr>
              <a:spcBef>
                <a:spcPts val="0"/>
              </a:spcBef>
              <a:spcAft>
                <a:spcPts val="0"/>
              </a:spcAft>
              <a:buClr>
                <a:srgbClr val="FBB121"/>
              </a:buClr>
              <a:buFontTx/>
              <a:buChar char="•"/>
            </a:pPr>
            <a:r>
              <a:rPr lang="en-US" sz="2200" dirty="0" smtClean="0">
                <a:latin typeface="Avenir Book"/>
                <a:cs typeface="Avenir Book"/>
              </a:rPr>
              <a:t>Once returning to class, </a:t>
            </a:r>
            <a:r>
              <a:rPr lang="en-US" sz="2200" dirty="0">
                <a:solidFill>
                  <a:srgbClr val="FBB121"/>
                </a:solidFill>
                <a:latin typeface="Avenir Book"/>
                <a:cs typeface="Avenir Book"/>
              </a:rPr>
              <a:t>e</a:t>
            </a:r>
            <a:r>
              <a:rPr lang="en-US" sz="2200" dirty="0" smtClean="0">
                <a:solidFill>
                  <a:srgbClr val="FBB121"/>
                </a:solidFill>
                <a:latin typeface="Avenir Book"/>
                <a:cs typeface="Avenir Book"/>
              </a:rPr>
              <a:t>ncourage athlete to </a:t>
            </a:r>
          </a:p>
          <a:p>
            <a:pPr lvl="1">
              <a:spcBef>
                <a:spcPts val="0"/>
              </a:spcBef>
              <a:spcAft>
                <a:spcPts val="0"/>
              </a:spcAft>
              <a:buClr>
                <a:srgbClr val="FBB121"/>
              </a:buClr>
              <a:buFontTx/>
              <a:buChar char="•"/>
            </a:pPr>
            <a:r>
              <a:rPr lang="en-US" sz="2200" dirty="0">
                <a:latin typeface="Avenir Book"/>
                <a:cs typeface="Avenir Book"/>
              </a:rPr>
              <a:t>U</a:t>
            </a:r>
            <a:r>
              <a:rPr lang="en-US" sz="2200" dirty="0" smtClean="0">
                <a:latin typeface="Avenir Book"/>
                <a:cs typeface="Avenir Book"/>
              </a:rPr>
              <a:t>tilize </a:t>
            </a:r>
            <a:r>
              <a:rPr lang="en-US" sz="2200" dirty="0">
                <a:latin typeface="Avenir Book"/>
                <a:cs typeface="Avenir Book"/>
              </a:rPr>
              <a:t>quiet, non-busy </a:t>
            </a:r>
            <a:r>
              <a:rPr lang="en-US" sz="2200" dirty="0" smtClean="0">
                <a:latin typeface="Avenir Book"/>
                <a:cs typeface="Avenir Book"/>
              </a:rPr>
              <a:t>environments for studying </a:t>
            </a:r>
            <a:endParaRPr lang="en-US" sz="2200" dirty="0">
              <a:latin typeface="Avenir Book"/>
              <a:cs typeface="Avenir Book"/>
            </a:endParaRPr>
          </a:p>
          <a:p>
            <a:pPr lvl="1">
              <a:spcBef>
                <a:spcPts val="0"/>
              </a:spcBef>
              <a:spcAft>
                <a:spcPts val="0"/>
              </a:spcAft>
              <a:buClr>
                <a:srgbClr val="FBB121"/>
              </a:buClr>
              <a:buFontTx/>
              <a:buChar char="•"/>
            </a:pPr>
            <a:r>
              <a:rPr lang="en-US" sz="2200" dirty="0" smtClean="0">
                <a:latin typeface="Avenir Book"/>
                <a:cs typeface="Avenir Book"/>
              </a:rPr>
              <a:t>Refrain from computers, video gaming, texting, loud and/or brightly lit environments</a:t>
            </a:r>
          </a:p>
          <a:p>
            <a:pPr lvl="1">
              <a:spcBef>
                <a:spcPts val="0"/>
              </a:spcBef>
              <a:spcAft>
                <a:spcPts val="0"/>
              </a:spcAft>
              <a:buClr>
                <a:srgbClr val="FBB121"/>
              </a:buClr>
              <a:buFontTx/>
              <a:buChar char="•"/>
            </a:pPr>
            <a:endParaRPr lang="en-US" sz="2200" dirty="0" smtClean="0">
              <a:latin typeface="Avenir Book"/>
              <a:cs typeface="Avenir Book"/>
            </a:endParaRPr>
          </a:p>
          <a:p>
            <a:pPr lvl="1">
              <a:buClr>
                <a:srgbClr val="FBB121"/>
              </a:buClr>
              <a:buFontTx/>
              <a:buChar char="•"/>
            </a:pPr>
            <a:endParaRPr lang="en-US" sz="2400" dirty="0">
              <a:latin typeface="Avenir Book"/>
              <a:cs typeface="Avenir Book"/>
            </a:endParaRPr>
          </a:p>
        </p:txBody>
      </p:sp>
      <p:sp>
        <p:nvSpPr>
          <p:cNvPr id="10" name="TextBox 9"/>
          <p:cNvSpPr txBox="1"/>
          <p:nvPr/>
        </p:nvSpPr>
        <p:spPr>
          <a:xfrm>
            <a:off x="427788" y="129520"/>
            <a:ext cx="8305411" cy="523220"/>
          </a:xfrm>
          <a:prstGeom prst="rect">
            <a:avLst/>
          </a:prstGeom>
          <a:noFill/>
        </p:spPr>
        <p:txBody>
          <a:bodyPr wrap="square" rtlCol="0">
            <a:spAutoFit/>
          </a:bodyPr>
          <a:lstStyle/>
          <a:p>
            <a:r>
              <a:rPr lang="en-US" sz="2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a:t>
            </a:r>
            <a:endParaRPr lang="en-US" sz="28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spTree>
    <p:extLst>
      <p:ext uri="{BB962C8B-B14F-4D97-AF65-F5344CB8AC3E}">
        <p14:creationId xmlns:p14="http://schemas.microsoft.com/office/powerpoint/2010/main" val="156124391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p:cNvSpPr/>
          <p:nvPr/>
        </p:nvSpPr>
        <p:spPr>
          <a:xfrm>
            <a:off x="-101602" y="0"/>
            <a:ext cx="5651501" cy="6858000"/>
          </a:xfrm>
          <a:prstGeom prst="rect">
            <a:avLst/>
          </a:prstGeom>
          <a:gradFill flip="none" rotWithShape="1">
            <a:gsLst>
              <a:gs pos="0">
                <a:srgbClr val="020526"/>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Concussion.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3800" y="38100"/>
            <a:ext cx="4033068" cy="2870200"/>
          </a:xfrm>
          <a:prstGeom prst="rect">
            <a:avLst/>
          </a:prstGeom>
        </p:spPr>
      </p:pic>
      <p:sp>
        <p:nvSpPr>
          <p:cNvPr id="9" name="Title 1"/>
          <p:cNvSpPr>
            <a:spLocks noGrp="1"/>
          </p:cNvSpPr>
          <p:nvPr>
            <p:ph type="title"/>
          </p:nvPr>
        </p:nvSpPr>
        <p:spPr>
          <a:xfrm>
            <a:off x="427789" y="727226"/>
            <a:ext cx="8462211" cy="1246306"/>
          </a:xfrm>
        </p:spPr>
        <p:txBody>
          <a:bodyPr>
            <a:normAutofit fontScale="90000"/>
          </a:bodyPr>
          <a:lstStyle/>
          <a:p>
            <a:pPr algn="l"/>
            <a:r>
              <a:rPr lang="en-US" sz="5400" dirty="0" smtClean="0">
                <a:effectLst>
                  <a:glow rad="101600">
                    <a:schemeClr val="bg1">
                      <a:alpha val="75000"/>
                    </a:schemeClr>
                  </a:glow>
                </a:effectLst>
                <a:latin typeface="Avenir Black"/>
                <a:cs typeface="Avenir Black"/>
              </a:rPr>
              <a:t>LONG TERM EFFECTS OF CONCUSSION</a:t>
            </a:r>
            <a:endParaRPr lang="en-US" sz="4800" dirty="0">
              <a:effectLst>
                <a:glow rad="101600">
                  <a:schemeClr val="bg1">
                    <a:alpha val="75000"/>
                  </a:schemeClr>
                </a:glow>
              </a:effectLst>
              <a:latin typeface="Avenir Black"/>
              <a:cs typeface="Avenir Black"/>
            </a:endParaRPr>
          </a:p>
        </p:txBody>
      </p:sp>
      <p:sp>
        <p:nvSpPr>
          <p:cNvPr id="3" name="Content Placeholder 2"/>
          <p:cNvSpPr>
            <a:spLocks noGrp="1"/>
          </p:cNvSpPr>
          <p:nvPr>
            <p:ph idx="1"/>
          </p:nvPr>
        </p:nvSpPr>
        <p:spPr>
          <a:xfrm>
            <a:off x="427788" y="2060742"/>
            <a:ext cx="8462211" cy="618958"/>
          </a:xfrm>
        </p:spPr>
        <p:txBody>
          <a:bodyPr>
            <a:normAutofit/>
          </a:bodyPr>
          <a:lstStyle/>
          <a:p>
            <a:pPr marL="0" indent="0">
              <a:buNone/>
            </a:pPr>
            <a:r>
              <a:rPr lang="en-US" sz="3200" dirty="0" smtClean="0">
                <a:solidFill>
                  <a:srgbClr val="FBB121"/>
                </a:solidFill>
                <a:effectLst>
                  <a:glow rad="101600">
                    <a:schemeClr val="bg1">
                      <a:alpha val="75000"/>
                    </a:schemeClr>
                  </a:glow>
                </a:effectLst>
                <a:latin typeface="Avenir Black Oblique"/>
                <a:cs typeface="Avenir Black Oblique"/>
              </a:rPr>
              <a:t>Academic Student Support Services</a:t>
            </a:r>
            <a:endParaRPr lang="en-US" sz="3200" dirty="0">
              <a:solidFill>
                <a:srgbClr val="FBB121"/>
              </a:solidFill>
              <a:effectLst>
                <a:glow rad="101600">
                  <a:schemeClr val="bg1">
                    <a:alpha val="75000"/>
                  </a:schemeClr>
                </a:glow>
              </a:effectLst>
              <a:latin typeface="Avenir Black Oblique"/>
              <a:cs typeface="Avenir Black Oblique"/>
            </a:endParaRPr>
          </a:p>
        </p:txBody>
      </p:sp>
      <p:sp>
        <p:nvSpPr>
          <p:cNvPr id="6" name="Rectangle 5"/>
          <p:cNvSpPr/>
          <p:nvPr/>
        </p:nvSpPr>
        <p:spPr>
          <a:xfrm>
            <a:off x="1684421" y="5320632"/>
            <a:ext cx="5641473" cy="1096210"/>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389688" y="2552700"/>
            <a:ext cx="8754312" cy="3699041"/>
          </a:xfrm>
          <a:prstGeom prst="rect">
            <a:avLst/>
          </a:prstGeom>
          <a:noFill/>
        </p:spPr>
        <p:txBody>
          <a:bodyPr vert="horz" lIns="91440" tIns="45720" rIns="91440" bIns="45720" rtlCol="0">
            <a:no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0" indent="0">
              <a:spcBef>
                <a:spcPts val="0"/>
              </a:spcBef>
              <a:spcAft>
                <a:spcPts val="0"/>
              </a:spcAft>
              <a:buNone/>
            </a:pPr>
            <a:r>
              <a:rPr lang="en-US" sz="2400" dirty="0" smtClean="0">
                <a:solidFill>
                  <a:srgbClr val="B2C1CE"/>
                </a:solidFill>
                <a:latin typeface="Avenir Book"/>
                <a:cs typeface="Avenir Book"/>
              </a:rPr>
              <a:t>Due to </a:t>
            </a:r>
            <a:r>
              <a:rPr lang="en-US" sz="2400" dirty="0" smtClean="0">
                <a:latin typeface="Avenir Book"/>
                <a:cs typeface="Avenir Book"/>
              </a:rPr>
              <a:t>physical</a:t>
            </a:r>
            <a:r>
              <a:rPr lang="en-US" sz="2400" dirty="0" smtClean="0">
                <a:solidFill>
                  <a:srgbClr val="B2C1CE"/>
                </a:solidFill>
                <a:latin typeface="Avenir Book"/>
                <a:cs typeface="Avenir Book"/>
              </a:rPr>
              <a:t>, </a:t>
            </a:r>
            <a:r>
              <a:rPr lang="en-US" sz="2400" dirty="0" smtClean="0">
                <a:solidFill>
                  <a:srgbClr val="FFFFFF"/>
                </a:solidFill>
                <a:latin typeface="Avenir Book"/>
                <a:cs typeface="Avenir Book"/>
              </a:rPr>
              <a:t>cognitive</a:t>
            </a:r>
            <a:r>
              <a:rPr lang="en-US" sz="2400" dirty="0" smtClean="0">
                <a:solidFill>
                  <a:srgbClr val="B2C1CE"/>
                </a:solidFill>
                <a:latin typeface="Avenir Book"/>
                <a:cs typeface="Avenir Book"/>
              </a:rPr>
              <a:t>, </a:t>
            </a:r>
            <a:r>
              <a:rPr lang="en-US" sz="2400" dirty="0" smtClean="0">
                <a:solidFill>
                  <a:srgbClr val="FFFFFF"/>
                </a:solidFill>
                <a:latin typeface="Avenir Book"/>
                <a:cs typeface="Avenir Book"/>
              </a:rPr>
              <a:t>emotional </a:t>
            </a:r>
            <a:r>
              <a:rPr lang="en-US" sz="2400" dirty="0" smtClean="0">
                <a:solidFill>
                  <a:schemeClr val="accent1">
                    <a:lumMod val="40000"/>
                    <a:lumOff val="60000"/>
                  </a:schemeClr>
                </a:solidFill>
                <a:latin typeface="Avenir Book"/>
                <a:cs typeface="Avenir Book"/>
              </a:rPr>
              <a:t>and </a:t>
            </a:r>
            <a:r>
              <a:rPr lang="en-US" sz="2400" dirty="0" smtClean="0">
                <a:solidFill>
                  <a:srgbClr val="FFFFFF"/>
                </a:solidFill>
                <a:latin typeface="Avenir Book"/>
                <a:cs typeface="Avenir Book"/>
              </a:rPr>
              <a:t>sleep-related</a:t>
            </a:r>
            <a:r>
              <a:rPr lang="en-US" sz="2400" dirty="0" smtClean="0">
                <a:solidFill>
                  <a:srgbClr val="B2C1CE"/>
                </a:solidFill>
                <a:latin typeface="Avenir Book"/>
                <a:cs typeface="Avenir Book"/>
              </a:rPr>
              <a:t> effects of concussion, it may be necessary to make the following academic accommodations:</a:t>
            </a:r>
          </a:p>
          <a:p>
            <a:pPr>
              <a:spcBef>
                <a:spcPts val="0"/>
              </a:spcBef>
              <a:spcAft>
                <a:spcPts val="0"/>
              </a:spcAft>
              <a:buClr>
                <a:srgbClr val="FBB121"/>
              </a:buClr>
              <a:buFontTx/>
              <a:buChar char="•"/>
            </a:pPr>
            <a:r>
              <a:rPr lang="en-US" sz="2200" dirty="0" smtClean="0">
                <a:solidFill>
                  <a:srgbClr val="FBB121"/>
                </a:solidFill>
                <a:latin typeface="Avenir Book"/>
                <a:cs typeface="Avenir Book"/>
              </a:rPr>
              <a:t>Encourage </a:t>
            </a:r>
            <a:r>
              <a:rPr lang="en-US" sz="2200" dirty="0">
                <a:solidFill>
                  <a:srgbClr val="FBB121"/>
                </a:solidFill>
                <a:latin typeface="Avenir Book"/>
                <a:cs typeface="Avenir Book"/>
              </a:rPr>
              <a:t>F</a:t>
            </a:r>
            <a:r>
              <a:rPr lang="en-US" sz="2200" dirty="0" smtClean="0">
                <a:solidFill>
                  <a:srgbClr val="FBB121"/>
                </a:solidFill>
                <a:latin typeface="Avenir Book"/>
                <a:cs typeface="Avenir Book"/>
              </a:rPr>
              <a:t>aculty to </a:t>
            </a:r>
          </a:p>
          <a:p>
            <a:pPr lvl="1">
              <a:spcBef>
                <a:spcPts val="0"/>
              </a:spcBef>
              <a:spcAft>
                <a:spcPts val="0"/>
              </a:spcAft>
              <a:buClr>
                <a:srgbClr val="FBB121"/>
              </a:buClr>
              <a:buFontTx/>
              <a:buChar char="•"/>
            </a:pPr>
            <a:r>
              <a:rPr lang="en-US" sz="2200" dirty="0">
                <a:latin typeface="Avenir Book"/>
                <a:cs typeface="Avenir Book"/>
              </a:rPr>
              <a:t>A</a:t>
            </a:r>
            <a:r>
              <a:rPr lang="en-US" sz="2200" dirty="0" smtClean="0">
                <a:latin typeface="Avenir Book"/>
                <a:cs typeface="Avenir Book"/>
              </a:rPr>
              <a:t>llow concussed athlete </a:t>
            </a:r>
            <a:r>
              <a:rPr lang="en-US" sz="2200" dirty="0">
                <a:latin typeface="Avenir Book"/>
                <a:cs typeface="Avenir Book"/>
              </a:rPr>
              <a:t>extra time to complete </a:t>
            </a:r>
            <a:r>
              <a:rPr lang="en-US" sz="2200" dirty="0" smtClean="0">
                <a:latin typeface="Avenir Book"/>
                <a:cs typeface="Avenir Book"/>
              </a:rPr>
              <a:t>assignments / prioritize assignments</a:t>
            </a:r>
            <a:endParaRPr lang="en-US" sz="2200" dirty="0">
              <a:latin typeface="Avenir Book"/>
              <a:cs typeface="Avenir Book"/>
            </a:endParaRPr>
          </a:p>
          <a:p>
            <a:pPr lvl="1">
              <a:spcBef>
                <a:spcPts val="0"/>
              </a:spcBef>
              <a:spcAft>
                <a:spcPts val="0"/>
              </a:spcAft>
              <a:buClr>
                <a:srgbClr val="FBB121"/>
              </a:buClr>
              <a:buFontTx/>
              <a:buChar char="•"/>
            </a:pPr>
            <a:r>
              <a:rPr lang="en-US" sz="2200" dirty="0">
                <a:latin typeface="Avenir Book"/>
                <a:cs typeface="Avenir Book"/>
              </a:rPr>
              <a:t>A</a:t>
            </a:r>
            <a:r>
              <a:rPr lang="en-US" sz="2200" dirty="0" smtClean="0">
                <a:latin typeface="Avenir Book"/>
                <a:cs typeface="Avenir Book"/>
              </a:rPr>
              <a:t>llow the concussed </a:t>
            </a:r>
            <a:r>
              <a:rPr lang="en-US" sz="2200" dirty="0">
                <a:latin typeface="Avenir Book"/>
                <a:cs typeface="Avenir Book"/>
              </a:rPr>
              <a:t>student-athlete to take frequent </a:t>
            </a:r>
            <a:r>
              <a:rPr lang="en-US" sz="2200" dirty="0" smtClean="0">
                <a:latin typeface="Avenir Book"/>
                <a:cs typeface="Avenir Book"/>
              </a:rPr>
              <a:t>breaks, if needed</a:t>
            </a:r>
          </a:p>
          <a:p>
            <a:pPr lvl="1">
              <a:spcBef>
                <a:spcPts val="0"/>
              </a:spcBef>
              <a:spcAft>
                <a:spcPts val="0"/>
              </a:spcAft>
              <a:buClr>
                <a:srgbClr val="FBB121"/>
              </a:buClr>
              <a:buFontTx/>
              <a:buChar char="•"/>
            </a:pPr>
            <a:r>
              <a:rPr lang="en-US" sz="2200" dirty="0" smtClean="0">
                <a:latin typeface="Avenir Book"/>
                <a:cs typeface="Avenir Book"/>
              </a:rPr>
              <a:t>Allow athlete to refrain from taking significant tests until symptoms resolve</a:t>
            </a:r>
          </a:p>
          <a:p>
            <a:pPr lvl="1">
              <a:spcBef>
                <a:spcPts val="0"/>
              </a:spcBef>
              <a:spcAft>
                <a:spcPts val="0"/>
              </a:spcAft>
              <a:buClr>
                <a:srgbClr val="FBB121"/>
              </a:buClr>
              <a:buFontTx/>
              <a:buChar char="•"/>
            </a:pPr>
            <a:r>
              <a:rPr lang="en-US" sz="2200" dirty="0">
                <a:latin typeface="Avenir Book"/>
                <a:cs typeface="Avenir Book"/>
              </a:rPr>
              <a:t>Provide written assignment instructions and allow for tape recording of class lectures</a:t>
            </a:r>
          </a:p>
          <a:p>
            <a:pPr lvl="1">
              <a:spcBef>
                <a:spcPts val="0"/>
              </a:spcBef>
              <a:spcAft>
                <a:spcPts val="0"/>
              </a:spcAft>
              <a:buClr>
                <a:srgbClr val="FBB121"/>
              </a:buClr>
              <a:buFontTx/>
              <a:buChar char="•"/>
            </a:pPr>
            <a:endParaRPr lang="en-US" sz="2200" dirty="0">
              <a:latin typeface="Avenir Book"/>
              <a:cs typeface="Avenir Book"/>
            </a:endParaRPr>
          </a:p>
        </p:txBody>
      </p:sp>
      <p:sp>
        <p:nvSpPr>
          <p:cNvPr id="10" name="TextBox 9"/>
          <p:cNvSpPr txBox="1"/>
          <p:nvPr/>
        </p:nvSpPr>
        <p:spPr>
          <a:xfrm>
            <a:off x="427788" y="129520"/>
            <a:ext cx="8305411" cy="523220"/>
          </a:xfrm>
          <a:prstGeom prst="rect">
            <a:avLst/>
          </a:prstGeom>
          <a:noFill/>
        </p:spPr>
        <p:txBody>
          <a:bodyPr wrap="square" rtlCol="0">
            <a:spAutoFit/>
          </a:bodyPr>
          <a:lstStyle/>
          <a:p>
            <a:r>
              <a:rPr lang="en-US" sz="2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a:t>
            </a:r>
            <a:endParaRPr lang="en-US" sz="28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spTree>
    <p:extLst>
      <p:ext uri="{BB962C8B-B14F-4D97-AF65-F5344CB8AC3E}">
        <p14:creationId xmlns:p14="http://schemas.microsoft.com/office/powerpoint/2010/main" val="52709356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101602" y="0"/>
            <a:ext cx="5651501" cy="6858000"/>
          </a:xfrm>
          <a:prstGeom prst="rect">
            <a:avLst/>
          </a:prstGeom>
          <a:gradFill flip="none" rotWithShape="1">
            <a:gsLst>
              <a:gs pos="0">
                <a:srgbClr val="020526"/>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Concussio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3800" y="38100"/>
            <a:ext cx="4033068" cy="2870200"/>
          </a:xfrm>
          <a:prstGeom prst="rect">
            <a:avLst/>
          </a:prstGeom>
        </p:spPr>
      </p:pic>
      <p:sp>
        <p:nvSpPr>
          <p:cNvPr id="8" name="Title 1"/>
          <p:cNvSpPr>
            <a:spLocks noGrp="1"/>
          </p:cNvSpPr>
          <p:nvPr>
            <p:ph type="title"/>
          </p:nvPr>
        </p:nvSpPr>
        <p:spPr>
          <a:xfrm>
            <a:off x="427789" y="745880"/>
            <a:ext cx="8462211" cy="1246306"/>
          </a:xfrm>
        </p:spPr>
        <p:txBody>
          <a:bodyPr>
            <a:normAutofit fontScale="90000"/>
          </a:bodyPr>
          <a:lstStyle/>
          <a:p>
            <a:pPr algn="l"/>
            <a:r>
              <a:rPr lang="en-US" sz="5400" dirty="0" smtClean="0">
                <a:effectLst>
                  <a:glow rad="101600">
                    <a:schemeClr val="bg1">
                      <a:alpha val="75000"/>
                    </a:schemeClr>
                  </a:glow>
                </a:effectLst>
                <a:latin typeface="Avenir Black"/>
                <a:cs typeface="Avenir Black"/>
              </a:rPr>
              <a:t>LONG TERM EFFECTS OF CONCUSSION</a:t>
            </a:r>
            <a:endParaRPr lang="en-US" sz="4800" dirty="0">
              <a:effectLst>
                <a:glow rad="101600">
                  <a:schemeClr val="bg1">
                    <a:alpha val="75000"/>
                  </a:schemeClr>
                </a:glow>
              </a:effectLst>
              <a:latin typeface="Avenir Black"/>
              <a:cs typeface="Avenir Black"/>
            </a:endParaRPr>
          </a:p>
        </p:txBody>
      </p:sp>
      <p:sp>
        <p:nvSpPr>
          <p:cNvPr id="3" name="Content Placeholder 2"/>
          <p:cNvSpPr>
            <a:spLocks noGrp="1"/>
          </p:cNvSpPr>
          <p:nvPr>
            <p:ph idx="1"/>
          </p:nvPr>
        </p:nvSpPr>
        <p:spPr>
          <a:xfrm>
            <a:off x="441156" y="2019296"/>
            <a:ext cx="8462211" cy="618958"/>
          </a:xfrm>
        </p:spPr>
        <p:txBody>
          <a:bodyPr>
            <a:normAutofit/>
          </a:bodyPr>
          <a:lstStyle/>
          <a:p>
            <a:pPr marL="0" indent="0">
              <a:buNone/>
            </a:pPr>
            <a:r>
              <a:rPr lang="en-US" sz="3200" dirty="0">
                <a:solidFill>
                  <a:srgbClr val="FBB121"/>
                </a:solidFill>
                <a:effectLst>
                  <a:glow rad="101600">
                    <a:schemeClr val="bg1">
                      <a:alpha val="75000"/>
                    </a:schemeClr>
                  </a:glow>
                </a:effectLst>
                <a:latin typeface="Avenir Black Oblique"/>
                <a:cs typeface="Avenir Black Oblique"/>
              </a:rPr>
              <a:t>Chronic Traumatic Encephalopathy (CTE)</a:t>
            </a:r>
          </a:p>
        </p:txBody>
      </p:sp>
      <p:sp>
        <p:nvSpPr>
          <p:cNvPr id="4" name="Content Placeholder 2"/>
          <p:cNvSpPr txBox="1">
            <a:spLocks/>
          </p:cNvSpPr>
          <p:nvPr/>
        </p:nvSpPr>
        <p:spPr>
          <a:xfrm>
            <a:off x="427789" y="2752554"/>
            <a:ext cx="8288422" cy="3956387"/>
          </a:xfrm>
          <a:prstGeom prst="rect">
            <a:avLst/>
          </a:prstGeom>
          <a:noFill/>
        </p:spPr>
        <p:txBody>
          <a:bodyPr vert="horz" lIns="91440" tIns="45720" rIns="91440" bIns="45720" rtlCol="0">
            <a:normAutofit lnSpcReduction="10000"/>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a:spcBef>
                <a:spcPct val="10000"/>
              </a:spcBef>
              <a:buClr>
                <a:srgbClr val="FBB121"/>
              </a:buClr>
              <a:buFontTx/>
              <a:buChar char="•"/>
            </a:pPr>
            <a:r>
              <a:rPr lang="en-US" sz="2400" dirty="0">
                <a:latin typeface="Avenir Book"/>
                <a:cs typeface="Avenir Book"/>
              </a:rPr>
              <a:t>Long-term degenerative brain </a:t>
            </a:r>
            <a:r>
              <a:rPr lang="en-US" sz="2400" dirty="0" smtClean="0">
                <a:latin typeface="Avenir Book"/>
                <a:cs typeface="Avenir Book"/>
              </a:rPr>
              <a:t>damage caused by excessive presence of tau protein and cerebral atrophy</a:t>
            </a:r>
            <a:endParaRPr lang="en-US" sz="2400" dirty="0">
              <a:latin typeface="Avenir Book"/>
              <a:cs typeface="Avenir Book"/>
            </a:endParaRPr>
          </a:p>
          <a:p>
            <a:pPr>
              <a:spcBef>
                <a:spcPct val="10000"/>
              </a:spcBef>
              <a:buClr>
                <a:srgbClr val="FBB121"/>
              </a:buClr>
              <a:buFontTx/>
              <a:buChar char="•"/>
            </a:pPr>
            <a:r>
              <a:rPr lang="en-US" sz="2400" dirty="0" smtClean="0">
                <a:latin typeface="Avenir Book"/>
                <a:cs typeface="Avenir Book"/>
              </a:rPr>
              <a:t>Most common symptoms are mood disorders (especially depression), paranoia, agitation, social withdrawal, poor judgment, and aggression.  Cognitive impairment (loss of orientation, memory, language, attention, processing speed and executive functioning) typically emerges in the latter stages.</a:t>
            </a:r>
            <a:endParaRPr lang="en-US" sz="2400" dirty="0">
              <a:latin typeface="Avenir Book"/>
              <a:cs typeface="Avenir Book"/>
            </a:endParaRPr>
          </a:p>
          <a:p>
            <a:pPr>
              <a:spcBef>
                <a:spcPct val="10000"/>
              </a:spcBef>
              <a:buClr>
                <a:srgbClr val="FBB121"/>
              </a:buClr>
              <a:buFontTx/>
              <a:buChar char="•"/>
            </a:pPr>
            <a:r>
              <a:rPr lang="en-US" sz="2400" dirty="0">
                <a:latin typeface="Avenir Book"/>
                <a:cs typeface="Avenir Book"/>
              </a:rPr>
              <a:t>Evidence discovered in more than 50 deceased former </a:t>
            </a:r>
            <a:r>
              <a:rPr lang="en-US" sz="2400" dirty="0" smtClean="0">
                <a:latin typeface="Avenir Book"/>
                <a:cs typeface="Avenir Book"/>
              </a:rPr>
              <a:t>athletes   </a:t>
            </a:r>
            <a:endParaRPr lang="en-US" sz="2400" dirty="0">
              <a:latin typeface="Avenir Book"/>
              <a:cs typeface="Avenir Book"/>
            </a:endParaRPr>
          </a:p>
        </p:txBody>
      </p:sp>
      <p:sp>
        <p:nvSpPr>
          <p:cNvPr id="9" name="TextBox 8"/>
          <p:cNvSpPr txBox="1"/>
          <p:nvPr/>
        </p:nvSpPr>
        <p:spPr>
          <a:xfrm>
            <a:off x="427788" y="129520"/>
            <a:ext cx="8305411" cy="523220"/>
          </a:xfrm>
          <a:prstGeom prst="rect">
            <a:avLst/>
          </a:prstGeom>
          <a:noFill/>
        </p:spPr>
        <p:txBody>
          <a:bodyPr wrap="square" rtlCol="0">
            <a:spAutoFit/>
          </a:bodyPr>
          <a:lstStyle/>
          <a:p>
            <a:r>
              <a:rPr lang="en-US" sz="2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a:t>
            </a:r>
            <a:endParaRPr lang="en-US" sz="28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spTree>
    <p:extLst>
      <p:ext uri="{BB962C8B-B14F-4D97-AF65-F5344CB8AC3E}">
        <p14:creationId xmlns:p14="http://schemas.microsoft.com/office/powerpoint/2010/main" val="51941892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p:cNvSpPr/>
          <p:nvPr/>
        </p:nvSpPr>
        <p:spPr>
          <a:xfrm>
            <a:off x="-101602" y="0"/>
            <a:ext cx="5651501" cy="6858000"/>
          </a:xfrm>
          <a:prstGeom prst="rect">
            <a:avLst/>
          </a:prstGeom>
          <a:gradFill flip="none" rotWithShape="1">
            <a:gsLst>
              <a:gs pos="0">
                <a:srgbClr val="020526"/>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descr="Concussio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3800" y="38100"/>
            <a:ext cx="4033068" cy="2870200"/>
          </a:xfrm>
          <a:prstGeom prst="rect">
            <a:avLst/>
          </a:prstGeom>
        </p:spPr>
      </p:pic>
      <p:pic>
        <p:nvPicPr>
          <p:cNvPr id="8" name="Picture 7" descr="h.png"/>
          <p:cNvPicPr>
            <a:picLocks noChangeAspect="1"/>
          </p:cNvPicPr>
          <p:nvPr/>
        </p:nvPicPr>
        <p:blipFill rotWithShape="1">
          <a:blip r:embed="rId3">
            <a:extLst>
              <a:ext uri="{28A0092B-C50C-407E-A947-70E740481C1C}">
                <a14:useLocalDpi xmlns:a14="http://schemas.microsoft.com/office/drawing/2010/main" val="0"/>
              </a:ext>
            </a:extLst>
          </a:blip>
          <a:srcRect t="12889"/>
          <a:stretch/>
        </p:blipFill>
        <p:spPr>
          <a:xfrm>
            <a:off x="0" y="2768600"/>
            <a:ext cx="9144000" cy="4064000"/>
          </a:xfrm>
          <a:prstGeom prst="rect">
            <a:avLst/>
          </a:prstGeom>
        </p:spPr>
      </p:pic>
      <p:sp>
        <p:nvSpPr>
          <p:cNvPr id="10" name="Title 1"/>
          <p:cNvSpPr>
            <a:spLocks noGrp="1"/>
          </p:cNvSpPr>
          <p:nvPr>
            <p:ph type="title"/>
          </p:nvPr>
        </p:nvSpPr>
        <p:spPr>
          <a:xfrm>
            <a:off x="427789" y="733180"/>
            <a:ext cx="8462211" cy="1246306"/>
          </a:xfrm>
        </p:spPr>
        <p:txBody>
          <a:bodyPr>
            <a:normAutofit fontScale="90000"/>
          </a:bodyPr>
          <a:lstStyle/>
          <a:p>
            <a:pPr algn="l"/>
            <a:r>
              <a:rPr lang="en-US" sz="5400" dirty="0" smtClean="0">
                <a:effectLst>
                  <a:glow rad="101600">
                    <a:schemeClr val="bg1">
                      <a:alpha val="75000"/>
                    </a:schemeClr>
                  </a:glow>
                </a:effectLst>
                <a:latin typeface="Avenir Black"/>
                <a:cs typeface="Avenir Black"/>
              </a:rPr>
              <a:t>LONG TERM EFFECTS OF CONCUSSION</a:t>
            </a:r>
            <a:endParaRPr lang="en-US" sz="4800" dirty="0">
              <a:effectLst>
                <a:glow rad="101600">
                  <a:schemeClr val="bg1">
                    <a:alpha val="75000"/>
                  </a:schemeClr>
                </a:glow>
              </a:effectLst>
              <a:latin typeface="Avenir Black"/>
              <a:cs typeface="Avenir Black"/>
            </a:endParaRPr>
          </a:p>
        </p:txBody>
      </p:sp>
      <p:sp>
        <p:nvSpPr>
          <p:cNvPr id="3" name="Content Placeholder 2"/>
          <p:cNvSpPr>
            <a:spLocks noGrp="1"/>
          </p:cNvSpPr>
          <p:nvPr>
            <p:ph idx="1"/>
          </p:nvPr>
        </p:nvSpPr>
        <p:spPr>
          <a:xfrm>
            <a:off x="441156" y="2019296"/>
            <a:ext cx="8462211" cy="618958"/>
          </a:xfrm>
        </p:spPr>
        <p:txBody>
          <a:bodyPr>
            <a:normAutofit/>
          </a:bodyPr>
          <a:lstStyle/>
          <a:p>
            <a:pPr marL="0" indent="0">
              <a:buNone/>
            </a:pPr>
            <a:r>
              <a:rPr lang="en-US" sz="3200" dirty="0" smtClean="0">
                <a:solidFill>
                  <a:srgbClr val="FBB121"/>
                </a:solidFill>
                <a:effectLst>
                  <a:glow rad="101600">
                    <a:schemeClr val="bg1">
                      <a:alpha val="75000"/>
                    </a:schemeClr>
                  </a:glow>
                </a:effectLst>
                <a:latin typeface="Avenir Black Oblique"/>
                <a:cs typeface="Avenir Black Oblique"/>
              </a:rPr>
              <a:t>Chronic Traumatic Encephalopathy (CTE)</a:t>
            </a:r>
          </a:p>
        </p:txBody>
      </p:sp>
      <p:sp>
        <p:nvSpPr>
          <p:cNvPr id="11" name="TextBox 10"/>
          <p:cNvSpPr txBox="1"/>
          <p:nvPr/>
        </p:nvSpPr>
        <p:spPr>
          <a:xfrm>
            <a:off x="427788" y="129520"/>
            <a:ext cx="8305411" cy="523220"/>
          </a:xfrm>
          <a:prstGeom prst="rect">
            <a:avLst/>
          </a:prstGeom>
          <a:noFill/>
        </p:spPr>
        <p:txBody>
          <a:bodyPr wrap="square" rtlCol="0">
            <a:spAutoFit/>
          </a:bodyPr>
          <a:lstStyle/>
          <a:p>
            <a:r>
              <a:rPr lang="en-US" sz="2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a:t>
            </a:r>
            <a:endParaRPr lang="en-US" sz="28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spTree>
    <p:extLst>
      <p:ext uri="{BB962C8B-B14F-4D97-AF65-F5344CB8AC3E}">
        <p14:creationId xmlns:p14="http://schemas.microsoft.com/office/powerpoint/2010/main" val="43481339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101602" y="0"/>
            <a:ext cx="5651501" cy="6858000"/>
          </a:xfrm>
          <a:prstGeom prst="rect">
            <a:avLst/>
          </a:prstGeom>
          <a:gradFill flip="none" rotWithShape="1">
            <a:gsLst>
              <a:gs pos="0">
                <a:srgbClr val="020526"/>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Concussion.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3800" y="38100"/>
            <a:ext cx="4033068" cy="2870200"/>
          </a:xfrm>
          <a:prstGeom prst="rect">
            <a:avLst/>
          </a:prstGeom>
        </p:spPr>
      </p:pic>
      <p:sp>
        <p:nvSpPr>
          <p:cNvPr id="8" name="Title 1"/>
          <p:cNvSpPr>
            <a:spLocks noGrp="1"/>
          </p:cNvSpPr>
          <p:nvPr>
            <p:ph type="title"/>
          </p:nvPr>
        </p:nvSpPr>
        <p:spPr>
          <a:xfrm>
            <a:off x="427789" y="745880"/>
            <a:ext cx="8462211" cy="1246306"/>
          </a:xfrm>
        </p:spPr>
        <p:txBody>
          <a:bodyPr>
            <a:normAutofit fontScale="90000"/>
          </a:bodyPr>
          <a:lstStyle/>
          <a:p>
            <a:pPr algn="l"/>
            <a:r>
              <a:rPr lang="en-US" sz="5400" dirty="0" smtClean="0">
                <a:effectLst>
                  <a:glow rad="101600">
                    <a:schemeClr val="bg1">
                      <a:alpha val="75000"/>
                    </a:schemeClr>
                  </a:glow>
                </a:effectLst>
                <a:latin typeface="Avenir Black"/>
                <a:cs typeface="Avenir Black"/>
              </a:rPr>
              <a:t>MANAGING THE RISK OF CONCUSSION </a:t>
            </a:r>
            <a:endParaRPr lang="en-US" sz="4800" dirty="0">
              <a:effectLst>
                <a:glow rad="101600">
                  <a:schemeClr val="bg1">
                    <a:alpha val="75000"/>
                  </a:schemeClr>
                </a:glow>
              </a:effectLst>
              <a:latin typeface="Avenir Black"/>
              <a:cs typeface="Avenir Black"/>
            </a:endParaRPr>
          </a:p>
        </p:txBody>
      </p:sp>
      <p:sp>
        <p:nvSpPr>
          <p:cNvPr id="3" name="Content Placeholder 2"/>
          <p:cNvSpPr>
            <a:spLocks noGrp="1"/>
          </p:cNvSpPr>
          <p:nvPr>
            <p:ph idx="1"/>
          </p:nvPr>
        </p:nvSpPr>
        <p:spPr>
          <a:xfrm>
            <a:off x="427789" y="2044696"/>
            <a:ext cx="8462211" cy="618958"/>
          </a:xfrm>
        </p:spPr>
        <p:txBody>
          <a:bodyPr>
            <a:normAutofit/>
          </a:bodyPr>
          <a:lstStyle/>
          <a:p>
            <a:pPr marL="0" indent="0">
              <a:buNone/>
            </a:pPr>
            <a:r>
              <a:rPr lang="en-US" sz="3200" dirty="0" smtClean="0">
                <a:solidFill>
                  <a:srgbClr val="FBB121"/>
                </a:solidFill>
                <a:effectLst>
                  <a:glow rad="101600">
                    <a:schemeClr val="bg1">
                      <a:alpha val="75000"/>
                    </a:schemeClr>
                  </a:glow>
                </a:effectLst>
                <a:latin typeface="Avenir Black Oblique"/>
                <a:cs typeface="Avenir Black Oblique"/>
              </a:rPr>
              <a:t>Equipment Considerations</a:t>
            </a:r>
          </a:p>
        </p:txBody>
      </p:sp>
      <p:sp>
        <p:nvSpPr>
          <p:cNvPr id="6" name="Rectangle 5"/>
          <p:cNvSpPr/>
          <p:nvPr/>
        </p:nvSpPr>
        <p:spPr>
          <a:xfrm>
            <a:off x="1684421" y="5320632"/>
            <a:ext cx="5641473" cy="1096210"/>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427789" y="2705100"/>
            <a:ext cx="8288422" cy="4076700"/>
          </a:xfrm>
          <a:prstGeom prst="rect">
            <a:avLst/>
          </a:prstGeom>
          <a:noFill/>
        </p:spPr>
        <p:txBody>
          <a:bodyPr vert="horz" lIns="91440" tIns="45720" rIns="91440" bIns="45720" rtlCol="0">
            <a:normAutofit fontScale="92500" lnSpcReduction="20000"/>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a:spcBef>
                <a:spcPts val="600"/>
              </a:spcBef>
              <a:buClr>
                <a:srgbClr val="FBB121"/>
              </a:buClr>
              <a:buFontTx/>
              <a:buChar char="•"/>
            </a:pPr>
            <a:r>
              <a:rPr lang="en-US" sz="2600" dirty="0" smtClean="0">
                <a:solidFill>
                  <a:srgbClr val="FBB121"/>
                </a:solidFill>
                <a:latin typeface="Avenir Book"/>
                <a:cs typeface="Avenir Book"/>
              </a:rPr>
              <a:t>NO </a:t>
            </a:r>
            <a:r>
              <a:rPr lang="en-US" sz="2600" dirty="0" smtClean="0">
                <a:latin typeface="Avenir Book"/>
                <a:cs typeface="Avenir Book"/>
              </a:rPr>
              <a:t>helmet or product </a:t>
            </a:r>
            <a:r>
              <a:rPr lang="en-US" sz="2600" dirty="0">
                <a:latin typeface="Avenir Book"/>
                <a:cs typeface="Avenir Book"/>
              </a:rPr>
              <a:t>will prevent concussion</a:t>
            </a:r>
          </a:p>
          <a:p>
            <a:pPr>
              <a:spcBef>
                <a:spcPts val="600"/>
              </a:spcBef>
              <a:buClr>
                <a:srgbClr val="FBB121"/>
              </a:buClr>
              <a:buFontTx/>
              <a:buChar char="•"/>
            </a:pPr>
            <a:r>
              <a:rPr lang="en-US" sz="2600" dirty="0">
                <a:latin typeface="Avenir Book"/>
                <a:cs typeface="Avenir Book"/>
              </a:rPr>
              <a:t>Avoid </a:t>
            </a:r>
            <a:r>
              <a:rPr lang="en-US" sz="2600" dirty="0" smtClean="0">
                <a:latin typeface="Avenir Book"/>
                <a:cs typeface="Avenir Book"/>
              </a:rPr>
              <a:t>marketing</a:t>
            </a:r>
            <a:r>
              <a:rPr lang="en-US" sz="2600" dirty="0">
                <a:latin typeface="Avenir Book"/>
                <a:cs typeface="Avenir Book"/>
              </a:rPr>
              <a:t> </a:t>
            </a:r>
            <a:r>
              <a:rPr lang="en-US" altLang="ja-JP" sz="2600" dirty="0" smtClean="0">
                <a:latin typeface="Avenir Book"/>
                <a:cs typeface="Avenir Book"/>
              </a:rPr>
              <a:t>gimmicks</a:t>
            </a:r>
            <a:endParaRPr lang="en-US" altLang="ja-JP" sz="2600" dirty="0">
              <a:latin typeface="Avenir Book"/>
              <a:cs typeface="Avenir Book"/>
            </a:endParaRPr>
          </a:p>
          <a:p>
            <a:pPr>
              <a:spcBef>
                <a:spcPts val="600"/>
              </a:spcBef>
              <a:buClr>
                <a:srgbClr val="FBB121"/>
              </a:buClr>
              <a:buFontTx/>
              <a:buChar char="•"/>
            </a:pPr>
            <a:r>
              <a:rPr lang="en-US" sz="2600" dirty="0" smtClean="0">
                <a:latin typeface="Avenir Book"/>
                <a:cs typeface="Avenir Book"/>
              </a:rPr>
              <a:t>Virginia Tech/Wake Forest STAR Rating System</a:t>
            </a:r>
          </a:p>
          <a:p>
            <a:pPr>
              <a:spcBef>
                <a:spcPts val="600"/>
              </a:spcBef>
              <a:buClr>
                <a:srgbClr val="FBB121"/>
              </a:buClr>
              <a:buFontTx/>
              <a:buChar char="•"/>
            </a:pPr>
            <a:r>
              <a:rPr lang="en-US" sz="2600" dirty="0" smtClean="0">
                <a:latin typeface="Avenir Book"/>
                <a:cs typeface="Avenir Book"/>
              </a:rPr>
              <a:t>NFL</a:t>
            </a:r>
            <a:r>
              <a:rPr lang="en-US" sz="2600" dirty="0">
                <a:latin typeface="Avenir Book"/>
                <a:cs typeface="Avenir Book"/>
              </a:rPr>
              <a:t>/NFLPA study (2010) tested 16 helmets and all meet/exceed safety standards but three were singled out as top-performers: Riddell Revolution, Revolution Speed and Schutt DNA Pro. </a:t>
            </a:r>
          </a:p>
          <a:p>
            <a:pPr>
              <a:spcBef>
                <a:spcPts val="600"/>
              </a:spcBef>
              <a:buClr>
                <a:srgbClr val="FBB121"/>
              </a:buClr>
              <a:buFontTx/>
              <a:buChar char="•"/>
            </a:pPr>
            <a:r>
              <a:rPr lang="en-US" sz="2600" dirty="0">
                <a:latin typeface="Avenir Book"/>
                <a:cs typeface="Avenir Book"/>
              </a:rPr>
              <a:t>Important to have variety of helmet designs to fit different head sizes &amp; </a:t>
            </a:r>
            <a:r>
              <a:rPr lang="en-US" sz="2600" dirty="0" smtClean="0">
                <a:latin typeface="Avenir Book"/>
                <a:cs typeface="Avenir Book"/>
              </a:rPr>
              <a:t>shapes</a:t>
            </a:r>
          </a:p>
          <a:p>
            <a:pPr>
              <a:spcBef>
                <a:spcPts val="600"/>
              </a:spcBef>
              <a:buClr>
                <a:srgbClr val="FBB121"/>
              </a:buClr>
              <a:buFontTx/>
              <a:buChar char="•"/>
            </a:pPr>
            <a:r>
              <a:rPr lang="en-US" sz="2600" dirty="0" smtClean="0">
                <a:latin typeface="Avenir Book"/>
                <a:cs typeface="Avenir Book"/>
              </a:rPr>
              <a:t>Important to maintain helmets with air.</a:t>
            </a:r>
            <a:endParaRPr lang="en-US" sz="2600" dirty="0">
              <a:latin typeface="Avenir Book"/>
              <a:cs typeface="Avenir Book"/>
            </a:endParaRPr>
          </a:p>
          <a:p>
            <a:pPr>
              <a:spcBef>
                <a:spcPct val="10000"/>
              </a:spcBef>
              <a:buClr>
                <a:srgbClr val="FBB121"/>
              </a:buClr>
              <a:buFontTx/>
              <a:buChar char="•"/>
            </a:pPr>
            <a:endParaRPr lang="en-US" sz="2800" dirty="0">
              <a:latin typeface="Avenir Book"/>
              <a:cs typeface="Avenir Book"/>
            </a:endParaRPr>
          </a:p>
        </p:txBody>
      </p:sp>
      <p:sp>
        <p:nvSpPr>
          <p:cNvPr id="9" name="TextBox 8"/>
          <p:cNvSpPr txBox="1"/>
          <p:nvPr/>
        </p:nvSpPr>
        <p:spPr>
          <a:xfrm>
            <a:off x="427788" y="129520"/>
            <a:ext cx="8305411" cy="523220"/>
          </a:xfrm>
          <a:prstGeom prst="rect">
            <a:avLst/>
          </a:prstGeom>
          <a:noFill/>
        </p:spPr>
        <p:txBody>
          <a:bodyPr wrap="square" rtlCol="0">
            <a:spAutoFit/>
          </a:bodyPr>
          <a:lstStyle/>
          <a:p>
            <a:r>
              <a:rPr lang="en-US" sz="2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a:t>
            </a:r>
            <a:endParaRPr lang="en-US" sz="28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spTree>
    <p:extLst>
      <p:ext uri="{BB962C8B-B14F-4D97-AF65-F5344CB8AC3E}">
        <p14:creationId xmlns:p14="http://schemas.microsoft.com/office/powerpoint/2010/main" val="78167461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1684421" y="5320632"/>
            <a:ext cx="5641473" cy="1096210"/>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STAR ratings helmet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6633" y="84254"/>
            <a:ext cx="5977508" cy="6609497"/>
          </a:xfrm>
          <a:prstGeom prst="rect">
            <a:avLst/>
          </a:prstGeom>
        </p:spPr>
      </p:pic>
      <p:sp>
        <p:nvSpPr>
          <p:cNvPr id="10" name="Rectangle 9"/>
          <p:cNvSpPr/>
          <p:nvPr/>
        </p:nvSpPr>
        <p:spPr>
          <a:xfrm>
            <a:off x="0" y="0"/>
            <a:ext cx="2867422" cy="6858000"/>
          </a:xfrm>
          <a:prstGeom prst="rect">
            <a:avLst/>
          </a:prstGeom>
          <a:solidFill>
            <a:schemeClr val="tx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BES Logo.jpg"/>
          <p:cNvPicPr>
            <a:picLocks noChangeAspect="1"/>
          </p:cNvPicPr>
          <p:nvPr/>
        </p:nvPicPr>
        <p:blipFill rotWithShape="1">
          <a:blip r:embed="rId4">
            <a:extLst>
              <a:ext uri="{28A0092B-C50C-407E-A947-70E740481C1C}">
                <a14:useLocalDpi xmlns:a14="http://schemas.microsoft.com/office/drawing/2010/main" val="0"/>
              </a:ext>
            </a:extLst>
          </a:blip>
          <a:srcRect t="5787"/>
          <a:stretch/>
        </p:blipFill>
        <p:spPr>
          <a:xfrm rot="16200000">
            <a:off x="-1001576" y="3782969"/>
            <a:ext cx="4406900" cy="1184549"/>
          </a:xfrm>
          <a:prstGeom prst="rect">
            <a:avLst/>
          </a:prstGeom>
        </p:spPr>
      </p:pic>
      <p:sp>
        <p:nvSpPr>
          <p:cNvPr id="12" name="TextBox 11"/>
          <p:cNvSpPr txBox="1"/>
          <p:nvPr/>
        </p:nvSpPr>
        <p:spPr>
          <a:xfrm rot="16200000">
            <a:off x="-1052959" y="2991198"/>
            <a:ext cx="6564891" cy="830997"/>
          </a:xfrm>
          <a:prstGeom prst="rect">
            <a:avLst/>
          </a:prstGeom>
          <a:noFill/>
        </p:spPr>
        <p:txBody>
          <a:bodyPr wrap="square" rtlCol="0">
            <a:spAutoFit/>
          </a:bodyPr>
          <a:lstStyle/>
          <a:p>
            <a:pPr algn="ctr"/>
            <a:r>
              <a:rPr lang="en-US" sz="4800" dirty="0" smtClean="0">
                <a:solidFill>
                  <a:srgbClr val="800000"/>
                </a:solidFill>
                <a:latin typeface="Avenir Black"/>
                <a:cs typeface="Avenir Black"/>
              </a:rPr>
              <a:t>STAR Helmet Ratings</a:t>
            </a:r>
            <a:endParaRPr lang="en-US" sz="4800" dirty="0">
              <a:solidFill>
                <a:srgbClr val="800000"/>
              </a:solidFill>
              <a:latin typeface="Avenir Black"/>
              <a:cs typeface="Avenir Black"/>
            </a:endParaRPr>
          </a:p>
        </p:txBody>
      </p:sp>
    </p:spTree>
    <p:extLst>
      <p:ext uri="{BB962C8B-B14F-4D97-AF65-F5344CB8AC3E}">
        <p14:creationId xmlns:p14="http://schemas.microsoft.com/office/powerpoint/2010/main" val="400721748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1684421" y="5320632"/>
            <a:ext cx="5641473" cy="1096210"/>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STAR ratings helmets 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799" y="165668"/>
            <a:ext cx="5932341" cy="6554274"/>
          </a:xfrm>
          <a:prstGeom prst="rect">
            <a:avLst/>
          </a:prstGeom>
        </p:spPr>
      </p:pic>
      <p:sp>
        <p:nvSpPr>
          <p:cNvPr id="5" name="Rectangle 4"/>
          <p:cNvSpPr/>
          <p:nvPr/>
        </p:nvSpPr>
        <p:spPr>
          <a:xfrm>
            <a:off x="0" y="0"/>
            <a:ext cx="2867422" cy="6858000"/>
          </a:xfrm>
          <a:prstGeom prst="rect">
            <a:avLst/>
          </a:prstGeom>
          <a:solidFill>
            <a:schemeClr val="tx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BES Logo.jpg"/>
          <p:cNvPicPr>
            <a:picLocks noChangeAspect="1"/>
          </p:cNvPicPr>
          <p:nvPr/>
        </p:nvPicPr>
        <p:blipFill rotWithShape="1">
          <a:blip r:embed="rId4">
            <a:extLst>
              <a:ext uri="{28A0092B-C50C-407E-A947-70E740481C1C}">
                <a14:useLocalDpi xmlns:a14="http://schemas.microsoft.com/office/drawing/2010/main" val="0"/>
              </a:ext>
            </a:extLst>
          </a:blip>
          <a:srcRect t="5787"/>
          <a:stretch/>
        </p:blipFill>
        <p:spPr>
          <a:xfrm rot="16200000">
            <a:off x="-1001576" y="3782969"/>
            <a:ext cx="4406900" cy="1184549"/>
          </a:xfrm>
          <a:prstGeom prst="rect">
            <a:avLst/>
          </a:prstGeom>
        </p:spPr>
      </p:pic>
      <p:sp>
        <p:nvSpPr>
          <p:cNvPr id="8" name="TextBox 7"/>
          <p:cNvSpPr txBox="1"/>
          <p:nvPr/>
        </p:nvSpPr>
        <p:spPr>
          <a:xfrm rot="16200000">
            <a:off x="-1052959" y="2991198"/>
            <a:ext cx="6564891" cy="830997"/>
          </a:xfrm>
          <a:prstGeom prst="rect">
            <a:avLst/>
          </a:prstGeom>
          <a:noFill/>
        </p:spPr>
        <p:txBody>
          <a:bodyPr wrap="square" rtlCol="0">
            <a:spAutoFit/>
          </a:bodyPr>
          <a:lstStyle/>
          <a:p>
            <a:pPr algn="ctr"/>
            <a:r>
              <a:rPr lang="en-US" sz="4800" dirty="0" smtClean="0">
                <a:solidFill>
                  <a:srgbClr val="800000"/>
                </a:solidFill>
                <a:latin typeface="Avenir Black"/>
                <a:cs typeface="Avenir Black"/>
              </a:rPr>
              <a:t>STAR Helmet Ratings</a:t>
            </a:r>
            <a:endParaRPr lang="en-US" sz="4800" dirty="0">
              <a:solidFill>
                <a:srgbClr val="800000"/>
              </a:solidFill>
              <a:latin typeface="Avenir Black"/>
              <a:cs typeface="Avenir Black"/>
            </a:endParaRPr>
          </a:p>
        </p:txBody>
      </p:sp>
    </p:spTree>
    <p:extLst>
      <p:ext uri="{BB962C8B-B14F-4D97-AF65-F5344CB8AC3E}">
        <p14:creationId xmlns:p14="http://schemas.microsoft.com/office/powerpoint/2010/main" val="110527629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0"/>
            <a:ext cx="2867422" cy="6858000"/>
          </a:xfrm>
          <a:prstGeom prst="rect">
            <a:avLst/>
          </a:prstGeom>
          <a:solidFill>
            <a:schemeClr val="tx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2867422" y="5320632"/>
            <a:ext cx="4458472" cy="1096210"/>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STAR ratings helmets 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1814" y="124252"/>
            <a:ext cx="6096000" cy="6733748"/>
          </a:xfrm>
          <a:prstGeom prst="rect">
            <a:avLst/>
          </a:prstGeom>
        </p:spPr>
      </p:pic>
      <p:pic>
        <p:nvPicPr>
          <p:cNvPr id="3" name="Picture 2" descr="BES Logo.jpg"/>
          <p:cNvPicPr>
            <a:picLocks noChangeAspect="1"/>
          </p:cNvPicPr>
          <p:nvPr/>
        </p:nvPicPr>
        <p:blipFill rotWithShape="1">
          <a:blip r:embed="rId4">
            <a:extLst>
              <a:ext uri="{28A0092B-C50C-407E-A947-70E740481C1C}">
                <a14:useLocalDpi xmlns:a14="http://schemas.microsoft.com/office/drawing/2010/main" val="0"/>
              </a:ext>
            </a:extLst>
          </a:blip>
          <a:srcRect t="5787"/>
          <a:stretch/>
        </p:blipFill>
        <p:spPr>
          <a:xfrm rot="16200000">
            <a:off x="-1001576" y="3782969"/>
            <a:ext cx="4406900" cy="1184549"/>
          </a:xfrm>
          <a:prstGeom prst="rect">
            <a:avLst/>
          </a:prstGeom>
        </p:spPr>
      </p:pic>
      <p:sp>
        <p:nvSpPr>
          <p:cNvPr id="4" name="TextBox 3"/>
          <p:cNvSpPr txBox="1"/>
          <p:nvPr/>
        </p:nvSpPr>
        <p:spPr>
          <a:xfrm rot="16200000">
            <a:off x="-1052959" y="2991198"/>
            <a:ext cx="6564891" cy="830997"/>
          </a:xfrm>
          <a:prstGeom prst="rect">
            <a:avLst/>
          </a:prstGeom>
          <a:noFill/>
        </p:spPr>
        <p:txBody>
          <a:bodyPr wrap="square" rtlCol="0">
            <a:spAutoFit/>
          </a:bodyPr>
          <a:lstStyle/>
          <a:p>
            <a:pPr algn="ctr"/>
            <a:r>
              <a:rPr lang="en-US" sz="4800" dirty="0" smtClean="0">
                <a:solidFill>
                  <a:srgbClr val="800000"/>
                </a:solidFill>
                <a:latin typeface="Avenir Black"/>
                <a:cs typeface="Avenir Black"/>
              </a:rPr>
              <a:t>STAR Helmet Ratings</a:t>
            </a:r>
            <a:endParaRPr lang="en-US" sz="4800" dirty="0">
              <a:solidFill>
                <a:srgbClr val="800000"/>
              </a:solidFill>
              <a:latin typeface="Avenir Black"/>
              <a:cs typeface="Avenir Black"/>
            </a:endParaRPr>
          </a:p>
        </p:txBody>
      </p:sp>
    </p:spTree>
    <p:extLst>
      <p:ext uri="{BB962C8B-B14F-4D97-AF65-F5344CB8AC3E}">
        <p14:creationId xmlns:p14="http://schemas.microsoft.com/office/powerpoint/2010/main" val="215963259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p:cNvSpPr/>
          <p:nvPr/>
        </p:nvSpPr>
        <p:spPr>
          <a:xfrm>
            <a:off x="-101602" y="0"/>
            <a:ext cx="5651501" cy="6858000"/>
          </a:xfrm>
          <a:prstGeom prst="rect">
            <a:avLst/>
          </a:prstGeom>
          <a:gradFill flip="none" rotWithShape="1">
            <a:gsLst>
              <a:gs pos="0">
                <a:srgbClr val="020526"/>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Concussion.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3800" y="38100"/>
            <a:ext cx="4033068" cy="2870200"/>
          </a:xfrm>
          <a:prstGeom prst="rect">
            <a:avLst/>
          </a:prstGeom>
        </p:spPr>
      </p:pic>
      <p:sp>
        <p:nvSpPr>
          <p:cNvPr id="3" name="Content Placeholder 2"/>
          <p:cNvSpPr>
            <a:spLocks noGrp="1"/>
          </p:cNvSpPr>
          <p:nvPr>
            <p:ph idx="1"/>
          </p:nvPr>
        </p:nvSpPr>
        <p:spPr>
          <a:xfrm>
            <a:off x="441156" y="2066754"/>
            <a:ext cx="8462211" cy="618958"/>
          </a:xfrm>
        </p:spPr>
        <p:txBody>
          <a:bodyPr>
            <a:normAutofit/>
          </a:bodyPr>
          <a:lstStyle/>
          <a:p>
            <a:pPr marL="0" indent="0">
              <a:buNone/>
            </a:pPr>
            <a:r>
              <a:rPr lang="en-US" sz="3200" dirty="0" smtClean="0">
                <a:solidFill>
                  <a:srgbClr val="FBB121"/>
                </a:solidFill>
                <a:effectLst>
                  <a:glow rad="101600">
                    <a:schemeClr val="bg1">
                      <a:alpha val="75000"/>
                    </a:schemeClr>
                  </a:glow>
                </a:effectLst>
                <a:latin typeface="Avenir Black Oblique"/>
                <a:cs typeface="Avenir Black Oblique"/>
              </a:rPr>
              <a:t>Avoid Marketing Gimmicks…</a:t>
            </a:r>
          </a:p>
        </p:txBody>
      </p:sp>
      <p:sp>
        <p:nvSpPr>
          <p:cNvPr id="6" name="Rectangle 5"/>
          <p:cNvSpPr/>
          <p:nvPr/>
        </p:nvSpPr>
        <p:spPr>
          <a:xfrm>
            <a:off x="1243859" y="5320632"/>
            <a:ext cx="6082035" cy="1096210"/>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Battle-Sports-Scien-ce.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3862" y="5057755"/>
            <a:ext cx="2749538" cy="1542209"/>
          </a:xfrm>
          <a:prstGeom prst="rect">
            <a:avLst/>
          </a:prstGeom>
        </p:spPr>
      </p:pic>
      <p:pic>
        <p:nvPicPr>
          <p:cNvPr id="9" name="Picture 8" descr="full90_premier_zm.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7549" y="5032488"/>
            <a:ext cx="2131609" cy="1598707"/>
          </a:xfrm>
          <a:prstGeom prst="rect">
            <a:avLst/>
          </a:prstGeom>
        </p:spPr>
      </p:pic>
      <p:pic>
        <p:nvPicPr>
          <p:cNvPr id="10" name="Picture 9" descr="graphic-showing-features-of-guardian-cap-e1378304585558.jpg"/>
          <p:cNvPicPr>
            <a:picLocks noChangeAspect="1"/>
          </p:cNvPicPr>
          <p:nvPr/>
        </p:nvPicPr>
        <p:blipFill rotWithShape="1">
          <a:blip r:embed="rId6">
            <a:extLst>
              <a:ext uri="{28A0092B-C50C-407E-A947-70E740481C1C}">
                <a14:useLocalDpi xmlns:a14="http://schemas.microsoft.com/office/drawing/2010/main" val="0"/>
              </a:ext>
            </a:extLst>
          </a:blip>
          <a:srcRect l="8542" t="7650" r="55558" b="27870"/>
          <a:stretch/>
        </p:blipFill>
        <p:spPr>
          <a:xfrm>
            <a:off x="5996710" y="3468907"/>
            <a:ext cx="3147290" cy="3179761"/>
          </a:xfrm>
          <a:prstGeom prst="rect">
            <a:avLst/>
          </a:prstGeom>
        </p:spPr>
      </p:pic>
      <p:pic>
        <p:nvPicPr>
          <p:cNvPr id="8" name="Picture 7" descr="Brain-Pad_PRO_mouth_guard_Black_Blue3.jpg"/>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rcRect l="31385" t="18711" r="785" b="4153"/>
          <a:stretch/>
        </p:blipFill>
        <p:spPr>
          <a:xfrm>
            <a:off x="3457361" y="2949872"/>
            <a:ext cx="1825839" cy="1692825"/>
          </a:xfrm>
          <a:prstGeom prst="rect">
            <a:avLst/>
          </a:prstGeom>
          <a:ln>
            <a:solidFill>
              <a:srgbClr val="FFFFFF"/>
            </a:solidFill>
          </a:ln>
        </p:spPr>
      </p:pic>
      <p:pic>
        <p:nvPicPr>
          <p:cNvPr id="11" name="Picture 10" descr="Screen Shot 2014-05-16 at 8.02.50 P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85895" y="3212055"/>
            <a:ext cx="1663700" cy="513704"/>
          </a:xfrm>
          <a:prstGeom prst="rect">
            <a:avLst/>
          </a:prstGeom>
        </p:spPr>
      </p:pic>
      <p:sp>
        <p:nvSpPr>
          <p:cNvPr id="14" name="TextBox 13"/>
          <p:cNvSpPr txBox="1"/>
          <p:nvPr/>
        </p:nvSpPr>
        <p:spPr>
          <a:xfrm>
            <a:off x="427788" y="129520"/>
            <a:ext cx="8305411" cy="523220"/>
          </a:xfrm>
          <a:prstGeom prst="rect">
            <a:avLst/>
          </a:prstGeom>
          <a:noFill/>
        </p:spPr>
        <p:txBody>
          <a:bodyPr wrap="square" rtlCol="0">
            <a:spAutoFit/>
          </a:bodyPr>
          <a:lstStyle/>
          <a:p>
            <a:r>
              <a:rPr lang="en-US" sz="2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a:t>
            </a:r>
            <a:endParaRPr lang="en-US" sz="28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sp>
        <p:nvSpPr>
          <p:cNvPr id="17" name="Title 1"/>
          <p:cNvSpPr>
            <a:spLocks noGrp="1"/>
          </p:cNvSpPr>
          <p:nvPr>
            <p:ph type="title"/>
          </p:nvPr>
        </p:nvSpPr>
        <p:spPr>
          <a:xfrm>
            <a:off x="427789" y="745880"/>
            <a:ext cx="8462211" cy="1246306"/>
          </a:xfrm>
        </p:spPr>
        <p:txBody>
          <a:bodyPr>
            <a:normAutofit fontScale="90000"/>
          </a:bodyPr>
          <a:lstStyle/>
          <a:p>
            <a:pPr algn="l"/>
            <a:r>
              <a:rPr lang="en-US" sz="5400" dirty="0" smtClean="0">
                <a:effectLst>
                  <a:glow rad="101600">
                    <a:schemeClr val="bg1">
                      <a:alpha val="75000"/>
                    </a:schemeClr>
                  </a:glow>
                </a:effectLst>
                <a:latin typeface="Avenir Black"/>
                <a:cs typeface="Avenir Black"/>
              </a:rPr>
              <a:t>MANAGING THE RISK OF CONCUSSION </a:t>
            </a:r>
            <a:endParaRPr lang="en-US" sz="4800" dirty="0">
              <a:effectLst>
                <a:glow rad="101600">
                  <a:schemeClr val="bg1">
                    <a:alpha val="75000"/>
                  </a:schemeClr>
                </a:glow>
              </a:effectLst>
              <a:latin typeface="Avenir Black"/>
              <a:cs typeface="Avenir Black"/>
            </a:endParaRPr>
          </a:p>
        </p:txBody>
      </p:sp>
      <p:pic>
        <p:nvPicPr>
          <p:cNvPr id="19" name="Picture 18" descr="Iron Neck Edited.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7700" y="2990512"/>
            <a:ext cx="2278027" cy="1587500"/>
          </a:xfrm>
          <a:prstGeom prst="rect">
            <a:avLst/>
          </a:prstGeom>
        </p:spPr>
      </p:pic>
    </p:spTree>
    <p:extLst>
      <p:ext uri="{BB962C8B-B14F-4D97-AF65-F5344CB8AC3E}">
        <p14:creationId xmlns:p14="http://schemas.microsoft.com/office/powerpoint/2010/main" val="422466752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101602" y="0"/>
            <a:ext cx="5689602" cy="6858000"/>
          </a:xfrm>
          <a:prstGeom prst="rect">
            <a:avLst/>
          </a:prstGeom>
          <a:gradFill flip="none" rotWithShape="1">
            <a:gsLst>
              <a:gs pos="0">
                <a:srgbClr val="020526"/>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Concussio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3800" y="38100"/>
            <a:ext cx="4033068" cy="2870200"/>
          </a:xfrm>
          <a:prstGeom prst="rect">
            <a:avLst/>
          </a:prstGeom>
        </p:spPr>
      </p:pic>
      <p:sp>
        <p:nvSpPr>
          <p:cNvPr id="3" name="Content Placeholder 2"/>
          <p:cNvSpPr>
            <a:spLocks noGrp="1"/>
          </p:cNvSpPr>
          <p:nvPr>
            <p:ph idx="1"/>
          </p:nvPr>
        </p:nvSpPr>
        <p:spPr>
          <a:xfrm>
            <a:off x="441156" y="2031996"/>
            <a:ext cx="8462211" cy="618958"/>
          </a:xfrm>
        </p:spPr>
        <p:txBody>
          <a:bodyPr>
            <a:normAutofit/>
          </a:bodyPr>
          <a:lstStyle/>
          <a:p>
            <a:pPr marL="0" indent="0">
              <a:buNone/>
            </a:pPr>
            <a:r>
              <a:rPr lang="en-US" sz="3200" dirty="0" smtClean="0">
                <a:solidFill>
                  <a:srgbClr val="FBB121"/>
                </a:solidFill>
                <a:effectLst>
                  <a:glow rad="101600">
                    <a:schemeClr val="bg1">
                      <a:alpha val="75000"/>
                    </a:schemeClr>
                  </a:glow>
                </a:effectLst>
                <a:latin typeface="Avenir Black Oblique"/>
                <a:cs typeface="Avenir Black Oblique"/>
              </a:rPr>
              <a:t>Implementing Change: The Future of Sport</a:t>
            </a:r>
          </a:p>
        </p:txBody>
      </p:sp>
      <p:sp>
        <p:nvSpPr>
          <p:cNvPr id="6" name="Rectangle 5"/>
          <p:cNvSpPr/>
          <p:nvPr/>
        </p:nvSpPr>
        <p:spPr>
          <a:xfrm>
            <a:off x="1684421" y="5320632"/>
            <a:ext cx="5641473" cy="1096210"/>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440488" y="2654300"/>
            <a:ext cx="8596379" cy="4203700"/>
          </a:xfrm>
          <a:prstGeom prst="rect">
            <a:avLst/>
          </a:prstGeom>
          <a:noFill/>
        </p:spPr>
        <p:txBody>
          <a:bodyPr vert="horz" lIns="91440" tIns="45720" rIns="91440" bIns="45720" rtlCol="0">
            <a:norm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a:spcBef>
                <a:spcPct val="10000"/>
              </a:spcBef>
              <a:buClr>
                <a:srgbClr val="FBB121"/>
              </a:buClr>
            </a:pPr>
            <a:r>
              <a:rPr lang="en-US" sz="2400" dirty="0" smtClean="0">
                <a:latin typeface="Avenir Book"/>
                <a:cs typeface="Avenir Book"/>
              </a:rPr>
              <a:t>Legislative Requirements / Laws</a:t>
            </a:r>
          </a:p>
          <a:p>
            <a:pPr>
              <a:spcBef>
                <a:spcPct val="10000"/>
              </a:spcBef>
              <a:buClr>
                <a:srgbClr val="FBB121"/>
              </a:buClr>
            </a:pPr>
            <a:r>
              <a:rPr lang="en-US" sz="2400" dirty="0" smtClean="0">
                <a:solidFill>
                  <a:srgbClr val="FBB121"/>
                </a:solidFill>
                <a:latin typeface="Avenir Book"/>
                <a:cs typeface="Avenir Book"/>
              </a:rPr>
              <a:t>Football </a:t>
            </a:r>
            <a:r>
              <a:rPr lang="en-US" sz="2400" dirty="0" smtClean="0">
                <a:latin typeface="Avenir Book"/>
                <a:cs typeface="Avenir Book"/>
              </a:rPr>
              <a:t>– penalties for spearing &amp; hits to head; removed from game if helmet comes off; limit full contact practices; kick offs; 3-point stance; </a:t>
            </a:r>
          </a:p>
          <a:p>
            <a:pPr>
              <a:spcBef>
                <a:spcPct val="10000"/>
              </a:spcBef>
              <a:buClr>
                <a:srgbClr val="FBB121"/>
              </a:buClr>
            </a:pPr>
            <a:r>
              <a:rPr lang="en-US" sz="2400" dirty="0" smtClean="0">
                <a:solidFill>
                  <a:srgbClr val="FBB121"/>
                </a:solidFill>
                <a:latin typeface="Avenir Book"/>
                <a:cs typeface="Avenir Book"/>
              </a:rPr>
              <a:t>Soccer </a:t>
            </a:r>
            <a:r>
              <a:rPr lang="en-US" sz="2400" dirty="0" smtClean="0">
                <a:latin typeface="Avenir Book"/>
                <a:cs typeface="Avenir Book"/>
              </a:rPr>
              <a:t>– limit full contact &amp; heading in practices</a:t>
            </a:r>
          </a:p>
          <a:p>
            <a:pPr>
              <a:spcBef>
                <a:spcPct val="10000"/>
              </a:spcBef>
              <a:buClr>
                <a:srgbClr val="FBB121"/>
              </a:buClr>
            </a:pPr>
            <a:r>
              <a:rPr lang="en-US" sz="2400" dirty="0">
                <a:latin typeface="Avenir Book"/>
                <a:cs typeface="Avenir Book"/>
              </a:rPr>
              <a:t>Additional athletic trainers??? </a:t>
            </a:r>
          </a:p>
          <a:p>
            <a:pPr marL="0" indent="0">
              <a:spcBef>
                <a:spcPct val="10000"/>
              </a:spcBef>
              <a:buClr>
                <a:srgbClr val="FBB121"/>
              </a:buClr>
              <a:buNone/>
            </a:pPr>
            <a:endParaRPr lang="en-US" sz="2400" dirty="0" smtClean="0">
              <a:latin typeface="Avenir Book"/>
              <a:cs typeface="Avenir Book"/>
            </a:endParaRPr>
          </a:p>
          <a:p>
            <a:pPr marL="0" indent="0">
              <a:spcBef>
                <a:spcPct val="10000"/>
              </a:spcBef>
              <a:buNone/>
            </a:pPr>
            <a:endParaRPr lang="en-US" sz="2400" dirty="0" smtClean="0">
              <a:latin typeface="Avenir Book"/>
              <a:cs typeface="Avenir Book"/>
            </a:endParaRPr>
          </a:p>
          <a:p>
            <a:pPr marL="0" indent="0">
              <a:spcBef>
                <a:spcPct val="10000"/>
              </a:spcBef>
              <a:buNone/>
            </a:pPr>
            <a:endParaRPr lang="en-US" sz="2400" dirty="0" smtClean="0">
              <a:latin typeface="Avenir Book"/>
              <a:cs typeface="Avenir Book"/>
            </a:endParaRPr>
          </a:p>
          <a:p>
            <a:pPr>
              <a:spcBef>
                <a:spcPct val="10000"/>
              </a:spcBef>
            </a:pPr>
            <a:endParaRPr lang="en-US" sz="2600" dirty="0" smtClean="0">
              <a:latin typeface="Avenir Book"/>
              <a:cs typeface="Avenir Book"/>
            </a:endParaRPr>
          </a:p>
        </p:txBody>
      </p:sp>
      <p:sp>
        <p:nvSpPr>
          <p:cNvPr id="12" name="TextBox 11"/>
          <p:cNvSpPr txBox="1"/>
          <p:nvPr/>
        </p:nvSpPr>
        <p:spPr>
          <a:xfrm>
            <a:off x="427788" y="129520"/>
            <a:ext cx="8305411" cy="523220"/>
          </a:xfrm>
          <a:prstGeom prst="rect">
            <a:avLst/>
          </a:prstGeom>
          <a:noFill/>
        </p:spPr>
        <p:txBody>
          <a:bodyPr wrap="square" rtlCol="0">
            <a:spAutoFit/>
          </a:bodyPr>
          <a:lstStyle/>
          <a:p>
            <a:r>
              <a:rPr lang="en-US" sz="2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a:t>
            </a:r>
            <a:endParaRPr lang="en-US" sz="28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sp>
        <p:nvSpPr>
          <p:cNvPr id="15" name="Title 1"/>
          <p:cNvSpPr>
            <a:spLocks noGrp="1"/>
          </p:cNvSpPr>
          <p:nvPr>
            <p:ph type="title"/>
          </p:nvPr>
        </p:nvSpPr>
        <p:spPr>
          <a:xfrm>
            <a:off x="427789" y="745880"/>
            <a:ext cx="8462211" cy="1246306"/>
          </a:xfrm>
        </p:spPr>
        <p:txBody>
          <a:bodyPr>
            <a:normAutofit fontScale="90000"/>
          </a:bodyPr>
          <a:lstStyle/>
          <a:p>
            <a:pPr algn="l"/>
            <a:r>
              <a:rPr lang="en-US" sz="5400" dirty="0">
                <a:effectLst>
                  <a:glow rad="101600">
                    <a:schemeClr val="bg1">
                      <a:alpha val="75000"/>
                    </a:schemeClr>
                  </a:glow>
                </a:effectLst>
                <a:latin typeface="Avenir Black"/>
                <a:cs typeface="Avenir Black"/>
              </a:rPr>
              <a:t>MANAGING THE RISK OF CONCUSSION </a:t>
            </a:r>
            <a:endParaRPr lang="en-US" sz="4800" dirty="0">
              <a:latin typeface="Avenir Black"/>
              <a:cs typeface="Avenir Black"/>
            </a:endParaRPr>
          </a:p>
        </p:txBody>
      </p:sp>
    </p:spTree>
    <p:extLst>
      <p:ext uri="{BB962C8B-B14F-4D97-AF65-F5344CB8AC3E}">
        <p14:creationId xmlns:p14="http://schemas.microsoft.com/office/powerpoint/2010/main" val="151661078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101602" y="0"/>
            <a:ext cx="5651501" cy="6858000"/>
          </a:xfrm>
          <a:prstGeom prst="rect">
            <a:avLst/>
          </a:prstGeom>
          <a:gradFill flip="none" rotWithShape="1">
            <a:gsLst>
              <a:gs pos="0">
                <a:srgbClr val="020526"/>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descr="Concussio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3800" y="38100"/>
            <a:ext cx="4033068" cy="2870200"/>
          </a:xfrm>
          <a:prstGeom prst="rect">
            <a:avLst/>
          </a:prstGeom>
        </p:spPr>
      </p:pic>
      <p:sp>
        <p:nvSpPr>
          <p:cNvPr id="6" name="Rectangle 5"/>
          <p:cNvSpPr/>
          <p:nvPr/>
        </p:nvSpPr>
        <p:spPr>
          <a:xfrm>
            <a:off x="1684421" y="5320632"/>
            <a:ext cx="5641473" cy="1096210"/>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427788" y="2609512"/>
            <a:ext cx="8462211" cy="4438988"/>
          </a:xfrm>
          <a:prstGeom prst="rect">
            <a:avLst/>
          </a:prstGeom>
          <a:noFill/>
        </p:spPr>
        <p:txBody>
          <a:bodyPr vert="horz" lIns="91440" tIns="45720" rIns="91440" bIns="45720" rtlCol="0">
            <a:norm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a:spcBef>
                <a:spcPct val="10000"/>
              </a:spcBef>
              <a:buClr>
                <a:srgbClr val="FBB121"/>
              </a:buClr>
            </a:pPr>
            <a:r>
              <a:rPr lang="en-US" sz="2400" dirty="0" smtClean="0">
                <a:latin typeface="Avenir Book"/>
                <a:cs typeface="Avenir Book"/>
              </a:rPr>
              <a:t>Allow </a:t>
            </a:r>
            <a:r>
              <a:rPr lang="en-US" sz="2400" dirty="0">
                <a:latin typeface="Avenir Book"/>
                <a:cs typeface="Avenir Book"/>
              </a:rPr>
              <a:t>for adequate time to conduct on-field assessment</a:t>
            </a:r>
          </a:p>
          <a:p>
            <a:pPr>
              <a:spcBef>
                <a:spcPct val="10000"/>
              </a:spcBef>
              <a:buClr>
                <a:srgbClr val="FBB121"/>
              </a:buClr>
            </a:pPr>
            <a:r>
              <a:rPr lang="en-US" sz="2400" dirty="0">
                <a:latin typeface="Avenir Book"/>
                <a:cs typeface="Avenir Book"/>
              </a:rPr>
              <a:t>Enhance neck strength training programs, especially for </a:t>
            </a:r>
            <a:r>
              <a:rPr lang="en-US" sz="2400" dirty="0" smtClean="0">
                <a:latin typeface="Avenir Book"/>
                <a:cs typeface="Avenir Book"/>
              </a:rPr>
              <a:t>women</a:t>
            </a:r>
          </a:p>
          <a:p>
            <a:pPr>
              <a:spcBef>
                <a:spcPct val="10000"/>
              </a:spcBef>
              <a:buClr>
                <a:srgbClr val="FBB121"/>
              </a:buClr>
            </a:pPr>
            <a:r>
              <a:rPr lang="en-US" sz="2400" dirty="0" smtClean="0">
                <a:latin typeface="Avenir Book"/>
                <a:cs typeface="Avenir Book"/>
              </a:rPr>
              <a:t>Assessment </a:t>
            </a:r>
            <a:r>
              <a:rPr lang="en-US" sz="2400" dirty="0">
                <a:latin typeface="Avenir Book"/>
                <a:cs typeface="Avenir Book"/>
              </a:rPr>
              <a:t>and equipment modifications fueled by technology &amp; </a:t>
            </a:r>
            <a:r>
              <a:rPr lang="en-US" sz="2400" dirty="0" smtClean="0">
                <a:latin typeface="Avenir Book"/>
                <a:cs typeface="Avenir Book"/>
              </a:rPr>
              <a:t>research</a:t>
            </a:r>
          </a:p>
          <a:p>
            <a:pPr>
              <a:spcBef>
                <a:spcPct val="10000"/>
              </a:spcBef>
              <a:buClr>
                <a:srgbClr val="FBB121"/>
              </a:buClr>
            </a:pPr>
            <a:r>
              <a:rPr lang="en-US" sz="2400" dirty="0">
                <a:latin typeface="Avenir Book"/>
                <a:cs typeface="Avenir Book"/>
              </a:rPr>
              <a:t>Behavioral and cultural changes </a:t>
            </a:r>
          </a:p>
          <a:p>
            <a:pPr>
              <a:spcBef>
                <a:spcPct val="10000"/>
              </a:spcBef>
              <a:buClr>
                <a:srgbClr val="FBB121"/>
              </a:buClr>
            </a:pPr>
            <a:endParaRPr lang="en-US" sz="2400" dirty="0">
              <a:latin typeface="Avenir Book"/>
              <a:cs typeface="Avenir Book"/>
            </a:endParaRPr>
          </a:p>
          <a:p>
            <a:pPr marL="0" indent="0">
              <a:spcBef>
                <a:spcPct val="10000"/>
              </a:spcBef>
              <a:buNone/>
            </a:pPr>
            <a:endParaRPr lang="en-US" sz="2600" dirty="0" smtClean="0">
              <a:latin typeface="Avenir Book"/>
              <a:cs typeface="Avenir Book"/>
            </a:endParaRPr>
          </a:p>
        </p:txBody>
      </p:sp>
      <p:sp>
        <p:nvSpPr>
          <p:cNvPr id="10" name="TextBox 9"/>
          <p:cNvSpPr txBox="1"/>
          <p:nvPr/>
        </p:nvSpPr>
        <p:spPr>
          <a:xfrm>
            <a:off x="427788" y="129520"/>
            <a:ext cx="8305411" cy="523220"/>
          </a:xfrm>
          <a:prstGeom prst="rect">
            <a:avLst/>
          </a:prstGeom>
          <a:noFill/>
        </p:spPr>
        <p:txBody>
          <a:bodyPr wrap="square" rtlCol="0">
            <a:spAutoFit/>
          </a:bodyPr>
          <a:lstStyle/>
          <a:p>
            <a:r>
              <a:rPr lang="en-US" sz="2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a:t>
            </a:r>
            <a:endParaRPr lang="en-US" sz="28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sp>
        <p:nvSpPr>
          <p:cNvPr id="14" name="Title 1"/>
          <p:cNvSpPr>
            <a:spLocks noGrp="1"/>
          </p:cNvSpPr>
          <p:nvPr>
            <p:ph type="title"/>
          </p:nvPr>
        </p:nvSpPr>
        <p:spPr>
          <a:xfrm>
            <a:off x="427789" y="745880"/>
            <a:ext cx="8462211" cy="1246306"/>
          </a:xfrm>
        </p:spPr>
        <p:txBody>
          <a:bodyPr>
            <a:normAutofit fontScale="90000"/>
          </a:bodyPr>
          <a:lstStyle/>
          <a:p>
            <a:pPr algn="l"/>
            <a:r>
              <a:rPr lang="en-US" sz="5400" dirty="0">
                <a:effectLst>
                  <a:glow rad="101600">
                    <a:schemeClr val="bg1">
                      <a:alpha val="75000"/>
                    </a:schemeClr>
                  </a:glow>
                </a:effectLst>
                <a:latin typeface="Avenir Black"/>
                <a:cs typeface="Avenir Black"/>
              </a:rPr>
              <a:t>MANAGING THE RISK OF CONCUSSION </a:t>
            </a:r>
            <a:endParaRPr lang="en-US" sz="4800" dirty="0">
              <a:latin typeface="Avenir Black"/>
              <a:cs typeface="Avenir Black"/>
            </a:endParaRPr>
          </a:p>
        </p:txBody>
      </p:sp>
      <p:sp>
        <p:nvSpPr>
          <p:cNvPr id="18" name="Content Placeholder 2"/>
          <p:cNvSpPr txBox="1">
            <a:spLocks/>
          </p:cNvSpPr>
          <p:nvPr/>
        </p:nvSpPr>
        <p:spPr>
          <a:xfrm>
            <a:off x="441156" y="2031996"/>
            <a:ext cx="8462211" cy="61895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mtClean="0">
                <a:solidFill>
                  <a:srgbClr val="FBB121"/>
                </a:solidFill>
                <a:effectLst>
                  <a:glow rad="101600">
                    <a:schemeClr val="bg1">
                      <a:alpha val="75000"/>
                    </a:schemeClr>
                  </a:glow>
                </a:effectLst>
                <a:latin typeface="Avenir Black Oblique"/>
                <a:cs typeface="Avenir Black Oblique"/>
              </a:rPr>
              <a:t>Implementing Change: The Future of Sport</a:t>
            </a:r>
            <a:endParaRPr lang="en-US" dirty="0" smtClean="0">
              <a:solidFill>
                <a:srgbClr val="FBB121"/>
              </a:solidFill>
              <a:effectLst>
                <a:glow rad="101600">
                  <a:schemeClr val="bg1">
                    <a:alpha val="75000"/>
                  </a:schemeClr>
                </a:glow>
              </a:effectLst>
              <a:latin typeface="Avenir Black Oblique"/>
              <a:cs typeface="Avenir Black Oblique"/>
            </a:endParaRPr>
          </a:p>
        </p:txBody>
      </p:sp>
    </p:spTree>
    <p:extLst>
      <p:ext uri="{BB962C8B-B14F-4D97-AF65-F5344CB8AC3E}">
        <p14:creationId xmlns:p14="http://schemas.microsoft.com/office/powerpoint/2010/main" val="51131448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101602" y="0"/>
            <a:ext cx="5651501" cy="6858000"/>
          </a:xfrm>
          <a:prstGeom prst="rect">
            <a:avLst/>
          </a:prstGeom>
          <a:gradFill flip="none" rotWithShape="1">
            <a:gsLst>
              <a:gs pos="0">
                <a:srgbClr val="020526"/>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descr="Concussio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3800" y="38100"/>
            <a:ext cx="4033068" cy="2870200"/>
          </a:xfrm>
          <a:prstGeom prst="rect">
            <a:avLst/>
          </a:prstGeom>
        </p:spPr>
      </p:pic>
      <p:sp>
        <p:nvSpPr>
          <p:cNvPr id="6" name="Rectangle 5"/>
          <p:cNvSpPr/>
          <p:nvPr/>
        </p:nvSpPr>
        <p:spPr>
          <a:xfrm>
            <a:off x="1684421" y="5320632"/>
            <a:ext cx="5641473" cy="1096210"/>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396038" y="2609511"/>
            <a:ext cx="8609080" cy="4121489"/>
          </a:xfrm>
          <a:prstGeom prst="rect">
            <a:avLst/>
          </a:prstGeom>
          <a:noFill/>
        </p:spPr>
        <p:txBody>
          <a:bodyPr vert="horz" lIns="91440" tIns="45720" rIns="91440" bIns="45720" rtlCol="0">
            <a:norm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a:spcBef>
                <a:spcPct val="10000"/>
              </a:spcBef>
              <a:buClr>
                <a:srgbClr val="FBB121"/>
              </a:buClr>
            </a:pPr>
            <a:r>
              <a:rPr lang="en-US" sz="2400" dirty="0" smtClean="0">
                <a:latin typeface="Avenir Book"/>
                <a:cs typeface="Avenir Book"/>
              </a:rPr>
              <a:t>NFL Class Action Lawsuit </a:t>
            </a:r>
          </a:p>
          <a:p>
            <a:pPr lvl="1">
              <a:spcBef>
                <a:spcPct val="10000"/>
              </a:spcBef>
              <a:buClr>
                <a:srgbClr val="FBB121"/>
              </a:buClr>
            </a:pPr>
            <a:r>
              <a:rPr lang="en-US" sz="2400" dirty="0" smtClean="0">
                <a:latin typeface="Avenir Book"/>
                <a:cs typeface="Avenir Book"/>
              </a:rPr>
              <a:t>More than 4,800 ex-NFL players to be paid more than $765 million </a:t>
            </a:r>
            <a:r>
              <a:rPr lang="en-US" sz="2200" i="1" dirty="0" smtClean="0">
                <a:solidFill>
                  <a:schemeClr val="accent1">
                    <a:lumMod val="40000"/>
                    <a:lumOff val="60000"/>
                  </a:schemeClr>
                </a:solidFill>
                <a:latin typeface="Avenir Book"/>
                <a:cs typeface="Avenir Book"/>
              </a:rPr>
              <a:t>(pending - to date)</a:t>
            </a:r>
          </a:p>
          <a:p>
            <a:pPr>
              <a:spcBef>
                <a:spcPct val="10000"/>
              </a:spcBef>
              <a:buClr>
                <a:srgbClr val="FBB121"/>
              </a:buClr>
            </a:pPr>
            <a:r>
              <a:rPr lang="en-US" sz="2200" dirty="0" smtClean="0">
                <a:latin typeface="Avenir Book"/>
                <a:cs typeface="Avenir Book"/>
              </a:rPr>
              <a:t>NCAA</a:t>
            </a:r>
            <a:r>
              <a:rPr lang="en-US" sz="2200" i="1" dirty="0" smtClean="0">
                <a:latin typeface="Avenir Book"/>
                <a:cs typeface="Avenir Book"/>
              </a:rPr>
              <a:t> </a:t>
            </a:r>
            <a:r>
              <a:rPr lang="en-US" sz="2200" dirty="0" smtClean="0">
                <a:latin typeface="Avenir Book"/>
                <a:cs typeface="Avenir Book"/>
              </a:rPr>
              <a:t>Lawsuits </a:t>
            </a:r>
          </a:p>
          <a:p>
            <a:pPr lvl="1">
              <a:spcBef>
                <a:spcPct val="10000"/>
              </a:spcBef>
              <a:buClr>
                <a:srgbClr val="FBB121"/>
              </a:buClr>
            </a:pPr>
            <a:r>
              <a:rPr lang="en-US" sz="2400" dirty="0" smtClean="0">
                <a:latin typeface="Avenir Book"/>
                <a:cs typeface="Avenir Book"/>
              </a:rPr>
              <a:t>La </a:t>
            </a:r>
            <a:r>
              <a:rPr lang="en-US" sz="2400" dirty="0">
                <a:latin typeface="Avenir Book"/>
                <a:cs typeface="Avenir Book"/>
              </a:rPr>
              <a:t>Salle University player settled for $7.5 million in </a:t>
            </a:r>
            <a:r>
              <a:rPr lang="en-US" sz="2400" dirty="0" smtClean="0">
                <a:latin typeface="Avenir Book"/>
                <a:cs typeface="Avenir Book"/>
              </a:rPr>
              <a:t>2009</a:t>
            </a:r>
          </a:p>
          <a:p>
            <a:pPr lvl="1">
              <a:spcBef>
                <a:spcPct val="10000"/>
              </a:spcBef>
              <a:buClr>
                <a:srgbClr val="FBB121"/>
              </a:buClr>
            </a:pPr>
            <a:r>
              <a:rPr lang="en-US" sz="2400" dirty="0" smtClean="0">
                <a:latin typeface="Avenir Book"/>
                <a:cs typeface="Avenir Book"/>
              </a:rPr>
              <a:t>Current class </a:t>
            </a:r>
            <a:r>
              <a:rPr lang="en-US" sz="2400" dirty="0">
                <a:latin typeface="Avenir Book"/>
                <a:cs typeface="Avenir Book"/>
              </a:rPr>
              <a:t>action </a:t>
            </a:r>
            <a:r>
              <a:rPr lang="en-US" sz="2400" dirty="0" smtClean="0">
                <a:latin typeface="Avenir Book"/>
                <a:cs typeface="Avenir Book"/>
              </a:rPr>
              <a:t>case (filed in 2011) </a:t>
            </a:r>
            <a:r>
              <a:rPr lang="en-US" sz="2400" dirty="0">
                <a:latin typeface="Avenir Book"/>
                <a:cs typeface="Avenir Book"/>
              </a:rPr>
              <a:t>by former athletes claiming NCAA negligent </a:t>
            </a:r>
            <a:r>
              <a:rPr lang="en-US" sz="2400" dirty="0" smtClean="0">
                <a:latin typeface="Avenir Book"/>
                <a:cs typeface="Avenir Book"/>
              </a:rPr>
              <a:t>(due to inaction</a:t>
            </a:r>
            <a:r>
              <a:rPr lang="en-US" sz="2400" dirty="0">
                <a:latin typeface="Avenir Book"/>
                <a:cs typeface="Avenir Book"/>
              </a:rPr>
              <a:t>) in handling of brain trauma. </a:t>
            </a:r>
            <a:endParaRPr lang="en-US" sz="2400" dirty="0" smtClean="0">
              <a:latin typeface="Avenir Book"/>
              <a:cs typeface="Avenir Book"/>
            </a:endParaRPr>
          </a:p>
          <a:p>
            <a:pPr>
              <a:spcBef>
                <a:spcPct val="10000"/>
              </a:spcBef>
              <a:buClr>
                <a:srgbClr val="FBB121"/>
              </a:buClr>
            </a:pPr>
            <a:endParaRPr lang="en-US" sz="2200" i="1" dirty="0" smtClean="0">
              <a:solidFill>
                <a:schemeClr val="accent1">
                  <a:lumMod val="40000"/>
                  <a:lumOff val="60000"/>
                </a:schemeClr>
              </a:solidFill>
              <a:latin typeface="Avenir Book"/>
              <a:cs typeface="Avenir Book"/>
            </a:endParaRPr>
          </a:p>
          <a:p>
            <a:pPr>
              <a:spcBef>
                <a:spcPct val="10000"/>
              </a:spcBef>
            </a:pPr>
            <a:endParaRPr lang="en-US" sz="2600" dirty="0" smtClean="0">
              <a:latin typeface="Avenir Book"/>
              <a:cs typeface="Avenir Book"/>
            </a:endParaRPr>
          </a:p>
        </p:txBody>
      </p:sp>
      <p:sp>
        <p:nvSpPr>
          <p:cNvPr id="10" name="TextBox 9"/>
          <p:cNvSpPr txBox="1"/>
          <p:nvPr/>
        </p:nvSpPr>
        <p:spPr>
          <a:xfrm>
            <a:off x="427788" y="129520"/>
            <a:ext cx="8305411" cy="523220"/>
          </a:xfrm>
          <a:prstGeom prst="rect">
            <a:avLst/>
          </a:prstGeom>
          <a:noFill/>
        </p:spPr>
        <p:txBody>
          <a:bodyPr wrap="square" rtlCol="0">
            <a:spAutoFit/>
          </a:bodyPr>
          <a:lstStyle/>
          <a:p>
            <a:r>
              <a:rPr lang="en-US" sz="2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a:t>
            </a:r>
            <a:endParaRPr lang="en-US" sz="28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sp>
        <p:nvSpPr>
          <p:cNvPr id="14" name="Title 1"/>
          <p:cNvSpPr>
            <a:spLocks noGrp="1"/>
          </p:cNvSpPr>
          <p:nvPr>
            <p:ph type="title"/>
          </p:nvPr>
        </p:nvSpPr>
        <p:spPr>
          <a:xfrm>
            <a:off x="427789" y="745880"/>
            <a:ext cx="8462211" cy="1246306"/>
          </a:xfrm>
        </p:spPr>
        <p:txBody>
          <a:bodyPr>
            <a:normAutofit fontScale="90000"/>
          </a:bodyPr>
          <a:lstStyle/>
          <a:p>
            <a:pPr algn="l"/>
            <a:r>
              <a:rPr lang="en-US" sz="5400" dirty="0">
                <a:effectLst>
                  <a:glow rad="101600">
                    <a:schemeClr val="bg1">
                      <a:alpha val="75000"/>
                    </a:schemeClr>
                  </a:glow>
                </a:effectLst>
                <a:latin typeface="Avenir Black"/>
                <a:cs typeface="Avenir Black"/>
              </a:rPr>
              <a:t>MANAGING THE RISK OF CONCUSSION </a:t>
            </a:r>
            <a:endParaRPr lang="en-US" sz="4800" dirty="0">
              <a:latin typeface="Avenir Black"/>
              <a:cs typeface="Avenir Black"/>
            </a:endParaRPr>
          </a:p>
        </p:txBody>
      </p:sp>
      <p:sp>
        <p:nvSpPr>
          <p:cNvPr id="18" name="Content Placeholder 2"/>
          <p:cNvSpPr txBox="1">
            <a:spLocks/>
          </p:cNvSpPr>
          <p:nvPr/>
        </p:nvSpPr>
        <p:spPr>
          <a:xfrm>
            <a:off x="441156" y="2031996"/>
            <a:ext cx="8462211" cy="61895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mtClean="0">
                <a:solidFill>
                  <a:srgbClr val="FBB121"/>
                </a:solidFill>
                <a:effectLst>
                  <a:glow rad="101600">
                    <a:schemeClr val="bg1">
                      <a:alpha val="75000"/>
                    </a:schemeClr>
                  </a:glow>
                </a:effectLst>
                <a:latin typeface="Avenir Black Oblique"/>
                <a:cs typeface="Avenir Black Oblique"/>
              </a:rPr>
              <a:t>Implementing Change: The Future of Sport</a:t>
            </a:r>
            <a:endParaRPr lang="en-US" dirty="0" smtClean="0">
              <a:solidFill>
                <a:srgbClr val="FBB121"/>
              </a:solidFill>
              <a:effectLst>
                <a:glow rad="101600">
                  <a:schemeClr val="bg1">
                    <a:alpha val="75000"/>
                  </a:schemeClr>
                </a:glow>
              </a:effectLst>
              <a:latin typeface="Avenir Black Oblique"/>
              <a:cs typeface="Avenir Black Oblique"/>
            </a:endParaRPr>
          </a:p>
        </p:txBody>
      </p:sp>
    </p:spTree>
    <p:extLst>
      <p:ext uri="{BB962C8B-B14F-4D97-AF65-F5344CB8AC3E}">
        <p14:creationId xmlns:p14="http://schemas.microsoft.com/office/powerpoint/2010/main" val="114334594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101602" y="0"/>
            <a:ext cx="5651501" cy="6858000"/>
          </a:xfrm>
          <a:prstGeom prst="rect">
            <a:avLst/>
          </a:prstGeom>
          <a:gradFill flip="none" rotWithShape="1">
            <a:gsLst>
              <a:gs pos="0">
                <a:srgbClr val="020526"/>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descr="Concussio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3800" y="38100"/>
            <a:ext cx="4033068" cy="2870200"/>
          </a:xfrm>
          <a:prstGeom prst="rect">
            <a:avLst/>
          </a:prstGeom>
        </p:spPr>
      </p:pic>
      <p:sp>
        <p:nvSpPr>
          <p:cNvPr id="6" name="Rectangle 5"/>
          <p:cNvSpPr/>
          <p:nvPr/>
        </p:nvSpPr>
        <p:spPr>
          <a:xfrm>
            <a:off x="1684421" y="5320632"/>
            <a:ext cx="5641473" cy="1096210"/>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380163" y="2609511"/>
            <a:ext cx="8609080" cy="4248489"/>
          </a:xfrm>
          <a:prstGeom prst="rect">
            <a:avLst/>
          </a:prstGeom>
          <a:noFill/>
        </p:spPr>
        <p:txBody>
          <a:bodyPr vert="horz" lIns="91440" tIns="45720" rIns="91440" bIns="45720" rtlCol="0">
            <a:norm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0" indent="0">
              <a:spcBef>
                <a:spcPct val="10000"/>
              </a:spcBef>
              <a:buClr>
                <a:srgbClr val="FBB121"/>
              </a:buClr>
              <a:buNone/>
            </a:pPr>
            <a:r>
              <a:rPr lang="en-US" sz="2400" dirty="0" smtClean="0">
                <a:latin typeface="Avenir Book"/>
                <a:cs typeface="Avenir Book"/>
              </a:rPr>
              <a:t>NCAA Class Action Lawsuit (2011; still </a:t>
            </a:r>
            <a:r>
              <a:rPr lang="en-US" sz="2400" i="1" dirty="0" err="1" smtClean="0">
                <a:solidFill>
                  <a:schemeClr val="accent1">
                    <a:lumMod val="40000"/>
                    <a:lumOff val="60000"/>
                  </a:schemeClr>
                </a:solidFill>
                <a:latin typeface="Avenir Book"/>
                <a:cs typeface="Avenir Book"/>
              </a:rPr>
              <a:t>tbd</a:t>
            </a:r>
            <a:r>
              <a:rPr lang="en-US" sz="2400" dirty="0" smtClean="0">
                <a:latin typeface="Avenir Book"/>
                <a:cs typeface="Avenir Book"/>
              </a:rPr>
              <a:t>… )</a:t>
            </a:r>
          </a:p>
          <a:p>
            <a:pPr marL="914400" lvl="1" indent="-457200">
              <a:spcBef>
                <a:spcPct val="10000"/>
              </a:spcBef>
              <a:buClr>
                <a:srgbClr val="FBB121"/>
              </a:buClr>
              <a:buFont typeface="+mj-lt"/>
              <a:buAutoNum type="arabicPeriod"/>
            </a:pPr>
            <a:r>
              <a:rPr lang="en-US" sz="2400" dirty="0" smtClean="0">
                <a:latin typeface="Avenir Book"/>
                <a:cs typeface="Avenir Book"/>
              </a:rPr>
              <a:t>NCAA failed to address and/or correct the coaching of tackling, checking, other playing methodologies that cause head injuries</a:t>
            </a:r>
          </a:p>
          <a:p>
            <a:pPr marL="914400" lvl="1" indent="-457200">
              <a:spcBef>
                <a:spcPct val="10000"/>
              </a:spcBef>
              <a:buClr>
                <a:srgbClr val="FBB121"/>
              </a:buClr>
              <a:buFont typeface="+mj-lt"/>
              <a:buAutoNum type="arabicPeriod"/>
            </a:pPr>
            <a:r>
              <a:rPr lang="en-US" sz="2400" dirty="0" smtClean="0">
                <a:latin typeface="Avenir Book"/>
                <a:cs typeface="Avenir Book"/>
              </a:rPr>
              <a:t>NCAA failed to educate coaches, trainers, and student-athletes as to the symptoms of concussion;</a:t>
            </a:r>
          </a:p>
          <a:p>
            <a:pPr marL="914400" lvl="1" indent="-457200">
              <a:spcBef>
                <a:spcPct val="10000"/>
              </a:spcBef>
              <a:buClr>
                <a:srgbClr val="FBB121"/>
              </a:buClr>
              <a:buFont typeface="+mj-lt"/>
              <a:buAutoNum type="arabicPeriod"/>
            </a:pPr>
            <a:r>
              <a:rPr lang="en-US" sz="2400" dirty="0" smtClean="0">
                <a:latin typeface="Avenir Book"/>
                <a:cs typeface="Avenir Book"/>
              </a:rPr>
              <a:t>NCAA failed to implement system-wide “return to play” guidelines for those who have sustained concussions;</a:t>
            </a:r>
          </a:p>
        </p:txBody>
      </p:sp>
      <p:sp>
        <p:nvSpPr>
          <p:cNvPr id="10" name="TextBox 9"/>
          <p:cNvSpPr txBox="1"/>
          <p:nvPr/>
        </p:nvSpPr>
        <p:spPr>
          <a:xfrm>
            <a:off x="427788" y="129520"/>
            <a:ext cx="8305411" cy="523220"/>
          </a:xfrm>
          <a:prstGeom prst="rect">
            <a:avLst/>
          </a:prstGeom>
          <a:noFill/>
        </p:spPr>
        <p:txBody>
          <a:bodyPr wrap="square" rtlCol="0">
            <a:spAutoFit/>
          </a:bodyPr>
          <a:lstStyle/>
          <a:p>
            <a:r>
              <a:rPr lang="en-US" sz="2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a:t>
            </a:r>
            <a:endParaRPr lang="en-US" sz="28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sp>
        <p:nvSpPr>
          <p:cNvPr id="14" name="Title 1"/>
          <p:cNvSpPr>
            <a:spLocks noGrp="1"/>
          </p:cNvSpPr>
          <p:nvPr>
            <p:ph type="title"/>
          </p:nvPr>
        </p:nvSpPr>
        <p:spPr>
          <a:xfrm>
            <a:off x="427789" y="745880"/>
            <a:ext cx="8462211" cy="1246306"/>
          </a:xfrm>
        </p:spPr>
        <p:txBody>
          <a:bodyPr>
            <a:normAutofit fontScale="90000"/>
          </a:bodyPr>
          <a:lstStyle/>
          <a:p>
            <a:pPr algn="l"/>
            <a:r>
              <a:rPr lang="en-US" sz="5400" dirty="0">
                <a:effectLst>
                  <a:glow rad="101600">
                    <a:schemeClr val="bg1">
                      <a:alpha val="75000"/>
                    </a:schemeClr>
                  </a:glow>
                </a:effectLst>
                <a:latin typeface="Avenir Black"/>
                <a:cs typeface="Avenir Black"/>
              </a:rPr>
              <a:t>MANAGING THE RISK OF CONCUSSION </a:t>
            </a:r>
            <a:endParaRPr lang="en-US" sz="4800" dirty="0">
              <a:latin typeface="Avenir Black"/>
              <a:cs typeface="Avenir Black"/>
            </a:endParaRPr>
          </a:p>
        </p:txBody>
      </p:sp>
      <p:sp>
        <p:nvSpPr>
          <p:cNvPr id="18" name="Content Placeholder 2"/>
          <p:cNvSpPr txBox="1">
            <a:spLocks/>
          </p:cNvSpPr>
          <p:nvPr/>
        </p:nvSpPr>
        <p:spPr>
          <a:xfrm>
            <a:off x="441156" y="2031996"/>
            <a:ext cx="8462211" cy="61895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mtClean="0">
                <a:solidFill>
                  <a:srgbClr val="FBB121"/>
                </a:solidFill>
                <a:effectLst>
                  <a:glow rad="101600">
                    <a:schemeClr val="bg1">
                      <a:alpha val="75000"/>
                    </a:schemeClr>
                  </a:glow>
                </a:effectLst>
                <a:latin typeface="Avenir Black Oblique"/>
                <a:cs typeface="Avenir Black Oblique"/>
              </a:rPr>
              <a:t>Implementing Change: The Future of Sport</a:t>
            </a:r>
            <a:endParaRPr lang="en-US" dirty="0" smtClean="0">
              <a:solidFill>
                <a:srgbClr val="FBB121"/>
              </a:solidFill>
              <a:effectLst>
                <a:glow rad="101600">
                  <a:schemeClr val="bg1">
                    <a:alpha val="75000"/>
                  </a:schemeClr>
                </a:glow>
              </a:effectLst>
              <a:latin typeface="Avenir Black Oblique"/>
              <a:cs typeface="Avenir Black Oblique"/>
            </a:endParaRPr>
          </a:p>
        </p:txBody>
      </p:sp>
    </p:spTree>
    <p:extLst>
      <p:ext uri="{BB962C8B-B14F-4D97-AF65-F5344CB8AC3E}">
        <p14:creationId xmlns:p14="http://schemas.microsoft.com/office/powerpoint/2010/main" val="336842667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101602" y="0"/>
            <a:ext cx="5651501" cy="6858000"/>
          </a:xfrm>
          <a:prstGeom prst="rect">
            <a:avLst/>
          </a:prstGeom>
          <a:gradFill flip="none" rotWithShape="1">
            <a:gsLst>
              <a:gs pos="0">
                <a:srgbClr val="020526"/>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descr="Concussio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3800" y="38100"/>
            <a:ext cx="4033068" cy="2870200"/>
          </a:xfrm>
          <a:prstGeom prst="rect">
            <a:avLst/>
          </a:prstGeom>
        </p:spPr>
      </p:pic>
      <p:sp>
        <p:nvSpPr>
          <p:cNvPr id="6" name="Rectangle 5"/>
          <p:cNvSpPr/>
          <p:nvPr/>
        </p:nvSpPr>
        <p:spPr>
          <a:xfrm>
            <a:off x="1684421" y="5320632"/>
            <a:ext cx="5641473" cy="1096210"/>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380163" y="2609511"/>
            <a:ext cx="8609080" cy="4248489"/>
          </a:xfrm>
          <a:prstGeom prst="rect">
            <a:avLst/>
          </a:prstGeom>
          <a:noFill/>
        </p:spPr>
        <p:txBody>
          <a:bodyPr vert="horz" lIns="91440" tIns="45720" rIns="91440" bIns="45720" rtlCol="0">
            <a:norm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0" indent="0">
              <a:spcBef>
                <a:spcPct val="10000"/>
              </a:spcBef>
              <a:buClr>
                <a:srgbClr val="FBB121"/>
              </a:buClr>
              <a:buNone/>
            </a:pPr>
            <a:r>
              <a:rPr lang="en-US" sz="2400" dirty="0" smtClean="0">
                <a:latin typeface="Avenir Book"/>
                <a:cs typeface="Avenir Book"/>
              </a:rPr>
              <a:t>NCAA Class Action Lawsuit (2011; still </a:t>
            </a:r>
            <a:r>
              <a:rPr lang="en-US" sz="2400" i="1" dirty="0" err="1" smtClean="0">
                <a:solidFill>
                  <a:schemeClr val="accent1">
                    <a:lumMod val="40000"/>
                    <a:lumOff val="60000"/>
                  </a:schemeClr>
                </a:solidFill>
                <a:latin typeface="Avenir Book"/>
                <a:cs typeface="Avenir Book"/>
              </a:rPr>
              <a:t>tbd</a:t>
            </a:r>
            <a:r>
              <a:rPr lang="en-US" sz="2400" dirty="0" smtClean="0">
                <a:latin typeface="Avenir Book"/>
                <a:cs typeface="Avenir Book"/>
              </a:rPr>
              <a:t>… )</a:t>
            </a:r>
          </a:p>
          <a:p>
            <a:pPr marL="914400" lvl="1" indent="-457200">
              <a:spcBef>
                <a:spcPct val="10000"/>
              </a:spcBef>
              <a:buClr>
                <a:srgbClr val="FBB121"/>
              </a:buClr>
              <a:buFont typeface="+mj-lt"/>
              <a:buAutoNum type="arabicPeriod" startAt="4"/>
            </a:pPr>
            <a:r>
              <a:rPr lang="en-US" sz="2400" dirty="0" smtClean="0">
                <a:latin typeface="Avenir Book"/>
                <a:cs typeface="Avenir Book"/>
              </a:rPr>
              <a:t>NCAA failed </a:t>
            </a:r>
            <a:r>
              <a:rPr lang="en-US" sz="2400" dirty="0">
                <a:latin typeface="Avenir Book"/>
                <a:cs typeface="Avenir Book"/>
              </a:rPr>
              <a:t>to implement system-wide guidelines for screening and detection of head injuries;</a:t>
            </a:r>
          </a:p>
          <a:p>
            <a:pPr marL="914400" lvl="1" indent="-457200">
              <a:spcBef>
                <a:spcPct val="10000"/>
              </a:spcBef>
              <a:buClr>
                <a:srgbClr val="FBB121"/>
              </a:buClr>
              <a:buFont typeface="+mj-lt"/>
              <a:buAutoNum type="arabicPeriod" startAt="4"/>
            </a:pPr>
            <a:r>
              <a:rPr lang="en-US" sz="2400" dirty="0" smtClean="0">
                <a:latin typeface="Avenir Book"/>
                <a:cs typeface="Avenir Book"/>
              </a:rPr>
              <a:t>NCAA </a:t>
            </a:r>
            <a:r>
              <a:rPr lang="en-US" sz="2400" dirty="0">
                <a:latin typeface="Avenir Book"/>
                <a:cs typeface="Avenir Book"/>
              </a:rPr>
              <a:t>f</a:t>
            </a:r>
            <a:r>
              <a:rPr lang="en-US" sz="2400" dirty="0" smtClean="0">
                <a:latin typeface="Avenir Book"/>
                <a:cs typeface="Avenir Book"/>
              </a:rPr>
              <a:t>ailed </a:t>
            </a:r>
            <a:r>
              <a:rPr lang="en-US" sz="2400" dirty="0">
                <a:latin typeface="Avenir Book"/>
                <a:cs typeface="Avenir Book"/>
              </a:rPr>
              <a:t>to implement regulations addressing the treatment and eligibility of student-athletes who have sustained multiple concussions while playing;</a:t>
            </a:r>
          </a:p>
          <a:p>
            <a:pPr marL="914400" lvl="1" indent="-457200">
              <a:spcBef>
                <a:spcPct val="10000"/>
              </a:spcBef>
              <a:buClr>
                <a:srgbClr val="FBB121"/>
              </a:buClr>
              <a:buFont typeface="+mj-lt"/>
              <a:buAutoNum type="arabicPeriod" startAt="4"/>
            </a:pPr>
            <a:r>
              <a:rPr lang="en-US" sz="2400" dirty="0" smtClean="0">
                <a:latin typeface="Avenir Book"/>
                <a:cs typeface="Avenir Book"/>
              </a:rPr>
              <a:t>NCAA failed </a:t>
            </a:r>
            <a:r>
              <a:rPr lang="en-US" sz="2400" dirty="0">
                <a:latin typeface="Avenir Book"/>
                <a:cs typeface="Avenir Book"/>
              </a:rPr>
              <a:t>to implement a support system for student-athletes who, after sustaining concussions, are left unable to either play their sport or lead a normal life. </a:t>
            </a:r>
          </a:p>
        </p:txBody>
      </p:sp>
      <p:sp>
        <p:nvSpPr>
          <p:cNvPr id="10" name="TextBox 9"/>
          <p:cNvSpPr txBox="1"/>
          <p:nvPr/>
        </p:nvSpPr>
        <p:spPr>
          <a:xfrm>
            <a:off x="427788" y="129520"/>
            <a:ext cx="8305411" cy="523220"/>
          </a:xfrm>
          <a:prstGeom prst="rect">
            <a:avLst/>
          </a:prstGeom>
          <a:noFill/>
        </p:spPr>
        <p:txBody>
          <a:bodyPr wrap="square" rtlCol="0">
            <a:spAutoFit/>
          </a:bodyPr>
          <a:lstStyle/>
          <a:p>
            <a:r>
              <a:rPr lang="en-US" sz="2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a:t>
            </a:r>
            <a:endParaRPr lang="en-US" sz="28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sp>
        <p:nvSpPr>
          <p:cNvPr id="14" name="Title 1"/>
          <p:cNvSpPr>
            <a:spLocks noGrp="1"/>
          </p:cNvSpPr>
          <p:nvPr>
            <p:ph type="title"/>
          </p:nvPr>
        </p:nvSpPr>
        <p:spPr>
          <a:xfrm>
            <a:off x="427789" y="745880"/>
            <a:ext cx="8462211" cy="1246306"/>
          </a:xfrm>
        </p:spPr>
        <p:txBody>
          <a:bodyPr>
            <a:normAutofit fontScale="90000"/>
          </a:bodyPr>
          <a:lstStyle/>
          <a:p>
            <a:pPr algn="l"/>
            <a:r>
              <a:rPr lang="en-US" sz="5400" dirty="0">
                <a:effectLst>
                  <a:glow rad="101600">
                    <a:schemeClr val="bg1">
                      <a:alpha val="75000"/>
                    </a:schemeClr>
                  </a:glow>
                </a:effectLst>
                <a:latin typeface="Avenir Black"/>
                <a:cs typeface="Avenir Black"/>
              </a:rPr>
              <a:t>MANAGING THE RISK OF CONCUSSION </a:t>
            </a:r>
            <a:endParaRPr lang="en-US" sz="4800" dirty="0">
              <a:latin typeface="Avenir Black"/>
              <a:cs typeface="Avenir Black"/>
            </a:endParaRPr>
          </a:p>
        </p:txBody>
      </p:sp>
      <p:sp>
        <p:nvSpPr>
          <p:cNvPr id="18" name="Content Placeholder 2"/>
          <p:cNvSpPr txBox="1">
            <a:spLocks/>
          </p:cNvSpPr>
          <p:nvPr/>
        </p:nvSpPr>
        <p:spPr>
          <a:xfrm>
            <a:off x="441156" y="2031996"/>
            <a:ext cx="8462211" cy="61895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mtClean="0">
                <a:solidFill>
                  <a:srgbClr val="FBB121"/>
                </a:solidFill>
                <a:effectLst>
                  <a:glow rad="101600">
                    <a:schemeClr val="bg1">
                      <a:alpha val="75000"/>
                    </a:schemeClr>
                  </a:glow>
                </a:effectLst>
                <a:latin typeface="Avenir Black Oblique"/>
                <a:cs typeface="Avenir Black Oblique"/>
              </a:rPr>
              <a:t>Implementing Change: The Future of Sport</a:t>
            </a:r>
            <a:endParaRPr lang="en-US" dirty="0" smtClean="0">
              <a:solidFill>
                <a:srgbClr val="FBB121"/>
              </a:solidFill>
              <a:effectLst>
                <a:glow rad="101600">
                  <a:schemeClr val="bg1">
                    <a:alpha val="75000"/>
                  </a:schemeClr>
                </a:glow>
              </a:effectLst>
              <a:latin typeface="Avenir Black Oblique"/>
              <a:cs typeface="Avenir Black Oblique"/>
            </a:endParaRPr>
          </a:p>
        </p:txBody>
      </p:sp>
    </p:spTree>
    <p:extLst>
      <p:ext uri="{BB962C8B-B14F-4D97-AF65-F5344CB8AC3E}">
        <p14:creationId xmlns:p14="http://schemas.microsoft.com/office/powerpoint/2010/main" val="224011696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101602" y="0"/>
            <a:ext cx="5651501" cy="6858000"/>
          </a:xfrm>
          <a:prstGeom prst="rect">
            <a:avLst/>
          </a:prstGeom>
          <a:gradFill flip="none" rotWithShape="1">
            <a:gsLst>
              <a:gs pos="0">
                <a:srgbClr val="020526"/>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descr="Concussio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3800" y="38100"/>
            <a:ext cx="4033068" cy="2870200"/>
          </a:xfrm>
          <a:prstGeom prst="rect">
            <a:avLst/>
          </a:prstGeom>
        </p:spPr>
      </p:pic>
      <p:sp>
        <p:nvSpPr>
          <p:cNvPr id="6" name="Rectangle 5"/>
          <p:cNvSpPr/>
          <p:nvPr/>
        </p:nvSpPr>
        <p:spPr>
          <a:xfrm>
            <a:off x="1684421" y="5320632"/>
            <a:ext cx="5641473" cy="1096210"/>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427788" y="2609512"/>
            <a:ext cx="8462211" cy="4121488"/>
          </a:xfrm>
          <a:prstGeom prst="rect">
            <a:avLst/>
          </a:prstGeom>
          <a:noFill/>
        </p:spPr>
        <p:txBody>
          <a:bodyPr vert="horz" lIns="91440" tIns="45720" rIns="91440" bIns="45720" rtlCol="0">
            <a:norm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a:spcBef>
                <a:spcPct val="10000"/>
              </a:spcBef>
              <a:buClr>
                <a:srgbClr val="FBB121"/>
              </a:buClr>
            </a:pPr>
            <a:r>
              <a:rPr lang="en-US" sz="2400" dirty="0" smtClean="0">
                <a:latin typeface="Avenir Book"/>
                <a:cs typeface="Avenir Book"/>
              </a:rPr>
              <a:t>The Need for Concussion Management Policy</a:t>
            </a:r>
          </a:p>
          <a:p>
            <a:pPr lvl="1">
              <a:spcBef>
                <a:spcPct val="10000"/>
              </a:spcBef>
              <a:buClr>
                <a:srgbClr val="FBB121"/>
              </a:buClr>
            </a:pPr>
            <a:r>
              <a:rPr lang="en-US" sz="2400" dirty="0" smtClean="0">
                <a:latin typeface="Avenir Book"/>
                <a:cs typeface="Avenir Book"/>
              </a:rPr>
              <a:t>NCAA adopted guidelines in 2010 required physician clearance; Also advised each school to have written protocols; Athletes must sign acknowledgement form</a:t>
            </a:r>
            <a:endParaRPr lang="en-US" sz="2400" dirty="0">
              <a:latin typeface="Avenir Book"/>
              <a:cs typeface="Avenir Book"/>
            </a:endParaRPr>
          </a:p>
          <a:p>
            <a:pPr lvl="1">
              <a:spcBef>
                <a:spcPct val="10000"/>
              </a:spcBef>
              <a:buClr>
                <a:srgbClr val="FBB121"/>
              </a:buClr>
            </a:pPr>
            <a:r>
              <a:rPr lang="en-US" sz="2400" dirty="0" smtClean="0">
                <a:latin typeface="Avenir Book"/>
                <a:cs typeface="Avenir Book"/>
              </a:rPr>
              <a:t>While the </a:t>
            </a:r>
            <a:r>
              <a:rPr lang="en-US" sz="2400" dirty="0">
                <a:latin typeface="Avenir Book"/>
                <a:cs typeface="Avenir Book"/>
              </a:rPr>
              <a:t>NCAA encourages educational outreach, </a:t>
            </a:r>
            <a:r>
              <a:rPr lang="en-US" sz="2400" dirty="0" smtClean="0">
                <a:latin typeface="Avenir Book"/>
                <a:cs typeface="Avenir Book"/>
              </a:rPr>
              <a:t>the </a:t>
            </a:r>
            <a:r>
              <a:rPr lang="en-US" sz="2400" dirty="0">
                <a:latin typeface="Avenir Book"/>
                <a:cs typeface="Avenir Book"/>
              </a:rPr>
              <a:t>burden is on NCAA student athletes to recognize and report their concussive injuries… </a:t>
            </a:r>
            <a:endParaRPr lang="en-US" sz="2400" dirty="0" smtClean="0">
              <a:latin typeface="Avenir Book"/>
              <a:cs typeface="Avenir Book"/>
            </a:endParaRPr>
          </a:p>
          <a:p>
            <a:pPr lvl="1">
              <a:spcBef>
                <a:spcPct val="10000"/>
              </a:spcBef>
              <a:buClr>
                <a:srgbClr val="FBB121"/>
              </a:buClr>
            </a:pPr>
            <a:r>
              <a:rPr lang="en-US" sz="2400" dirty="0" smtClean="0">
                <a:latin typeface="Avenir Book"/>
                <a:cs typeface="Avenir Book"/>
              </a:rPr>
              <a:t>Policy Essentials:  Education</a:t>
            </a:r>
            <a:r>
              <a:rPr lang="en-US" sz="2400" dirty="0">
                <a:latin typeface="Avenir Book"/>
                <a:cs typeface="Avenir Book"/>
              </a:rPr>
              <a:t>; Removal from play; Return to play; Referrals</a:t>
            </a:r>
            <a:endParaRPr lang="en-US" sz="2600" dirty="0">
              <a:latin typeface="Avenir Book"/>
              <a:cs typeface="Avenir Book"/>
            </a:endParaRPr>
          </a:p>
          <a:p>
            <a:pPr lvl="1">
              <a:spcBef>
                <a:spcPct val="10000"/>
              </a:spcBef>
              <a:buClr>
                <a:srgbClr val="FBB121"/>
              </a:buClr>
            </a:pPr>
            <a:endParaRPr lang="en-US" sz="2400" dirty="0">
              <a:latin typeface="Avenir Book"/>
              <a:cs typeface="Avenir Book"/>
            </a:endParaRPr>
          </a:p>
          <a:p>
            <a:pPr lvl="1">
              <a:spcBef>
                <a:spcPct val="10000"/>
              </a:spcBef>
              <a:buClr>
                <a:srgbClr val="FBB121"/>
              </a:buClr>
            </a:pPr>
            <a:endParaRPr lang="en-US" sz="2400" dirty="0" smtClean="0">
              <a:latin typeface="Avenir Book"/>
              <a:cs typeface="Avenir Book"/>
            </a:endParaRPr>
          </a:p>
        </p:txBody>
      </p:sp>
      <p:sp>
        <p:nvSpPr>
          <p:cNvPr id="10" name="TextBox 9"/>
          <p:cNvSpPr txBox="1"/>
          <p:nvPr/>
        </p:nvSpPr>
        <p:spPr>
          <a:xfrm>
            <a:off x="427788" y="129520"/>
            <a:ext cx="8305411" cy="523220"/>
          </a:xfrm>
          <a:prstGeom prst="rect">
            <a:avLst/>
          </a:prstGeom>
          <a:noFill/>
        </p:spPr>
        <p:txBody>
          <a:bodyPr wrap="square" rtlCol="0">
            <a:spAutoFit/>
          </a:bodyPr>
          <a:lstStyle/>
          <a:p>
            <a:r>
              <a:rPr lang="en-US" sz="2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a:t>
            </a:r>
            <a:endParaRPr lang="en-US" sz="28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sp>
        <p:nvSpPr>
          <p:cNvPr id="14" name="Title 1"/>
          <p:cNvSpPr>
            <a:spLocks noGrp="1"/>
          </p:cNvSpPr>
          <p:nvPr>
            <p:ph type="title"/>
          </p:nvPr>
        </p:nvSpPr>
        <p:spPr>
          <a:xfrm>
            <a:off x="427789" y="745880"/>
            <a:ext cx="8462211" cy="1246306"/>
          </a:xfrm>
        </p:spPr>
        <p:txBody>
          <a:bodyPr>
            <a:normAutofit fontScale="90000"/>
          </a:bodyPr>
          <a:lstStyle/>
          <a:p>
            <a:pPr algn="l"/>
            <a:r>
              <a:rPr lang="en-US" sz="5400" dirty="0">
                <a:effectLst>
                  <a:glow rad="101600">
                    <a:schemeClr val="bg1">
                      <a:alpha val="75000"/>
                    </a:schemeClr>
                  </a:glow>
                </a:effectLst>
                <a:latin typeface="Avenir Black"/>
                <a:cs typeface="Avenir Black"/>
              </a:rPr>
              <a:t>MANAGING THE RISK OF CONCUSSION </a:t>
            </a:r>
            <a:endParaRPr lang="en-US" sz="4800" dirty="0">
              <a:latin typeface="Avenir Black"/>
              <a:cs typeface="Avenir Black"/>
            </a:endParaRPr>
          </a:p>
        </p:txBody>
      </p:sp>
      <p:sp>
        <p:nvSpPr>
          <p:cNvPr id="18" name="Content Placeholder 2"/>
          <p:cNvSpPr txBox="1">
            <a:spLocks/>
          </p:cNvSpPr>
          <p:nvPr/>
        </p:nvSpPr>
        <p:spPr>
          <a:xfrm>
            <a:off x="441156" y="2031996"/>
            <a:ext cx="8462211" cy="61895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mtClean="0">
                <a:solidFill>
                  <a:srgbClr val="FBB121"/>
                </a:solidFill>
                <a:effectLst>
                  <a:glow rad="101600">
                    <a:schemeClr val="bg1">
                      <a:alpha val="75000"/>
                    </a:schemeClr>
                  </a:glow>
                </a:effectLst>
                <a:latin typeface="Avenir Black Oblique"/>
                <a:cs typeface="Avenir Black Oblique"/>
              </a:rPr>
              <a:t>Implementing Change: The Future of Sport</a:t>
            </a:r>
            <a:endParaRPr lang="en-US" dirty="0" smtClean="0">
              <a:solidFill>
                <a:srgbClr val="FBB121"/>
              </a:solidFill>
              <a:effectLst>
                <a:glow rad="101600">
                  <a:schemeClr val="bg1">
                    <a:alpha val="75000"/>
                  </a:schemeClr>
                </a:glow>
              </a:effectLst>
              <a:latin typeface="Avenir Black Oblique"/>
              <a:cs typeface="Avenir Black Oblique"/>
            </a:endParaRPr>
          </a:p>
        </p:txBody>
      </p:sp>
    </p:spTree>
    <p:extLst>
      <p:ext uri="{BB962C8B-B14F-4D97-AF65-F5344CB8AC3E}">
        <p14:creationId xmlns:p14="http://schemas.microsoft.com/office/powerpoint/2010/main" val="21214008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101602" y="0"/>
            <a:ext cx="5651501" cy="6858000"/>
          </a:xfrm>
          <a:prstGeom prst="rect">
            <a:avLst/>
          </a:prstGeom>
          <a:gradFill flip="none" rotWithShape="1">
            <a:gsLst>
              <a:gs pos="0">
                <a:srgbClr val="020526"/>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descr="Concussio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3800" y="38100"/>
            <a:ext cx="4033068" cy="2870200"/>
          </a:xfrm>
          <a:prstGeom prst="rect">
            <a:avLst/>
          </a:prstGeom>
        </p:spPr>
      </p:pic>
      <p:sp>
        <p:nvSpPr>
          <p:cNvPr id="6" name="Rectangle 5"/>
          <p:cNvSpPr/>
          <p:nvPr/>
        </p:nvSpPr>
        <p:spPr>
          <a:xfrm>
            <a:off x="1684421" y="5320632"/>
            <a:ext cx="5641473" cy="1096210"/>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427788" y="2609512"/>
            <a:ext cx="8462211" cy="4121488"/>
          </a:xfrm>
          <a:prstGeom prst="rect">
            <a:avLst/>
          </a:prstGeom>
          <a:noFill/>
        </p:spPr>
        <p:txBody>
          <a:bodyPr vert="horz" lIns="91440" tIns="45720" rIns="91440" bIns="45720" rtlCol="0">
            <a:norm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a:spcBef>
                <a:spcPct val="10000"/>
              </a:spcBef>
              <a:buClr>
                <a:srgbClr val="FBB121"/>
              </a:buClr>
            </a:pPr>
            <a:r>
              <a:rPr lang="en-US" sz="2400" dirty="0" smtClean="0">
                <a:latin typeface="Avenir Book"/>
                <a:cs typeface="Avenir Book"/>
              </a:rPr>
              <a:t>Considerations for Other NCAA Rule Changes </a:t>
            </a:r>
          </a:p>
          <a:p>
            <a:pPr lvl="1">
              <a:spcBef>
                <a:spcPct val="10000"/>
              </a:spcBef>
              <a:buClr>
                <a:srgbClr val="FBB121"/>
              </a:buClr>
            </a:pPr>
            <a:r>
              <a:rPr lang="en-US" sz="2400" dirty="0" smtClean="0">
                <a:latin typeface="Avenir Book"/>
                <a:cs typeface="Avenir Book"/>
              </a:rPr>
              <a:t>Academic Eligibility</a:t>
            </a:r>
          </a:p>
          <a:p>
            <a:pPr lvl="1">
              <a:spcBef>
                <a:spcPct val="10000"/>
              </a:spcBef>
              <a:buClr>
                <a:srgbClr val="FBB121"/>
              </a:buClr>
            </a:pPr>
            <a:r>
              <a:rPr lang="en-US" sz="2400" dirty="0" smtClean="0">
                <a:latin typeface="Avenir Book"/>
                <a:cs typeface="Avenir Book"/>
              </a:rPr>
              <a:t>Continuing Eligibility</a:t>
            </a:r>
          </a:p>
          <a:p>
            <a:pPr lvl="1">
              <a:spcBef>
                <a:spcPct val="10000"/>
              </a:spcBef>
              <a:buClr>
                <a:srgbClr val="FBB121"/>
              </a:buClr>
            </a:pPr>
            <a:r>
              <a:rPr lang="en-US" sz="2400" dirty="0" smtClean="0">
                <a:latin typeface="Avenir Book"/>
                <a:cs typeface="Avenir Book"/>
              </a:rPr>
              <a:t>Progress Toward Degree	</a:t>
            </a:r>
          </a:p>
          <a:p>
            <a:pPr lvl="1">
              <a:spcBef>
                <a:spcPct val="10000"/>
              </a:spcBef>
              <a:buClr>
                <a:srgbClr val="FBB121"/>
              </a:buClr>
            </a:pPr>
            <a:r>
              <a:rPr lang="en-US" sz="2400" dirty="0" smtClean="0">
                <a:latin typeface="Avenir Book"/>
                <a:cs typeface="Avenir Book"/>
              </a:rPr>
              <a:t>Medical Hardship</a:t>
            </a:r>
          </a:p>
          <a:p>
            <a:pPr>
              <a:spcBef>
                <a:spcPct val="10000"/>
              </a:spcBef>
            </a:pPr>
            <a:endParaRPr lang="en-US" sz="2600" dirty="0" smtClean="0">
              <a:latin typeface="Avenir Book"/>
              <a:cs typeface="Avenir Book"/>
            </a:endParaRPr>
          </a:p>
        </p:txBody>
      </p:sp>
      <p:sp>
        <p:nvSpPr>
          <p:cNvPr id="10" name="TextBox 9"/>
          <p:cNvSpPr txBox="1"/>
          <p:nvPr/>
        </p:nvSpPr>
        <p:spPr>
          <a:xfrm>
            <a:off x="427788" y="129520"/>
            <a:ext cx="8305411" cy="523220"/>
          </a:xfrm>
          <a:prstGeom prst="rect">
            <a:avLst/>
          </a:prstGeom>
          <a:noFill/>
        </p:spPr>
        <p:txBody>
          <a:bodyPr wrap="square" rtlCol="0">
            <a:spAutoFit/>
          </a:bodyPr>
          <a:lstStyle/>
          <a:p>
            <a:r>
              <a:rPr lang="en-US" sz="2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a:t>
            </a:r>
            <a:endParaRPr lang="en-US" sz="28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sp>
        <p:nvSpPr>
          <p:cNvPr id="14" name="Title 1"/>
          <p:cNvSpPr>
            <a:spLocks noGrp="1"/>
          </p:cNvSpPr>
          <p:nvPr>
            <p:ph type="title"/>
          </p:nvPr>
        </p:nvSpPr>
        <p:spPr>
          <a:xfrm>
            <a:off x="427789" y="745880"/>
            <a:ext cx="8462211" cy="1246306"/>
          </a:xfrm>
        </p:spPr>
        <p:txBody>
          <a:bodyPr>
            <a:normAutofit fontScale="90000"/>
          </a:bodyPr>
          <a:lstStyle/>
          <a:p>
            <a:pPr algn="l"/>
            <a:r>
              <a:rPr lang="en-US" sz="5400" dirty="0">
                <a:effectLst>
                  <a:glow rad="101600">
                    <a:schemeClr val="bg1">
                      <a:alpha val="75000"/>
                    </a:schemeClr>
                  </a:glow>
                </a:effectLst>
                <a:latin typeface="Avenir Black"/>
                <a:cs typeface="Avenir Black"/>
              </a:rPr>
              <a:t>MANAGING THE RISK OF CONCUSSION </a:t>
            </a:r>
            <a:endParaRPr lang="en-US" sz="4800" dirty="0">
              <a:latin typeface="Avenir Black"/>
              <a:cs typeface="Avenir Black"/>
            </a:endParaRPr>
          </a:p>
        </p:txBody>
      </p:sp>
      <p:sp>
        <p:nvSpPr>
          <p:cNvPr id="18" name="Content Placeholder 2"/>
          <p:cNvSpPr txBox="1">
            <a:spLocks/>
          </p:cNvSpPr>
          <p:nvPr/>
        </p:nvSpPr>
        <p:spPr>
          <a:xfrm>
            <a:off x="441156" y="2031996"/>
            <a:ext cx="8462211" cy="61895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mtClean="0">
                <a:solidFill>
                  <a:srgbClr val="FBB121"/>
                </a:solidFill>
                <a:effectLst>
                  <a:glow rad="101600">
                    <a:schemeClr val="bg1">
                      <a:alpha val="75000"/>
                    </a:schemeClr>
                  </a:glow>
                </a:effectLst>
                <a:latin typeface="Avenir Black Oblique"/>
                <a:cs typeface="Avenir Black Oblique"/>
              </a:rPr>
              <a:t>Implementing Change: The Future of Sport</a:t>
            </a:r>
            <a:endParaRPr lang="en-US" dirty="0" smtClean="0">
              <a:solidFill>
                <a:srgbClr val="FBB121"/>
              </a:solidFill>
              <a:effectLst>
                <a:glow rad="101600">
                  <a:schemeClr val="bg1">
                    <a:alpha val="75000"/>
                  </a:schemeClr>
                </a:glow>
              </a:effectLst>
              <a:latin typeface="Avenir Black Oblique"/>
              <a:cs typeface="Avenir Black Oblique"/>
            </a:endParaRPr>
          </a:p>
        </p:txBody>
      </p:sp>
    </p:spTree>
    <p:extLst>
      <p:ext uri="{BB962C8B-B14F-4D97-AF65-F5344CB8AC3E}">
        <p14:creationId xmlns:p14="http://schemas.microsoft.com/office/powerpoint/2010/main" val="402779266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101602" y="0"/>
            <a:ext cx="5651501" cy="6858000"/>
          </a:xfrm>
          <a:prstGeom prst="rect">
            <a:avLst/>
          </a:prstGeom>
          <a:gradFill flip="none" rotWithShape="1">
            <a:gsLst>
              <a:gs pos="0">
                <a:srgbClr val="020526"/>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descr="Concussio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3800" y="38100"/>
            <a:ext cx="4033068" cy="2870200"/>
          </a:xfrm>
          <a:prstGeom prst="rect">
            <a:avLst/>
          </a:prstGeom>
        </p:spPr>
      </p:pic>
      <p:sp>
        <p:nvSpPr>
          <p:cNvPr id="10" name="TextBox 9"/>
          <p:cNvSpPr txBox="1"/>
          <p:nvPr/>
        </p:nvSpPr>
        <p:spPr>
          <a:xfrm>
            <a:off x="516688" y="154920"/>
            <a:ext cx="5858712" cy="1200329"/>
          </a:xfrm>
          <a:prstGeom prst="rect">
            <a:avLst/>
          </a:prstGeom>
          <a:noFill/>
        </p:spPr>
        <p:txBody>
          <a:bodyPr wrap="square" rtlCol="0">
            <a:spAutoFit/>
          </a:bodyPr>
          <a:lstStyle/>
          <a:p>
            <a:r>
              <a:rPr lang="en-US" sz="36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 to Manage a …</a:t>
            </a:r>
            <a:endParaRPr lang="en-US" sz="36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sp>
        <p:nvSpPr>
          <p:cNvPr id="14" name="Title 1"/>
          <p:cNvSpPr>
            <a:spLocks noGrp="1"/>
          </p:cNvSpPr>
          <p:nvPr>
            <p:ph type="title"/>
          </p:nvPr>
        </p:nvSpPr>
        <p:spPr>
          <a:xfrm>
            <a:off x="427789" y="1279280"/>
            <a:ext cx="8462211" cy="1246306"/>
          </a:xfrm>
        </p:spPr>
        <p:txBody>
          <a:bodyPr>
            <a:noAutofit/>
          </a:bodyPr>
          <a:lstStyle/>
          <a:p>
            <a:pPr algn="l"/>
            <a:r>
              <a:rPr lang="en-US" sz="8800" dirty="0" smtClean="0">
                <a:effectLst>
                  <a:glow rad="101600">
                    <a:schemeClr val="bg1">
                      <a:alpha val="75000"/>
                    </a:schemeClr>
                  </a:glow>
                </a:effectLst>
                <a:latin typeface="Avenir Black"/>
                <a:cs typeface="Avenir Black"/>
              </a:rPr>
              <a:t>CONCUSSION</a:t>
            </a:r>
            <a:endParaRPr lang="en-US" sz="8000" dirty="0">
              <a:latin typeface="Avenir Black"/>
              <a:cs typeface="Avenir Black"/>
            </a:endParaRPr>
          </a:p>
        </p:txBody>
      </p:sp>
      <p:sp>
        <p:nvSpPr>
          <p:cNvPr id="18" name="Content Placeholder 2"/>
          <p:cNvSpPr txBox="1">
            <a:spLocks/>
          </p:cNvSpPr>
          <p:nvPr/>
        </p:nvSpPr>
        <p:spPr>
          <a:xfrm>
            <a:off x="376473" y="3203474"/>
            <a:ext cx="8157785" cy="242787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4800" dirty="0" smtClean="0">
                <a:solidFill>
                  <a:srgbClr val="FBB121"/>
                </a:solidFill>
                <a:effectLst>
                  <a:glow rad="101600">
                    <a:schemeClr val="bg1">
                      <a:alpha val="75000"/>
                    </a:schemeClr>
                  </a:glow>
                </a:effectLst>
                <a:latin typeface="Avenir Black Oblique"/>
                <a:cs typeface="Avenir Black Oblique"/>
              </a:rPr>
              <a:t>Through Sport, We </a:t>
            </a:r>
            <a:r>
              <a:rPr lang="en-US" sz="4800" u="sng" dirty="0" smtClean="0">
                <a:solidFill>
                  <a:srgbClr val="FBB121"/>
                </a:solidFill>
                <a:effectLst>
                  <a:glow rad="101600">
                    <a:schemeClr val="bg1">
                      <a:alpha val="75000"/>
                    </a:schemeClr>
                  </a:glow>
                </a:effectLst>
                <a:latin typeface="Avenir Black Oblique"/>
                <a:cs typeface="Avenir Black Oblique"/>
              </a:rPr>
              <a:t>All</a:t>
            </a:r>
            <a:r>
              <a:rPr lang="en-US" sz="4800" dirty="0" smtClean="0">
                <a:solidFill>
                  <a:srgbClr val="FBB121"/>
                </a:solidFill>
                <a:effectLst>
                  <a:glow rad="101600">
                    <a:schemeClr val="bg1">
                      <a:alpha val="75000"/>
                    </a:schemeClr>
                  </a:glow>
                </a:effectLst>
                <a:latin typeface="Avenir Black Oblique"/>
                <a:cs typeface="Avenir Black Oblique"/>
              </a:rPr>
              <a:t> Have a Social Responsibility… </a:t>
            </a:r>
          </a:p>
        </p:txBody>
      </p:sp>
    </p:spTree>
    <p:extLst>
      <p:ext uri="{BB962C8B-B14F-4D97-AF65-F5344CB8AC3E}">
        <p14:creationId xmlns:p14="http://schemas.microsoft.com/office/powerpoint/2010/main" val="412192096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1798721" y="4940300"/>
            <a:ext cx="5641473" cy="1628942"/>
          </a:xfrm>
          <a:prstGeom prst="rect">
            <a:avLst/>
          </a:prstGeom>
          <a:gradFill flip="none" rotWithShape="1">
            <a:gsLst>
              <a:gs pos="0">
                <a:schemeClr val="bg1">
                  <a:alpha val="71000"/>
                </a:schemeClr>
              </a:gs>
              <a:gs pos="100000">
                <a:schemeClr val="bg1">
                  <a:alpha val="43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latin typeface="Avenir Book"/>
                <a:cs typeface="Avenir Book"/>
              </a:rPr>
              <a:t>Caroline E. Faure, </a:t>
            </a:r>
            <a:r>
              <a:rPr lang="en-US" sz="2400" dirty="0" err="1" smtClean="0">
                <a:latin typeface="Avenir Book"/>
                <a:cs typeface="Avenir Book"/>
              </a:rPr>
              <a:t>EdD</a:t>
            </a:r>
            <a:r>
              <a:rPr lang="en-US" sz="2400" dirty="0" smtClean="0">
                <a:latin typeface="Avenir Book"/>
                <a:cs typeface="Avenir Book"/>
              </a:rPr>
              <a:t>; ATC</a:t>
            </a:r>
          </a:p>
          <a:p>
            <a:pPr algn="ctr"/>
            <a:r>
              <a:rPr lang="en-US" dirty="0" smtClean="0">
                <a:latin typeface="Avenir Book"/>
                <a:cs typeface="Avenir Book"/>
              </a:rPr>
              <a:t>Director, Center for Sports Concussion</a:t>
            </a:r>
          </a:p>
          <a:p>
            <a:pPr algn="ctr"/>
            <a:r>
              <a:rPr lang="en-US" dirty="0" smtClean="0">
                <a:latin typeface="Avenir Book"/>
                <a:cs typeface="Avenir Book"/>
              </a:rPr>
              <a:t>Idaho State University</a:t>
            </a:r>
          </a:p>
          <a:p>
            <a:pPr algn="ctr"/>
            <a:r>
              <a:rPr lang="en-US" dirty="0" smtClean="0">
                <a:latin typeface="Avenir Book"/>
                <a:cs typeface="Avenir Book"/>
              </a:rPr>
              <a:t>faurcaro@isu.edu</a:t>
            </a:r>
          </a:p>
          <a:p>
            <a:pPr algn="ctr"/>
            <a:r>
              <a:rPr lang="en-US" sz="2400" dirty="0" err="1" smtClean="0">
                <a:solidFill>
                  <a:srgbClr val="FBB121"/>
                </a:solidFill>
                <a:latin typeface="Avenir Book"/>
                <a:cs typeface="Avenir Book"/>
              </a:rPr>
              <a:t>KnowConcussion.org</a:t>
            </a:r>
            <a:endParaRPr lang="en-US" dirty="0">
              <a:solidFill>
                <a:srgbClr val="FBB121"/>
              </a:solidFill>
              <a:latin typeface="Avenir Book"/>
              <a:cs typeface="Avenir Book"/>
            </a:endParaRPr>
          </a:p>
        </p:txBody>
      </p:sp>
      <p:pic>
        <p:nvPicPr>
          <p:cNvPr id="11" name="Picture 10" descr="ahn4egs9shpxbw8k811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7076" y="5064125"/>
            <a:ext cx="921645" cy="1346200"/>
          </a:xfrm>
          <a:prstGeom prst="rect">
            <a:avLst/>
          </a:prstGeom>
        </p:spPr>
      </p:pic>
      <p:pic>
        <p:nvPicPr>
          <p:cNvPr id="13" name="Picture 12" descr="ahn4egs9shpxbw8k811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4794" y="5064125"/>
            <a:ext cx="921645" cy="1346200"/>
          </a:xfrm>
          <a:prstGeom prst="rect">
            <a:avLst/>
          </a:prstGeom>
        </p:spPr>
      </p:pic>
      <p:pic>
        <p:nvPicPr>
          <p:cNvPr id="16" name="Picture 15" descr="Concussion.jpeg"/>
          <p:cNvPicPr>
            <a:picLocks noChangeAspect="1"/>
          </p:cNvPicPr>
          <p:nvPr/>
        </p:nvPicPr>
        <p:blipFill rotWithShape="1">
          <a:blip r:embed="rId3">
            <a:extLst>
              <a:ext uri="{28A0092B-C50C-407E-A947-70E740481C1C}">
                <a14:useLocalDpi xmlns:a14="http://schemas.microsoft.com/office/drawing/2010/main" val="0"/>
              </a:ext>
            </a:extLst>
          </a:blip>
          <a:srcRect t="6383" b="5365"/>
          <a:stretch/>
        </p:blipFill>
        <p:spPr>
          <a:xfrm>
            <a:off x="609600" y="0"/>
            <a:ext cx="7785100" cy="4889500"/>
          </a:xfrm>
          <a:prstGeom prst="rect">
            <a:avLst/>
          </a:prstGeom>
        </p:spPr>
      </p:pic>
      <p:sp>
        <p:nvSpPr>
          <p:cNvPr id="17" name="Title 1"/>
          <p:cNvSpPr txBox="1">
            <a:spLocks/>
          </p:cNvSpPr>
          <p:nvPr/>
        </p:nvSpPr>
        <p:spPr>
          <a:xfrm>
            <a:off x="0" y="1766588"/>
            <a:ext cx="91440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8000" smtClean="0">
                <a:effectLst>
                  <a:glow rad="101600">
                    <a:schemeClr val="bg1">
                      <a:alpha val="75000"/>
                    </a:schemeClr>
                  </a:glow>
                </a:effectLst>
                <a:latin typeface="Avenir Black"/>
                <a:cs typeface="Avenir Black"/>
              </a:rPr>
              <a:t>CONCUSSION</a:t>
            </a:r>
            <a:endParaRPr lang="en-US" sz="8000" dirty="0">
              <a:effectLst>
                <a:glow rad="101600">
                  <a:schemeClr val="bg1">
                    <a:alpha val="75000"/>
                  </a:schemeClr>
                </a:glow>
              </a:effectLst>
              <a:latin typeface="Avenir Black"/>
              <a:cs typeface="Avenir Black"/>
            </a:endParaRPr>
          </a:p>
        </p:txBody>
      </p:sp>
      <p:sp>
        <p:nvSpPr>
          <p:cNvPr id="20" name="TextBox 19"/>
          <p:cNvSpPr txBox="1"/>
          <p:nvPr/>
        </p:nvSpPr>
        <p:spPr>
          <a:xfrm>
            <a:off x="-667108" y="1309084"/>
            <a:ext cx="9144000" cy="646331"/>
          </a:xfrm>
          <a:prstGeom prst="rect">
            <a:avLst/>
          </a:prstGeom>
          <a:noFill/>
        </p:spPr>
        <p:txBody>
          <a:bodyPr wrap="square" rtlCol="0">
            <a:spAutoFit/>
          </a:bodyPr>
          <a:lstStyle/>
          <a:p>
            <a:pPr algn="ctr"/>
            <a:r>
              <a:rPr lang="en-US" sz="36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rPr>
              <a:t>It Takes a Village to Manage a</a:t>
            </a:r>
            <a:endParaRPr lang="en-US" sz="36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venir Black"/>
              <a:cs typeface="Avenir Black"/>
            </a:endParaRPr>
          </a:p>
        </p:txBody>
      </p:sp>
    </p:spTree>
    <p:extLst>
      <p:ext uri="{BB962C8B-B14F-4D97-AF65-F5344CB8AC3E}">
        <p14:creationId xmlns:p14="http://schemas.microsoft.com/office/powerpoint/2010/main" val="385239722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4424</TotalTime>
  <Words>1272</Words>
  <Application>Microsoft Office PowerPoint</Application>
  <PresentationFormat>On-screen Show (4:3)</PresentationFormat>
  <Paragraphs>161</Paragraphs>
  <Slides>24</Slides>
  <Notes>7</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Black</vt:lpstr>
      <vt:lpstr>CONCUSSION</vt:lpstr>
      <vt:lpstr>“IT TAKES A VILLAGE TO MANAGE A SINGLE CONCUSSION…”</vt:lpstr>
      <vt:lpstr>LONG TERM EFFECTS OF CONCUSSION</vt:lpstr>
      <vt:lpstr>LONG TERM EFFECTS OF CONCUSSION</vt:lpstr>
      <vt:lpstr>LONG TERM EFFECTS OF CONCUSSION</vt:lpstr>
      <vt:lpstr>LONG TERM EFFECTS OF CONCUSSION</vt:lpstr>
      <vt:lpstr>LONG TERM EFFECTS OF CONCUSSION</vt:lpstr>
      <vt:lpstr>LONG TERM EFFECTS OF CONCUSSION</vt:lpstr>
      <vt:lpstr>LONG TERM EFFECTS OF CONCUSSION</vt:lpstr>
      <vt:lpstr>LONG TERM EFFECTS OF CONCUSSION</vt:lpstr>
      <vt:lpstr>MANAGING THE RISK OF CONCUSSION </vt:lpstr>
      <vt:lpstr>PowerPoint Presentation</vt:lpstr>
      <vt:lpstr>PowerPoint Presentation</vt:lpstr>
      <vt:lpstr>PowerPoint Presentation</vt:lpstr>
      <vt:lpstr>MANAGING THE RISK OF CONCUSSION </vt:lpstr>
      <vt:lpstr>MANAGING THE RISK OF CONCUSSION </vt:lpstr>
      <vt:lpstr>MANAGING THE RISK OF CONCUSSION </vt:lpstr>
      <vt:lpstr>MANAGING THE RISK OF CONCUSSION </vt:lpstr>
      <vt:lpstr>MANAGING THE RISK OF CONCUSSION </vt:lpstr>
      <vt:lpstr>MANAGING THE RISK OF CONCUSSION </vt:lpstr>
      <vt:lpstr>MANAGING THE RISK OF CONCUSSION </vt:lpstr>
      <vt:lpstr>MANAGING THE RISK OF CONCUSSION </vt:lpstr>
      <vt:lpstr>CONCUSSION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Concussion</dc:title>
  <dc:creator>Caroline Faure</dc:creator>
  <cp:lastModifiedBy>Alyssa</cp:lastModifiedBy>
  <cp:revision>76</cp:revision>
  <dcterms:created xsi:type="dcterms:W3CDTF">2014-05-11T19:47:42Z</dcterms:created>
  <dcterms:modified xsi:type="dcterms:W3CDTF">2014-05-29T21:36:45Z</dcterms:modified>
</cp:coreProperties>
</file>