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5"/>
  </p:notesMasterIdLst>
  <p:handoutMasterIdLst>
    <p:handoutMasterId r:id="rId56"/>
  </p:handoutMasterIdLst>
  <p:sldIdLst>
    <p:sldId id="1232" r:id="rId5"/>
    <p:sldId id="1230" r:id="rId6"/>
    <p:sldId id="1213" r:id="rId7"/>
    <p:sldId id="1071" r:id="rId8"/>
    <p:sldId id="1211" r:id="rId9"/>
    <p:sldId id="1240" r:id="rId10"/>
    <p:sldId id="1245" r:id="rId11"/>
    <p:sldId id="984" r:id="rId12"/>
    <p:sldId id="1015" r:id="rId13"/>
    <p:sldId id="1014" r:id="rId14"/>
    <p:sldId id="1212" r:id="rId15"/>
    <p:sldId id="1153" r:id="rId16"/>
    <p:sldId id="809" r:id="rId17"/>
    <p:sldId id="846" r:id="rId18"/>
    <p:sldId id="1154" r:id="rId19"/>
    <p:sldId id="1031" r:id="rId20"/>
    <p:sldId id="1197" r:id="rId21"/>
    <p:sldId id="1152" r:id="rId22"/>
    <p:sldId id="1156" r:id="rId23"/>
    <p:sldId id="1118" r:id="rId24"/>
    <p:sldId id="1117" r:id="rId25"/>
    <p:sldId id="1165" r:id="rId26"/>
    <p:sldId id="877" r:id="rId27"/>
    <p:sldId id="1026" r:id="rId28"/>
    <p:sldId id="878" r:id="rId29"/>
    <p:sldId id="879" r:id="rId30"/>
    <p:sldId id="1248" r:id="rId31"/>
    <p:sldId id="1249" r:id="rId32"/>
    <p:sldId id="1250" r:id="rId33"/>
    <p:sldId id="772" r:id="rId34"/>
    <p:sldId id="1033" r:id="rId35"/>
    <p:sldId id="1194" r:id="rId36"/>
    <p:sldId id="1195" r:id="rId37"/>
    <p:sldId id="1196" r:id="rId38"/>
    <p:sldId id="1251" r:id="rId39"/>
    <p:sldId id="1252" r:id="rId40"/>
    <p:sldId id="1253" r:id="rId41"/>
    <p:sldId id="1254" r:id="rId42"/>
    <p:sldId id="1255" r:id="rId43"/>
    <p:sldId id="1247" r:id="rId44"/>
    <p:sldId id="1087" r:id="rId45"/>
    <p:sldId id="1119" r:id="rId46"/>
    <p:sldId id="747" r:id="rId47"/>
    <p:sldId id="728" r:id="rId48"/>
    <p:sldId id="1023" r:id="rId49"/>
    <p:sldId id="1237" r:id="rId50"/>
    <p:sldId id="1234" r:id="rId51"/>
    <p:sldId id="1235" r:id="rId52"/>
    <p:sldId id="1243" r:id="rId53"/>
    <p:sldId id="1239" r:id="rId5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BROWN" initials="SB" lastIdx="1" clrIdx="0">
    <p:extLst>
      <p:ext uri="{19B8F6BF-5375-455C-9EA6-DF929625EA0E}">
        <p15:presenceInfo xmlns:p15="http://schemas.microsoft.com/office/powerpoint/2012/main" userId="35eadfce874bc9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0000"/>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6" autoAdjust="0"/>
    <p:restoredTop sz="95474" autoAdjust="0"/>
  </p:normalViewPr>
  <p:slideViewPr>
    <p:cSldViewPr>
      <p:cViewPr varScale="1">
        <p:scale>
          <a:sx n="91" d="100"/>
          <a:sy n="91" d="100"/>
        </p:scale>
        <p:origin x="91" y="16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53F3AA1-7120-4A97-8905-F21AD1FCD6CE}" type="datetimeFigureOut">
              <a:rPr lang="en-US" smtClean="0"/>
              <a:t>7/1/2026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73392F2-F941-478D-9B3D-E7B20C20F62F}" type="slidenum">
              <a:rPr lang="en-US" smtClean="0"/>
              <a:t>‹#›</a:t>
            </a:fld>
            <a:endParaRPr lang="en-US"/>
          </a:p>
        </p:txBody>
      </p:sp>
    </p:spTree>
    <p:extLst>
      <p:ext uri="{BB962C8B-B14F-4D97-AF65-F5344CB8AC3E}">
        <p14:creationId xmlns:p14="http://schemas.microsoft.com/office/powerpoint/2010/main" val="426227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2586FCD-6C91-420C-A1A3-EA74F6893CCC}" type="datetimeFigureOut">
              <a:rPr lang="en-US" smtClean="0"/>
              <a:t>7/1/2026</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9B30AC8-8219-4C2B-9D07-4E2548266664}" type="slidenum">
              <a:rPr lang="en-US" smtClean="0"/>
              <a:t>‹#›</a:t>
            </a:fld>
            <a:endParaRPr lang="en-US" dirty="0"/>
          </a:p>
        </p:txBody>
      </p:sp>
    </p:spTree>
    <p:extLst>
      <p:ext uri="{BB962C8B-B14F-4D97-AF65-F5344CB8AC3E}">
        <p14:creationId xmlns:p14="http://schemas.microsoft.com/office/powerpoint/2010/main" val="192509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61FD9-8BC4-5A13-675F-659AEA6F8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EAE21-E69F-8238-40EF-BA3C2B1C7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AC6C3-71D3-7750-045B-081EB9195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B9D4A-965B-5BCC-0BCE-3E33FD8D96BE}"/>
              </a:ext>
            </a:extLst>
          </p:cNvPr>
          <p:cNvSpPr>
            <a:spLocks noGrp="1"/>
          </p:cNvSpPr>
          <p:nvPr>
            <p:ph type="sldNum" sz="quarter" idx="5"/>
          </p:nvPr>
        </p:nvSpPr>
        <p:spPr/>
        <p:txBody>
          <a:bodyPr/>
          <a:lstStyle/>
          <a:p>
            <a:fld id="{49B30AC8-8219-4C2B-9D07-4E2548266664}" type="slidenum">
              <a:rPr lang="en-US" smtClean="0"/>
              <a:t>1</a:t>
            </a:fld>
            <a:endParaRPr lang="en-US" dirty="0"/>
          </a:p>
        </p:txBody>
      </p:sp>
    </p:spTree>
    <p:extLst>
      <p:ext uri="{BB962C8B-B14F-4D97-AF65-F5344CB8AC3E}">
        <p14:creationId xmlns:p14="http://schemas.microsoft.com/office/powerpoint/2010/main" val="87272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1559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79C2-9C18-94A2-673C-7F999C7C633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E7BC0E71-19E0-0FDB-BA70-4B96783EB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116E4C4E-5BDC-A32C-4CEA-24AF16EF018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8992A4D-6842-32A0-34CD-57ED6DD1E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545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930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0347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229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2776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9092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6423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627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548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F91F-EDEA-76B1-7FB9-C3254F9DA3E4}"/>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B37E54E0-C220-7DDE-D81B-EA550F40DD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58C029E2-3790-0CDF-5AA6-70DC9F3FF153}"/>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BACB62A6-2E16-0917-5F8E-6844EF260B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5429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048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315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57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7231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5202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3010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110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DD808-EA43-3745-0179-0DE60EF1852A}"/>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F772D737-1F70-44CE-DC3A-14699A77B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E1FB425A-21CD-BEE1-C9A3-BFDA065F932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F8DAA2D3-EF9F-150C-E533-2BED7D0E7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194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BC30-8543-FACA-4791-940F893755F7}"/>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96B7A189-E004-E04C-090A-7CBE2294C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937A4973-0625-03C0-03B2-0D52A6BA016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6935555-8B40-CE2C-D0C5-4E154BD47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02817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F5CCE-0429-FAAF-C535-78FF0712284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9AD2EE60-2DD0-C075-C599-87EFF8B1D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E2ED2EDE-E7FC-9D4E-563A-6CD4FAAF75E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19D96E0-048B-FDB2-3152-27F7DC984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687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F5B9D-A8AD-00D7-EA06-87939133F794}"/>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88C46E32-FBA3-70F5-A2E0-41E596D5E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732BC6DB-9EEF-E0D0-2499-F48551A92D6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3E9FE43-339F-4D28-9B2F-A2C311FA2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71506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174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66991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A7B8-A142-345D-9B62-63830272BA90}"/>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4D07C2FE-0668-9E48-CB55-4C8B7054D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82BC036D-3096-DE1A-DE79-B6B722AE41D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5D55F0B-83FE-1610-4484-9FA3C5B10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9569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8053-5087-CA8B-ED54-DC937685F75D}"/>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3A7574B5-190A-8D95-B2B8-016F036F9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B448590E-5F56-E23E-5A41-DF41716F737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978CE2C-0952-B50A-F48F-65B9054B1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9671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5F835-346F-0A4B-3902-EBA8F61C7999}"/>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041A0E64-D9C4-A0DC-7253-37F58E895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206BC724-36A0-802C-E817-7A3881F72A4A}"/>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122EBDC-21E8-E063-40B7-324A7DFE5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5389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7B4CA-56D3-3600-EB88-3D34A2CC0F72}"/>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32E9CAF2-38FE-D106-EB3F-EEA8743FD8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288D7A48-DC8C-B24E-B0B7-D972DD55918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A00082D-DD43-5627-9383-5017259A2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1940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07B94-25DD-5883-8A45-B21AAF34F755}"/>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AB5AFCC4-DE72-FB55-425C-6BBAFA0E7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C5FB4A90-14AF-40C2-7C1C-CBF70E10464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4205FF6-E864-1B70-F081-88A5C098E2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92381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50E25-EA1A-DF90-7E8D-806A4B2D126E}"/>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CCE47A40-19B0-C152-9E30-D5A98F80F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B110D070-F42D-1484-4786-021CF4CAD1F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BE207ED0-30A3-F9B0-69A2-4FFAC69FD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0709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787B-54F9-62AA-A968-9F3EA984C651}"/>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40A93323-A7B0-1FC8-F440-94FA6F45D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0DAD049F-CFFC-1949-754C-4AB6250B7863}"/>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FC6EC8F5-825A-1358-ED39-E93FAB1B5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96273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92D7-C9AD-9BDD-8F5D-78E27C0FF7C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37BB8BC8-BD91-593F-E3F7-A8DA399BE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B9CDEEC9-B5BD-5132-E15C-B42124C9F03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1C08888-AFB4-AF4D-29B0-0B3676835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527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2418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Cassidy et al. (2008) investigated the association between cervical artery dissection and cervical manipulation. The study found no increased risk of stroke following chiropractic care compared to visits to primary care physicians. Results suggested that patients seeking care for neck pain may already be at risk for dissection, independent of manipulation.</a:t>
            </a:r>
          </a:p>
        </p:txBody>
      </p:sp>
      <p:sp>
        <p:nvSpPr>
          <p:cNvPr id="4" name="Slide Number Placeholder 3"/>
          <p:cNvSpPr>
            <a:spLocks noGrp="1"/>
          </p:cNvSpPr>
          <p:nvPr>
            <p:ph type="sldNum" sz="quarter" idx="5"/>
          </p:nvPr>
        </p:nvSpPr>
        <p:spPr/>
        <p:txBody>
          <a:bodyPr/>
          <a:lstStyle/>
          <a:p>
            <a:fld id="{49B30AC8-8219-4C2B-9D07-4E2548266664}" type="slidenum">
              <a:rPr lang="en-US" smtClean="0"/>
              <a:t>40</a:t>
            </a:fld>
            <a:endParaRPr lang="en-US" dirty="0"/>
          </a:p>
        </p:txBody>
      </p:sp>
    </p:spTree>
    <p:extLst>
      <p:ext uri="{BB962C8B-B14F-4D97-AF65-F5344CB8AC3E}">
        <p14:creationId xmlns:p14="http://schemas.microsoft.com/office/powerpoint/2010/main" val="2662922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9031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4689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1079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6625-FD16-32A4-B059-189677783C1B}"/>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EF6B22C4-166F-1D99-5339-0E2972E8C8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7DC25D03-1B94-F243-A7ED-C039BE428E8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1168E79-2BFE-61EC-2DB4-6E104B547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4304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38AF-C07D-5C96-E460-B2954859305D}"/>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2AE9D43A-358A-BA20-E219-038DC83A9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3C0C71E7-C690-E3A5-C34A-C48A9BBA9D33}"/>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3BC9023-B0C6-C2F7-1D27-5B69707B1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3252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6159-236F-1439-1ECC-9A7831855F30}"/>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DF3F57D9-D167-CEE4-14E5-26FB5F86E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9279BD21-E442-DA4E-368E-861862695885}"/>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6DA7759-D8D4-E28E-18EB-33F20A68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8423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We’ve covered the main points of today’s topic. Now, we’d love to hear from you—do you have any questions or comments? Your feedback helps enrich our discussion and clarify any uncertainties. Please feel free to ask or share your thoughts with the group.</a:t>
            </a:r>
          </a:p>
        </p:txBody>
      </p:sp>
      <p:sp>
        <p:nvSpPr>
          <p:cNvPr id="4" name="Slide Number Placeholder 3"/>
          <p:cNvSpPr>
            <a:spLocks noGrp="1"/>
          </p:cNvSpPr>
          <p:nvPr>
            <p:ph type="sldNum" sz="quarter" idx="5"/>
          </p:nvPr>
        </p:nvSpPr>
        <p:spPr/>
        <p:txBody>
          <a:bodyPr/>
          <a:lstStyle/>
          <a:p>
            <a:fld id="{49B30AC8-8219-4C2B-9D07-4E2548266664}" type="slidenum">
              <a:rPr lang="en-US" smtClean="0"/>
              <a:t>49</a:t>
            </a:fld>
            <a:endParaRPr lang="en-US" dirty="0"/>
          </a:p>
        </p:txBody>
      </p:sp>
    </p:spTree>
    <p:extLst>
      <p:ext uri="{BB962C8B-B14F-4D97-AF65-F5344CB8AC3E}">
        <p14:creationId xmlns:p14="http://schemas.microsoft.com/office/powerpoint/2010/main" val="1055512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CC70-D8EA-45BC-778B-C096F08EA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47454-362F-31F3-01C6-32239AA23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413E6-9120-75F0-2731-E13AB8BA3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CBAC0-4A45-109D-C841-40976523CCE5}"/>
              </a:ext>
            </a:extLst>
          </p:cNvPr>
          <p:cNvSpPr>
            <a:spLocks noGrp="1"/>
          </p:cNvSpPr>
          <p:nvPr>
            <p:ph type="sldNum" sz="quarter" idx="5"/>
          </p:nvPr>
        </p:nvSpPr>
        <p:spPr/>
        <p:txBody>
          <a:bodyPr/>
          <a:lstStyle/>
          <a:p>
            <a:fld id="{49B30AC8-8219-4C2B-9D07-4E2548266664}" type="slidenum">
              <a:rPr lang="en-US" smtClean="0"/>
              <a:t>50</a:t>
            </a:fld>
            <a:endParaRPr lang="en-US" dirty="0"/>
          </a:p>
        </p:txBody>
      </p:sp>
    </p:spTree>
    <p:extLst>
      <p:ext uri="{BB962C8B-B14F-4D97-AF65-F5344CB8AC3E}">
        <p14:creationId xmlns:p14="http://schemas.microsoft.com/office/powerpoint/2010/main" val="315125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BBEC1-9149-9A8B-8796-ABE1E0F77C6A}"/>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2BF315A1-1BB0-C432-D81E-1299C3E81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0247867A-FFD8-4E68-3767-EA123244A9E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D27DE22-16F2-FE10-F6CE-7DDFC90AD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156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48589-1AC1-7D23-E3B0-0DEA3FFCB35F}"/>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3147CC5-396F-5434-48B1-9C1633BD5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2C2DE263-7932-96D2-C216-5C2E03A81BD8}"/>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29A2F253-E06C-C27D-0D43-63EA19FCFD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806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F00C-54CF-91D4-DE89-0A50069F2DC1}"/>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5A91F4A6-1830-AD20-1E50-6625C682C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4099" name="Rectangle 2">
            <a:extLst>
              <a:ext uri="{FF2B5EF4-FFF2-40B4-BE49-F238E27FC236}">
                <a16:creationId xmlns:a16="http://schemas.microsoft.com/office/drawing/2014/main" id="{4E0772B1-202A-4E61-1B16-D19037A1252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8B938CB-2317-02E2-CA14-2C9E659D8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425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3077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853EC8-362F-4DD4-8982-E2B118F6D91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4355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75CE37-3005-4625-9368-51E2E031D71E}" type="datetime1">
              <a:rPr lang="en-US" smtClean="0"/>
              <a:t>7/1/2026</a:t>
            </a:fld>
            <a:endParaRPr lang="en-US" dirty="0"/>
          </a:p>
        </p:txBody>
      </p:sp>
      <p:sp>
        <p:nvSpPr>
          <p:cNvPr id="5" name="Footer Placeholder 4"/>
          <p:cNvSpPr>
            <a:spLocks noGrp="1"/>
          </p:cNvSpPr>
          <p:nvPr>
            <p:ph type="ftr" sz="quarter" idx="11"/>
          </p:nvPr>
        </p:nvSpPr>
        <p:spPr/>
        <p:txBody>
          <a:bodyPr/>
          <a:lstStyle/>
          <a:p>
            <a:r>
              <a:rPr lang="en-US"/>
              <a:t>thechiropracticexperts.com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4B781-B4C7-4514-989A-9287BB0A22E2}" type="datetime1">
              <a:rPr lang="en-US" smtClean="0"/>
              <a:t>7/1/2026</a:t>
            </a:fld>
            <a:endParaRPr lang="en-US" dirty="0"/>
          </a:p>
        </p:txBody>
      </p:sp>
      <p:sp>
        <p:nvSpPr>
          <p:cNvPr id="5" name="Footer Placeholder 4"/>
          <p:cNvSpPr>
            <a:spLocks noGrp="1"/>
          </p:cNvSpPr>
          <p:nvPr>
            <p:ph type="ftr" sz="quarter" idx="11"/>
          </p:nvPr>
        </p:nvSpPr>
        <p:spPr/>
        <p:txBody>
          <a:bodyPr/>
          <a:lstStyle/>
          <a:p>
            <a:r>
              <a:rPr lang="en-US"/>
              <a:t>thechiropracticexperts.com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925E7-7023-4B7F-B005-C75C65C62F97}" type="datetime1">
              <a:rPr lang="en-US" smtClean="0"/>
              <a:t>7/1/2026</a:t>
            </a:fld>
            <a:endParaRPr lang="en-US" dirty="0"/>
          </a:p>
        </p:txBody>
      </p:sp>
      <p:sp>
        <p:nvSpPr>
          <p:cNvPr id="5" name="Footer Placeholder 4"/>
          <p:cNvSpPr>
            <a:spLocks noGrp="1"/>
          </p:cNvSpPr>
          <p:nvPr>
            <p:ph type="ftr" sz="quarter" idx="11"/>
          </p:nvPr>
        </p:nvSpPr>
        <p:spPr/>
        <p:txBody>
          <a:bodyPr/>
          <a:lstStyle/>
          <a:p>
            <a:r>
              <a:rPr lang="en-US"/>
              <a:t>thechiropracticexperts.com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5CFD1-DEEA-4AE2-BD4C-F79C0647C32D}" type="datetime1">
              <a:rPr lang="en-US" smtClean="0"/>
              <a:t>7/1/2026</a:t>
            </a:fld>
            <a:endParaRPr lang="en-US" dirty="0"/>
          </a:p>
        </p:txBody>
      </p:sp>
      <p:sp>
        <p:nvSpPr>
          <p:cNvPr id="5" name="Footer Placeholder 4"/>
          <p:cNvSpPr>
            <a:spLocks noGrp="1"/>
          </p:cNvSpPr>
          <p:nvPr>
            <p:ph type="ftr" sz="quarter" idx="11"/>
          </p:nvPr>
        </p:nvSpPr>
        <p:spPr/>
        <p:txBody>
          <a:bodyPr/>
          <a:lstStyle/>
          <a:p>
            <a:r>
              <a:rPr lang="en-US"/>
              <a:t>thechiropracticexperts.com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BEEE1-4486-4F04-B2CD-D445E88ADAE3}" type="datetime1">
              <a:rPr lang="en-US" smtClean="0"/>
              <a:t>7/1/2026</a:t>
            </a:fld>
            <a:endParaRPr lang="en-US" dirty="0"/>
          </a:p>
        </p:txBody>
      </p:sp>
      <p:sp>
        <p:nvSpPr>
          <p:cNvPr id="5" name="Footer Placeholder 4"/>
          <p:cNvSpPr>
            <a:spLocks noGrp="1"/>
          </p:cNvSpPr>
          <p:nvPr>
            <p:ph type="ftr" sz="quarter" idx="11"/>
          </p:nvPr>
        </p:nvSpPr>
        <p:spPr/>
        <p:txBody>
          <a:bodyPr/>
          <a:lstStyle/>
          <a:p>
            <a:r>
              <a:rPr lang="en-US"/>
              <a:t>thechiropracticexperts.com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solidFill>
                  <a:schemeClr val="tx1"/>
                </a:solidFill>
              </a:defRPr>
            </a:lvl1pPr>
          </a:lstStyle>
          <a:p>
            <a:fld id="{E212428E-CF16-48BC-8D3E-D5DBDF43B7CC}" type="datetime1">
              <a:rPr lang="en-US" smtClean="0"/>
              <a:t>7/1/2026</a:t>
            </a:fld>
            <a:endParaRPr lang="en-US" dirty="0"/>
          </a:p>
        </p:txBody>
      </p:sp>
      <p:sp>
        <p:nvSpPr>
          <p:cNvPr id="6" name="Footer Placeholder 5"/>
          <p:cNvSpPr>
            <a:spLocks noGrp="1"/>
          </p:cNvSpPr>
          <p:nvPr>
            <p:ph type="ftr" sz="quarter" idx="11"/>
          </p:nvPr>
        </p:nvSpPr>
        <p:spPr/>
        <p:txBody>
          <a:bodyPr/>
          <a:lstStyle>
            <a:lvl1pPr>
              <a:defRPr b="1" i="1">
                <a:solidFill>
                  <a:schemeClr val="tx1"/>
                </a:solidFill>
              </a:defRPr>
            </a:lvl1pPr>
          </a:lstStyle>
          <a:p>
            <a:r>
              <a:rPr lang="en-US" dirty="0"/>
              <a:t>thechiropracticexperts.com</a:t>
            </a:r>
          </a:p>
        </p:txBody>
      </p:sp>
      <p:sp>
        <p:nvSpPr>
          <p:cNvPr id="7" name="Slide Number Placeholder 6"/>
          <p:cNvSpPr>
            <a:spLocks noGrp="1"/>
          </p:cNvSpPr>
          <p:nvPr>
            <p:ph type="sldNum" sz="quarter" idx="12"/>
          </p:nvPr>
        </p:nvSpPr>
        <p:spPr/>
        <p:txBody>
          <a:bodyPr/>
          <a:lstStyle>
            <a:lvl1pPr>
              <a:defRPr b="1">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0E29D3-1616-403A-B311-F64F09504FAC}" type="datetime1">
              <a:rPr lang="en-US" smtClean="0"/>
              <a:t>7/1/2026</a:t>
            </a:fld>
            <a:endParaRPr lang="en-US" dirty="0"/>
          </a:p>
        </p:txBody>
      </p:sp>
      <p:sp>
        <p:nvSpPr>
          <p:cNvPr id="8" name="Footer Placeholder 7"/>
          <p:cNvSpPr>
            <a:spLocks noGrp="1"/>
          </p:cNvSpPr>
          <p:nvPr>
            <p:ph type="ftr" sz="quarter" idx="11"/>
          </p:nvPr>
        </p:nvSpPr>
        <p:spPr/>
        <p:txBody>
          <a:bodyPr/>
          <a:lstStyle/>
          <a:p>
            <a:r>
              <a:rPr lang="en-US"/>
              <a:t>thechiropracticexperts.com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B3503-FDD8-47AA-BA7F-E736DCDBBB0D}" type="datetime1">
              <a:rPr lang="en-US" smtClean="0"/>
              <a:t>7/1/2026</a:t>
            </a:fld>
            <a:endParaRPr lang="en-US" dirty="0"/>
          </a:p>
        </p:txBody>
      </p:sp>
      <p:sp>
        <p:nvSpPr>
          <p:cNvPr id="4" name="Footer Placeholder 3"/>
          <p:cNvSpPr>
            <a:spLocks noGrp="1"/>
          </p:cNvSpPr>
          <p:nvPr>
            <p:ph type="ftr" sz="quarter" idx="11"/>
          </p:nvPr>
        </p:nvSpPr>
        <p:spPr/>
        <p:txBody>
          <a:bodyPr/>
          <a:lstStyle/>
          <a:p>
            <a:r>
              <a:rPr lang="en-US"/>
              <a:t>thechiropracticexperts.com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EECE9-AE28-4F9E-9579-DEE4E72754BA}" type="datetime1">
              <a:rPr lang="en-US" smtClean="0"/>
              <a:t>7/1/2026</a:t>
            </a:fld>
            <a:endParaRPr lang="en-US" dirty="0"/>
          </a:p>
        </p:txBody>
      </p:sp>
      <p:sp>
        <p:nvSpPr>
          <p:cNvPr id="3" name="Footer Placeholder 2"/>
          <p:cNvSpPr>
            <a:spLocks noGrp="1"/>
          </p:cNvSpPr>
          <p:nvPr>
            <p:ph type="ftr" sz="quarter" idx="11"/>
          </p:nvPr>
        </p:nvSpPr>
        <p:spPr/>
        <p:txBody>
          <a:bodyPr/>
          <a:lstStyle/>
          <a:p>
            <a:r>
              <a:rPr lang="en-US"/>
              <a:t>thechiropracticexperts.com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37E35-8366-49D3-A882-76D7F2411767}" type="datetime1">
              <a:rPr lang="en-US" smtClean="0"/>
              <a:t>7/1/2026</a:t>
            </a:fld>
            <a:endParaRPr lang="en-US" dirty="0"/>
          </a:p>
        </p:txBody>
      </p:sp>
      <p:sp>
        <p:nvSpPr>
          <p:cNvPr id="6" name="Footer Placeholder 5"/>
          <p:cNvSpPr>
            <a:spLocks noGrp="1"/>
          </p:cNvSpPr>
          <p:nvPr>
            <p:ph type="ftr" sz="quarter" idx="11"/>
          </p:nvPr>
        </p:nvSpPr>
        <p:spPr/>
        <p:txBody>
          <a:bodyPr/>
          <a:lstStyle/>
          <a:p>
            <a:r>
              <a:rPr lang="en-US"/>
              <a:t>thechiropracticexperts.com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DB3DB5-4346-411D-A953-E778D9ADF625}" type="datetime1">
              <a:rPr lang="en-US" smtClean="0"/>
              <a:t>7/1/2026</a:t>
            </a:fld>
            <a:endParaRPr lang="en-US" dirty="0"/>
          </a:p>
        </p:txBody>
      </p:sp>
      <p:sp>
        <p:nvSpPr>
          <p:cNvPr id="6" name="Footer Placeholder 5"/>
          <p:cNvSpPr>
            <a:spLocks noGrp="1"/>
          </p:cNvSpPr>
          <p:nvPr>
            <p:ph type="ftr" sz="quarter" idx="11"/>
          </p:nvPr>
        </p:nvSpPr>
        <p:spPr/>
        <p:txBody>
          <a:bodyPr/>
          <a:lstStyle/>
          <a:p>
            <a:r>
              <a:rPr lang="en-US"/>
              <a:t>thechiropracticexperts.com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1">
                <a:solidFill>
                  <a:schemeClr val="tx1"/>
                </a:solidFill>
              </a:defRPr>
            </a:lvl1pPr>
          </a:lstStyle>
          <a:p>
            <a:fld id="{0569FA22-0BE1-479F-83A5-FBF5CFD75E2B}" type="datetime1">
              <a:rPr lang="en-US" smtClean="0"/>
              <a:t>7/1/2026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1" i="1">
                <a:solidFill>
                  <a:schemeClr val="tx1"/>
                </a:solidFill>
              </a:defRPr>
            </a:lvl1pPr>
          </a:lstStyle>
          <a:p>
            <a:r>
              <a:rPr lang="en-US" dirty="0"/>
              <a:t>thechiropracticexperts.com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torrinomedica.it/english/symptoms/dizziness/what-does-it-mean-if-you-feel-wooz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frontiersin.org/journals/neurology/articles/10.3389/fneur.2024.1355865/ful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massgeneralbrigham.org/en/about/newsroom/articles/urgent-care-for-headach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massgeneralbrigham.org/en/about/newsroom/articles/urgent-care-for-headach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www.massgeneralbrigham.org/en/about/newsroom/articles/urgent-care-for-headach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ar.inspiredpencil.com/pictures-2023/happy-patient-in-hospit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fisioscience.it/patologie/cervical-artery-dissection-ca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epilepsydiagnosis.org/aetiology/stroke-imaging.html"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thebluediamondgallery.com/wooden-tile/q/questions.html" TargetMode="External"/><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r.inspiredpencil.com/pictures-2023/vertebral-artery-disse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animalia-life.club/qa/pictures/headache" TargetMode="External"/><Relationship Id="rId5" Type="http://schemas.openxmlformats.org/officeDocument/2006/relationships/image" Target="../media/image6.png"/><Relationship Id="rId4" Type="http://schemas.openxmlformats.org/officeDocument/2006/relationships/hyperlink" Target="https://www.emboardbombs.com/papers/2020/9/23/a-real-pain-in-the-neck-cervical-artery-dissection-gfcg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48693A-6A1E-FE09-2A3B-E44994DBD5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485A57-FF98-A5F2-BC1A-5E309AEE3EEC}"/>
              </a:ext>
            </a:extLst>
          </p:cNvPr>
          <p:cNvSpPr>
            <a:spLocks noGrp="1"/>
          </p:cNvSpPr>
          <p:nvPr>
            <p:ph type="title"/>
          </p:nvPr>
        </p:nvSpPr>
        <p:spPr>
          <a:xfrm>
            <a:off x="6294966" y="522351"/>
            <a:ext cx="5291663" cy="762000"/>
          </a:xfrm>
        </p:spPr>
        <p:txBody>
          <a:bodyPr vert="horz" lIns="91440" tIns="45720" rIns="91440" bIns="45720" rtlCol="0" anchor="b">
            <a:normAutofit/>
          </a:bodyPr>
          <a:lstStyle/>
          <a:p>
            <a:pPr algn="l">
              <a:lnSpc>
                <a:spcPct val="90000"/>
              </a:lnSpc>
            </a:pPr>
            <a:r>
              <a:rPr lang="en-US" sz="3700" b="1" dirty="0"/>
              <a:t> </a:t>
            </a:r>
            <a:r>
              <a:rPr lang="en-US" sz="4000" b="1" dirty="0">
                <a:solidFill>
                  <a:srgbClr val="006600"/>
                </a:solidFill>
              </a:rPr>
              <a:t>Richard Mason, MS, DC</a:t>
            </a:r>
            <a:endParaRPr lang="en-US" sz="4000" b="1" dirty="0"/>
          </a:p>
        </p:txBody>
      </p:sp>
      <p:pic>
        <p:nvPicPr>
          <p:cNvPr id="8" name="Content Placeholder 7" descr="A person with his arms crossed&#10;&#10;AI-generated content may be incorrect.">
            <a:extLst>
              <a:ext uri="{FF2B5EF4-FFF2-40B4-BE49-F238E27FC236}">
                <a16:creationId xmlns:a16="http://schemas.microsoft.com/office/drawing/2014/main" id="{42419665-AB7F-5742-2C5E-92BA0452386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r="2" b="2994"/>
          <a:stretch>
            <a:fillRect/>
          </a:stretch>
        </p:blipFill>
        <p:spPr>
          <a:xfrm>
            <a:off x="2"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Content Placeholder 6">
            <a:extLst>
              <a:ext uri="{FF2B5EF4-FFF2-40B4-BE49-F238E27FC236}">
                <a16:creationId xmlns:a16="http://schemas.microsoft.com/office/drawing/2014/main" id="{269D9CAE-D8A7-96B4-7A71-05C01E36A205}"/>
              </a:ext>
            </a:extLst>
          </p:cNvPr>
          <p:cNvSpPr>
            <a:spLocks noGrp="1"/>
          </p:cNvSpPr>
          <p:nvPr>
            <p:ph sz="half" idx="2"/>
          </p:nvPr>
        </p:nvSpPr>
        <p:spPr>
          <a:xfrm>
            <a:off x="6172200" y="1447800"/>
            <a:ext cx="5537197" cy="5029200"/>
          </a:xfrm>
        </p:spPr>
        <p:txBody>
          <a:bodyPr vert="horz" lIns="91440" tIns="45720" rIns="91440" bIns="45720" rtlCol="0">
            <a:normAutofit lnSpcReduction="10000"/>
          </a:bodyPr>
          <a:lstStyle/>
          <a:p>
            <a:pPr indent="-228600">
              <a:lnSpc>
                <a:spcPct val="90000"/>
              </a:lnSpc>
              <a:spcBef>
                <a:spcPts val="0"/>
              </a:spcBef>
              <a:spcAft>
                <a:spcPts val="600"/>
              </a:spcAft>
            </a:pPr>
            <a:r>
              <a:rPr lang="en-US" dirty="0"/>
              <a:t>Indiana Board of Chiropractic Examiners</a:t>
            </a:r>
          </a:p>
          <a:p>
            <a:pPr indent="-228600">
              <a:lnSpc>
                <a:spcPct val="90000"/>
              </a:lnSpc>
              <a:spcBef>
                <a:spcPts val="0"/>
              </a:spcBef>
              <a:spcAft>
                <a:spcPts val="600"/>
              </a:spcAft>
            </a:pPr>
            <a:r>
              <a:rPr lang="en-US" dirty="0"/>
              <a:t>Adjunct Professor, University of Campbellsville</a:t>
            </a:r>
          </a:p>
          <a:p>
            <a:pPr indent="-228600">
              <a:lnSpc>
                <a:spcPct val="90000"/>
              </a:lnSpc>
              <a:spcBef>
                <a:spcPts val="0"/>
              </a:spcBef>
              <a:spcAft>
                <a:spcPts val="600"/>
              </a:spcAft>
            </a:pPr>
            <a:r>
              <a:rPr lang="en-US" dirty="0"/>
              <a:t>NBCE exam question contributor </a:t>
            </a:r>
          </a:p>
          <a:p>
            <a:pPr indent="-228600">
              <a:lnSpc>
                <a:spcPct val="90000"/>
              </a:lnSpc>
              <a:spcBef>
                <a:spcPts val="0"/>
              </a:spcBef>
              <a:spcAft>
                <a:spcPts val="600"/>
              </a:spcAft>
            </a:pPr>
            <a:r>
              <a:rPr lang="en-US" dirty="0"/>
              <a:t>Member of the American College of Chiropractic Consultants</a:t>
            </a:r>
          </a:p>
          <a:p>
            <a:pPr marL="347472" marR="0" indent="-228600">
              <a:lnSpc>
                <a:spcPct val="90000"/>
              </a:lnSpc>
              <a:spcBef>
                <a:spcPts val="0"/>
              </a:spcBef>
              <a:spcAft>
                <a:spcPts val="600"/>
              </a:spcAft>
            </a:pPr>
            <a:r>
              <a:rPr lang="en-US" dirty="0"/>
              <a:t>Peer Reviewer/IME specialist</a:t>
            </a:r>
          </a:p>
          <a:p>
            <a:pPr marL="347472" marR="0" indent="-228600">
              <a:lnSpc>
                <a:spcPct val="90000"/>
              </a:lnSpc>
              <a:spcBef>
                <a:spcPts val="0"/>
              </a:spcBef>
              <a:spcAft>
                <a:spcPts val="600"/>
              </a:spcAft>
            </a:pPr>
            <a:r>
              <a:rPr lang="en-US" dirty="0"/>
              <a:t>28 years Private Practice experience</a:t>
            </a:r>
          </a:p>
          <a:p>
            <a:pPr marL="347472" marR="0" indent="-228600">
              <a:lnSpc>
                <a:spcPct val="90000"/>
              </a:lnSpc>
              <a:spcBef>
                <a:spcPts val="0"/>
              </a:spcBef>
              <a:spcAft>
                <a:spcPts val="600"/>
              </a:spcAft>
            </a:pPr>
            <a:r>
              <a:rPr lang="en-US" dirty="0"/>
              <a:t>1997 Palmer College of Chiropractic (Iowa)</a:t>
            </a:r>
          </a:p>
          <a:p>
            <a:pPr marL="118872" indent="-228600">
              <a:lnSpc>
                <a:spcPct val="90000"/>
              </a:lnSpc>
              <a:spcBef>
                <a:spcPts val="0"/>
              </a:spcBef>
              <a:spcAft>
                <a:spcPts val="600"/>
              </a:spcAft>
            </a:pPr>
            <a:endParaRPr lang="en-US" sz="1800" dirty="0"/>
          </a:p>
          <a:p>
            <a:pPr marL="118872" indent="-228600">
              <a:lnSpc>
                <a:spcPct val="90000"/>
              </a:lnSpc>
              <a:spcBef>
                <a:spcPts val="0"/>
              </a:spcBef>
              <a:spcAft>
                <a:spcPts val="600"/>
              </a:spcAft>
            </a:pPr>
            <a:endParaRPr lang="en-US" sz="1800" dirty="0"/>
          </a:p>
        </p:txBody>
      </p:sp>
    </p:spTree>
    <p:extLst>
      <p:ext uri="{BB962C8B-B14F-4D97-AF65-F5344CB8AC3E}">
        <p14:creationId xmlns:p14="http://schemas.microsoft.com/office/powerpoint/2010/main" val="4243663224"/>
      </p:ext>
    </p:extLst>
  </p:cSld>
  <p:clrMapOvr>
    <a:masterClrMapping/>
  </p:clrMapOvr>
  <mc:AlternateContent xmlns:mc="http://schemas.openxmlformats.org/markup-compatibility/2006" xmlns:p14="http://schemas.microsoft.com/office/powerpoint/2010/main">
    <mc:Choice Requires="p14">
      <p:transition spd="slow" p14:dur="2000" advTm="36699"/>
    </mc:Choice>
    <mc:Fallback xmlns="">
      <p:transition spd="slow" advTm="3669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C609616-2979-EC12-FC50-66F9BE213F7C}"/>
              </a:ext>
            </a:extLst>
          </p:cNvPr>
          <p:cNvSpPr>
            <a:spLocks noGrp="1" noChangeArrowheads="1"/>
          </p:cNvSpPr>
          <p:nvPr>
            <p:ph type="title"/>
          </p:nvPr>
        </p:nvSpPr>
        <p:spPr/>
        <p:txBody>
          <a:bodyPr>
            <a:normAutofit fontScale="90000"/>
          </a:bodyPr>
          <a:lstStyle/>
          <a:p>
            <a:pPr>
              <a:defRPr/>
            </a:pPr>
            <a:r>
              <a:rPr lang="en-US" b="1" dirty="0">
                <a:solidFill>
                  <a:srgbClr val="006600"/>
                </a:solidFill>
                <a:cs typeface="Times New Roman" pitchFamily="18" charset="0"/>
              </a:rPr>
              <a:t>Diagnosis of CeAD</a:t>
            </a:r>
            <a:br>
              <a:rPr lang="en-US" sz="4000" b="1" dirty="0">
                <a:solidFill>
                  <a:srgbClr val="006600"/>
                </a:solidFill>
                <a:ea typeface="+mj-ea"/>
                <a:cs typeface="Times New Roman" pitchFamily="18" charset="0"/>
              </a:rPr>
            </a:br>
            <a:r>
              <a:rPr lang="en-US" sz="4000" b="1" dirty="0">
                <a:ea typeface="+mj-ea"/>
                <a:cs typeface="Times New Roman" pitchFamily="18" charset="0"/>
              </a:rPr>
              <a:t>Diagnostic Assessment to Exclude CeAD</a:t>
            </a:r>
            <a:endParaRPr lang="en-US" sz="4000" b="1" dirty="0">
              <a:ea typeface="+mj-ea"/>
            </a:endParaRPr>
          </a:p>
        </p:txBody>
      </p:sp>
      <p:pic>
        <p:nvPicPr>
          <p:cNvPr id="7" name="Content Placeholder 6">
            <a:extLst>
              <a:ext uri="{FF2B5EF4-FFF2-40B4-BE49-F238E27FC236}">
                <a16:creationId xmlns:a16="http://schemas.microsoft.com/office/drawing/2014/main" id="{932A98CA-3A69-48F2-0ED7-06E7BF4B27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1066800" y="1752600"/>
            <a:ext cx="9921240" cy="4400550"/>
          </a:xfrm>
          <a:ln>
            <a:noFill/>
          </a:ln>
        </p:spPr>
      </p:pic>
      <p:sp>
        <p:nvSpPr>
          <p:cNvPr id="2" name="Footer Placeholder 1">
            <a:extLst>
              <a:ext uri="{FF2B5EF4-FFF2-40B4-BE49-F238E27FC236}">
                <a16:creationId xmlns:a16="http://schemas.microsoft.com/office/drawing/2014/main" id="{F8B429BA-CA59-D357-5788-44A9BFDB67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37926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728B549-45C7-8A47-DC3F-7AE5A264619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CB8F700C-7942-846C-A0EC-B1346566D7D5}"/>
              </a:ext>
            </a:extLst>
          </p:cNvPr>
          <p:cNvSpPr>
            <a:spLocks noGrp="1" noChangeArrowheads="1"/>
          </p:cNvSpPr>
          <p:nvPr>
            <p:ph type="title"/>
          </p:nvPr>
        </p:nvSpPr>
        <p:spPr/>
        <p:txBody>
          <a:bodyPr>
            <a:normAutofit fontScale="90000"/>
          </a:bodyPr>
          <a:lstStyle/>
          <a:p>
            <a:pPr>
              <a:defRPr/>
            </a:pPr>
            <a:r>
              <a:rPr lang="en-US" b="1" dirty="0">
                <a:solidFill>
                  <a:srgbClr val="006600"/>
                </a:solidFill>
                <a:ea typeface="+mj-ea"/>
                <a:cs typeface="Times New Roman" pitchFamily="18" charset="0"/>
              </a:rPr>
              <a:t>Diagnosis of CeAD</a:t>
            </a:r>
            <a:br>
              <a:rPr lang="en-US" b="1" dirty="0">
                <a:solidFill>
                  <a:srgbClr val="006600"/>
                </a:solidFill>
                <a:ea typeface="+mj-ea"/>
                <a:cs typeface="Times New Roman" pitchFamily="18" charset="0"/>
              </a:rPr>
            </a:br>
            <a:r>
              <a:rPr lang="en-US" sz="4000" b="1" dirty="0">
                <a:ea typeface="+mj-ea"/>
                <a:cs typeface="Times New Roman" pitchFamily="18" charset="0"/>
              </a:rPr>
              <a:t> </a:t>
            </a:r>
            <a:r>
              <a:rPr lang="en-US" sz="4000" b="1" dirty="0">
                <a:cs typeface="Times New Roman" pitchFamily="18" charset="0"/>
              </a:rPr>
              <a:t>History Taking &amp; Examination</a:t>
            </a:r>
            <a:endParaRPr lang="en-US" sz="4000" b="1" dirty="0">
              <a:ea typeface="+mj-ea"/>
            </a:endParaRPr>
          </a:p>
        </p:txBody>
      </p:sp>
      <p:sp>
        <p:nvSpPr>
          <p:cNvPr id="4" name="Content Placeholder 3">
            <a:extLst>
              <a:ext uri="{FF2B5EF4-FFF2-40B4-BE49-F238E27FC236}">
                <a16:creationId xmlns:a16="http://schemas.microsoft.com/office/drawing/2014/main" id="{E4412DA3-4736-6DEB-3777-2DD56B9EFBD9}"/>
              </a:ext>
            </a:extLst>
          </p:cNvPr>
          <p:cNvSpPr>
            <a:spLocks noGrp="1"/>
          </p:cNvSpPr>
          <p:nvPr>
            <p:ph idx="1"/>
          </p:nvPr>
        </p:nvSpPr>
        <p:spPr/>
        <p:txBody>
          <a:bodyPr>
            <a:noAutofit/>
          </a:bodyPr>
          <a:lstStyle/>
          <a:p>
            <a:pPr>
              <a:spcBef>
                <a:spcPts val="0"/>
              </a:spcBef>
            </a:pPr>
            <a:r>
              <a:rPr lang="en-US" sz="2800" kern="0" dirty="0">
                <a:effectLst/>
                <a:ea typeface="Times New Roman" panose="02020603050405020304" pitchFamily="18" charset="0"/>
                <a:cs typeface="Times New Roman" panose="02020603050405020304" pitchFamily="18" charset="0"/>
              </a:rPr>
              <a:t>In 2006, Lee reported </a:t>
            </a:r>
            <a:r>
              <a:rPr lang="en-US" sz="2800" i="1" u="sng" kern="0" dirty="0">
                <a:ea typeface="Times New Roman" panose="02020603050405020304" pitchFamily="18" charset="0"/>
                <a:cs typeface="Times New Roman" panose="02020603050405020304" pitchFamily="18" charset="0"/>
              </a:rPr>
              <a:t>3</a:t>
            </a:r>
            <a:r>
              <a:rPr lang="en-US" sz="2800" kern="0" dirty="0">
                <a:effectLst/>
                <a:ea typeface="Times New Roman" panose="02020603050405020304" pitchFamily="18" charset="0"/>
                <a:cs typeface="Times New Roman" panose="02020603050405020304" pitchFamily="18" charset="0"/>
              </a:rPr>
              <a:t> cases of </a:t>
            </a:r>
            <a:r>
              <a:rPr lang="en-US" sz="2800" kern="0" dirty="0">
                <a:ea typeface="Times New Roman" panose="02020603050405020304" pitchFamily="18" charset="0"/>
                <a:cs typeface="Times New Roman" panose="02020603050405020304" pitchFamily="18" charset="0"/>
              </a:rPr>
              <a:t>CeAD</a:t>
            </a:r>
            <a:r>
              <a:rPr lang="en-US" sz="2800" kern="0" dirty="0">
                <a:effectLst/>
                <a:ea typeface="Times New Roman" panose="02020603050405020304" pitchFamily="18" charset="0"/>
                <a:cs typeface="Times New Roman" panose="02020603050405020304" pitchFamily="18" charset="0"/>
              </a:rPr>
              <a:t> that were asymptomatic </a:t>
            </a:r>
            <a:r>
              <a:rPr lang="en-US" sz="2800" i="1" u="sng" kern="0" dirty="0">
                <a:effectLst/>
                <a:ea typeface="Times New Roman" panose="02020603050405020304" pitchFamily="18" charset="0"/>
                <a:cs typeface="Times New Roman" panose="02020603050405020304" pitchFamily="18" charset="0"/>
              </a:rPr>
              <a:t>at the time of imaging.</a:t>
            </a:r>
          </a:p>
          <a:p>
            <a:pPr>
              <a:spcBef>
                <a:spcPts val="0"/>
              </a:spcBef>
            </a:pPr>
            <a:endParaRPr lang="en-US" sz="2800" kern="0" dirty="0">
              <a:ea typeface="Times New Roman" panose="02020603050405020304" pitchFamily="18" charset="0"/>
              <a:cs typeface="Times New Roman" panose="02020603050405020304" pitchFamily="18" charset="0"/>
            </a:endParaRPr>
          </a:p>
          <a:p>
            <a:pPr>
              <a:spcBef>
                <a:spcPts val="0"/>
              </a:spcBef>
            </a:pPr>
            <a:r>
              <a:rPr lang="en-US" sz="2800" kern="0" dirty="0">
                <a:effectLst/>
                <a:ea typeface="Times New Roman" panose="02020603050405020304" pitchFamily="18" charset="0"/>
                <a:cs typeface="Times New Roman" panose="02020603050405020304" pitchFamily="18" charset="0"/>
              </a:rPr>
              <a:t>In 2024, Griffin reported </a:t>
            </a:r>
            <a:r>
              <a:rPr lang="en-US" sz="2800" i="1" u="sng" kern="0" dirty="0">
                <a:effectLst/>
                <a:ea typeface="Times New Roman" panose="02020603050405020304" pitchFamily="18" charset="0"/>
                <a:cs typeface="Times New Roman" panose="02020603050405020304" pitchFamily="18" charset="0"/>
              </a:rPr>
              <a:t>19</a:t>
            </a:r>
            <a:r>
              <a:rPr lang="en-US" sz="2800" kern="0" dirty="0">
                <a:effectLst/>
                <a:ea typeface="Times New Roman" panose="02020603050405020304" pitchFamily="18" charset="0"/>
                <a:cs typeface="Times New Roman" panose="02020603050405020304" pitchFamily="18" charset="0"/>
              </a:rPr>
              <a:t> cases of CeAD that were asymptomatic </a:t>
            </a:r>
            <a:r>
              <a:rPr lang="en-US" sz="2800" i="1" u="sng" kern="0" dirty="0">
                <a:effectLst/>
                <a:ea typeface="Times New Roman" panose="02020603050405020304" pitchFamily="18" charset="0"/>
                <a:cs typeface="Times New Roman" panose="02020603050405020304" pitchFamily="18" charset="0"/>
              </a:rPr>
              <a:t>at the time of imaging</a:t>
            </a:r>
            <a:r>
              <a:rPr lang="en-US" sz="2800" kern="0" dirty="0">
                <a:effectLst/>
                <a:ea typeface="Times New Roman" panose="02020603050405020304" pitchFamily="18" charset="0"/>
                <a:cs typeface="Times New Roman" panose="02020603050405020304" pitchFamily="18" charset="0"/>
              </a:rPr>
              <a:t>.</a:t>
            </a:r>
          </a:p>
          <a:p>
            <a:pPr>
              <a:spcBef>
                <a:spcPts val="0"/>
              </a:spcBef>
            </a:pPr>
            <a:endParaRPr lang="en-US" sz="2800" kern="0" dirty="0">
              <a:ea typeface="Times New Roman" panose="02020603050405020304" pitchFamily="18" charset="0"/>
              <a:cs typeface="Times New Roman" panose="02020603050405020304" pitchFamily="18" charset="0"/>
            </a:endParaRPr>
          </a:p>
          <a:p>
            <a:pPr>
              <a:spcBef>
                <a:spcPts val="0"/>
              </a:spcBef>
            </a:pPr>
            <a:r>
              <a:rPr lang="en-US" sz="2800" kern="0" dirty="0">
                <a:effectLst/>
                <a:ea typeface="Times New Roman" panose="02020603050405020304" pitchFamily="18" charset="0"/>
                <a:cs typeface="Times New Roman" panose="02020603050405020304" pitchFamily="18" charset="0"/>
              </a:rPr>
              <a:t>Lee and Griffin did not determine the time of onset and did not determine that the </a:t>
            </a:r>
            <a:r>
              <a:rPr lang="en-US" sz="2800" kern="0" dirty="0">
                <a:ea typeface="Times New Roman" panose="02020603050405020304" pitchFamily="18" charset="0"/>
                <a:cs typeface="Times New Roman" panose="02020603050405020304" pitchFamily="18" charset="0"/>
              </a:rPr>
              <a:t>CeAD</a:t>
            </a:r>
            <a:r>
              <a:rPr lang="en-US" sz="2800" kern="0" dirty="0">
                <a:effectLst/>
                <a:ea typeface="Times New Roman" panose="02020603050405020304" pitchFamily="18" charset="0"/>
                <a:cs typeface="Times New Roman" panose="02020603050405020304" pitchFamily="18" charset="0"/>
              </a:rPr>
              <a:t> was asymptomatic at the time of onset. </a:t>
            </a:r>
            <a:r>
              <a:rPr lang="en-US" sz="2800" kern="0" dirty="0">
                <a:ea typeface="Times New Roman" panose="02020603050405020304" pitchFamily="18" charset="0"/>
                <a:cs typeface="Times New Roman" panose="02020603050405020304" pitchFamily="18" charset="0"/>
              </a:rPr>
              <a:t>CeAD</a:t>
            </a:r>
            <a:r>
              <a:rPr lang="en-US" sz="2800" kern="0" dirty="0">
                <a:effectLst/>
                <a:ea typeface="Times New Roman" panose="02020603050405020304" pitchFamily="18" charset="0"/>
                <a:cs typeface="Times New Roman" panose="02020603050405020304" pitchFamily="18" charset="0"/>
              </a:rPr>
              <a:t> may become asymptomatic as the arterial wall heals, but it is unlikely that a </a:t>
            </a:r>
            <a:r>
              <a:rPr lang="en-US" sz="2800" kern="0" dirty="0">
                <a:ea typeface="Times New Roman" panose="02020603050405020304" pitchFamily="18" charset="0"/>
                <a:cs typeface="Times New Roman" panose="02020603050405020304" pitchFamily="18" charset="0"/>
              </a:rPr>
              <a:t>CeAD</a:t>
            </a:r>
            <a:r>
              <a:rPr lang="en-US" sz="2800" kern="0" dirty="0">
                <a:effectLst/>
                <a:ea typeface="Times New Roman" panose="02020603050405020304" pitchFamily="18" charset="0"/>
                <a:cs typeface="Times New Roman" panose="02020603050405020304" pitchFamily="18" charset="0"/>
              </a:rPr>
              <a:t> would be asymptomatic </a:t>
            </a:r>
            <a:r>
              <a:rPr lang="en-US" sz="2800" i="1" u="sng" kern="0" dirty="0">
                <a:effectLst/>
                <a:ea typeface="Times New Roman" panose="02020603050405020304" pitchFamily="18" charset="0"/>
                <a:cs typeface="Times New Roman" panose="02020603050405020304" pitchFamily="18" charset="0"/>
              </a:rPr>
              <a:t>at the time of onset</a:t>
            </a:r>
            <a:r>
              <a:rPr lang="en-US" sz="2800" i="1" u="sng" kern="0" dirty="0">
                <a:ea typeface="Times New Roman" panose="02020603050405020304" pitchFamily="18" charset="0"/>
                <a:cs typeface="Times New Roman" panose="02020603050405020304" pitchFamily="18" charset="0"/>
              </a:rPr>
              <a:t>-</a:t>
            </a:r>
            <a:r>
              <a:rPr lang="en-US" sz="2800" i="1" u="sng" kern="0" dirty="0">
                <a:solidFill>
                  <a:srgbClr val="FF0000"/>
                </a:solidFill>
                <a:ea typeface="Times New Roman" panose="02020603050405020304" pitchFamily="18" charset="0"/>
                <a:cs typeface="Times New Roman" panose="02020603050405020304" pitchFamily="18" charset="0"/>
              </a:rPr>
              <a:t>dissections hurt!</a:t>
            </a:r>
            <a:endParaRPr lang="en-US" sz="2800" kern="100" dirty="0">
              <a:solidFill>
                <a:srgbClr val="FF0000"/>
              </a:solidFill>
              <a:effectLst/>
              <a:ea typeface="Aptos" panose="020B0004020202020204" pitchFamily="34" charset="0"/>
              <a:cs typeface="Times New Roman" panose="02020603050405020304" pitchFamily="18" charset="0"/>
            </a:endParaRPr>
          </a:p>
          <a:p>
            <a:pPr algn="l">
              <a:spcBef>
                <a:spcPts val="0"/>
              </a:spcBef>
            </a:pPr>
            <a:endParaRPr lang="en-US" sz="2800" b="0" i="0" u="none" strike="noStrike" baseline="0" dirty="0"/>
          </a:p>
        </p:txBody>
      </p:sp>
      <p:sp>
        <p:nvSpPr>
          <p:cNvPr id="2" name="Footer Placeholder 1">
            <a:extLst>
              <a:ext uri="{FF2B5EF4-FFF2-40B4-BE49-F238E27FC236}">
                <a16:creationId xmlns:a16="http://schemas.microsoft.com/office/drawing/2014/main" id="{DB8BB093-CF92-5345-3F4B-33674082370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222478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cs typeface="Times New Roman" pitchFamily="18" charset="0"/>
              </a:rPr>
              <a:t>Diagnosis of CeAD</a:t>
            </a:r>
            <a:br>
              <a:rPr lang="en-US" b="1" dirty="0">
                <a:solidFill>
                  <a:srgbClr val="006600"/>
                </a:solidFill>
                <a:ea typeface="+mj-ea"/>
                <a:cs typeface="Times New Roman" pitchFamily="18" charset="0"/>
              </a:rPr>
            </a:br>
            <a:r>
              <a:rPr lang="en-US" sz="4000" b="1" dirty="0">
                <a:ea typeface="+mj-ea"/>
                <a:cs typeface="Times New Roman" pitchFamily="18" charset="0"/>
              </a:rPr>
              <a:t> </a:t>
            </a:r>
            <a:r>
              <a:rPr lang="en-US" sz="4000" b="1" dirty="0">
                <a:cs typeface="Times New Roman" pitchFamily="18" charset="0"/>
              </a:rPr>
              <a:t>History Taking &amp; Examination</a:t>
            </a:r>
            <a:endParaRPr lang="en-US" sz="4000" b="1" dirty="0">
              <a:ea typeface="+mj-ea"/>
            </a:endParaRPr>
          </a:p>
        </p:txBody>
      </p:sp>
      <p:pic>
        <p:nvPicPr>
          <p:cNvPr id="5" name="Content Placeholder 4" descr="A person lying on the ground with hands touching his neck&#10;&#10;Description automatically generated">
            <a:extLst>
              <a:ext uri="{FF2B5EF4-FFF2-40B4-BE49-F238E27FC236}">
                <a16:creationId xmlns:a16="http://schemas.microsoft.com/office/drawing/2014/main" id="{E3EC19B7-725D-A754-AD30-4264525B539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902562"/>
            <a:ext cx="5384800" cy="3921238"/>
          </a:xfrm>
          <a:ln>
            <a:solidFill>
              <a:schemeClr val="tx1"/>
            </a:solidFill>
          </a:ln>
        </p:spPr>
      </p:pic>
      <p:sp>
        <p:nvSpPr>
          <p:cNvPr id="2" name="Content Placeholder 1">
            <a:extLst>
              <a:ext uri="{FF2B5EF4-FFF2-40B4-BE49-F238E27FC236}">
                <a16:creationId xmlns:a16="http://schemas.microsoft.com/office/drawing/2014/main" id="{8ED55CE9-44E7-3264-1373-F8F6CD8ABD08}"/>
              </a:ext>
            </a:extLst>
          </p:cNvPr>
          <p:cNvSpPr>
            <a:spLocks noGrp="1"/>
          </p:cNvSpPr>
          <p:nvPr>
            <p:ph sz="half" idx="2"/>
          </p:nvPr>
        </p:nvSpPr>
        <p:spPr/>
        <p:txBody>
          <a:bodyPr>
            <a:normAutofit lnSpcReduction="10000"/>
          </a:bodyPr>
          <a:lstStyle/>
          <a:p>
            <a:pPr algn="l">
              <a:spcBef>
                <a:spcPts val="0"/>
              </a:spcBef>
            </a:pPr>
            <a:r>
              <a:rPr lang="en-US" sz="2800" dirty="0"/>
              <a:t>There is no single </a:t>
            </a:r>
            <a:r>
              <a:rPr lang="en-US" sz="2800" i="1" u="sng" dirty="0"/>
              <a:t>objective</a:t>
            </a:r>
            <a:r>
              <a:rPr lang="en-US" sz="2800" dirty="0"/>
              <a:t> screening test for CeAD.</a:t>
            </a:r>
          </a:p>
          <a:p>
            <a:pPr algn="l">
              <a:spcBef>
                <a:spcPts val="0"/>
              </a:spcBef>
            </a:pPr>
            <a:endParaRPr lang="en-US" sz="1400" dirty="0"/>
          </a:p>
          <a:p>
            <a:pPr algn="l">
              <a:spcBef>
                <a:spcPts val="0"/>
              </a:spcBef>
            </a:pPr>
            <a:r>
              <a:rPr lang="en-US" sz="2800" dirty="0"/>
              <a:t>In </a:t>
            </a:r>
            <a:r>
              <a:rPr lang="en-US" sz="2800" i="1" u="sng" dirty="0"/>
              <a:t>March 2004</a:t>
            </a:r>
            <a:r>
              <a:rPr lang="en-US" sz="2800" dirty="0"/>
              <a:t>, US chiropractic colleges agreed to abandon the teaching and use of provocative testing-George’s test.</a:t>
            </a:r>
          </a:p>
          <a:p>
            <a:pPr algn="l">
              <a:spcBef>
                <a:spcPts val="0"/>
              </a:spcBef>
            </a:pPr>
            <a:endParaRPr lang="en-US" sz="1400" dirty="0"/>
          </a:p>
          <a:p>
            <a:pPr algn="l">
              <a:spcBef>
                <a:spcPts val="0"/>
              </a:spcBef>
            </a:pPr>
            <a:r>
              <a:rPr lang="en-US" sz="2800" dirty="0"/>
              <a:t>Therefore, the physician must have knowledge of the </a:t>
            </a:r>
            <a:r>
              <a:rPr lang="en-US" sz="2800" i="1" u="sng" dirty="0"/>
              <a:t>subjective</a:t>
            </a:r>
            <a:r>
              <a:rPr lang="en-US" sz="2800" dirty="0"/>
              <a:t> symptoms of CeAD and a </a:t>
            </a:r>
            <a:r>
              <a:rPr lang="en-US" sz="2800" i="1" u="sng" dirty="0"/>
              <a:t>high index of clinical suspicion</a:t>
            </a:r>
            <a:r>
              <a:rPr lang="en-US" sz="2800" dirty="0"/>
              <a:t>.</a:t>
            </a:r>
          </a:p>
        </p:txBody>
      </p:sp>
      <p:sp>
        <p:nvSpPr>
          <p:cNvPr id="3" name="Footer Placeholder 2">
            <a:extLst>
              <a:ext uri="{FF2B5EF4-FFF2-40B4-BE49-F238E27FC236}">
                <a16:creationId xmlns:a16="http://schemas.microsoft.com/office/drawing/2014/main" id="{E340F0AA-1760-A735-AFB5-83F5E2319CF0}"/>
              </a:ext>
            </a:extLst>
          </p:cNvPr>
          <p:cNvSpPr>
            <a:spLocks noGrp="1"/>
          </p:cNvSpPr>
          <p:nvPr>
            <p:ph type="ftr" sz="quarter" idx="11"/>
          </p:nvPr>
        </p:nvSpPr>
        <p:spPr>
          <a:xfrm>
            <a:off x="3886200" y="6400799"/>
            <a:ext cx="3860800" cy="365125"/>
          </a:xfrm>
        </p:spPr>
        <p:txBody>
          <a:bodyPr/>
          <a:lstStyle/>
          <a:p>
            <a:endParaRPr lang="en-US" dirty="0"/>
          </a:p>
        </p:txBody>
      </p:sp>
    </p:spTree>
    <p:extLst>
      <p:ext uri="{BB962C8B-B14F-4D97-AF65-F5344CB8AC3E}">
        <p14:creationId xmlns:p14="http://schemas.microsoft.com/office/powerpoint/2010/main" val="987079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b="1" dirty="0">
                <a:solidFill>
                  <a:srgbClr val="006600"/>
                </a:solidFill>
              </a:rPr>
              <a:t>Diagnosis of CeAD</a:t>
            </a:r>
            <a:br>
              <a:rPr lang="en-US" dirty="0"/>
            </a:br>
            <a:r>
              <a:rPr lang="en-US" sz="4000" b="1" dirty="0"/>
              <a:t>History Taking &amp; Examination</a:t>
            </a:r>
          </a:p>
        </p:txBody>
      </p:sp>
      <p:pic>
        <p:nvPicPr>
          <p:cNvPr id="7" name="Content Placeholder 6">
            <a:extLst>
              <a:ext uri="{FF2B5EF4-FFF2-40B4-BE49-F238E27FC236}">
                <a16:creationId xmlns:a16="http://schemas.microsoft.com/office/drawing/2014/main" id="{73AFD56F-A8DD-167B-E38F-485533FF02D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581891" y="1699418"/>
            <a:ext cx="3239942" cy="4525963"/>
          </a:xfrm>
          <a:ln>
            <a:solidFill>
              <a:schemeClr val="tx1"/>
            </a:solidFill>
          </a:ln>
        </p:spPr>
      </p:pic>
      <p:sp>
        <p:nvSpPr>
          <p:cNvPr id="4" name="Content Placeholder 3">
            <a:extLst>
              <a:ext uri="{FF2B5EF4-FFF2-40B4-BE49-F238E27FC236}">
                <a16:creationId xmlns:a16="http://schemas.microsoft.com/office/drawing/2014/main" id="{A6667A76-65C9-6741-F3A6-AB6901DD8400}"/>
              </a:ext>
            </a:extLst>
          </p:cNvPr>
          <p:cNvSpPr>
            <a:spLocks noGrp="1"/>
          </p:cNvSpPr>
          <p:nvPr>
            <p:ph sz="half" idx="2"/>
          </p:nvPr>
        </p:nvSpPr>
        <p:spPr>
          <a:xfrm>
            <a:off x="4038600" y="1981994"/>
            <a:ext cx="7696200" cy="3810000"/>
          </a:xfrm>
        </p:spPr>
        <p:txBody>
          <a:bodyPr>
            <a:noAutofit/>
          </a:bodyPr>
          <a:lstStyle/>
          <a:p>
            <a:pPr>
              <a:spcBef>
                <a:spcPts val="0"/>
              </a:spcBef>
            </a:pPr>
            <a:r>
              <a:rPr lang="en-US" dirty="0"/>
              <a:t>Gottesman, et al.</a:t>
            </a:r>
          </a:p>
          <a:p>
            <a:pPr>
              <a:spcBef>
                <a:spcPts val="0"/>
              </a:spcBef>
            </a:pPr>
            <a:r>
              <a:rPr lang="en-US" b="1" dirty="0"/>
              <a:t>Clinical characteristics of symptomatic vertebral artery dissection: a systematic review.</a:t>
            </a:r>
          </a:p>
          <a:p>
            <a:pPr>
              <a:spcBef>
                <a:spcPts val="0"/>
              </a:spcBef>
            </a:pPr>
            <a:r>
              <a:rPr lang="en-US" dirty="0"/>
              <a:t>Neurologist. 2012.</a:t>
            </a:r>
          </a:p>
          <a:p>
            <a:pPr>
              <a:spcBef>
                <a:spcPts val="0"/>
              </a:spcBef>
            </a:pPr>
            <a:endParaRPr lang="en-US" sz="1400" dirty="0"/>
          </a:p>
          <a:p>
            <a:pPr>
              <a:spcBef>
                <a:spcPts val="0"/>
              </a:spcBef>
            </a:pPr>
            <a:r>
              <a:rPr lang="en-US" dirty="0"/>
              <a:t>Gottesman, et al.</a:t>
            </a:r>
          </a:p>
          <a:p>
            <a:pPr>
              <a:spcBef>
                <a:spcPts val="0"/>
              </a:spcBef>
            </a:pPr>
            <a:r>
              <a:rPr lang="en-US" b="1" dirty="0"/>
              <a:t>Imaging characteristics of symptomatic vertebral artery dissection: a systematic review.</a:t>
            </a:r>
          </a:p>
          <a:p>
            <a:pPr>
              <a:spcBef>
                <a:spcPts val="0"/>
              </a:spcBef>
            </a:pPr>
            <a:r>
              <a:rPr lang="en-US" dirty="0"/>
              <a:t>Neurologist. 2012.</a:t>
            </a:r>
          </a:p>
        </p:txBody>
      </p:sp>
      <p:sp>
        <p:nvSpPr>
          <p:cNvPr id="2" name="Footer Placeholder 1">
            <a:extLst>
              <a:ext uri="{FF2B5EF4-FFF2-40B4-BE49-F238E27FC236}">
                <a16:creationId xmlns:a16="http://schemas.microsoft.com/office/drawing/2014/main" id="{05A4F5EE-1755-39F7-2CE4-3758C2BEE16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43692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b="1" dirty="0">
                <a:solidFill>
                  <a:srgbClr val="006600"/>
                </a:solidFill>
                <a:ea typeface="+mj-ea"/>
                <a:cs typeface="Times New Roman" pitchFamily="18" charset="0"/>
              </a:rPr>
              <a:t>Diagnosis of CeAD</a:t>
            </a:r>
            <a:br>
              <a:rPr lang="en-US" b="1" dirty="0">
                <a:solidFill>
                  <a:srgbClr val="006600"/>
                </a:solidFill>
                <a:ea typeface="+mj-ea"/>
                <a:cs typeface="Times New Roman" pitchFamily="18" charset="0"/>
              </a:rPr>
            </a:br>
            <a:r>
              <a:rPr lang="en-US" sz="4000" b="1" dirty="0"/>
              <a:t>History Taking &amp; Examination</a:t>
            </a:r>
          </a:p>
        </p:txBody>
      </p:sp>
      <p:pic>
        <p:nvPicPr>
          <p:cNvPr id="7" name="Content Placeholder 6">
            <a:extLst>
              <a:ext uri="{FF2B5EF4-FFF2-40B4-BE49-F238E27FC236}">
                <a16:creationId xmlns:a16="http://schemas.microsoft.com/office/drawing/2014/main" id="{73AFD56F-A8DD-167B-E38F-485533FF02D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381000" y="1676400"/>
            <a:ext cx="3239942" cy="4525963"/>
          </a:xfrm>
          <a:ln>
            <a:solidFill>
              <a:schemeClr val="tx1"/>
            </a:solidFill>
          </a:ln>
        </p:spPr>
      </p:pic>
      <p:sp>
        <p:nvSpPr>
          <p:cNvPr id="4" name="Content Placeholder 3">
            <a:extLst>
              <a:ext uri="{FF2B5EF4-FFF2-40B4-BE49-F238E27FC236}">
                <a16:creationId xmlns:a16="http://schemas.microsoft.com/office/drawing/2014/main" id="{A6667A76-65C9-6741-F3A6-AB6901DD8400}"/>
              </a:ext>
            </a:extLst>
          </p:cNvPr>
          <p:cNvSpPr>
            <a:spLocks noGrp="1"/>
          </p:cNvSpPr>
          <p:nvPr>
            <p:ph sz="half" idx="2"/>
          </p:nvPr>
        </p:nvSpPr>
        <p:spPr>
          <a:xfrm>
            <a:off x="3733800" y="1828800"/>
            <a:ext cx="7696200" cy="4267200"/>
          </a:xfrm>
        </p:spPr>
        <p:txBody>
          <a:bodyPr>
            <a:noAutofit/>
          </a:bodyPr>
          <a:lstStyle/>
          <a:p>
            <a:pPr>
              <a:spcBef>
                <a:spcPts val="0"/>
              </a:spcBef>
            </a:pPr>
            <a:r>
              <a:rPr lang="en-US" sz="2400" dirty="0"/>
              <a:t>In this study, </a:t>
            </a:r>
            <a:r>
              <a:rPr lang="en-US" sz="2400" i="1" u="sng" dirty="0"/>
              <a:t>d</a:t>
            </a:r>
            <a:r>
              <a:rPr lang="en-US" sz="2400" b="0" i="1" u="sng" strike="noStrike" baseline="0" dirty="0"/>
              <a:t>izziness or vertigo</a:t>
            </a:r>
            <a:r>
              <a:rPr lang="en-US" sz="2400" b="0" i="0" u="none" strike="noStrike" baseline="0" dirty="0"/>
              <a:t> was the most common symptom among individuals with vertebral artery dissection.</a:t>
            </a:r>
            <a:r>
              <a:rPr lang="en-US" sz="2400" dirty="0"/>
              <a:t> </a:t>
            </a:r>
            <a:r>
              <a:rPr lang="en-US" sz="2400" i="1" u="sng" dirty="0"/>
              <a:t>Not neck pain and headache</a:t>
            </a:r>
            <a:r>
              <a:rPr lang="en-US" sz="2400" dirty="0"/>
              <a:t>.</a:t>
            </a:r>
            <a:endParaRPr lang="en-US" sz="2400" b="0" i="0" u="none" strike="noStrike" baseline="0" dirty="0"/>
          </a:p>
          <a:p>
            <a:pPr>
              <a:spcBef>
                <a:spcPts val="0"/>
              </a:spcBef>
            </a:pPr>
            <a:endParaRPr lang="en-US" sz="2400" b="0" i="0" u="none" strike="noStrike" baseline="0" dirty="0"/>
          </a:p>
          <a:p>
            <a:pPr>
              <a:spcBef>
                <a:spcPts val="0"/>
              </a:spcBef>
            </a:pPr>
            <a:r>
              <a:rPr lang="en-US" sz="2400" dirty="0"/>
              <a:t>“Nearly one in four patients had </a:t>
            </a:r>
            <a:r>
              <a:rPr lang="en-US" sz="2400" i="1" u="sng" dirty="0"/>
              <a:t>no craniocervical pain </a:t>
            </a:r>
            <a:r>
              <a:rPr lang="en-US" sz="2400" dirty="0"/>
              <a:t>either as an index symptom or evolving by the time of diagnosis.”</a:t>
            </a:r>
          </a:p>
          <a:p>
            <a:pPr>
              <a:spcBef>
                <a:spcPts val="0"/>
              </a:spcBef>
            </a:pPr>
            <a:endParaRPr lang="en-US" sz="2400" dirty="0"/>
          </a:p>
          <a:p>
            <a:pPr>
              <a:spcBef>
                <a:spcPts val="0"/>
              </a:spcBef>
            </a:pPr>
            <a:r>
              <a:rPr lang="en-US" sz="2400" b="1" dirty="0">
                <a:solidFill>
                  <a:srgbClr val="000000"/>
                </a:solidFill>
                <a:effectLst/>
                <a:ea typeface="Calibri" panose="020F0502020204030204" pitchFamily="34" charset="0"/>
              </a:rPr>
              <a:t>“VAD should be considered in the diagnostic assessment of patients presenting with dizziness </a:t>
            </a:r>
            <a:r>
              <a:rPr lang="en-US" sz="2400" b="1" i="1" u="sng" dirty="0">
                <a:solidFill>
                  <a:srgbClr val="000000"/>
                </a:solidFill>
                <a:effectLst/>
                <a:ea typeface="Calibri" panose="020F0502020204030204" pitchFamily="34" charset="0"/>
              </a:rPr>
              <a:t>or</a:t>
            </a:r>
            <a:r>
              <a:rPr lang="en-US" sz="2400" b="1" dirty="0">
                <a:solidFill>
                  <a:srgbClr val="000000"/>
                </a:solidFill>
                <a:effectLst/>
                <a:ea typeface="Calibri" panose="020F0502020204030204" pitchFamily="34" charset="0"/>
              </a:rPr>
              <a:t> craniocervical pain, even in the absence of other risk factors.”</a:t>
            </a:r>
            <a:endParaRPr lang="en-US" sz="2400" b="1" dirty="0"/>
          </a:p>
        </p:txBody>
      </p:sp>
      <p:sp>
        <p:nvSpPr>
          <p:cNvPr id="2" name="Footer Placeholder 1">
            <a:extLst>
              <a:ext uri="{FF2B5EF4-FFF2-40B4-BE49-F238E27FC236}">
                <a16:creationId xmlns:a16="http://schemas.microsoft.com/office/drawing/2014/main" id="{0034AFD8-277E-9A47-F0B7-2DF3CC75150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66299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b="1" dirty="0">
                <a:solidFill>
                  <a:srgbClr val="006600"/>
                </a:solidFill>
                <a:ea typeface="+mj-ea"/>
                <a:cs typeface="Times New Roman" pitchFamily="18" charset="0"/>
              </a:rPr>
              <a:t>Diagnosis of CeAD</a:t>
            </a:r>
            <a:br>
              <a:rPr lang="en-US" b="1" dirty="0">
                <a:solidFill>
                  <a:srgbClr val="006600"/>
                </a:solidFill>
                <a:ea typeface="+mj-ea"/>
                <a:cs typeface="Times New Roman" pitchFamily="18" charset="0"/>
              </a:rPr>
            </a:br>
            <a:r>
              <a:rPr lang="en-US" sz="4000" b="1" dirty="0"/>
              <a:t>History Taking &amp; Examination</a:t>
            </a:r>
          </a:p>
        </p:txBody>
      </p:sp>
      <p:pic>
        <p:nvPicPr>
          <p:cNvPr id="11" name="Content Placeholder 10" descr="A person in a white shirt and red bow tie">
            <a:extLst>
              <a:ext uri="{FF2B5EF4-FFF2-40B4-BE49-F238E27FC236}">
                <a16:creationId xmlns:a16="http://schemas.microsoft.com/office/drawing/2014/main" id="{207109F4-42DC-6F75-C20B-66DEDF14B99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2209800"/>
            <a:ext cx="2107406" cy="3393281"/>
          </a:xfrm>
          <a:ln>
            <a:solidFill>
              <a:schemeClr val="tx1"/>
            </a:solidFill>
          </a:ln>
        </p:spPr>
      </p:pic>
      <p:sp>
        <p:nvSpPr>
          <p:cNvPr id="2" name="Content Placeholder 1">
            <a:extLst>
              <a:ext uri="{FF2B5EF4-FFF2-40B4-BE49-F238E27FC236}">
                <a16:creationId xmlns:a16="http://schemas.microsoft.com/office/drawing/2014/main" id="{1B47A3CF-A558-B89F-9405-50DA82760029}"/>
              </a:ext>
            </a:extLst>
          </p:cNvPr>
          <p:cNvSpPr>
            <a:spLocks noGrp="1"/>
          </p:cNvSpPr>
          <p:nvPr>
            <p:ph sz="half" idx="2"/>
          </p:nvPr>
        </p:nvSpPr>
        <p:spPr>
          <a:xfrm>
            <a:off x="3771900" y="1828800"/>
            <a:ext cx="7010400" cy="4344988"/>
          </a:xfrm>
        </p:spPr>
        <p:txBody>
          <a:bodyPr>
            <a:noAutofit/>
          </a:bodyPr>
          <a:lstStyle/>
          <a:p>
            <a:pPr algn="l">
              <a:spcBef>
                <a:spcPts val="0"/>
              </a:spcBef>
            </a:pPr>
            <a:r>
              <a:rPr lang="en-US" b="0" i="0" u="none" strike="noStrike" baseline="0" dirty="0">
                <a:latin typeface="CharisSIL"/>
              </a:rPr>
              <a:t>“Our findings demonstrate that women have a </a:t>
            </a:r>
            <a:r>
              <a:rPr lang="en-US" b="0" i="1" u="sng" strike="noStrike" baseline="0" dirty="0">
                <a:latin typeface="CharisSIL"/>
              </a:rPr>
              <a:t>twofold</a:t>
            </a:r>
            <a:r>
              <a:rPr lang="en-US" b="0" i="0" u="none" strike="noStrike" baseline="0" dirty="0">
                <a:latin typeface="CharisSIL"/>
              </a:rPr>
              <a:t> increased risk of spontaneous CeAD during pregnancy and the postpartum period compared to non-pregnant women.”</a:t>
            </a:r>
            <a:endParaRPr lang="en-US" dirty="0"/>
          </a:p>
          <a:p>
            <a:pPr>
              <a:spcBef>
                <a:spcPts val="0"/>
              </a:spcBef>
            </a:pPr>
            <a:endParaRPr lang="en-US" sz="1400" dirty="0"/>
          </a:p>
          <a:p>
            <a:pPr>
              <a:spcBef>
                <a:spcPts val="0"/>
              </a:spcBef>
            </a:pPr>
            <a:r>
              <a:rPr lang="en-US" dirty="0"/>
              <a:t>Trager, et al.</a:t>
            </a:r>
          </a:p>
          <a:p>
            <a:pPr>
              <a:spcBef>
                <a:spcPts val="0"/>
              </a:spcBef>
            </a:pPr>
            <a:r>
              <a:rPr lang="en-US" b="1" dirty="0"/>
              <a:t>Pregnancy and spontaneous cervical artery dissection: A propensity-matched retrospective cohort study.</a:t>
            </a:r>
          </a:p>
          <a:p>
            <a:pPr>
              <a:spcBef>
                <a:spcPts val="0"/>
              </a:spcBef>
            </a:pPr>
            <a:r>
              <a:rPr lang="en-US" dirty="0"/>
              <a:t>J Stroke </a:t>
            </a:r>
            <a:r>
              <a:rPr lang="en-US" dirty="0" err="1"/>
              <a:t>Cerebrovasc</a:t>
            </a:r>
            <a:r>
              <a:rPr lang="en-US" dirty="0"/>
              <a:t> Dis. 2023. </a:t>
            </a:r>
          </a:p>
        </p:txBody>
      </p:sp>
      <p:sp>
        <p:nvSpPr>
          <p:cNvPr id="3" name="Footer Placeholder 2">
            <a:extLst>
              <a:ext uri="{FF2B5EF4-FFF2-40B4-BE49-F238E27FC236}">
                <a16:creationId xmlns:a16="http://schemas.microsoft.com/office/drawing/2014/main" id="{69DAF6E3-BEDD-F5ED-4671-340673922A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12866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b="1" dirty="0">
                <a:solidFill>
                  <a:srgbClr val="006600"/>
                </a:solidFill>
                <a:ea typeface="+mj-ea"/>
                <a:cs typeface="Times New Roman" pitchFamily="18" charset="0"/>
              </a:rPr>
              <a:t>Diagnosis of CeAD</a:t>
            </a:r>
            <a:br>
              <a:rPr lang="en-US" b="1" dirty="0">
                <a:solidFill>
                  <a:srgbClr val="006600"/>
                </a:solidFill>
                <a:ea typeface="+mj-ea"/>
                <a:cs typeface="Times New Roman" pitchFamily="18" charset="0"/>
              </a:rPr>
            </a:br>
            <a:r>
              <a:rPr lang="en-US" sz="4000" b="1" dirty="0"/>
              <a:t>History Taking &amp; Examination</a:t>
            </a:r>
          </a:p>
        </p:txBody>
      </p:sp>
      <p:pic>
        <p:nvPicPr>
          <p:cNvPr id="7" name="Content Placeholder 6">
            <a:extLst>
              <a:ext uri="{FF2B5EF4-FFF2-40B4-BE49-F238E27FC236}">
                <a16:creationId xmlns:a16="http://schemas.microsoft.com/office/drawing/2014/main" id="{73AFD56F-A8DD-167B-E38F-485533FF02D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1524000" y="1524000"/>
            <a:ext cx="9391650" cy="4248150"/>
          </a:xfrm>
          <a:ln>
            <a:noFill/>
          </a:ln>
        </p:spPr>
      </p:pic>
      <p:sp>
        <p:nvSpPr>
          <p:cNvPr id="2" name="Content Placeholder 1">
            <a:extLst>
              <a:ext uri="{FF2B5EF4-FFF2-40B4-BE49-F238E27FC236}">
                <a16:creationId xmlns:a16="http://schemas.microsoft.com/office/drawing/2014/main" id="{1B47A3CF-A558-B89F-9405-50DA82760029}"/>
              </a:ext>
            </a:extLst>
          </p:cNvPr>
          <p:cNvSpPr>
            <a:spLocks noGrp="1"/>
          </p:cNvSpPr>
          <p:nvPr>
            <p:ph sz="half" idx="2"/>
          </p:nvPr>
        </p:nvSpPr>
        <p:spPr>
          <a:xfrm>
            <a:off x="1524000" y="5791200"/>
            <a:ext cx="9391650" cy="700882"/>
          </a:xfrm>
        </p:spPr>
        <p:txBody>
          <a:bodyPr>
            <a:normAutofit lnSpcReduction="10000"/>
          </a:bodyPr>
          <a:lstStyle/>
          <a:p>
            <a:r>
              <a:rPr lang="en-US" sz="2000" dirty="0"/>
              <a:t>Trager, et al. </a:t>
            </a:r>
            <a:r>
              <a:rPr lang="en-US" sz="2000" b="1" dirty="0"/>
              <a:t>Symptoms of Patients With Vertebral Artery Dissection Presenting to Chiropractors: A Systematic Review and Meta-Analysis. </a:t>
            </a:r>
            <a:r>
              <a:rPr lang="en-US" sz="2000" dirty="0"/>
              <a:t>Cureus. 2023.</a:t>
            </a:r>
          </a:p>
        </p:txBody>
      </p:sp>
      <p:sp>
        <p:nvSpPr>
          <p:cNvPr id="3" name="Footer Placeholder 2">
            <a:extLst>
              <a:ext uri="{FF2B5EF4-FFF2-40B4-BE49-F238E27FC236}">
                <a16:creationId xmlns:a16="http://schemas.microsoft.com/office/drawing/2014/main" id="{E0907EF0-F430-637B-4520-B58FE98BE66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853974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CBD53-CFC3-364D-61E6-75B4827BC836}"/>
              </a:ext>
            </a:extLst>
          </p:cNvPr>
          <p:cNvSpPr>
            <a:spLocks noGrp="1" noChangeAspect="1"/>
          </p:cNvSpPr>
          <p:nvPr>
            <p:ph sz="half" idx="1"/>
          </p:nvPr>
        </p:nvSpPr>
        <p:spPr>
          <a:xfrm>
            <a:off x="304800" y="76200"/>
            <a:ext cx="11578328" cy="6553201"/>
          </a:xfrm>
        </p:spPr>
        <p:txBody>
          <a:bodyPr>
            <a:noAutofit/>
          </a:bodyPr>
          <a:lstStyle/>
          <a:p>
            <a:pPr marL="342900" marR="0" lvl="0" indent="-342900">
              <a:lnSpc>
                <a:spcPct val="106000"/>
              </a:lnSpc>
              <a:spcBef>
                <a:spcPts val="0"/>
              </a:spcBef>
              <a:spcAft>
                <a:spcPts val="0"/>
              </a:spcAft>
              <a:buFont typeface="+mj-lt"/>
              <a:buAutoNum type="arabicParenR"/>
            </a:pPr>
            <a:r>
              <a:rPr lang="en-US" sz="22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Recent head, neck or thoracic trauma.</a:t>
            </a:r>
            <a:endParaRPr lang="en-US" sz="2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2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New ipsilateral sub-occipital neck pain.</a:t>
            </a:r>
            <a:endParaRPr lang="en-US" sz="2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2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Distinct, new and continued headache.</a:t>
            </a:r>
            <a:endParaRPr lang="en-US" sz="2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Brainstem ischemic symptoms:</a:t>
            </a:r>
            <a:endParaRPr lang="en-US" sz="2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a:t>
            </a: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psilateral loss of pain and contralateral temperature sensation in the body</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Ipsilateral hemiparesis (weakness on side of the body)</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Nausea (urge to vomit)</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Vomiting</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Vertigo (dizziness)</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Nystagmus (uncontrolled, repetitive eye movements)</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Diplopia (double vision)</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Dysphagia (difficulty swallowing)</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Dysarthria (difficulty speaking)</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Dysphonia (abnormal voice)</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Cerebellar ischemic symptoms:</a:t>
            </a:r>
            <a:endParaRPr lang="en-US" sz="2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Ataxia (lack of voluntary coordination of muscle movements)</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Vertigo (dizziness)</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Nystagmus (uncontrolled, repetitive eye movements)</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D991AE3-25CD-83F7-E91D-51E9507BB172}"/>
              </a:ext>
            </a:extLst>
          </p:cNvPr>
          <p:cNvSpPr>
            <a:spLocks noGrp="1"/>
          </p:cNvSpPr>
          <p:nvPr>
            <p:ph sz="half" idx="2"/>
          </p:nvPr>
        </p:nvSpPr>
        <p:spPr>
          <a:xfrm>
            <a:off x="7315200" y="2895600"/>
            <a:ext cx="4724400" cy="1524001"/>
          </a:xfrm>
          <a:ln>
            <a:solidFill>
              <a:schemeClr val="tx1"/>
            </a:solidFill>
          </a:ln>
        </p:spPr>
        <p:txBody>
          <a:bodyPr>
            <a:normAutofit fontScale="92500"/>
          </a:bodyPr>
          <a:lstStyle/>
          <a:p>
            <a:r>
              <a:rPr lang="en-US" b="1" dirty="0"/>
              <a:t>VAD</a:t>
            </a:r>
          </a:p>
          <a:p>
            <a:r>
              <a:rPr lang="en-US" b="1" dirty="0">
                <a:highlight>
                  <a:srgbClr val="00FF00"/>
                </a:highlight>
              </a:rPr>
              <a:t>VASCULAR/NMS SYMPTOMS</a:t>
            </a:r>
          </a:p>
          <a:p>
            <a:r>
              <a:rPr lang="en-US" b="1" dirty="0">
                <a:highlight>
                  <a:srgbClr val="FFFF00"/>
                </a:highlight>
              </a:rPr>
              <a:t>ISCHEMIC SYMPTOMS</a:t>
            </a:r>
          </a:p>
        </p:txBody>
      </p:sp>
      <p:sp>
        <p:nvSpPr>
          <p:cNvPr id="2" name="Footer Placeholder 1">
            <a:extLst>
              <a:ext uri="{FF2B5EF4-FFF2-40B4-BE49-F238E27FC236}">
                <a16:creationId xmlns:a16="http://schemas.microsoft.com/office/drawing/2014/main" id="{7D25C362-0A9E-E953-6CC5-D053004B838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30843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FED247-B6C8-3376-01DB-A422542C8503}"/>
              </a:ext>
            </a:extLst>
          </p:cNvPr>
          <p:cNvSpPr>
            <a:spLocks noGrp="1"/>
          </p:cNvSpPr>
          <p:nvPr>
            <p:ph idx="1"/>
          </p:nvPr>
        </p:nvSpPr>
        <p:spPr>
          <a:xfrm>
            <a:off x="609600" y="272398"/>
            <a:ext cx="10972800" cy="6324600"/>
          </a:xfrm>
        </p:spPr>
        <p:txBody>
          <a:bodyPr>
            <a:normAutofit/>
          </a:bodyPr>
          <a:lstStyle/>
          <a:p>
            <a:pPr marL="342900" marR="0" lvl="0" indent="-342900">
              <a:lnSpc>
                <a:spcPct val="106000"/>
              </a:lnSpc>
              <a:spcBef>
                <a:spcPts val="0"/>
              </a:spcBef>
              <a:spcAft>
                <a:spcPts val="0"/>
              </a:spcAft>
              <a:buFont typeface="+mj-lt"/>
              <a:buAutoNum type="arabicParenR"/>
            </a:pPr>
            <a:r>
              <a:rPr lang="en-US" sz="2400" b="1" dirty="0">
                <a:effectLst/>
                <a:highlight>
                  <a:srgbClr val="00FF00"/>
                </a:highlight>
                <a:ea typeface="Calibri" panose="020F0502020204030204" pitchFamily="34" charset="0"/>
                <a:cs typeface="Calibri" panose="020F0502020204030204" pitchFamily="34" charset="0"/>
              </a:rPr>
              <a:t>Recent head, neck or thoracic trauma.</a:t>
            </a:r>
            <a:endParaRPr lang="en-US" sz="2400" b="1" dirty="0">
              <a:effectLst/>
              <a:highlight>
                <a:srgbClr val="00FF00"/>
              </a:highlight>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400" b="1" dirty="0">
                <a:effectLst/>
                <a:highlight>
                  <a:srgbClr val="00FF00"/>
                </a:highlight>
                <a:ea typeface="Calibri" panose="020F0502020204030204" pitchFamily="34" charset="0"/>
                <a:cs typeface="Calibri" panose="020F0502020204030204" pitchFamily="34" charset="0"/>
              </a:rPr>
              <a:t>New ipsilateral periorbital, frontal, and upper neck pain.</a:t>
            </a:r>
            <a:endParaRPr lang="en-US" sz="2400" b="1" dirty="0">
              <a:effectLst/>
              <a:highlight>
                <a:srgbClr val="00FF00"/>
              </a:highlight>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400" b="1" dirty="0">
                <a:effectLst/>
                <a:highlight>
                  <a:srgbClr val="00FF00"/>
                </a:highlight>
                <a:ea typeface="Calibri" panose="020F0502020204030204" pitchFamily="34" charset="0"/>
                <a:cs typeface="Calibri" panose="020F0502020204030204" pitchFamily="34" charset="0"/>
              </a:rPr>
              <a:t>Distinct, new and continued headache.</a:t>
            </a:r>
            <a:endParaRPr lang="en-US" sz="2400" b="1" dirty="0">
              <a:effectLst/>
              <a:highlight>
                <a:srgbClr val="00FF00"/>
              </a:highlight>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arenR"/>
            </a:pPr>
            <a:r>
              <a:rPr lang="en-US" sz="2400" b="1" dirty="0">
                <a:effectLst/>
                <a:highlight>
                  <a:srgbClr val="FFFF00"/>
                </a:highlight>
                <a:ea typeface="Calibri" panose="020F0502020204030204" pitchFamily="34" charset="0"/>
                <a:cs typeface="Calibri" panose="020F0502020204030204" pitchFamily="34" charset="0"/>
              </a:rPr>
              <a:t>Partial Horner’s Syndrome:</a:t>
            </a:r>
            <a:endParaRPr lang="en-US" sz="2400" b="1" dirty="0">
              <a:effectLst/>
              <a:highlight>
                <a:srgbClr val="FFFF00"/>
              </a:highlight>
              <a:ea typeface="Calibri" panose="020F0502020204030204" pitchFamily="34" charset="0"/>
              <a:cs typeface="Times New Roman" panose="02020603050405020304" pitchFamily="18" charset="0"/>
            </a:endParaRPr>
          </a:p>
          <a:p>
            <a:pPr marL="740664" marR="0" lvl="0" indent="-283464">
              <a:spcBef>
                <a:spcPts val="0"/>
              </a:spcBef>
              <a:spcAft>
                <a:spcPts val="0"/>
              </a:spcAft>
              <a:buFont typeface="+mj-lt"/>
              <a:buAutoNum type="alphaLcParenR"/>
            </a:pPr>
            <a:r>
              <a:rPr lang="en-US" sz="2400" dirty="0">
                <a:effectLst/>
                <a:highlight>
                  <a:srgbClr val="FFFF00"/>
                </a:highlight>
                <a:ea typeface="Calibri" panose="020F0502020204030204" pitchFamily="34" charset="0"/>
              </a:rPr>
              <a:t>Miosis (constricted pupil)</a:t>
            </a:r>
            <a:endParaRPr lang="en-US" sz="2400" dirty="0">
              <a:effectLst/>
              <a:highlight>
                <a:srgbClr val="FFFF00"/>
              </a:highlight>
              <a:ea typeface="Times New Roman" panose="02020603050405020304" pitchFamily="18" charset="0"/>
            </a:endParaRPr>
          </a:p>
          <a:p>
            <a:pPr marL="740664" marR="0" lvl="0" indent="-283464">
              <a:spcBef>
                <a:spcPts val="0"/>
              </a:spcBef>
              <a:spcAft>
                <a:spcPts val="0"/>
              </a:spcAft>
              <a:buFont typeface="+mj-lt"/>
              <a:buAutoNum type="alphaLcParenR"/>
            </a:pPr>
            <a:r>
              <a:rPr lang="en-US" sz="2400" dirty="0">
                <a:effectLst/>
                <a:highlight>
                  <a:srgbClr val="FFFF00"/>
                </a:highlight>
                <a:ea typeface="Calibri" panose="020F0502020204030204" pitchFamily="34" charset="0"/>
              </a:rPr>
              <a:t>Partial ptosis (weak, droopy eyelid)</a:t>
            </a:r>
            <a:endParaRPr lang="en-US" sz="2400" dirty="0">
              <a:effectLst/>
              <a:highlight>
                <a:srgbClr val="FFFF00"/>
              </a:highlight>
              <a:ea typeface="Times New Roman" panose="02020603050405020304" pitchFamily="18" charset="0"/>
            </a:endParaRPr>
          </a:p>
          <a:p>
            <a:pPr marL="740664" marR="0" lvl="0" indent="-283464">
              <a:spcBef>
                <a:spcPts val="0"/>
              </a:spcBef>
              <a:spcAft>
                <a:spcPts val="0"/>
              </a:spcAft>
              <a:buFont typeface="+mj-lt"/>
              <a:buAutoNum type="alphaLcParenR"/>
            </a:pPr>
            <a:r>
              <a:rPr lang="en-US" sz="2400" dirty="0">
                <a:effectLst/>
                <a:highlight>
                  <a:srgbClr val="FFFF00"/>
                </a:highlight>
                <a:ea typeface="Calibri" panose="020F0502020204030204" pitchFamily="34" charset="0"/>
              </a:rPr>
              <a:t>Apparent anhydrosis (decreased sweating)</a:t>
            </a:r>
            <a:endParaRPr lang="en-US" sz="2400" dirty="0">
              <a:effectLst/>
              <a:highlight>
                <a:srgbClr val="FFFF00"/>
              </a:highlight>
              <a:ea typeface="Times New Roman" panose="02020603050405020304" pitchFamily="18" charset="0"/>
            </a:endParaRPr>
          </a:p>
          <a:p>
            <a:pPr marL="740664" marR="0" lvl="0" indent="-283464">
              <a:spcBef>
                <a:spcPts val="0"/>
              </a:spcBef>
              <a:spcAft>
                <a:spcPts val="0"/>
              </a:spcAft>
              <a:buFont typeface="+mj-lt"/>
              <a:buAutoNum type="alphaLcParenR"/>
            </a:pPr>
            <a:r>
              <a:rPr lang="en-US" sz="2400" dirty="0">
                <a:effectLst/>
                <a:highlight>
                  <a:srgbClr val="FFFF00"/>
                </a:highlight>
                <a:ea typeface="Calibri" panose="020F0502020204030204" pitchFamily="34" charset="0"/>
              </a:rPr>
              <a:t>Apparent enophthalmos (inset eyeball)</a:t>
            </a:r>
            <a:endParaRPr lang="en-US" sz="2400" dirty="0">
              <a:effectLst/>
              <a:highlight>
                <a:srgbClr val="FFFF00"/>
              </a:highlight>
              <a:ea typeface="Times New Roman" panose="02020603050405020304" pitchFamily="18" charset="0"/>
            </a:endParaRPr>
          </a:p>
          <a:p>
            <a:pPr marL="347472" marR="0" lvl="0" indent="-347472">
              <a:lnSpc>
                <a:spcPct val="106000"/>
              </a:lnSpc>
              <a:spcBef>
                <a:spcPts val="0"/>
              </a:spcBef>
              <a:spcAft>
                <a:spcPts val="0"/>
              </a:spcAft>
              <a:buNone/>
            </a:pPr>
            <a:r>
              <a:rPr lang="en-US" sz="2400" dirty="0">
                <a:effectLst/>
                <a:highlight>
                  <a:srgbClr val="FFFF00"/>
                </a:highlight>
                <a:ea typeface="Calibri" panose="020F0502020204030204" pitchFamily="34" charset="0"/>
                <a:cs typeface="Calibri" panose="020F0502020204030204" pitchFamily="34" charset="0"/>
              </a:rPr>
              <a:t>5</a:t>
            </a:r>
            <a:r>
              <a:rPr lang="en-US" sz="2400" b="1" dirty="0">
                <a:effectLst/>
                <a:highlight>
                  <a:srgbClr val="FFFF00"/>
                </a:highlight>
                <a:ea typeface="Calibri" panose="020F0502020204030204" pitchFamily="34" charset="0"/>
                <a:cs typeface="Calibri" panose="020F0502020204030204" pitchFamily="34" charset="0"/>
              </a:rPr>
              <a:t>)  Retinal and/or cerebral ischemic symptoms:</a:t>
            </a:r>
            <a:endParaRPr lang="en-US" sz="2400" b="1"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Hemiparesis (weakness on one side of body)</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Hemisensory loss (loss of sensation on one side of body)</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Neglect (vision difficulty in one eye)</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Aphasia (difficulty speaking)</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Gaze deviation</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Dysarthria (difficulty speaking)</a:t>
            </a:r>
            <a:endParaRPr lang="en-US" sz="2400" dirty="0">
              <a:effectLst/>
              <a:highlight>
                <a:srgbClr val="FFFF00"/>
              </a:highlight>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mj-lt"/>
              <a:buAutoNum type="alphaLcParenR"/>
            </a:pPr>
            <a:r>
              <a:rPr lang="en-US" sz="2400" dirty="0">
                <a:effectLst/>
                <a:highlight>
                  <a:srgbClr val="FFFF00"/>
                </a:highlight>
                <a:ea typeface="Calibri" panose="020F0502020204030204" pitchFamily="34" charset="0"/>
                <a:cs typeface="Calibri" panose="020F0502020204030204" pitchFamily="34" charset="0"/>
              </a:rPr>
              <a:t>Monocular vision loss (vision difficulty in one eye)</a:t>
            </a:r>
            <a:endParaRPr lang="en-US" sz="2400" dirty="0">
              <a:effectLst/>
              <a:highlight>
                <a:srgbClr val="FFFF00"/>
              </a:highlight>
              <a:ea typeface="Calibri" panose="020F0502020204030204" pitchFamily="34" charset="0"/>
              <a:cs typeface="Times New Roman" panose="02020603050405020304" pitchFamily="18" charset="0"/>
            </a:endParaRPr>
          </a:p>
          <a:p>
            <a:endParaRPr lang="en-US" dirty="0"/>
          </a:p>
        </p:txBody>
      </p:sp>
      <p:sp>
        <p:nvSpPr>
          <p:cNvPr id="2" name="Content Placeholder 3">
            <a:extLst>
              <a:ext uri="{FF2B5EF4-FFF2-40B4-BE49-F238E27FC236}">
                <a16:creationId xmlns:a16="http://schemas.microsoft.com/office/drawing/2014/main" id="{8F00868B-2DC3-51C7-D421-52EEC5D21330}"/>
              </a:ext>
            </a:extLst>
          </p:cNvPr>
          <p:cNvSpPr txBox="1">
            <a:spLocks/>
          </p:cNvSpPr>
          <p:nvPr/>
        </p:nvSpPr>
        <p:spPr>
          <a:xfrm>
            <a:off x="7162800" y="1746903"/>
            <a:ext cx="4800600" cy="1676400"/>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ICAD</a:t>
            </a:r>
          </a:p>
          <a:p>
            <a:r>
              <a:rPr lang="en-US" sz="2800" b="1" dirty="0">
                <a:highlight>
                  <a:srgbClr val="00FF00"/>
                </a:highlight>
              </a:rPr>
              <a:t>VASCULAR/NMS SYMPTOMS</a:t>
            </a:r>
          </a:p>
          <a:p>
            <a:r>
              <a:rPr lang="en-US" sz="2800" b="1" dirty="0">
                <a:highlight>
                  <a:srgbClr val="FFFF00"/>
                </a:highlight>
              </a:rPr>
              <a:t>ISCHEMIC SYMPTOMS</a:t>
            </a:r>
          </a:p>
        </p:txBody>
      </p:sp>
      <p:sp>
        <p:nvSpPr>
          <p:cNvPr id="3" name="Footer Placeholder 2">
            <a:extLst>
              <a:ext uri="{FF2B5EF4-FFF2-40B4-BE49-F238E27FC236}">
                <a16:creationId xmlns:a16="http://schemas.microsoft.com/office/drawing/2014/main" id="{093422B5-CD3A-00DB-D223-254BA4289F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01343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2013 </a:t>
            </a:r>
            <a:r>
              <a:rPr lang="en-US" sz="4000" b="1" dirty="0">
                <a:cs typeface="Times New Roman" pitchFamily="18" charset="0"/>
              </a:rPr>
              <a:t>Quinn: VAD &amp; C5-C6 Radiculopathy</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838200" y="1600201"/>
            <a:ext cx="3431911" cy="4525963"/>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4419600" y="1600201"/>
            <a:ext cx="7162800" cy="4525963"/>
          </a:xfrm>
        </p:spPr>
        <p:txBody>
          <a:bodyPr>
            <a:noAutofit/>
          </a:bodyPr>
          <a:lstStyle/>
          <a:p>
            <a:pPr algn="l">
              <a:spcBef>
                <a:spcPts val="0"/>
              </a:spcBef>
            </a:pPr>
            <a:r>
              <a:rPr lang="en-US" b="0" i="0" u="none" strike="noStrike" baseline="0" dirty="0">
                <a:solidFill>
                  <a:srgbClr val="231F20"/>
                </a:solidFill>
              </a:rPr>
              <a:t>A 32-year-old mechanic developed severe left neck pain. Two days later, left arm weakness, two days later, left jaw numbness.</a:t>
            </a:r>
          </a:p>
          <a:p>
            <a:pPr algn="l">
              <a:spcBef>
                <a:spcPts val="0"/>
              </a:spcBef>
            </a:pPr>
            <a:r>
              <a:rPr lang="en-US" b="0" i="0" u="none" strike="noStrike" baseline="0" dirty="0">
                <a:solidFill>
                  <a:srgbClr val="231F20"/>
                </a:solidFill>
              </a:rPr>
              <a:t>Exam revealed weakness in the C5 myotome &amp; absent biceps reflex, but no facial or jaw numbness.</a:t>
            </a:r>
          </a:p>
          <a:p>
            <a:pPr algn="l">
              <a:spcBef>
                <a:spcPts val="0"/>
              </a:spcBef>
            </a:pPr>
            <a:endParaRPr lang="en-US" sz="1400" b="0" i="0" u="none" strike="noStrike" baseline="0" dirty="0">
              <a:solidFill>
                <a:srgbClr val="231F20"/>
              </a:solidFill>
            </a:endParaRPr>
          </a:p>
          <a:p>
            <a:pPr algn="l">
              <a:spcBef>
                <a:spcPts val="0"/>
              </a:spcBef>
            </a:pPr>
            <a:r>
              <a:rPr lang="en-US" dirty="0"/>
              <a:t>Quinn, Salameh</a:t>
            </a:r>
          </a:p>
          <a:p>
            <a:pPr algn="l">
              <a:spcBef>
                <a:spcPts val="0"/>
              </a:spcBef>
            </a:pPr>
            <a:r>
              <a:rPr lang="en-US" b="1" dirty="0"/>
              <a:t>Vertebral artery dissection causing an acute C5 radiculopathy.</a:t>
            </a:r>
          </a:p>
          <a:p>
            <a:pPr algn="l">
              <a:spcBef>
                <a:spcPts val="0"/>
              </a:spcBef>
            </a:pPr>
            <a:r>
              <a:rPr lang="en-US" dirty="0"/>
              <a:t>Neurology. 2013.</a:t>
            </a:r>
          </a:p>
        </p:txBody>
      </p:sp>
      <p:sp>
        <p:nvSpPr>
          <p:cNvPr id="2" name="Footer Placeholder 1">
            <a:extLst>
              <a:ext uri="{FF2B5EF4-FFF2-40B4-BE49-F238E27FC236}">
                <a16:creationId xmlns:a16="http://schemas.microsoft.com/office/drawing/2014/main" id="{D56F0B30-D31B-E873-2B4F-DCEAB6FE2D1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36961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0B2EB7E-31A8-FA7B-27A1-D0A9E84F8762}"/>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E74B45DE-A141-55A9-CB3F-CC8A98303C01}"/>
              </a:ext>
            </a:extLst>
          </p:cNvPr>
          <p:cNvSpPr>
            <a:spLocks noGrp="1" noChangeArrowheads="1"/>
          </p:cNvSpPr>
          <p:nvPr>
            <p:ph type="title"/>
          </p:nvPr>
        </p:nvSpPr>
        <p:spPr/>
        <p:txBody>
          <a:bodyPr>
            <a:noAutofit/>
          </a:bodyPr>
          <a:lstStyle/>
          <a:p>
            <a:pPr>
              <a:defRPr/>
            </a:pPr>
            <a:r>
              <a:rPr lang="en-US" sz="4000" b="1" dirty="0">
                <a:solidFill>
                  <a:srgbClr val="006600"/>
                </a:solidFill>
                <a:cs typeface="Times New Roman" pitchFamily="18" charset="0"/>
              </a:rPr>
              <a:t>Diagnosis of CeAD &amp; Stroke</a:t>
            </a:r>
            <a:br>
              <a:rPr lang="en-US" sz="4000" b="1" dirty="0">
                <a:solidFill>
                  <a:srgbClr val="006600"/>
                </a:solidFill>
                <a:cs typeface="Times New Roman" pitchFamily="18" charset="0"/>
              </a:rPr>
            </a:br>
            <a:r>
              <a:rPr lang="en-US" sz="3600" b="1" dirty="0">
                <a:cs typeface="Times New Roman" pitchFamily="18" charset="0"/>
              </a:rPr>
              <a:t>Learning Objectives</a:t>
            </a:r>
            <a:endParaRPr lang="en-US" sz="3600" b="1" dirty="0"/>
          </a:p>
        </p:txBody>
      </p:sp>
      <p:sp>
        <p:nvSpPr>
          <p:cNvPr id="2" name="Content Placeholder 1">
            <a:extLst>
              <a:ext uri="{FF2B5EF4-FFF2-40B4-BE49-F238E27FC236}">
                <a16:creationId xmlns:a16="http://schemas.microsoft.com/office/drawing/2014/main" id="{695EBDB1-63AE-51F8-118D-526C6864F29A}"/>
              </a:ext>
            </a:extLst>
          </p:cNvPr>
          <p:cNvSpPr>
            <a:spLocks noGrp="1"/>
          </p:cNvSpPr>
          <p:nvPr>
            <p:ph idx="1"/>
          </p:nvPr>
        </p:nvSpPr>
        <p:spPr>
          <a:xfrm>
            <a:off x="609600" y="2209800"/>
            <a:ext cx="10972800" cy="3916364"/>
          </a:xfrm>
        </p:spPr>
        <p:txBody>
          <a:bodyPr>
            <a:noAutofit/>
          </a:bodyPr>
          <a:lstStyle/>
          <a:p>
            <a:pPr>
              <a:spcBef>
                <a:spcPts val="0"/>
              </a:spcBef>
            </a:pPr>
            <a:r>
              <a:rPr lang="en-US" dirty="0"/>
              <a:t>Chiropractors need to be aware and vigilant to the following:</a:t>
            </a:r>
          </a:p>
          <a:p>
            <a:pPr>
              <a:spcBef>
                <a:spcPts val="0"/>
              </a:spcBef>
            </a:pPr>
            <a:endParaRPr lang="en-US" sz="1600" i="1" dirty="0"/>
          </a:p>
          <a:p>
            <a:pPr>
              <a:spcBef>
                <a:spcPts val="0"/>
              </a:spcBef>
            </a:pPr>
            <a:r>
              <a:rPr lang="en-US" b="1" dirty="0"/>
              <a:t>1. </a:t>
            </a:r>
            <a:r>
              <a:rPr lang="en-US" dirty="0"/>
              <a:t>Symptoms of cervical artery dissection(CeAD)</a:t>
            </a:r>
          </a:p>
          <a:p>
            <a:pPr>
              <a:spcBef>
                <a:spcPts val="0"/>
              </a:spcBef>
            </a:pPr>
            <a:r>
              <a:rPr lang="en-US" b="1" dirty="0"/>
              <a:t>2. </a:t>
            </a:r>
            <a:r>
              <a:rPr lang="en-US" dirty="0"/>
              <a:t>Symptoms of stroke (brain ischemia)</a:t>
            </a:r>
          </a:p>
          <a:p>
            <a:pPr>
              <a:spcBef>
                <a:spcPts val="0"/>
              </a:spcBef>
            </a:pPr>
            <a:r>
              <a:rPr lang="en-US" b="1" dirty="0"/>
              <a:t>3.</a:t>
            </a:r>
            <a:r>
              <a:rPr lang="en-US" dirty="0"/>
              <a:t> VAD-induced radiculopathy</a:t>
            </a:r>
          </a:p>
          <a:p>
            <a:pPr>
              <a:spcBef>
                <a:spcPts val="0"/>
              </a:spcBef>
            </a:pPr>
            <a:r>
              <a:rPr lang="en-US" b="1" dirty="0"/>
              <a:t>4.</a:t>
            </a:r>
            <a:r>
              <a:rPr lang="en-US" dirty="0"/>
              <a:t> Case reports of chiropractic CeAD diagnosis</a:t>
            </a:r>
          </a:p>
          <a:p>
            <a:pPr>
              <a:spcBef>
                <a:spcPts val="0"/>
              </a:spcBef>
            </a:pPr>
            <a:r>
              <a:rPr lang="en-US" b="1" dirty="0"/>
              <a:t>5.</a:t>
            </a:r>
            <a:r>
              <a:rPr lang="en-US" dirty="0"/>
              <a:t> The 2019 Chaibi &amp; Russell study</a:t>
            </a:r>
          </a:p>
        </p:txBody>
      </p:sp>
      <p:sp>
        <p:nvSpPr>
          <p:cNvPr id="3" name="Footer Placeholder 2">
            <a:extLst>
              <a:ext uri="{FF2B5EF4-FFF2-40B4-BE49-F238E27FC236}">
                <a16:creationId xmlns:a16="http://schemas.microsoft.com/office/drawing/2014/main" id="{4630645A-8613-8E4E-40C7-E2471A73950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12032862"/>
      </p:ext>
    </p:extLst>
  </p:cSld>
  <p:clrMapOvr>
    <a:masterClrMapping/>
  </p:clrMapOvr>
  <p:transition advTm="39201"/>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2013 </a:t>
            </a:r>
            <a:r>
              <a:rPr lang="en-US" sz="4000" b="1" dirty="0">
                <a:cs typeface="Times New Roman" pitchFamily="18" charset="0"/>
              </a:rPr>
              <a:t>Quinn: VAD &amp; C5-C6 Radiculopathy</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914400" y="1752600"/>
            <a:ext cx="4876800" cy="4663440"/>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5943600" y="1752600"/>
            <a:ext cx="5638800" cy="4663440"/>
          </a:xfrm>
        </p:spPr>
        <p:txBody>
          <a:bodyPr>
            <a:noAutofit/>
          </a:bodyPr>
          <a:lstStyle/>
          <a:p>
            <a:pPr algn="l">
              <a:spcBef>
                <a:spcPts val="0"/>
              </a:spcBef>
            </a:pPr>
            <a:r>
              <a:rPr lang="en-US" dirty="0">
                <a:solidFill>
                  <a:srgbClr val="231F20"/>
                </a:solidFill>
              </a:rPr>
              <a:t>(A) N</a:t>
            </a:r>
            <a:r>
              <a:rPr lang="en-US" b="0" i="0" u="none" strike="noStrike" baseline="0" dirty="0">
                <a:solidFill>
                  <a:srgbClr val="231F20"/>
                </a:solidFill>
              </a:rPr>
              <a:t>o disc herniations.</a:t>
            </a:r>
          </a:p>
          <a:p>
            <a:pPr algn="l">
              <a:spcBef>
                <a:spcPts val="0"/>
              </a:spcBef>
            </a:pPr>
            <a:endParaRPr lang="en-US" sz="1400" b="0" i="0" u="none" strike="noStrike" baseline="0" dirty="0">
              <a:solidFill>
                <a:srgbClr val="231F20"/>
              </a:solidFill>
            </a:endParaRPr>
          </a:p>
          <a:p>
            <a:pPr algn="l">
              <a:spcBef>
                <a:spcPts val="0"/>
              </a:spcBef>
            </a:pPr>
            <a:r>
              <a:rPr lang="en-US" b="0" i="0" u="none" strike="noStrike" baseline="0" dirty="0">
                <a:solidFill>
                  <a:srgbClr val="231F20"/>
                </a:solidFill>
              </a:rPr>
              <a:t>(B) Large left V2 VAD compressing the C5 nerve root.</a:t>
            </a:r>
          </a:p>
          <a:p>
            <a:pPr algn="l">
              <a:spcBef>
                <a:spcPts val="0"/>
              </a:spcBef>
            </a:pPr>
            <a:endParaRPr lang="en-US" sz="1400" b="0" i="0" u="none" strike="noStrike" baseline="0" dirty="0">
              <a:solidFill>
                <a:srgbClr val="231F20"/>
              </a:solidFill>
            </a:endParaRPr>
          </a:p>
          <a:p>
            <a:pPr algn="l">
              <a:spcBef>
                <a:spcPts val="0"/>
              </a:spcBef>
            </a:pPr>
            <a:r>
              <a:rPr lang="en-US" b="0" i="0" u="none" strike="noStrike" baseline="0" dirty="0">
                <a:solidFill>
                  <a:srgbClr val="231F20"/>
                </a:solidFill>
              </a:rPr>
              <a:t>(C) MRA and CTA confirmed intramural hematoma with dissection flap from C2-C4.</a:t>
            </a:r>
          </a:p>
          <a:p>
            <a:pPr algn="l">
              <a:spcBef>
                <a:spcPts val="0"/>
              </a:spcBef>
            </a:pPr>
            <a:endParaRPr lang="en-US" sz="1400" b="0" i="0" u="none" strike="noStrike" baseline="0" dirty="0">
              <a:solidFill>
                <a:srgbClr val="231F20"/>
              </a:solidFill>
            </a:endParaRPr>
          </a:p>
          <a:p>
            <a:pPr algn="l">
              <a:spcBef>
                <a:spcPts val="0"/>
              </a:spcBef>
            </a:pPr>
            <a:r>
              <a:rPr lang="en-US" b="0" i="0" u="none" strike="noStrike" baseline="0" dirty="0">
                <a:solidFill>
                  <a:srgbClr val="231F20"/>
                </a:solidFill>
              </a:rPr>
              <a:t>(D) EMG &amp; neuro-exam 1 month later, subacute C5 radiculopathy &amp; atrophy in the C5 myotome.</a:t>
            </a:r>
            <a:endParaRPr lang="en-US" dirty="0"/>
          </a:p>
        </p:txBody>
      </p:sp>
      <p:sp>
        <p:nvSpPr>
          <p:cNvPr id="2" name="Footer Placeholder 1">
            <a:extLst>
              <a:ext uri="{FF2B5EF4-FFF2-40B4-BE49-F238E27FC236}">
                <a16:creationId xmlns:a16="http://schemas.microsoft.com/office/drawing/2014/main" id="{6BA57BCD-1E67-673A-3A9D-C45EEAB69E3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26789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2013 </a:t>
            </a:r>
            <a:r>
              <a:rPr lang="en-US" sz="4000" b="1" dirty="0">
                <a:cs typeface="Times New Roman" pitchFamily="18" charset="0"/>
              </a:rPr>
              <a:t>Silbert: VAD &amp; C5-C6 Radiculopathy</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1447800" y="1600200"/>
            <a:ext cx="2394226" cy="4525963"/>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4038600" y="1722437"/>
            <a:ext cx="7543800" cy="4297363"/>
          </a:xfrm>
        </p:spPr>
        <p:txBody>
          <a:bodyPr>
            <a:noAutofit/>
          </a:bodyPr>
          <a:lstStyle/>
          <a:p>
            <a:pPr>
              <a:spcBef>
                <a:spcPts val="0"/>
              </a:spcBef>
            </a:pPr>
            <a:r>
              <a:rPr lang="en-US" dirty="0"/>
              <a:t>43-year-old woman with proximal left arm weakness and neck pain aggravated by movement.</a:t>
            </a:r>
          </a:p>
          <a:p>
            <a:pPr>
              <a:spcBef>
                <a:spcPts val="0"/>
              </a:spcBef>
            </a:pPr>
            <a:r>
              <a:rPr lang="en-US" dirty="0"/>
              <a:t>Left VAD with intramural hematoma from C2-C7 compressing left C5 and C6 nerve roots.</a:t>
            </a:r>
          </a:p>
          <a:p>
            <a:pPr>
              <a:spcBef>
                <a:spcPts val="0"/>
              </a:spcBef>
            </a:pPr>
            <a:endParaRPr lang="en-US" sz="1400" dirty="0"/>
          </a:p>
          <a:p>
            <a:pPr>
              <a:spcBef>
                <a:spcPts val="0"/>
              </a:spcBef>
            </a:pPr>
            <a:r>
              <a:rPr lang="en-US" dirty="0"/>
              <a:t>Silbert, et al.</a:t>
            </a:r>
          </a:p>
          <a:p>
            <a:pPr>
              <a:spcBef>
                <a:spcPts val="0"/>
              </a:spcBef>
            </a:pPr>
            <a:r>
              <a:rPr lang="en-US" b="1" dirty="0"/>
              <a:t>Vertebral artery dissection as a cause of cervical radiculopathy.</a:t>
            </a:r>
          </a:p>
          <a:p>
            <a:pPr>
              <a:spcBef>
                <a:spcPts val="0"/>
              </a:spcBef>
            </a:pPr>
            <a:r>
              <a:rPr lang="en-US" dirty="0"/>
              <a:t>Asian Spine J. 2013.</a:t>
            </a:r>
          </a:p>
        </p:txBody>
      </p:sp>
      <p:sp>
        <p:nvSpPr>
          <p:cNvPr id="2" name="Footer Placeholder 1">
            <a:extLst>
              <a:ext uri="{FF2B5EF4-FFF2-40B4-BE49-F238E27FC236}">
                <a16:creationId xmlns:a16="http://schemas.microsoft.com/office/drawing/2014/main" id="{C49438C3-CD47-0BE3-7D22-B857A8A7243D}"/>
              </a:ext>
            </a:extLst>
          </p:cNvPr>
          <p:cNvSpPr>
            <a:spLocks noGrp="1"/>
          </p:cNvSpPr>
          <p:nvPr>
            <p:ph type="ftr" sz="quarter" idx="11"/>
          </p:nvPr>
        </p:nvSpPr>
        <p:spPr/>
        <p:txBody>
          <a:bodyPr/>
          <a:lstStyle/>
          <a:p>
            <a:r>
              <a:rPr lang="en-US"/>
              <a:t>thechiropracticexperts.com</a:t>
            </a:r>
            <a:endParaRPr lang="en-US" dirty="0"/>
          </a:p>
        </p:txBody>
      </p:sp>
    </p:spTree>
    <p:extLst>
      <p:ext uri="{BB962C8B-B14F-4D97-AF65-F5344CB8AC3E}">
        <p14:creationId xmlns:p14="http://schemas.microsoft.com/office/powerpoint/2010/main" val="16904192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2011 Mosby</a:t>
            </a:r>
            <a:r>
              <a:rPr lang="en-US" sz="4000" b="1" dirty="0">
                <a:cs typeface="Times New Roman" pitchFamily="18" charset="0"/>
              </a:rPr>
              <a:t> Case Report</a:t>
            </a:r>
            <a:endParaRPr lang="en-US" sz="4000" b="1" dirty="0"/>
          </a:p>
        </p:txBody>
      </p:sp>
      <p:pic>
        <p:nvPicPr>
          <p:cNvPr id="5" name="Content Placeholder 4">
            <a:extLst>
              <a:ext uri="{FF2B5EF4-FFF2-40B4-BE49-F238E27FC236}">
                <a16:creationId xmlns:a16="http://schemas.microsoft.com/office/drawing/2014/main" id="{652D3A3E-D838-50A4-52CE-FA9A59A151A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828800"/>
            <a:ext cx="4932905" cy="4408541"/>
          </a:xfrm>
          <a:ln>
            <a:solidFill>
              <a:schemeClr val="tx1"/>
            </a:solidFill>
          </a:ln>
        </p:spPr>
      </p:pic>
      <p:sp>
        <p:nvSpPr>
          <p:cNvPr id="2" name="Content Placeholder 1">
            <a:extLst>
              <a:ext uri="{FF2B5EF4-FFF2-40B4-BE49-F238E27FC236}">
                <a16:creationId xmlns:a16="http://schemas.microsoft.com/office/drawing/2014/main" id="{6F8F94C6-831A-6BF1-B5F1-F469A57C29B0}"/>
              </a:ext>
            </a:extLst>
          </p:cNvPr>
          <p:cNvSpPr>
            <a:spLocks noGrp="1"/>
          </p:cNvSpPr>
          <p:nvPr>
            <p:ph sz="half" idx="2"/>
          </p:nvPr>
        </p:nvSpPr>
        <p:spPr>
          <a:xfrm>
            <a:off x="5638800" y="1717623"/>
            <a:ext cx="5943600" cy="4759377"/>
          </a:xfrm>
        </p:spPr>
        <p:txBody>
          <a:bodyPr>
            <a:noAutofit/>
          </a:bodyPr>
          <a:lstStyle/>
          <a:p>
            <a:pPr algn="l">
              <a:spcBef>
                <a:spcPts val="0"/>
              </a:spcBef>
            </a:pPr>
            <a:r>
              <a:rPr lang="en-US" b="0" i="0" u="none" strike="noStrike" baseline="0" dirty="0"/>
              <a:t>“This case suggests that careful </a:t>
            </a:r>
            <a:r>
              <a:rPr lang="en-US" b="0" i="1" u="sng" strike="noStrike" baseline="0" dirty="0"/>
              <a:t>history taking</a:t>
            </a:r>
            <a:r>
              <a:rPr lang="en-US" b="0" i="0" u="none" strike="noStrike" baseline="0" dirty="0"/>
              <a:t> and </a:t>
            </a:r>
            <a:r>
              <a:rPr lang="en-US" b="0" i="1" u="sng" strike="noStrike" baseline="0" dirty="0"/>
              <a:t>awareness</a:t>
            </a:r>
            <a:r>
              <a:rPr lang="en-US" b="0" i="0" u="none" strike="noStrike" baseline="0" dirty="0"/>
              <a:t> of the symptoms of VAD are necessary in cases of sudden head and neck pain.”</a:t>
            </a:r>
          </a:p>
          <a:p>
            <a:pPr algn="l">
              <a:spcBef>
                <a:spcPts val="0"/>
              </a:spcBef>
            </a:pPr>
            <a:endParaRPr lang="en-US" sz="1400" dirty="0"/>
          </a:p>
          <a:p>
            <a:pPr algn="l">
              <a:spcBef>
                <a:spcPts val="0"/>
              </a:spcBef>
            </a:pPr>
            <a:r>
              <a:rPr lang="en-US" dirty="0"/>
              <a:t>Mosby, et al.</a:t>
            </a:r>
          </a:p>
          <a:p>
            <a:pPr algn="l">
              <a:spcBef>
                <a:spcPts val="0"/>
              </a:spcBef>
            </a:pPr>
            <a:r>
              <a:rPr lang="en-US" b="1" dirty="0"/>
              <a:t>Vertebral artery dissection in a patient practicing</a:t>
            </a:r>
            <a:r>
              <a:rPr lang="en-US" b="1" dirty="0">
                <a:solidFill>
                  <a:schemeClr val="tx1">
                    <a:lumMod val="95000"/>
                    <a:lumOff val="5000"/>
                  </a:schemeClr>
                </a:solidFill>
              </a:rPr>
              <a:t> self-manipulation of the neck</a:t>
            </a:r>
          </a:p>
          <a:p>
            <a:pPr algn="l">
              <a:spcBef>
                <a:spcPts val="0"/>
              </a:spcBef>
            </a:pPr>
            <a:r>
              <a:rPr lang="en-US" dirty="0"/>
              <a:t>Journal of Chiropractic Medicine</a:t>
            </a:r>
          </a:p>
          <a:p>
            <a:pPr algn="l">
              <a:spcBef>
                <a:spcPts val="0"/>
              </a:spcBef>
            </a:pPr>
            <a:r>
              <a:rPr lang="en-US" dirty="0"/>
              <a:t>2011</a:t>
            </a:r>
          </a:p>
        </p:txBody>
      </p:sp>
      <p:sp>
        <p:nvSpPr>
          <p:cNvPr id="3" name="Footer Placeholder 2">
            <a:extLst>
              <a:ext uri="{FF2B5EF4-FFF2-40B4-BE49-F238E27FC236}">
                <a16:creationId xmlns:a16="http://schemas.microsoft.com/office/drawing/2014/main" id="{EA401EF5-E7D0-DE6F-58BF-D3C13F54F1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02965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2011 Mosby</a:t>
            </a:r>
            <a:r>
              <a:rPr lang="en-US" sz="4000" b="1" dirty="0">
                <a:cs typeface="Times New Roman" pitchFamily="18" charset="0"/>
              </a:rPr>
              <a:t> Case Report</a:t>
            </a:r>
            <a:endParaRPr lang="en-US" sz="4000" b="1" dirty="0"/>
          </a:p>
        </p:txBody>
      </p:sp>
      <p:sp>
        <p:nvSpPr>
          <p:cNvPr id="4" name="Content Placeholder 3">
            <a:extLst>
              <a:ext uri="{FF2B5EF4-FFF2-40B4-BE49-F238E27FC236}">
                <a16:creationId xmlns:a16="http://schemas.microsoft.com/office/drawing/2014/main" id="{A1A5ED59-CAF2-5EC9-31ED-410884F30856}"/>
              </a:ext>
            </a:extLst>
          </p:cNvPr>
          <p:cNvSpPr>
            <a:spLocks noGrp="1"/>
          </p:cNvSpPr>
          <p:nvPr>
            <p:ph idx="1"/>
          </p:nvPr>
        </p:nvSpPr>
        <p:spPr/>
        <p:txBody>
          <a:bodyPr>
            <a:noAutofit/>
          </a:bodyPr>
          <a:lstStyle/>
          <a:p>
            <a:pPr algn="l">
              <a:spcBef>
                <a:spcPts val="0"/>
              </a:spcBef>
            </a:pPr>
            <a:r>
              <a:rPr lang="en-US" sz="2400" b="0" i="0" u="none" strike="noStrike" baseline="0" dirty="0">
                <a:highlight>
                  <a:srgbClr val="00FF00"/>
                </a:highlight>
              </a:rPr>
              <a:t>42-year-old female </a:t>
            </a:r>
            <a:r>
              <a:rPr lang="en-US" sz="2400" dirty="0">
                <a:highlight>
                  <a:srgbClr val="00FF00"/>
                </a:highlight>
              </a:rPr>
              <a:t>with</a:t>
            </a:r>
            <a:r>
              <a:rPr lang="en-US" sz="2400" b="0" i="0" u="none" strike="noStrike" baseline="0" dirty="0">
                <a:highlight>
                  <a:srgbClr val="00FF00"/>
                </a:highlight>
              </a:rPr>
              <a:t> left shoulder pain </a:t>
            </a:r>
            <a:r>
              <a:rPr lang="en-US" sz="2400" dirty="0">
                <a:highlight>
                  <a:srgbClr val="00FF00"/>
                </a:highlight>
              </a:rPr>
              <a:t>and </a:t>
            </a:r>
            <a:r>
              <a:rPr lang="en-US" sz="2400" b="0" i="0" u="none" strike="noStrike" baseline="0" dirty="0">
                <a:highlight>
                  <a:srgbClr val="00FF00"/>
                </a:highlight>
              </a:rPr>
              <a:t>left lower neck pain.</a:t>
            </a:r>
          </a:p>
          <a:p>
            <a:pPr algn="l">
              <a:spcBef>
                <a:spcPts val="0"/>
              </a:spcBef>
            </a:pPr>
            <a:r>
              <a:rPr lang="en-US" sz="2400" b="0" i="0" strike="noStrike" baseline="0" dirty="0">
                <a:highlight>
                  <a:srgbClr val="00FF00"/>
                </a:highlight>
              </a:rPr>
              <a:t>Twelve days prior</a:t>
            </a:r>
            <a:r>
              <a:rPr lang="en-US" sz="2400" b="0" i="0" u="none" strike="noStrike" baseline="0" dirty="0">
                <a:highlight>
                  <a:srgbClr val="00FF00"/>
                </a:highlight>
              </a:rPr>
              <a:t>, she had “the </a:t>
            </a:r>
            <a:r>
              <a:rPr lang="en-US" sz="2400" b="0" i="0" strike="noStrike" baseline="0" dirty="0">
                <a:highlight>
                  <a:srgbClr val="00FF00"/>
                </a:highlight>
              </a:rPr>
              <a:t>worst headache of her life</a:t>
            </a:r>
            <a:r>
              <a:rPr lang="en-US" sz="2400" b="0" i="0" u="none" strike="noStrike" baseline="0" dirty="0">
                <a:highlight>
                  <a:srgbClr val="00FF00"/>
                </a:highlight>
              </a:rPr>
              <a:t>,” which began in her left lower cervical spine and </a:t>
            </a:r>
            <a:r>
              <a:rPr lang="en-US" sz="2400" b="0" u="none" strike="noStrike" baseline="0" dirty="0">
                <a:highlight>
                  <a:srgbClr val="00FF00"/>
                </a:highlight>
              </a:rPr>
              <a:t>extended to her left temporal </a:t>
            </a:r>
            <a:r>
              <a:rPr lang="en-US" sz="2400" b="0" i="0" u="none" strike="noStrike" baseline="0" dirty="0">
                <a:highlight>
                  <a:srgbClr val="00FF00"/>
                </a:highlight>
              </a:rPr>
              <a:t>region.</a:t>
            </a:r>
          </a:p>
          <a:p>
            <a:pPr algn="l">
              <a:spcBef>
                <a:spcPts val="0"/>
              </a:spcBef>
            </a:pPr>
            <a:r>
              <a:rPr lang="en-US" sz="2400" b="0" i="0" u="none" strike="noStrike" baseline="0" dirty="0">
                <a:highlight>
                  <a:srgbClr val="00FF00"/>
                </a:highlight>
              </a:rPr>
              <a:t>The pain was sudden and severe, described as sharp and burning, lasted 3 hours.</a:t>
            </a:r>
          </a:p>
          <a:p>
            <a:pPr algn="l">
              <a:spcBef>
                <a:spcPts val="0"/>
              </a:spcBef>
            </a:pPr>
            <a:r>
              <a:rPr lang="en-US" sz="2400" b="0" strike="noStrike" baseline="0" dirty="0">
                <a:highlight>
                  <a:srgbClr val="FFFF00"/>
                </a:highlight>
              </a:rPr>
              <a:t>She reported nausea, vomiting</a:t>
            </a:r>
            <a:r>
              <a:rPr lang="en-US" sz="2400" dirty="0">
                <a:highlight>
                  <a:srgbClr val="FFFF00"/>
                </a:highlight>
              </a:rPr>
              <a:t> &amp;</a:t>
            </a:r>
            <a:r>
              <a:rPr lang="en-US" sz="2400" b="0" strike="noStrike" baseline="0" dirty="0">
                <a:highlight>
                  <a:srgbClr val="FFFF00"/>
                </a:highlight>
              </a:rPr>
              <a:t> blurred vision</a:t>
            </a:r>
            <a:r>
              <a:rPr lang="en-US" sz="2400" b="0" i="0" u="none" strike="noStrike" baseline="0" dirty="0"/>
              <a:t>.</a:t>
            </a:r>
          </a:p>
          <a:p>
            <a:pPr>
              <a:spcBef>
                <a:spcPts val="0"/>
              </a:spcBef>
            </a:pPr>
            <a:r>
              <a:rPr lang="en-US" sz="2400" dirty="0"/>
              <a:t>H</a:t>
            </a:r>
            <a:r>
              <a:rPr lang="en-US" sz="2400" b="0" i="0" u="none" strike="noStrike" baseline="0" dirty="0"/>
              <a:t>istory </a:t>
            </a:r>
            <a:r>
              <a:rPr lang="en-US" sz="2400" dirty="0"/>
              <a:t>&amp;</a:t>
            </a:r>
            <a:r>
              <a:rPr lang="en-US" sz="2400" b="0" i="0" u="none" strike="noStrike" baseline="0" dirty="0"/>
              <a:t> examination suggested that the head and neck pain was not </a:t>
            </a:r>
            <a:r>
              <a:rPr lang="en-US" sz="2400" b="0" i="1" u="sng" strike="noStrike" baseline="0" dirty="0"/>
              <a:t>musculoskeletal</a:t>
            </a:r>
            <a:r>
              <a:rPr lang="en-US" sz="2400" b="0" strike="noStrike" baseline="0" dirty="0"/>
              <a:t> in origin, but </a:t>
            </a:r>
            <a:r>
              <a:rPr lang="en-US" sz="2400" i="1" u="sng" strike="noStrike" baseline="0" dirty="0"/>
              <a:t>vascular</a:t>
            </a:r>
            <a:r>
              <a:rPr lang="en-US" sz="2400" b="0" i="0" u="none" strike="noStrike" baseline="0" dirty="0"/>
              <a:t>.</a:t>
            </a:r>
          </a:p>
          <a:p>
            <a:pPr algn="l">
              <a:spcBef>
                <a:spcPts val="0"/>
              </a:spcBef>
            </a:pPr>
            <a:endParaRPr lang="en-US" sz="2400" dirty="0"/>
          </a:p>
          <a:p>
            <a:pPr algn="l">
              <a:spcBef>
                <a:spcPts val="0"/>
              </a:spcBef>
            </a:pPr>
            <a:r>
              <a:rPr lang="en-US" sz="2400" b="0" i="0" u="none" strike="noStrike" baseline="0" dirty="0"/>
              <a:t>She </a:t>
            </a:r>
            <a:r>
              <a:rPr lang="en-US" sz="2400" b="0" strike="noStrike" baseline="0" dirty="0"/>
              <a:t>repeatedly</a:t>
            </a:r>
            <a:r>
              <a:rPr lang="en-US" sz="2400" b="0" i="0" u="none" strike="noStrike" baseline="0" dirty="0"/>
              <a:t> requested that CSM be performed, but instead was referred to the local ED for further evaluation. MRA revealed </a:t>
            </a:r>
            <a:r>
              <a:rPr lang="en-US" sz="2400" dirty="0"/>
              <a:t>left VAD </a:t>
            </a:r>
            <a:r>
              <a:rPr lang="en-US" sz="2400" b="0" i="0" u="none" strike="noStrike" baseline="0" dirty="0"/>
              <a:t>from C6 to the C2-C3 interspace and a 3-mm dissecting pseudoaneurysm at the C3 level. She underwent angioplasty combined with antiplatelet therapy and experienced a good outcome.</a:t>
            </a:r>
          </a:p>
        </p:txBody>
      </p:sp>
      <p:sp>
        <p:nvSpPr>
          <p:cNvPr id="2" name="Footer Placeholder 1">
            <a:extLst>
              <a:ext uri="{FF2B5EF4-FFF2-40B4-BE49-F238E27FC236}">
                <a16:creationId xmlns:a16="http://schemas.microsoft.com/office/drawing/2014/main" id="{5722FF91-8E77-405A-9D27-D1BC9E14A23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74236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CAD</a:t>
            </a:r>
            <a:br>
              <a:rPr lang="en-US" b="1" dirty="0">
                <a:solidFill>
                  <a:srgbClr val="006600"/>
                </a:solidFill>
              </a:rPr>
            </a:br>
            <a:r>
              <a:rPr lang="en-US" sz="4000" b="1" dirty="0"/>
              <a:t>2015 </a:t>
            </a:r>
            <a:r>
              <a:rPr lang="en-US" sz="4000" b="1" dirty="0" err="1"/>
              <a:t>Futch</a:t>
            </a:r>
            <a:r>
              <a:rPr lang="en-US" sz="4000" b="1" dirty="0">
                <a:cs typeface="Times New Roman" pitchFamily="18" charset="0"/>
              </a:rPr>
              <a:t> Case Report</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685800" y="1743837"/>
            <a:ext cx="4629150" cy="4437126"/>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5486400" y="1524000"/>
            <a:ext cx="6096000" cy="4656964"/>
          </a:xfrm>
        </p:spPr>
        <p:txBody>
          <a:bodyPr>
            <a:noAutofit/>
          </a:bodyPr>
          <a:lstStyle/>
          <a:p>
            <a:pPr>
              <a:spcBef>
                <a:spcPts val="0"/>
              </a:spcBef>
            </a:pPr>
            <a:r>
              <a:rPr lang="en-US" sz="2400" dirty="0">
                <a:highlight>
                  <a:srgbClr val="00FF00"/>
                </a:highlight>
              </a:rPr>
              <a:t>30-year-old woman with severe neck pain.</a:t>
            </a:r>
          </a:p>
          <a:p>
            <a:pPr>
              <a:spcBef>
                <a:spcPts val="0"/>
              </a:spcBef>
            </a:pPr>
            <a:r>
              <a:rPr lang="en-US" sz="2400" dirty="0">
                <a:highlight>
                  <a:srgbClr val="FFFF00"/>
                </a:highlight>
              </a:rPr>
              <a:t>ER two days earlier for sudden onset transient loss of left peripheral vision.</a:t>
            </a:r>
          </a:p>
          <a:p>
            <a:pPr>
              <a:spcBef>
                <a:spcPts val="0"/>
              </a:spcBef>
            </a:pPr>
            <a:r>
              <a:rPr lang="en-US" sz="2400" dirty="0"/>
              <a:t>No CSM. DC ordered MRA. Showed acute left VAD with early thrombus formation.</a:t>
            </a:r>
          </a:p>
          <a:p>
            <a:pPr>
              <a:spcBef>
                <a:spcPts val="0"/>
              </a:spcBef>
            </a:pPr>
            <a:r>
              <a:rPr lang="en-US" sz="2400" dirty="0"/>
              <a:t>Treated with aspirin therapy.</a:t>
            </a:r>
          </a:p>
          <a:p>
            <a:pPr>
              <a:spcBef>
                <a:spcPts val="0"/>
              </a:spcBef>
            </a:pPr>
            <a:r>
              <a:rPr lang="en-US" sz="2400" dirty="0"/>
              <a:t>Thrombus resolved. No stroke.</a:t>
            </a:r>
          </a:p>
          <a:p>
            <a:pPr>
              <a:spcBef>
                <a:spcPts val="0"/>
              </a:spcBef>
            </a:pPr>
            <a:r>
              <a:rPr lang="en-US" sz="2400" dirty="0"/>
              <a:t>Futch, et al.</a:t>
            </a:r>
          </a:p>
          <a:p>
            <a:pPr>
              <a:spcBef>
                <a:spcPts val="0"/>
              </a:spcBef>
            </a:pPr>
            <a:r>
              <a:rPr lang="en-US" sz="2400" b="1" dirty="0"/>
              <a:t>Vertebral artery dissection in evolution found during chiropractic examination.</a:t>
            </a:r>
          </a:p>
          <a:p>
            <a:pPr>
              <a:spcBef>
                <a:spcPts val="0"/>
              </a:spcBef>
            </a:pPr>
            <a:r>
              <a:rPr lang="en-US" sz="2400" dirty="0"/>
              <a:t>BMJ Case Reports. 2015.</a:t>
            </a:r>
          </a:p>
        </p:txBody>
      </p:sp>
      <p:sp>
        <p:nvSpPr>
          <p:cNvPr id="2" name="Footer Placeholder 1">
            <a:extLst>
              <a:ext uri="{FF2B5EF4-FFF2-40B4-BE49-F238E27FC236}">
                <a16:creationId xmlns:a16="http://schemas.microsoft.com/office/drawing/2014/main" id="{37181D10-1FBD-BA81-DB0D-591399803EEB}"/>
              </a:ext>
            </a:extLst>
          </p:cNvPr>
          <p:cNvSpPr>
            <a:spLocks noGrp="1"/>
          </p:cNvSpPr>
          <p:nvPr>
            <p:ph type="ftr" sz="quarter" idx="11"/>
          </p:nvPr>
        </p:nvSpPr>
        <p:spPr/>
        <p:txBody>
          <a:bodyPr/>
          <a:lstStyle/>
          <a:p>
            <a:r>
              <a:rPr lang="en-US"/>
              <a:t>thechiropracticexperts.com</a:t>
            </a:r>
            <a:endParaRPr lang="en-US" dirty="0"/>
          </a:p>
        </p:txBody>
      </p:sp>
    </p:spTree>
    <p:extLst>
      <p:ext uri="{BB962C8B-B14F-4D97-AF65-F5344CB8AC3E}">
        <p14:creationId xmlns:p14="http://schemas.microsoft.com/office/powerpoint/2010/main" val="21997542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2015 Tarola</a:t>
            </a:r>
            <a:r>
              <a:rPr lang="en-US" sz="4000" b="1" dirty="0">
                <a:cs typeface="Times New Roman" pitchFamily="18" charset="0"/>
              </a:rPr>
              <a:t> Case Report</a:t>
            </a:r>
            <a:endParaRPr lang="en-US" sz="4000" b="1" dirty="0"/>
          </a:p>
        </p:txBody>
      </p:sp>
      <p:sp>
        <p:nvSpPr>
          <p:cNvPr id="7" name="Content Placeholder 6">
            <a:extLst>
              <a:ext uri="{FF2B5EF4-FFF2-40B4-BE49-F238E27FC236}">
                <a16:creationId xmlns:a16="http://schemas.microsoft.com/office/drawing/2014/main" id="{5CACEE21-7F7D-2B07-12C4-B1BFA155B1FA}"/>
              </a:ext>
            </a:extLst>
          </p:cNvPr>
          <p:cNvSpPr>
            <a:spLocks noGrp="1"/>
          </p:cNvSpPr>
          <p:nvPr>
            <p:ph idx="1"/>
          </p:nvPr>
        </p:nvSpPr>
        <p:spPr>
          <a:xfrm>
            <a:off x="609600" y="1905000"/>
            <a:ext cx="10972800" cy="4221164"/>
          </a:xfrm>
        </p:spPr>
        <p:txBody>
          <a:bodyPr>
            <a:noAutofit/>
          </a:bodyPr>
          <a:lstStyle/>
          <a:p>
            <a:pPr>
              <a:spcBef>
                <a:spcPts val="0"/>
              </a:spcBef>
            </a:pPr>
            <a:r>
              <a:rPr lang="en-US" sz="2800" b="0" i="0" u="none" strike="noStrike" baseline="0" dirty="0">
                <a:highlight>
                  <a:srgbClr val="00FF00"/>
                </a:highlight>
              </a:rPr>
              <a:t>34-year-old woman, constant burning pain right suboccipital neck and upper shoulder</a:t>
            </a:r>
            <a:r>
              <a:rPr lang="en-US" sz="2800" dirty="0">
                <a:highlight>
                  <a:srgbClr val="00FF00"/>
                </a:highlight>
              </a:rPr>
              <a:t>,</a:t>
            </a:r>
            <a:r>
              <a:rPr lang="en-US" sz="2800" b="0" i="0" u="none" strike="noStrike" baseline="0" dirty="0">
                <a:highlight>
                  <a:srgbClr val="00FF00"/>
                </a:highlight>
              </a:rPr>
              <a:t> limited ability to turn her head from side</a:t>
            </a:r>
            <a:r>
              <a:rPr lang="en-US" sz="2800" dirty="0">
                <a:highlight>
                  <a:srgbClr val="00FF00"/>
                </a:highlight>
              </a:rPr>
              <a:t> </a:t>
            </a:r>
            <a:r>
              <a:rPr lang="en-US" sz="2800" b="0" i="0" u="none" strike="noStrike" baseline="0" dirty="0">
                <a:highlight>
                  <a:srgbClr val="00FF00"/>
                </a:highlight>
              </a:rPr>
              <a:t>to side.</a:t>
            </a:r>
            <a:endParaRPr lang="en-US" sz="2800" dirty="0">
              <a:highlight>
                <a:srgbClr val="00FF00"/>
              </a:highlight>
            </a:endParaRPr>
          </a:p>
          <a:p>
            <a:pPr>
              <a:spcBef>
                <a:spcPts val="0"/>
              </a:spcBef>
            </a:pPr>
            <a:r>
              <a:rPr lang="en-US" sz="2800" b="0" i="0" u="none" strike="noStrike" baseline="0" dirty="0">
                <a:highlight>
                  <a:srgbClr val="FFFF00"/>
                </a:highlight>
              </a:rPr>
              <a:t>Periods of blurred vision</a:t>
            </a:r>
            <a:r>
              <a:rPr lang="en-US" sz="2800" dirty="0">
                <a:highlight>
                  <a:srgbClr val="FFFF00"/>
                </a:highlight>
              </a:rPr>
              <a:t> &amp;</a:t>
            </a:r>
            <a:r>
              <a:rPr lang="en-US" sz="2800" b="0" i="0" u="none" strike="noStrike" baseline="0" dirty="0">
                <a:highlight>
                  <a:srgbClr val="FFFF00"/>
                </a:highlight>
              </a:rPr>
              <a:t> muffled hearing.</a:t>
            </a:r>
          </a:p>
          <a:p>
            <a:pPr>
              <a:spcBef>
                <a:spcPts val="0"/>
              </a:spcBef>
            </a:pPr>
            <a:r>
              <a:rPr lang="en-US" sz="2800" b="0" i="0" u="none" strike="noStrike" baseline="0" dirty="0">
                <a:highlight>
                  <a:srgbClr val="FFFF00"/>
                </a:highlight>
              </a:rPr>
              <a:t>Dizziness, visual </a:t>
            </a:r>
            <a:r>
              <a:rPr lang="en-US" sz="2800" dirty="0">
                <a:highlight>
                  <a:srgbClr val="FFFF00"/>
                </a:highlight>
              </a:rPr>
              <a:t>&amp;</a:t>
            </a:r>
            <a:r>
              <a:rPr lang="en-US" sz="2800" b="0" i="0" u="none" strike="noStrike" baseline="0" dirty="0">
                <a:highlight>
                  <a:srgbClr val="FFFF00"/>
                </a:highlight>
              </a:rPr>
              <a:t> auditory disturbances, and balance difficulty abated within 1 hour of onset (lifting) and were not present at the evaluation.</a:t>
            </a:r>
          </a:p>
          <a:p>
            <a:pPr>
              <a:spcBef>
                <a:spcPts val="0"/>
              </a:spcBef>
            </a:pPr>
            <a:r>
              <a:rPr lang="en-US" sz="2800" b="0" i="0" u="none" strike="noStrike" baseline="0" dirty="0">
                <a:highlight>
                  <a:srgbClr val="FFFF00"/>
                </a:highlight>
              </a:rPr>
              <a:t>Pins and needles sensation on the dorsal surface of both forearms.</a:t>
            </a:r>
          </a:p>
          <a:p>
            <a:pPr>
              <a:spcBef>
                <a:spcPts val="0"/>
              </a:spcBef>
            </a:pPr>
            <a:endParaRPr lang="en-US" sz="800" dirty="0"/>
          </a:p>
          <a:p>
            <a:pPr>
              <a:spcBef>
                <a:spcPts val="0"/>
              </a:spcBef>
            </a:pPr>
            <a:r>
              <a:rPr lang="en-US" sz="2800" dirty="0" err="1"/>
              <a:t>Tarola</a:t>
            </a:r>
            <a:r>
              <a:rPr lang="en-US" sz="2800" dirty="0"/>
              <a:t>, et al.</a:t>
            </a:r>
          </a:p>
          <a:p>
            <a:pPr>
              <a:spcBef>
                <a:spcPts val="0"/>
              </a:spcBef>
            </a:pPr>
            <a:r>
              <a:rPr lang="en-US" sz="2800" b="1" dirty="0"/>
              <a:t>Chiropractic Response to a Spontaneous Vertebral Artery Dissection.</a:t>
            </a:r>
          </a:p>
          <a:p>
            <a:pPr>
              <a:spcBef>
                <a:spcPts val="0"/>
              </a:spcBef>
            </a:pPr>
            <a:r>
              <a:rPr lang="en-US" sz="2800" dirty="0"/>
              <a:t>Journal of Chiropractic Medicine. 2015.</a:t>
            </a:r>
            <a:endParaRPr lang="en-US" sz="2800" b="0" i="0" u="none" strike="noStrike" baseline="0" dirty="0"/>
          </a:p>
        </p:txBody>
      </p:sp>
      <p:sp>
        <p:nvSpPr>
          <p:cNvPr id="2" name="Footer Placeholder 1">
            <a:extLst>
              <a:ext uri="{FF2B5EF4-FFF2-40B4-BE49-F238E27FC236}">
                <a16:creationId xmlns:a16="http://schemas.microsoft.com/office/drawing/2014/main" id="{706E8C30-52E7-4B40-E638-841EDA4A47A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46607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2015 Tarola</a:t>
            </a:r>
            <a:r>
              <a:rPr lang="en-US" sz="4000" b="1" dirty="0">
                <a:cs typeface="Times New Roman" pitchFamily="18" charset="0"/>
              </a:rPr>
              <a:t> Case Report</a:t>
            </a:r>
            <a:endParaRPr lang="en-US" sz="4000" b="1" dirty="0"/>
          </a:p>
        </p:txBody>
      </p:sp>
      <p:pic>
        <p:nvPicPr>
          <p:cNvPr id="8" name="Content Placeholder 7">
            <a:extLst>
              <a:ext uri="{FF2B5EF4-FFF2-40B4-BE49-F238E27FC236}">
                <a16:creationId xmlns:a16="http://schemas.microsoft.com/office/drawing/2014/main" id="{C01912AB-F251-68FF-DD0C-C0358BF4E80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7400" y="1922849"/>
            <a:ext cx="3062142" cy="4660513"/>
          </a:xfrm>
          <a:ln>
            <a:solidFill>
              <a:schemeClr val="tx1"/>
            </a:solidFill>
          </a:ln>
        </p:spPr>
      </p:pic>
      <p:sp>
        <p:nvSpPr>
          <p:cNvPr id="5" name="Content Placeholder 4">
            <a:extLst>
              <a:ext uri="{FF2B5EF4-FFF2-40B4-BE49-F238E27FC236}">
                <a16:creationId xmlns:a16="http://schemas.microsoft.com/office/drawing/2014/main" id="{56CFD48E-95F9-6B8F-548B-4EB8E2CB7F6B}"/>
              </a:ext>
            </a:extLst>
          </p:cNvPr>
          <p:cNvSpPr>
            <a:spLocks noGrp="1"/>
          </p:cNvSpPr>
          <p:nvPr>
            <p:ph sz="half" idx="2"/>
          </p:nvPr>
        </p:nvSpPr>
        <p:spPr>
          <a:xfrm>
            <a:off x="5245913" y="1600200"/>
            <a:ext cx="6717487" cy="4889113"/>
          </a:xfrm>
        </p:spPr>
        <p:txBody>
          <a:bodyPr>
            <a:noAutofit/>
          </a:bodyPr>
          <a:lstStyle/>
          <a:p>
            <a:pPr>
              <a:spcBef>
                <a:spcPts val="0"/>
              </a:spcBef>
            </a:pPr>
            <a:r>
              <a:rPr lang="en-US" dirty="0"/>
              <a:t>P</a:t>
            </a:r>
            <a:r>
              <a:rPr lang="en-US" b="0" i="0" u="none" strike="noStrike" baseline="0" dirty="0"/>
              <a:t>atient advised of the possibility of </a:t>
            </a:r>
            <a:r>
              <a:rPr lang="en-US" dirty="0"/>
              <a:t>CeAD;</a:t>
            </a:r>
            <a:r>
              <a:rPr lang="en-US" b="0" i="0" u="none" strike="noStrike" baseline="0" dirty="0"/>
              <a:t> recommended to the ED. </a:t>
            </a:r>
            <a:r>
              <a:rPr lang="en-US" dirty="0"/>
              <a:t>P</a:t>
            </a:r>
            <a:r>
              <a:rPr lang="en-US" b="0" i="0" u="none" strike="noStrike" baseline="0" dirty="0"/>
              <a:t>atient declined.</a:t>
            </a:r>
          </a:p>
          <a:p>
            <a:pPr>
              <a:spcBef>
                <a:spcPts val="0"/>
              </a:spcBef>
            </a:pPr>
            <a:r>
              <a:rPr lang="en-US" b="0" i="0" u="none" strike="noStrike" baseline="0" dirty="0"/>
              <a:t>Convinced by her </a:t>
            </a:r>
            <a:r>
              <a:rPr lang="en-US" dirty="0"/>
              <a:t>DC (three days later)</a:t>
            </a:r>
            <a:r>
              <a:rPr lang="en-US" b="0" i="0" u="none" strike="noStrike" baseline="0" dirty="0"/>
              <a:t> to present to the </a:t>
            </a:r>
            <a:r>
              <a:rPr lang="en-US" dirty="0"/>
              <a:t>ED</a:t>
            </a:r>
            <a:r>
              <a:rPr lang="en-US" b="0" i="0" u="none" strike="noStrike" baseline="0" dirty="0"/>
              <a:t>.</a:t>
            </a:r>
          </a:p>
          <a:p>
            <a:pPr>
              <a:spcBef>
                <a:spcPts val="0"/>
              </a:spcBef>
            </a:pPr>
            <a:r>
              <a:rPr lang="en-US" b="0" i="0" u="none" strike="noStrike" baseline="0" dirty="0"/>
              <a:t>MRA showed the left </a:t>
            </a:r>
            <a:r>
              <a:rPr lang="en-US" dirty="0"/>
              <a:t>VA</a:t>
            </a:r>
            <a:r>
              <a:rPr lang="en-US" b="0" i="0" u="none" strike="noStrike" baseline="0" dirty="0"/>
              <a:t> was hypoplastic and appeared to terminate at the left </a:t>
            </a:r>
            <a:r>
              <a:rPr lang="en-US" dirty="0"/>
              <a:t>PICA</a:t>
            </a:r>
            <a:r>
              <a:rPr lang="en-US" b="0" i="0" u="none" strike="noStrike" baseline="0" dirty="0"/>
              <a:t>.</a:t>
            </a:r>
          </a:p>
          <a:p>
            <a:pPr>
              <a:spcBef>
                <a:spcPts val="0"/>
              </a:spcBef>
            </a:pPr>
            <a:r>
              <a:rPr lang="en-US" dirty="0"/>
              <a:t>A</a:t>
            </a:r>
            <a:r>
              <a:rPr lang="en-US" b="0" i="0" u="none" strike="noStrike" baseline="0" dirty="0"/>
              <a:t>brupt moderately long segment of narrowing involving right </a:t>
            </a:r>
            <a:r>
              <a:rPr lang="en-US" dirty="0"/>
              <a:t>VA</a:t>
            </a:r>
            <a:r>
              <a:rPr lang="en-US" b="0" i="0" u="none" strike="noStrike" baseline="0" dirty="0"/>
              <a:t> beginning near the junction of V1 &amp; V2 segments.</a:t>
            </a:r>
          </a:p>
          <a:p>
            <a:pPr>
              <a:spcBef>
                <a:spcPts val="0"/>
              </a:spcBef>
            </a:pPr>
            <a:r>
              <a:rPr lang="en-US" dirty="0"/>
              <a:t>R</a:t>
            </a:r>
            <a:r>
              <a:rPr lang="en-US" b="0" i="0" u="none" strike="noStrike" baseline="0" dirty="0"/>
              <a:t>adiologist noted right </a:t>
            </a:r>
            <a:r>
              <a:rPr lang="en-US" dirty="0"/>
              <a:t>VAD</a:t>
            </a:r>
            <a:r>
              <a:rPr lang="en-US" b="0" i="0" u="none" strike="noStrike" baseline="0" dirty="0"/>
              <a:t>.</a:t>
            </a:r>
          </a:p>
          <a:p>
            <a:pPr>
              <a:spcBef>
                <a:spcPts val="0"/>
              </a:spcBef>
            </a:pPr>
            <a:r>
              <a:rPr lang="en-US" b="0" i="0" u="none" strike="noStrike" baseline="0" dirty="0"/>
              <a:t>Treated with aspirin; condition resolved.</a:t>
            </a:r>
            <a:endParaRPr lang="en-US" dirty="0"/>
          </a:p>
        </p:txBody>
      </p:sp>
      <p:pic>
        <p:nvPicPr>
          <p:cNvPr id="9" name="Content Placeholder 7">
            <a:extLst>
              <a:ext uri="{FF2B5EF4-FFF2-40B4-BE49-F238E27FC236}">
                <a16:creationId xmlns:a16="http://schemas.microsoft.com/office/drawing/2014/main" id="{D4C710FA-7CAF-A08D-F652-8C6C1F344A72}"/>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69534" y="1600200"/>
            <a:ext cx="3091891" cy="2984602"/>
          </a:xfrm>
          <a:prstGeom prst="rect">
            <a:avLst/>
          </a:prstGeom>
          <a:ln>
            <a:solidFill>
              <a:schemeClr val="tx1"/>
            </a:solidFill>
          </a:ln>
        </p:spPr>
      </p:pic>
      <p:sp>
        <p:nvSpPr>
          <p:cNvPr id="2" name="Footer Placeholder 1">
            <a:extLst>
              <a:ext uri="{FF2B5EF4-FFF2-40B4-BE49-F238E27FC236}">
                <a16:creationId xmlns:a16="http://schemas.microsoft.com/office/drawing/2014/main" id="{D6FA9470-A230-ACFD-7D54-29578ADF6F9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19841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8E99F802-FED9-F811-91EE-EEDA363F9BB4}"/>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4B5064DD-BE5A-434E-775A-4DE62F2A5143}"/>
              </a:ext>
            </a:extLst>
          </p:cNvPr>
          <p:cNvSpPr>
            <a:spLocks noGrp="1" noChangeArrowheads="1"/>
          </p:cNvSpPr>
          <p:nvPr>
            <p:ph type="title"/>
          </p:nvPr>
        </p:nvSpPr>
        <p:spPr>
          <a:xfrm>
            <a:off x="7320466" y="609600"/>
            <a:ext cx="4140014" cy="1330839"/>
          </a:xfrm>
        </p:spPr>
        <p:txBody>
          <a:bodyPr vert="horz" lIns="91440" tIns="45720" rIns="91440" bIns="45720" rtlCol="0" anchor="ctr">
            <a:normAutofit/>
          </a:bodyPr>
          <a:lstStyle/>
          <a:p>
            <a:pPr algn="l">
              <a:lnSpc>
                <a:spcPct val="90000"/>
              </a:lnSpc>
              <a:defRPr/>
            </a:pPr>
            <a:r>
              <a:rPr lang="en-US" sz="2800" b="1" dirty="0"/>
              <a:t>Diagnosis of CeAD</a:t>
            </a:r>
            <a:br>
              <a:rPr lang="en-US" sz="2800" b="1" dirty="0"/>
            </a:br>
            <a:r>
              <a:rPr lang="en-US" sz="2800" b="1" dirty="0"/>
              <a:t>2025 Demetrious Case Report</a:t>
            </a:r>
          </a:p>
        </p:txBody>
      </p:sp>
      <p:pic>
        <p:nvPicPr>
          <p:cNvPr id="8" name="Content Placeholder 7">
            <a:extLst>
              <a:ext uri="{FF2B5EF4-FFF2-40B4-BE49-F238E27FC236}">
                <a16:creationId xmlns:a16="http://schemas.microsoft.com/office/drawing/2014/main" id="{72C79634-044E-6F19-383C-3F621114EDE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446" r="21946"/>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Content Placeholder 4">
            <a:extLst>
              <a:ext uri="{FF2B5EF4-FFF2-40B4-BE49-F238E27FC236}">
                <a16:creationId xmlns:a16="http://schemas.microsoft.com/office/drawing/2014/main" id="{C6FE9469-10B7-AD55-63AB-A2DF37EDDF2A}"/>
              </a:ext>
            </a:extLst>
          </p:cNvPr>
          <p:cNvSpPr>
            <a:spLocks noGrp="1"/>
          </p:cNvSpPr>
          <p:nvPr>
            <p:ph sz="half" idx="2"/>
          </p:nvPr>
        </p:nvSpPr>
        <p:spPr>
          <a:xfrm>
            <a:off x="7320465" y="2194102"/>
            <a:ext cx="4140013" cy="3908586"/>
          </a:xfrm>
        </p:spPr>
        <p:txBody>
          <a:bodyPr vert="horz" lIns="91440" tIns="45720" rIns="91440" bIns="45720" rtlCol="0">
            <a:normAutofit/>
          </a:bodyPr>
          <a:lstStyle/>
          <a:p>
            <a:pPr indent="-228600">
              <a:lnSpc>
                <a:spcPct val="90000"/>
              </a:lnSpc>
              <a:spcBef>
                <a:spcPts val="0"/>
              </a:spcBef>
              <a:spcAft>
                <a:spcPts val="600"/>
              </a:spcAft>
            </a:pPr>
            <a:r>
              <a:rPr lang="en-US" sz="2000" b="0" i="0" dirty="0">
                <a:effectLst/>
              </a:rPr>
              <a:t> </a:t>
            </a:r>
            <a:r>
              <a:rPr lang="en-US" sz="2400" b="0" i="0" dirty="0">
                <a:effectLst/>
              </a:rPr>
              <a:t>A 36-year-old woman with a history of mixed connective tissue disease presented to the emergency department five days postpartum with facial and peripheral edema, recent onset of hypertension, acute severe neck pain, headache, lightheadedness, confusion, and gait instability.</a:t>
            </a:r>
            <a:endParaRPr lang="en-US" sz="2400" dirty="0"/>
          </a:p>
        </p:txBody>
      </p:sp>
      <p:sp>
        <p:nvSpPr>
          <p:cNvPr id="2" name="Footer Placeholder 1">
            <a:extLst>
              <a:ext uri="{FF2B5EF4-FFF2-40B4-BE49-F238E27FC236}">
                <a16:creationId xmlns:a16="http://schemas.microsoft.com/office/drawing/2014/main" id="{C325A9CB-D55A-5CDA-21C6-A4788CC958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000" b="0" i="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40699416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C4483663-4B75-8695-7EF7-3C2358FFCE5A}"/>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455F4C3B-B7FF-BAEB-97C6-5948847716CB}"/>
              </a:ext>
            </a:extLst>
          </p:cNvPr>
          <p:cNvSpPr>
            <a:spLocks noGrp="1" noChangeArrowheads="1"/>
          </p:cNvSpPr>
          <p:nvPr>
            <p:ph type="title"/>
          </p:nvPr>
        </p:nvSpPr>
        <p:spPr>
          <a:xfrm>
            <a:off x="481013" y="3752849"/>
            <a:ext cx="3290887" cy="2452687"/>
          </a:xfrm>
        </p:spPr>
        <p:txBody>
          <a:bodyPr vert="horz" lIns="91440" tIns="45720" rIns="91440" bIns="45720" rtlCol="0" anchor="ctr">
            <a:normAutofit/>
          </a:bodyPr>
          <a:lstStyle/>
          <a:p>
            <a:pPr algn="l">
              <a:lnSpc>
                <a:spcPct val="90000"/>
              </a:lnSpc>
              <a:defRPr/>
            </a:pPr>
            <a:r>
              <a:rPr lang="en-US" sz="3300" b="1" dirty="0"/>
              <a:t>Diagnosis of CeAD</a:t>
            </a:r>
            <a:br>
              <a:rPr lang="en-US" sz="3300" b="1" dirty="0"/>
            </a:br>
            <a:r>
              <a:rPr lang="en-US" sz="3300" b="1" dirty="0"/>
              <a:t>2025 Demetrious Case Report-continued</a:t>
            </a:r>
          </a:p>
        </p:txBody>
      </p:sp>
      <p:pic>
        <p:nvPicPr>
          <p:cNvPr id="8" name="Content Placeholder 7">
            <a:extLst>
              <a:ext uri="{FF2B5EF4-FFF2-40B4-BE49-F238E27FC236}">
                <a16:creationId xmlns:a16="http://schemas.microsoft.com/office/drawing/2014/main" id="{A3A239B9-7D65-CFF8-1FE5-95AA772CBFFC}"/>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509" b="2796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13257E21-43D8-5B10-6C29-7CCC94C8AF9B}"/>
              </a:ext>
            </a:extLst>
          </p:cNvPr>
          <p:cNvSpPr>
            <a:spLocks noGrp="1"/>
          </p:cNvSpPr>
          <p:nvPr>
            <p:ph sz="half" idx="2"/>
          </p:nvPr>
        </p:nvSpPr>
        <p:spPr>
          <a:xfrm>
            <a:off x="4223982" y="3752850"/>
            <a:ext cx="7485413" cy="2452687"/>
          </a:xfrm>
        </p:spPr>
        <p:txBody>
          <a:bodyPr vert="horz" lIns="91440" tIns="45720" rIns="91440" bIns="45720" rtlCol="0" anchor="ctr">
            <a:normAutofit/>
          </a:bodyPr>
          <a:lstStyle/>
          <a:p>
            <a:pPr indent="-228600">
              <a:lnSpc>
                <a:spcPct val="90000"/>
              </a:lnSpc>
              <a:spcBef>
                <a:spcPts val="0"/>
              </a:spcBef>
              <a:spcAft>
                <a:spcPts val="600"/>
              </a:spcAft>
            </a:pPr>
            <a:r>
              <a:rPr lang="en-US" sz="1800" b="0" i="0">
                <a:effectLst/>
              </a:rPr>
              <a:t>Magnetic resonance angiography (MRA) and magnetic resonance venography of the head were performed. Small, unruptured bilateral internal carotid artery aneurysms were visualized. The patient was admitted and treated for postpartum preeclampsia. </a:t>
            </a:r>
          </a:p>
          <a:p>
            <a:pPr indent="-228600">
              <a:lnSpc>
                <a:spcPct val="90000"/>
              </a:lnSpc>
              <a:spcBef>
                <a:spcPts val="0"/>
              </a:spcBef>
              <a:spcAft>
                <a:spcPts val="600"/>
              </a:spcAft>
            </a:pPr>
            <a:r>
              <a:rPr lang="en-US" sz="1800" b="0" i="0">
                <a:effectLst/>
              </a:rPr>
              <a:t>Although the patient improved with preeclampsia management, concerning neurologic symptoms persisted.</a:t>
            </a:r>
            <a:endParaRPr lang="en-US" sz="1800"/>
          </a:p>
        </p:txBody>
      </p:sp>
      <p:sp>
        <p:nvSpPr>
          <p:cNvPr id="2" name="Footer Placeholder 1">
            <a:extLst>
              <a:ext uri="{FF2B5EF4-FFF2-40B4-BE49-F238E27FC236}">
                <a16:creationId xmlns:a16="http://schemas.microsoft.com/office/drawing/2014/main" id="{B4A30255-2A31-3459-E329-F29F1AA42F0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b="0" i="0" kern="1200">
              <a:solidFill>
                <a:schemeClr val="tx1">
                  <a:lumMod val="75000"/>
                  <a:lumOff val="25000"/>
                </a:schemeClr>
              </a:solidFill>
              <a:latin typeface="Calibri" panose="020F0502020204030204"/>
              <a:ea typeface="+mn-ea"/>
              <a:cs typeface="+mn-cs"/>
            </a:endParaRPr>
          </a:p>
        </p:txBody>
      </p:sp>
    </p:spTree>
    <p:extLst>
      <p:ext uri="{BB962C8B-B14F-4D97-AF65-F5344CB8AC3E}">
        <p14:creationId xmlns:p14="http://schemas.microsoft.com/office/powerpoint/2010/main" val="966878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D03817B2-8247-0266-C12E-BA6DEF0266C5}"/>
            </a:ext>
          </a:extLst>
        </p:cNvPr>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Freeform: Shape 2068">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0" name="Rectangle 2">
            <a:extLst>
              <a:ext uri="{FF2B5EF4-FFF2-40B4-BE49-F238E27FC236}">
                <a16:creationId xmlns:a16="http://schemas.microsoft.com/office/drawing/2014/main" id="{CDD1652B-8F84-2A8C-82DB-3C1C5B09BF19}"/>
              </a:ext>
            </a:extLst>
          </p:cNvPr>
          <p:cNvSpPr>
            <a:spLocks noGrp="1" noChangeArrowheads="1"/>
          </p:cNvSpPr>
          <p:nvPr>
            <p:ph type="title"/>
          </p:nvPr>
        </p:nvSpPr>
        <p:spPr>
          <a:xfrm>
            <a:off x="733427" y="609599"/>
            <a:ext cx="3686174" cy="1322888"/>
          </a:xfrm>
        </p:spPr>
        <p:txBody>
          <a:bodyPr vert="horz" lIns="91440" tIns="45720" rIns="91440" bIns="45720" rtlCol="0" anchor="ctr">
            <a:normAutofit/>
          </a:bodyPr>
          <a:lstStyle/>
          <a:p>
            <a:pPr algn="l">
              <a:lnSpc>
                <a:spcPct val="90000"/>
              </a:lnSpc>
              <a:defRPr/>
            </a:pPr>
            <a:r>
              <a:rPr lang="en-US" sz="2800" b="1" dirty="0"/>
              <a:t>Diagnosis of CeAD</a:t>
            </a:r>
            <a:br>
              <a:rPr lang="en-US" sz="2800" b="1" dirty="0"/>
            </a:br>
            <a:r>
              <a:rPr lang="en-US" sz="2800" b="1" dirty="0"/>
              <a:t>2025 Demetrious Case Report-continued</a:t>
            </a:r>
          </a:p>
        </p:txBody>
      </p:sp>
      <p:sp>
        <p:nvSpPr>
          <p:cNvPr id="5" name="Content Placeholder 4">
            <a:extLst>
              <a:ext uri="{FF2B5EF4-FFF2-40B4-BE49-F238E27FC236}">
                <a16:creationId xmlns:a16="http://schemas.microsoft.com/office/drawing/2014/main" id="{EC2411B8-4138-C6F0-3396-A55F88DA001D}"/>
              </a:ext>
            </a:extLst>
          </p:cNvPr>
          <p:cNvSpPr>
            <a:spLocks noGrp="1"/>
          </p:cNvSpPr>
          <p:nvPr>
            <p:ph sz="half" idx="2"/>
          </p:nvPr>
        </p:nvSpPr>
        <p:spPr>
          <a:xfrm>
            <a:off x="733427" y="2194101"/>
            <a:ext cx="3543298" cy="3973337"/>
          </a:xfrm>
        </p:spPr>
        <p:txBody>
          <a:bodyPr vert="horz" lIns="91440" tIns="45720" rIns="91440" bIns="45720" rtlCol="0">
            <a:normAutofit/>
          </a:bodyPr>
          <a:lstStyle/>
          <a:p>
            <a:pPr indent="-228600">
              <a:lnSpc>
                <a:spcPct val="90000"/>
              </a:lnSpc>
              <a:spcBef>
                <a:spcPts val="0"/>
              </a:spcBef>
              <a:spcAft>
                <a:spcPts val="600"/>
              </a:spcAft>
            </a:pPr>
            <a:r>
              <a:rPr lang="en-US" sz="2400" b="0" i="0" dirty="0">
                <a:effectLst/>
              </a:rPr>
              <a:t>The patient later consulted a chiropractor, who suspected VAD. Emergent neck MRA was recommended and performed, confirming VAD 12 days after the initial emergency department visit. </a:t>
            </a:r>
            <a:endParaRPr lang="en-US" sz="2400" dirty="0"/>
          </a:p>
        </p:txBody>
      </p:sp>
      <p:pic>
        <p:nvPicPr>
          <p:cNvPr id="8" name="Content Placeholder 7">
            <a:extLst>
              <a:ext uri="{FF2B5EF4-FFF2-40B4-BE49-F238E27FC236}">
                <a16:creationId xmlns:a16="http://schemas.microsoft.com/office/drawing/2014/main" id="{C296FDF0-C170-6FF0-33E3-4B2C3627161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39138" y="1277724"/>
            <a:ext cx="2828925" cy="4302551"/>
          </a:xfrm>
          <a:prstGeom prst="rect">
            <a:avLst/>
          </a:prstGeom>
        </p:spPr>
      </p:pic>
      <p:pic>
        <p:nvPicPr>
          <p:cNvPr id="9" name="Content Placeholder 7">
            <a:extLst>
              <a:ext uri="{FF2B5EF4-FFF2-40B4-BE49-F238E27FC236}">
                <a16:creationId xmlns:a16="http://schemas.microsoft.com/office/drawing/2014/main" id="{0CA51B76-5EC5-BB01-CD07-4D85BC6B6EA6}"/>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8673211" y="1450731"/>
            <a:ext cx="2828925" cy="3956538"/>
          </a:xfrm>
          <a:prstGeom prst="rect">
            <a:avLst/>
          </a:prstGeom>
        </p:spPr>
      </p:pic>
      <p:sp>
        <p:nvSpPr>
          <p:cNvPr id="2" name="Footer Placeholder 1">
            <a:extLst>
              <a:ext uri="{FF2B5EF4-FFF2-40B4-BE49-F238E27FC236}">
                <a16:creationId xmlns:a16="http://schemas.microsoft.com/office/drawing/2014/main" id="{CBE06643-6A5C-0AF8-2554-647384751D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0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7390635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9C388A9-3EF2-DC61-DBED-40EBFF7ED927}"/>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E2460D00-6FF4-502F-50A6-65DC3B2C572F}"/>
              </a:ext>
            </a:extLst>
          </p:cNvPr>
          <p:cNvSpPr>
            <a:spLocks noGrp="1" noChangeArrowheads="1"/>
          </p:cNvSpPr>
          <p:nvPr>
            <p:ph type="title"/>
          </p:nvPr>
        </p:nvSpPr>
        <p:spPr/>
        <p:txBody>
          <a:bodyPr>
            <a:normAutofit fontScale="90000"/>
          </a:bodyPr>
          <a:lstStyle/>
          <a:p>
            <a:pPr eaLnBrk="1" hangingPunct="1">
              <a:defRPr/>
            </a:pPr>
            <a:r>
              <a:rPr lang="en-US" b="1" dirty="0">
                <a:solidFill>
                  <a:srgbClr val="006600"/>
                </a:solidFill>
              </a:rPr>
              <a:t>Diagnosis of CeAD &amp; Stroke</a:t>
            </a:r>
            <a:br>
              <a:rPr lang="en-US" sz="4000" dirty="0"/>
            </a:br>
            <a:r>
              <a:rPr lang="en-US" sz="4000" b="1" dirty="0"/>
              <a:t>The Subtle Symptoms of CeAD</a:t>
            </a:r>
            <a:endParaRPr lang="en-US" sz="4000" b="1" dirty="0">
              <a:solidFill>
                <a:srgbClr val="663300"/>
              </a:solidFill>
            </a:endParaRPr>
          </a:p>
        </p:txBody>
      </p:sp>
      <p:sp>
        <p:nvSpPr>
          <p:cNvPr id="2" name="Footer Placeholder 1">
            <a:extLst>
              <a:ext uri="{FF2B5EF4-FFF2-40B4-BE49-F238E27FC236}">
                <a16:creationId xmlns:a16="http://schemas.microsoft.com/office/drawing/2014/main" id="{086D7891-5CEA-D9B3-179B-CA9FBD36C4CC}"/>
              </a:ext>
            </a:extLst>
          </p:cNvPr>
          <p:cNvSpPr>
            <a:spLocks noGrp="1"/>
          </p:cNvSpPr>
          <p:nvPr>
            <p:ph type="ftr" sz="quarter" idx="11"/>
          </p:nvPr>
        </p:nvSpPr>
        <p:spPr/>
        <p:txBody>
          <a:bodyPr/>
          <a:lstStyle/>
          <a:p>
            <a:endParaRPr lang="en-US" dirty="0"/>
          </a:p>
        </p:txBody>
      </p:sp>
      <p:pic>
        <p:nvPicPr>
          <p:cNvPr id="18" name="Content Placeholder 17">
            <a:extLst>
              <a:ext uri="{FF2B5EF4-FFF2-40B4-BE49-F238E27FC236}">
                <a16:creationId xmlns:a16="http://schemas.microsoft.com/office/drawing/2014/main" id="{B37A1C2C-4889-8765-A365-9A9EB8DAB3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1458" y="1600200"/>
            <a:ext cx="5061083" cy="4525963"/>
          </a:xfrm>
          <a:ln>
            <a:solidFill>
              <a:schemeClr val="tx1"/>
            </a:solidFill>
          </a:ln>
        </p:spPr>
      </p:pic>
      <p:sp>
        <p:nvSpPr>
          <p:cNvPr id="16" name="Content Placeholder 15">
            <a:extLst>
              <a:ext uri="{FF2B5EF4-FFF2-40B4-BE49-F238E27FC236}">
                <a16:creationId xmlns:a16="http://schemas.microsoft.com/office/drawing/2014/main" id="{5F01B8AD-7DB6-36FE-36BC-CD7E8CE4D4D0}"/>
              </a:ext>
            </a:extLst>
          </p:cNvPr>
          <p:cNvSpPr>
            <a:spLocks noGrp="1"/>
          </p:cNvSpPr>
          <p:nvPr>
            <p:ph sz="half" idx="2"/>
          </p:nvPr>
        </p:nvSpPr>
        <p:spPr>
          <a:xfrm>
            <a:off x="6197600" y="1600200"/>
            <a:ext cx="5384800" cy="4495800"/>
          </a:xfrm>
        </p:spPr>
        <p:txBody>
          <a:bodyPr>
            <a:normAutofit/>
          </a:bodyPr>
          <a:lstStyle/>
          <a:p>
            <a:pPr algn="l"/>
            <a:r>
              <a:rPr lang="en-US" sz="2400" b="1" i="0" u="none" strike="noStrike" baseline="0" dirty="0"/>
              <a:t>Chaibi &amp; Russell</a:t>
            </a:r>
          </a:p>
          <a:p>
            <a:pPr algn="l"/>
            <a:endParaRPr lang="en-US" sz="800" b="1" i="0" u="none" strike="noStrike" baseline="0" dirty="0"/>
          </a:p>
          <a:p>
            <a:pPr algn="l"/>
            <a:r>
              <a:rPr lang="en-US" sz="2400" b="0" i="0" u="none" strike="noStrike" baseline="0" dirty="0"/>
              <a:t>“</a:t>
            </a:r>
            <a:r>
              <a:rPr lang="en-US" sz="2400" b="1" i="0" u="none" strike="noStrike" baseline="0" dirty="0"/>
              <a:t>History taking</a:t>
            </a:r>
            <a:r>
              <a:rPr lang="en-US" sz="2400" b="0" i="0" u="none" strike="noStrike" baseline="0" dirty="0"/>
              <a:t>, especially regarding the time of </a:t>
            </a:r>
            <a:r>
              <a:rPr lang="en-US" sz="2400" b="1" i="0" u="none" strike="noStrike" baseline="0" dirty="0"/>
              <a:t>symptom onset</a:t>
            </a:r>
            <a:r>
              <a:rPr lang="en-US" sz="2400" b="0" i="0" u="none" strike="noStrike" baseline="0" dirty="0"/>
              <a:t>, is the single most important factor for detecting </a:t>
            </a:r>
            <a:r>
              <a:rPr lang="en-US" sz="2400" i="0" u="none" strike="noStrike" baseline="0" dirty="0"/>
              <a:t>subtle symptoms of CeAD</a:t>
            </a:r>
            <a:r>
              <a:rPr lang="en-US" sz="2400" b="0" i="0" u="none" strike="noStrike" baseline="0" dirty="0"/>
              <a:t>; thus, primary care clinicians and, especially, manual therapists should dedicate enough time during the first consultation to allow for thorough history taking and physical examination.”</a:t>
            </a:r>
            <a:endParaRPr lang="en-US" sz="2400" dirty="0"/>
          </a:p>
        </p:txBody>
      </p:sp>
    </p:spTree>
    <p:extLst>
      <p:ext uri="{BB962C8B-B14F-4D97-AF65-F5344CB8AC3E}">
        <p14:creationId xmlns:p14="http://schemas.microsoft.com/office/powerpoint/2010/main" val="20048015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r>
              <a:rPr lang="en-US" b="1" dirty="0">
                <a:solidFill>
                  <a:srgbClr val="006600"/>
                </a:solidFill>
              </a:rPr>
              <a:t>Diagnosis of CeAD</a:t>
            </a:r>
            <a:br>
              <a:rPr lang="en-US" b="1" dirty="0">
                <a:solidFill>
                  <a:srgbClr val="006600"/>
                </a:solidFill>
              </a:rPr>
            </a:br>
            <a:r>
              <a:rPr lang="en-US" sz="4000" b="1" dirty="0"/>
              <a:t>2014 Mattox</a:t>
            </a:r>
            <a:r>
              <a:rPr lang="en-US" sz="4000" b="1" dirty="0">
                <a:cs typeface="Times New Roman" pitchFamily="18" charset="0"/>
              </a:rPr>
              <a:t>: VAD &amp; C5-C6 Radiculopathy</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838200" y="1621327"/>
            <a:ext cx="2912728" cy="4755285"/>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3962400" y="1621327"/>
            <a:ext cx="7315200" cy="4755285"/>
          </a:xfrm>
        </p:spPr>
        <p:txBody>
          <a:bodyPr>
            <a:noAutofit/>
          </a:bodyPr>
          <a:lstStyle/>
          <a:p>
            <a:pPr>
              <a:spcBef>
                <a:spcPts val="0"/>
              </a:spcBef>
            </a:pPr>
            <a:r>
              <a:rPr lang="en-US" dirty="0"/>
              <a:t>45-year-old woman with worsening neck pain, headache, &amp; pain in the posterior portion of the right arm down to the elbow for three days.</a:t>
            </a:r>
          </a:p>
          <a:p>
            <a:pPr>
              <a:spcBef>
                <a:spcPts val="0"/>
              </a:spcBef>
            </a:pPr>
            <a:r>
              <a:rPr lang="en-US" dirty="0"/>
              <a:t>Dissection right V2 from C3-C5 compressing nerve roots.</a:t>
            </a:r>
          </a:p>
          <a:p>
            <a:pPr>
              <a:spcBef>
                <a:spcPts val="0"/>
              </a:spcBef>
            </a:pPr>
            <a:endParaRPr lang="en-US" sz="1400" dirty="0"/>
          </a:p>
          <a:p>
            <a:pPr>
              <a:spcBef>
                <a:spcPts val="0"/>
              </a:spcBef>
            </a:pPr>
            <a:r>
              <a:rPr lang="en-US" sz="2400" dirty="0">
                <a:effectLst/>
                <a:ea typeface="Calibri" panose="020F0502020204030204" pitchFamily="34" charset="0"/>
                <a:cs typeface="Times New Roman" panose="02020603050405020304" pitchFamily="18" charset="0"/>
              </a:rPr>
              <a:t>Mattox, </a:t>
            </a:r>
            <a:r>
              <a:rPr lang="en-US" sz="2400" dirty="0">
                <a:ea typeface="Calibri" panose="020F0502020204030204" pitchFamily="34" charset="0"/>
                <a:cs typeface="Times New Roman" panose="02020603050405020304" pitchFamily="18" charset="0"/>
              </a:rPr>
              <a:t>et al</a:t>
            </a:r>
            <a:r>
              <a:rPr lang="en-US" sz="2400" dirty="0">
                <a:effectLst/>
                <a:ea typeface="Calibri" panose="020F0502020204030204" pitchFamily="34" charset="0"/>
                <a:cs typeface="Times New Roman" panose="02020603050405020304" pitchFamily="18" charset="0"/>
              </a:rPr>
              <a:t>.</a:t>
            </a:r>
          </a:p>
          <a:p>
            <a:pPr>
              <a:spcBef>
                <a:spcPts val="0"/>
              </a:spcBef>
            </a:pPr>
            <a:r>
              <a:rPr lang="en-US" sz="2400" b="1" dirty="0">
                <a:effectLst/>
                <a:ea typeface="Calibri" panose="020F0502020204030204" pitchFamily="34" charset="0"/>
                <a:cs typeface="Times New Roman" panose="02020603050405020304" pitchFamily="18" charset="0"/>
              </a:rPr>
              <a:t>Recognition of spontaneous vertebral artery dissection preempting spinal manipulative therapy: a patient presenting with neck pain and headache for chiropractic care.</a:t>
            </a:r>
          </a:p>
          <a:p>
            <a:pPr>
              <a:spcBef>
                <a:spcPts val="0"/>
              </a:spcBef>
            </a:pPr>
            <a:r>
              <a:rPr lang="en-US" sz="2400" dirty="0">
                <a:effectLst/>
                <a:ea typeface="Calibri" panose="020F0502020204030204" pitchFamily="34" charset="0"/>
                <a:cs typeface="Times New Roman" panose="02020603050405020304" pitchFamily="18" charset="0"/>
              </a:rPr>
              <a:t>Journal of Chiropractic Medicine. 2014.</a:t>
            </a:r>
            <a:endParaRPr lang="en-US" sz="2400" dirty="0"/>
          </a:p>
        </p:txBody>
      </p:sp>
      <p:sp>
        <p:nvSpPr>
          <p:cNvPr id="2" name="Footer Placeholder 1">
            <a:extLst>
              <a:ext uri="{FF2B5EF4-FFF2-40B4-BE49-F238E27FC236}">
                <a16:creationId xmlns:a16="http://schemas.microsoft.com/office/drawing/2014/main" id="{12EB3406-2D14-637C-313D-8DD33EB1792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74937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a:defRPr/>
            </a:pPr>
            <a:br>
              <a:rPr lang="en-US" b="1" dirty="0">
                <a:solidFill>
                  <a:srgbClr val="006600"/>
                </a:solidFill>
              </a:rPr>
            </a:br>
            <a:r>
              <a:rPr lang="en-US" sz="4000" b="1" dirty="0"/>
              <a:t>2014 Mattox</a:t>
            </a:r>
            <a:r>
              <a:rPr lang="en-US" sz="4000" b="1" dirty="0">
                <a:cs typeface="Times New Roman" pitchFamily="18" charset="0"/>
              </a:rPr>
              <a:t> Case Report</a:t>
            </a:r>
            <a:endParaRPr lang="en-US" sz="4000" b="1" dirty="0"/>
          </a:p>
        </p:txBody>
      </p:sp>
      <p:pic>
        <p:nvPicPr>
          <p:cNvPr id="6" name="Content Placeholder 5">
            <a:extLst>
              <a:ext uri="{FF2B5EF4-FFF2-40B4-BE49-F238E27FC236}">
                <a16:creationId xmlns:a16="http://schemas.microsoft.com/office/drawing/2014/main" id="{67269389-0646-ABA3-3F46-21F2E7469A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35596" y="1795666"/>
            <a:ext cx="2532807" cy="4135030"/>
          </a:xfrm>
          <a:ln>
            <a:solidFill>
              <a:schemeClr val="tx1"/>
            </a:solidFill>
          </a:ln>
        </p:spPr>
      </p:pic>
      <p:sp>
        <p:nvSpPr>
          <p:cNvPr id="4" name="Content Placeholder 3">
            <a:extLst>
              <a:ext uri="{FF2B5EF4-FFF2-40B4-BE49-F238E27FC236}">
                <a16:creationId xmlns:a16="http://schemas.microsoft.com/office/drawing/2014/main" id="{A1A5ED59-CAF2-5EC9-31ED-410884F30856}"/>
              </a:ext>
            </a:extLst>
          </p:cNvPr>
          <p:cNvSpPr>
            <a:spLocks noGrp="1"/>
          </p:cNvSpPr>
          <p:nvPr>
            <p:ph sz="half" idx="2"/>
          </p:nvPr>
        </p:nvSpPr>
        <p:spPr>
          <a:xfrm>
            <a:off x="4800600" y="1795666"/>
            <a:ext cx="6019800" cy="4135030"/>
          </a:xfrm>
        </p:spPr>
        <p:txBody>
          <a:bodyPr>
            <a:noAutofit/>
          </a:bodyPr>
          <a:lstStyle/>
          <a:p>
            <a:pPr algn="l">
              <a:spcBef>
                <a:spcPts val="0"/>
              </a:spcBef>
            </a:pPr>
            <a:r>
              <a:rPr lang="en-US" sz="2400" b="1" i="0" u="none" strike="noStrike" baseline="0" dirty="0"/>
              <a:t>Objective</a:t>
            </a:r>
            <a:r>
              <a:rPr lang="en-US" sz="2400" b="0" i="0" u="none" strike="noStrike" baseline="0" dirty="0"/>
              <a:t> </a:t>
            </a:r>
          </a:p>
          <a:p>
            <a:pPr algn="l">
              <a:spcBef>
                <a:spcPts val="0"/>
              </a:spcBef>
            </a:pPr>
            <a:r>
              <a:rPr lang="en-US" sz="2400" b="0" i="0" u="none" strike="noStrike" baseline="0" dirty="0"/>
              <a:t>“Physical examination revealed painful </a:t>
            </a:r>
            <a:r>
              <a:rPr lang="en-US" sz="2400" dirty="0"/>
              <a:t>&amp;</a:t>
            </a:r>
            <a:r>
              <a:rPr lang="en-US" sz="2400" b="0" i="0" u="none" strike="noStrike" baseline="0" dirty="0"/>
              <a:t> limited active </a:t>
            </a:r>
            <a:r>
              <a:rPr lang="en-US" sz="2400" dirty="0"/>
              <a:t>ROM</a:t>
            </a:r>
            <a:r>
              <a:rPr lang="en-US" sz="2400" b="0" i="0" u="none" strike="noStrike" baseline="0" dirty="0"/>
              <a:t> in the cervical region.”</a:t>
            </a:r>
            <a:endParaRPr lang="en-US" sz="2400" dirty="0"/>
          </a:p>
          <a:p>
            <a:pPr algn="l">
              <a:spcBef>
                <a:spcPts val="0"/>
              </a:spcBef>
            </a:pPr>
            <a:r>
              <a:rPr lang="en-US" sz="2400" b="0" i="0" u="none" strike="noStrike" baseline="0" dirty="0"/>
              <a:t>“Palpation was provocative for tenderness.”</a:t>
            </a:r>
          </a:p>
          <a:p>
            <a:pPr algn="l">
              <a:spcBef>
                <a:spcPts val="0"/>
              </a:spcBef>
            </a:pPr>
            <a:endParaRPr lang="en-US" sz="1200" b="0" i="0" u="none" strike="noStrike" baseline="0" dirty="0"/>
          </a:p>
          <a:p>
            <a:pPr>
              <a:spcBef>
                <a:spcPts val="0"/>
              </a:spcBef>
            </a:pPr>
            <a:r>
              <a:rPr lang="en-US" sz="2400" dirty="0">
                <a:effectLst/>
                <a:ea typeface="Calibri" panose="020F0502020204030204" pitchFamily="34" charset="0"/>
                <a:cs typeface="Calibri" panose="020F0502020204030204" pitchFamily="34" charset="0"/>
              </a:rPr>
              <a:t>No vital signs. </a:t>
            </a:r>
            <a:r>
              <a:rPr lang="en-US" sz="2400" dirty="0">
                <a:ea typeface="Calibri" panose="020F0502020204030204" pitchFamily="34" charset="0"/>
                <a:cs typeface="Calibri" panose="020F0502020204030204" pitchFamily="34" charset="0"/>
              </a:rPr>
              <a:t>No </a:t>
            </a:r>
            <a:r>
              <a:rPr lang="en-US" sz="2400" dirty="0">
                <a:effectLst/>
                <a:ea typeface="Calibri" panose="020F0502020204030204" pitchFamily="34" charset="0"/>
                <a:cs typeface="Calibri" panose="020F0502020204030204" pitchFamily="34" charset="0"/>
              </a:rPr>
              <a:t>blood pressure.</a:t>
            </a:r>
          </a:p>
          <a:p>
            <a:pPr>
              <a:spcBef>
                <a:spcPts val="0"/>
              </a:spcBef>
            </a:pPr>
            <a:r>
              <a:rPr lang="en-US" sz="2400" dirty="0">
                <a:effectLst/>
                <a:ea typeface="Calibri" panose="020F0502020204030204" pitchFamily="34" charset="0"/>
                <a:cs typeface="Calibri" panose="020F0502020204030204" pitchFamily="34" charset="0"/>
              </a:rPr>
              <a:t>No orthopedic </a:t>
            </a:r>
            <a:r>
              <a:rPr lang="en-US" sz="2400" dirty="0">
                <a:ea typeface="Calibri" panose="020F0502020204030204" pitchFamily="34" charset="0"/>
                <a:cs typeface="Calibri" panose="020F0502020204030204" pitchFamily="34" charset="0"/>
              </a:rPr>
              <a:t>or</a:t>
            </a:r>
            <a:r>
              <a:rPr lang="en-US" sz="2400" dirty="0">
                <a:effectLst/>
                <a:ea typeface="Calibri" panose="020F0502020204030204" pitchFamily="34" charset="0"/>
                <a:cs typeface="Calibri" panose="020F0502020204030204" pitchFamily="34" charset="0"/>
              </a:rPr>
              <a:t> neurological testing.</a:t>
            </a:r>
          </a:p>
          <a:p>
            <a:pPr>
              <a:spcBef>
                <a:spcPts val="0"/>
              </a:spcBef>
            </a:pPr>
            <a:r>
              <a:rPr lang="en-US" sz="2400" dirty="0">
                <a:effectLst/>
                <a:ea typeface="Calibri" panose="020F0502020204030204" pitchFamily="34" charset="0"/>
                <a:cs typeface="Calibri" panose="020F0502020204030204" pitchFamily="34" charset="0"/>
              </a:rPr>
              <a:t>No imaging considered or ordered.</a:t>
            </a:r>
          </a:p>
          <a:p>
            <a:pPr>
              <a:spcBef>
                <a:spcPts val="0"/>
              </a:spcBef>
            </a:pPr>
            <a:endParaRPr lang="en-US" sz="1200" dirty="0">
              <a:ea typeface="Calibri" panose="020F0502020204030204" pitchFamily="34" charset="0"/>
              <a:cs typeface="Calibri" panose="020F0502020204030204" pitchFamily="34" charset="0"/>
            </a:endParaRPr>
          </a:p>
          <a:p>
            <a:pPr>
              <a:spcBef>
                <a:spcPts val="0"/>
              </a:spcBef>
            </a:pPr>
            <a:r>
              <a:rPr lang="en-US" sz="2400" b="1" dirty="0">
                <a:effectLst/>
                <a:ea typeface="Calibri" panose="020F0502020204030204" pitchFamily="34" charset="0"/>
                <a:cs typeface="Calibri" panose="020F0502020204030204" pitchFamily="34" charset="0"/>
              </a:rPr>
              <a:t>Assessment/Diagnosis</a:t>
            </a:r>
          </a:p>
          <a:p>
            <a:pPr>
              <a:spcBef>
                <a:spcPts val="0"/>
              </a:spcBef>
            </a:pPr>
            <a:r>
              <a:rPr lang="en-US" sz="2400" dirty="0">
                <a:ea typeface="Calibri" panose="020F0502020204030204" pitchFamily="34" charset="0"/>
                <a:cs typeface="Calibri" panose="020F0502020204030204" pitchFamily="34" charset="0"/>
              </a:rPr>
              <a:t>M</a:t>
            </a:r>
            <a:r>
              <a:rPr lang="en-US" sz="2400" dirty="0">
                <a:effectLst/>
                <a:ea typeface="Calibri" panose="020F0502020204030204" pitchFamily="34" charset="0"/>
                <a:cs typeface="Calibri" panose="020F0502020204030204" pitchFamily="34" charset="0"/>
              </a:rPr>
              <a:t>yofascial pain syndrome.</a:t>
            </a:r>
          </a:p>
        </p:txBody>
      </p:sp>
      <p:sp>
        <p:nvSpPr>
          <p:cNvPr id="2" name="Footer Placeholder 1">
            <a:extLst>
              <a:ext uri="{FF2B5EF4-FFF2-40B4-BE49-F238E27FC236}">
                <a16:creationId xmlns:a16="http://schemas.microsoft.com/office/drawing/2014/main" id="{7C31AE56-E7EB-5CB3-3D35-F044C6DBE54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970426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FCEADC-3248-CB54-AF14-324577BB1FE0}"/>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C6726D4-0561-DDDA-4899-165B25295627}"/>
              </a:ext>
            </a:extLst>
          </p:cNvPr>
          <p:cNvSpPr>
            <a:spLocks noGrp="1" noChangeArrowheads="1"/>
          </p:cNvSpPr>
          <p:nvPr>
            <p:ph type="title"/>
          </p:nvPr>
        </p:nvSpPr>
        <p:spPr/>
        <p:txBody>
          <a:bodyPr>
            <a:normAutofit fontScale="90000"/>
          </a:bodyPr>
          <a:lstStyle/>
          <a:p>
            <a:pPr>
              <a:defRPr/>
            </a:pPr>
            <a:br>
              <a:rPr lang="en-US" b="1" dirty="0">
                <a:solidFill>
                  <a:srgbClr val="006600"/>
                </a:solidFill>
              </a:rPr>
            </a:br>
            <a:r>
              <a:rPr lang="en-US" sz="4000" b="1" dirty="0"/>
              <a:t>2014 Mattox</a:t>
            </a:r>
            <a:r>
              <a:rPr lang="en-US" sz="4000" b="1" dirty="0">
                <a:cs typeface="Times New Roman" pitchFamily="18" charset="0"/>
              </a:rPr>
              <a:t> Case Report</a:t>
            </a:r>
            <a:endParaRPr lang="en-US" sz="4000" b="1" dirty="0"/>
          </a:p>
        </p:txBody>
      </p:sp>
      <p:pic>
        <p:nvPicPr>
          <p:cNvPr id="6" name="Content Placeholder 5">
            <a:extLst>
              <a:ext uri="{FF2B5EF4-FFF2-40B4-BE49-F238E27FC236}">
                <a16:creationId xmlns:a16="http://schemas.microsoft.com/office/drawing/2014/main" id="{43C8EE9F-031D-3A68-3C6A-E3CB4F56514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35596" y="1795666"/>
            <a:ext cx="2532807" cy="4135030"/>
          </a:xfrm>
          <a:ln>
            <a:solidFill>
              <a:schemeClr val="tx1"/>
            </a:solidFill>
          </a:ln>
        </p:spPr>
      </p:pic>
      <p:sp>
        <p:nvSpPr>
          <p:cNvPr id="4" name="Content Placeholder 3">
            <a:extLst>
              <a:ext uri="{FF2B5EF4-FFF2-40B4-BE49-F238E27FC236}">
                <a16:creationId xmlns:a16="http://schemas.microsoft.com/office/drawing/2014/main" id="{1EEFD0B4-5D2F-CD96-7EAF-28FF0BA405E9}"/>
              </a:ext>
            </a:extLst>
          </p:cNvPr>
          <p:cNvSpPr>
            <a:spLocks noGrp="1"/>
          </p:cNvSpPr>
          <p:nvPr>
            <p:ph sz="half" idx="2"/>
          </p:nvPr>
        </p:nvSpPr>
        <p:spPr>
          <a:xfrm>
            <a:off x="4724400" y="1795666"/>
            <a:ext cx="6477000" cy="4135030"/>
          </a:xfrm>
        </p:spPr>
        <p:txBody>
          <a:bodyPr>
            <a:noAutofit/>
          </a:bodyPr>
          <a:lstStyle/>
          <a:p>
            <a:pPr algn="l">
              <a:spcBef>
                <a:spcPts val="0"/>
              </a:spcBef>
            </a:pPr>
            <a:r>
              <a:rPr lang="en-US" sz="2400" b="1" i="0" u="none" strike="noStrike" baseline="0" dirty="0"/>
              <a:t>Procedure</a:t>
            </a:r>
            <a:endParaRPr lang="en-US" sz="2400" b="0" i="0" u="none" strike="noStrike" baseline="0" dirty="0"/>
          </a:p>
          <a:p>
            <a:pPr algn="l">
              <a:spcBef>
                <a:spcPts val="0"/>
              </a:spcBef>
            </a:pPr>
            <a:r>
              <a:rPr lang="en-US" sz="2400" b="0" i="0" u="none" strike="noStrike" baseline="0" dirty="0"/>
              <a:t>Therapeutic ultrasound was applied (4 minutes) in the seated position over the suboccipital and posterior cervical musculature.</a:t>
            </a:r>
          </a:p>
          <a:p>
            <a:pPr algn="l">
              <a:spcBef>
                <a:spcPts val="0"/>
              </a:spcBef>
            </a:pPr>
            <a:r>
              <a:rPr lang="en-US" sz="2400" b="0" i="0" u="none" strike="noStrike" baseline="0" dirty="0"/>
              <a:t>While still in the seated position, soft tissue treatment was performed by an LMT on the suboccipital and posterior cervical musculature.</a:t>
            </a:r>
          </a:p>
          <a:p>
            <a:pPr algn="l">
              <a:spcBef>
                <a:spcPts val="0"/>
              </a:spcBef>
            </a:pPr>
            <a:r>
              <a:rPr lang="en-US" sz="2400" b="0" i="0" u="none" strike="noStrike" baseline="0" dirty="0"/>
              <a:t>The patient was shown to a treatment room and was supine when the clinician entered and asked how she felt.</a:t>
            </a:r>
          </a:p>
        </p:txBody>
      </p:sp>
      <p:sp>
        <p:nvSpPr>
          <p:cNvPr id="2" name="Footer Placeholder 1">
            <a:extLst>
              <a:ext uri="{FF2B5EF4-FFF2-40B4-BE49-F238E27FC236}">
                <a16:creationId xmlns:a16="http://schemas.microsoft.com/office/drawing/2014/main" id="{3E9390BF-3127-AA67-6466-25506CA69A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52322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FCF43BE-D762-4EB3-5852-E361CE6570F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25E09233-58EB-FC09-E94C-1F5F73214FBF}"/>
              </a:ext>
            </a:extLst>
          </p:cNvPr>
          <p:cNvSpPr>
            <a:spLocks noGrp="1" noChangeArrowheads="1"/>
          </p:cNvSpPr>
          <p:nvPr>
            <p:ph type="title"/>
          </p:nvPr>
        </p:nvSpPr>
        <p:spPr/>
        <p:txBody>
          <a:bodyPr>
            <a:normAutofit fontScale="90000"/>
          </a:bodyPr>
          <a:lstStyle/>
          <a:p>
            <a:pPr>
              <a:defRPr/>
            </a:pPr>
            <a:br>
              <a:rPr lang="en-US" b="1" dirty="0">
                <a:solidFill>
                  <a:srgbClr val="006600"/>
                </a:solidFill>
              </a:rPr>
            </a:br>
            <a:r>
              <a:rPr lang="en-US" sz="4000" b="1" dirty="0"/>
              <a:t>2014 Mattox</a:t>
            </a:r>
            <a:r>
              <a:rPr lang="en-US" sz="4000" b="1" dirty="0">
                <a:cs typeface="Times New Roman" pitchFamily="18" charset="0"/>
              </a:rPr>
              <a:t> Case Report</a:t>
            </a:r>
            <a:endParaRPr lang="en-US" sz="4000" b="1" dirty="0"/>
          </a:p>
        </p:txBody>
      </p:sp>
      <p:pic>
        <p:nvPicPr>
          <p:cNvPr id="6" name="Content Placeholder 5">
            <a:extLst>
              <a:ext uri="{FF2B5EF4-FFF2-40B4-BE49-F238E27FC236}">
                <a16:creationId xmlns:a16="http://schemas.microsoft.com/office/drawing/2014/main" id="{68AAEA9D-A811-C4B4-B317-2C5B3BA28D3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35596" y="1795666"/>
            <a:ext cx="2532807" cy="4135030"/>
          </a:xfrm>
          <a:ln>
            <a:solidFill>
              <a:schemeClr val="tx1"/>
            </a:solidFill>
          </a:ln>
        </p:spPr>
      </p:pic>
      <p:sp>
        <p:nvSpPr>
          <p:cNvPr id="4" name="Content Placeholder 3">
            <a:extLst>
              <a:ext uri="{FF2B5EF4-FFF2-40B4-BE49-F238E27FC236}">
                <a16:creationId xmlns:a16="http://schemas.microsoft.com/office/drawing/2014/main" id="{CF1ACE3B-8FE5-75E7-669D-4B8B974DA171}"/>
              </a:ext>
            </a:extLst>
          </p:cNvPr>
          <p:cNvSpPr>
            <a:spLocks noGrp="1"/>
          </p:cNvSpPr>
          <p:nvPr>
            <p:ph sz="half" idx="2"/>
          </p:nvPr>
        </p:nvSpPr>
        <p:spPr>
          <a:xfrm>
            <a:off x="4800600" y="1795666"/>
            <a:ext cx="6019800" cy="4135030"/>
          </a:xfrm>
        </p:spPr>
        <p:txBody>
          <a:bodyPr>
            <a:noAutofit/>
          </a:bodyPr>
          <a:lstStyle/>
          <a:p>
            <a:pPr algn="l">
              <a:spcBef>
                <a:spcPts val="0"/>
              </a:spcBef>
            </a:pPr>
            <a:r>
              <a:rPr lang="en-US" sz="2400" b="1" i="0" u="none" strike="noStrike" baseline="0" dirty="0"/>
              <a:t>Incident</a:t>
            </a:r>
            <a:endParaRPr lang="en-US" sz="2400" b="0" i="0" u="none" strike="noStrike" baseline="0" dirty="0"/>
          </a:p>
          <a:p>
            <a:pPr algn="l"/>
            <a:r>
              <a:rPr lang="en-US" sz="2400" b="0" i="0" u="none" strike="noStrike" baseline="0" dirty="0"/>
              <a:t>The patient responded that her </a:t>
            </a:r>
            <a:r>
              <a:rPr lang="en-US" sz="2400" b="0" i="0" u="none" strike="noStrike" baseline="0" dirty="0">
                <a:highlight>
                  <a:srgbClr val="00FF00"/>
                </a:highlight>
              </a:rPr>
              <a:t>neck pain</a:t>
            </a:r>
            <a:r>
              <a:rPr lang="en-US" sz="2400" b="0" i="0" u="none" strike="noStrike" baseline="0" dirty="0"/>
              <a:t> was much better, but she was more aware of her </a:t>
            </a:r>
            <a:r>
              <a:rPr lang="en-US" sz="2400" b="0" i="0" u="none" strike="noStrike" baseline="0" dirty="0">
                <a:highlight>
                  <a:srgbClr val="00FF00"/>
                </a:highlight>
              </a:rPr>
              <a:t>headache</a:t>
            </a:r>
            <a:r>
              <a:rPr lang="en-US" sz="2400" b="0" i="0" u="none" strike="noStrike" baseline="0" dirty="0"/>
              <a:t>.</a:t>
            </a:r>
          </a:p>
          <a:p>
            <a:pPr algn="l"/>
            <a:r>
              <a:rPr lang="en-US" sz="2400" b="0" i="0" u="none" strike="noStrike" baseline="0" dirty="0"/>
              <a:t>The patient was assisted to the seated posture, became </a:t>
            </a:r>
            <a:r>
              <a:rPr lang="en-US" sz="2400" b="0" strike="noStrike" baseline="0" dirty="0">
                <a:highlight>
                  <a:srgbClr val="FFFF00"/>
                </a:highlight>
              </a:rPr>
              <a:t>dizzy, reported visual and cognitive disturbances, and had difficulty speaking. She proceeded to lose control of her right leg, which spontaneously assumed a flexion contracture</a:t>
            </a:r>
            <a:r>
              <a:rPr lang="en-US" sz="2400" dirty="0"/>
              <a:t>.</a:t>
            </a:r>
            <a:endParaRPr lang="en-US" sz="2400" b="0" i="0" u="none" strike="noStrike" baseline="0" dirty="0"/>
          </a:p>
        </p:txBody>
      </p:sp>
      <p:sp>
        <p:nvSpPr>
          <p:cNvPr id="2" name="Footer Placeholder 1">
            <a:extLst>
              <a:ext uri="{FF2B5EF4-FFF2-40B4-BE49-F238E27FC236}">
                <a16:creationId xmlns:a16="http://schemas.microsoft.com/office/drawing/2014/main" id="{DE9BAAA7-7BDC-C2AD-D7BE-3415B695667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51902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4AD649D-39E9-C952-CCDF-3C60A9CB0DC4}"/>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F40B3390-C79D-0ECB-F671-2E0AB6CE3F4C}"/>
              </a:ext>
            </a:extLst>
          </p:cNvPr>
          <p:cNvSpPr>
            <a:spLocks noGrp="1" noChangeArrowheads="1"/>
          </p:cNvSpPr>
          <p:nvPr>
            <p:ph type="title"/>
          </p:nvPr>
        </p:nvSpPr>
        <p:spPr/>
        <p:txBody>
          <a:bodyPr>
            <a:normAutofit fontScale="90000"/>
          </a:bodyPr>
          <a:lstStyle/>
          <a:p>
            <a:pPr>
              <a:defRPr/>
            </a:pPr>
            <a:br>
              <a:rPr lang="en-US" b="1" dirty="0">
                <a:solidFill>
                  <a:srgbClr val="006600"/>
                </a:solidFill>
              </a:rPr>
            </a:br>
            <a:r>
              <a:rPr lang="en-US" sz="4000" b="1" dirty="0"/>
              <a:t>2014 Mattox</a:t>
            </a:r>
            <a:r>
              <a:rPr lang="en-US" sz="4000" b="1" dirty="0">
                <a:cs typeface="Times New Roman" pitchFamily="18" charset="0"/>
              </a:rPr>
              <a:t> Case Report</a:t>
            </a:r>
            <a:endParaRPr lang="en-US" sz="4000" b="1" dirty="0"/>
          </a:p>
        </p:txBody>
      </p:sp>
      <p:pic>
        <p:nvPicPr>
          <p:cNvPr id="6" name="Content Placeholder 5">
            <a:extLst>
              <a:ext uri="{FF2B5EF4-FFF2-40B4-BE49-F238E27FC236}">
                <a16:creationId xmlns:a16="http://schemas.microsoft.com/office/drawing/2014/main" id="{59B2932F-6D1F-923C-4975-E046025021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35596" y="1795666"/>
            <a:ext cx="2532807" cy="4135030"/>
          </a:xfrm>
          <a:ln>
            <a:solidFill>
              <a:schemeClr val="tx1"/>
            </a:solidFill>
          </a:ln>
        </p:spPr>
      </p:pic>
      <p:sp>
        <p:nvSpPr>
          <p:cNvPr id="4" name="Content Placeholder 3">
            <a:extLst>
              <a:ext uri="{FF2B5EF4-FFF2-40B4-BE49-F238E27FC236}">
                <a16:creationId xmlns:a16="http://schemas.microsoft.com/office/drawing/2014/main" id="{921B9BBB-E971-20B6-E463-4BA1B3B4614A}"/>
              </a:ext>
            </a:extLst>
          </p:cNvPr>
          <p:cNvSpPr>
            <a:spLocks noGrp="1"/>
          </p:cNvSpPr>
          <p:nvPr>
            <p:ph sz="half" idx="2"/>
          </p:nvPr>
        </p:nvSpPr>
        <p:spPr>
          <a:xfrm>
            <a:off x="4800600" y="1795666"/>
            <a:ext cx="5486400" cy="4135030"/>
          </a:xfrm>
        </p:spPr>
        <p:txBody>
          <a:bodyPr>
            <a:noAutofit/>
          </a:bodyPr>
          <a:lstStyle/>
          <a:p>
            <a:pPr>
              <a:spcBef>
                <a:spcPts val="0"/>
              </a:spcBef>
            </a:pPr>
            <a:r>
              <a:rPr lang="en-US" dirty="0">
                <a:effectLst/>
                <a:ea typeface="Calibri" panose="020F0502020204030204" pitchFamily="34" charset="0"/>
                <a:cs typeface="Times New Roman" panose="02020603050405020304" pitchFamily="18" charset="0"/>
              </a:rPr>
              <a:t>Mattox, </a:t>
            </a:r>
            <a:r>
              <a:rPr lang="en-US" dirty="0">
                <a:ea typeface="Calibri" panose="020F0502020204030204" pitchFamily="34" charset="0"/>
                <a:cs typeface="Times New Roman" panose="02020603050405020304" pitchFamily="18" charset="0"/>
              </a:rPr>
              <a:t>et al</a:t>
            </a:r>
            <a:r>
              <a:rPr lang="en-US" dirty="0">
                <a:effectLst/>
                <a:ea typeface="Calibri" panose="020F0502020204030204" pitchFamily="34" charset="0"/>
                <a:cs typeface="Times New Roman" panose="02020603050405020304" pitchFamily="18" charset="0"/>
              </a:rPr>
              <a:t>.</a:t>
            </a:r>
          </a:p>
          <a:p>
            <a:pPr>
              <a:spcBef>
                <a:spcPts val="0"/>
              </a:spcBef>
            </a:pPr>
            <a:r>
              <a:rPr lang="en-US" b="1" dirty="0">
                <a:effectLst/>
                <a:ea typeface="Calibri" panose="020F0502020204030204" pitchFamily="34" charset="0"/>
                <a:cs typeface="Times New Roman" panose="02020603050405020304" pitchFamily="18" charset="0"/>
              </a:rPr>
              <a:t>Recognition of </a:t>
            </a:r>
            <a:r>
              <a:rPr lang="en-US" b="1" dirty="0">
                <a:effectLst/>
                <a:highlight>
                  <a:srgbClr val="FFFF00"/>
                </a:highlight>
                <a:ea typeface="Calibri" panose="020F0502020204030204" pitchFamily="34" charset="0"/>
                <a:cs typeface="Times New Roman" panose="02020603050405020304" pitchFamily="18" charset="0"/>
              </a:rPr>
              <a:t>symptoms of </a:t>
            </a:r>
            <a:r>
              <a:rPr lang="en-US" b="1" dirty="0">
                <a:highlight>
                  <a:srgbClr val="FFFF00"/>
                </a:highlight>
                <a:ea typeface="Calibri" panose="020F0502020204030204" pitchFamily="34" charset="0"/>
                <a:cs typeface="Times New Roman" panose="02020603050405020304" pitchFamily="18" charset="0"/>
              </a:rPr>
              <a:t>stroke</a:t>
            </a:r>
            <a:r>
              <a:rPr lang="en-US" b="1" dirty="0">
                <a:effectLst/>
                <a:ea typeface="Calibri" panose="020F0502020204030204" pitchFamily="34" charset="0"/>
                <a:cs typeface="Times New Roman" panose="02020603050405020304" pitchFamily="18" charset="0"/>
              </a:rPr>
              <a:t> after therapy treatments preempting SMT:  Suspecting a </a:t>
            </a:r>
            <a:r>
              <a:rPr lang="en-US" b="1" dirty="0">
                <a:ea typeface="Calibri" panose="020F0502020204030204" pitchFamily="34" charset="0"/>
                <a:cs typeface="Times New Roman" panose="02020603050405020304" pitchFamily="18" charset="0"/>
              </a:rPr>
              <a:t>vascular etiology, the DC called Paramedics, and a CT was performed, noting 50% stenosis of the right vertebral artery.</a:t>
            </a:r>
            <a:endParaRPr lang="en-US" b="1" dirty="0">
              <a:effectLst/>
              <a:ea typeface="Calibri" panose="020F0502020204030204" pitchFamily="34" charset="0"/>
              <a:cs typeface="Times New Roman" panose="02020603050405020304" pitchFamily="18" charset="0"/>
            </a:endParaRPr>
          </a:p>
          <a:p>
            <a:pPr>
              <a:spcBef>
                <a:spcPts val="0"/>
              </a:spcBef>
            </a:pPr>
            <a:endParaRPr lang="en-US" b="1" dirty="0">
              <a:ea typeface="Calibri" panose="020F0502020204030204" pitchFamily="34" charset="0"/>
              <a:cs typeface="Times New Roman" panose="02020603050405020304" pitchFamily="18" charset="0"/>
            </a:endParaRPr>
          </a:p>
          <a:p>
            <a:pPr>
              <a:spcBef>
                <a:spcPts val="0"/>
              </a:spcBef>
            </a:pPr>
            <a:endParaRPr lang="en-US" b="1" dirty="0">
              <a:effectLst/>
              <a:ea typeface="Calibri" panose="020F0502020204030204" pitchFamily="34" charset="0"/>
              <a:cs typeface="Times New Roman" panose="02020603050405020304" pitchFamily="18" charset="0"/>
            </a:endParaRPr>
          </a:p>
          <a:p>
            <a:pPr>
              <a:spcBef>
                <a:spcPts val="0"/>
              </a:spcBef>
            </a:pPr>
            <a:r>
              <a:rPr lang="en-US" dirty="0">
                <a:effectLst/>
                <a:ea typeface="Calibri" panose="020F0502020204030204" pitchFamily="34" charset="0"/>
                <a:cs typeface="Times New Roman" panose="02020603050405020304" pitchFamily="18" charset="0"/>
              </a:rPr>
              <a:t>Journal of Chiropractic Medicine</a:t>
            </a:r>
          </a:p>
          <a:p>
            <a:pPr>
              <a:spcBef>
                <a:spcPts val="0"/>
              </a:spcBef>
            </a:pPr>
            <a:r>
              <a:rPr lang="en-US" dirty="0">
                <a:effectLst/>
                <a:ea typeface="Calibri" panose="020F0502020204030204" pitchFamily="34" charset="0"/>
                <a:cs typeface="Times New Roman" panose="02020603050405020304" pitchFamily="18" charset="0"/>
              </a:rPr>
              <a:t>2014</a:t>
            </a:r>
            <a:endParaRPr lang="en-US" dirty="0"/>
          </a:p>
        </p:txBody>
      </p:sp>
      <p:sp>
        <p:nvSpPr>
          <p:cNvPr id="2" name="Footer Placeholder 1">
            <a:extLst>
              <a:ext uri="{FF2B5EF4-FFF2-40B4-BE49-F238E27FC236}">
                <a16:creationId xmlns:a16="http://schemas.microsoft.com/office/drawing/2014/main" id="{94082238-8263-AB9E-D2C9-F609CE69FE2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92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36A40388-3006-9300-E3E1-24235D43472D}"/>
            </a:ext>
          </a:extLst>
        </p:cNvPr>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CA9DE28C-6B5E-02CA-B7D1-7A4946F0EBC4}"/>
              </a:ext>
            </a:extLst>
          </p:cNvPr>
          <p:cNvSpPr>
            <a:spLocks noGrp="1" noChangeArrowheads="1"/>
          </p:cNvSpPr>
          <p:nvPr>
            <p:ph type="title"/>
          </p:nvPr>
        </p:nvSpPr>
        <p:spPr>
          <a:xfrm>
            <a:off x="572493" y="238539"/>
            <a:ext cx="11018520" cy="1434415"/>
          </a:xfrm>
        </p:spPr>
        <p:txBody>
          <a:bodyPr vert="horz" lIns="91440" tIns="45720" rIns="91440" bIns="45720" rtlCol="0" anchor="b">
            <a:normAutofit/>
          </a:bodyPr>
          <a:lstStyle/>
          <a:p>
            <a:pPr algn="l">
              <a:lnSpc>
                <a:spcPct val="90000"/>
              </a:lnSpc>
              <a:defRPr/>
            </a:pPr>
            <a:r>
              <a:rPr lang="en-US" sz="4600" b="1"/>
              <a:t>Diagnosis of CeAD</a:t>
            </a:r>
            <a:br>
              <a:rPr lang="en-US" sz="4600" b="1"/>
            </a:br>
            <a:r>
              <a:rPr lang="en-US" sz="4600" b="1"/>
              <a:t>2025 Brown/Lehman Case Report</a:t>
            </a:r>
          </a:p>
        </p:txBody>
      </p:sp>
      <p:sp>
        <p:nvSpPr>
          <p:cNvPr id="207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78AB746-05F8-FBD1-C5E8-CA431FD60939}"/>
              </a:ext>
            </a:extLst>
          </p:cNvPr>
          <p:cNvSpPr>
            <a:spLocks noGrp="1"/>
          </p:cNvSpPr>
          <p:nvPr>
            <p:ph sz="half" idx="2"/>
          </p:nvPr>
        </p:nvSpPr>
        <p:spPr>
          <a:xfrm>
            <a:off x="572493" y="2071316"/>
            <a:ext cx="6713552" cy="4119172"/>
          </a:xfrm>
        </p:spPr>
        <p:txBody>
          <a:bodyPr vert="horz" lIns="91440" tIns="45720" rIns="91440" bIns="45720" rtlCol="0" anchor="t">
            <a:normAutofit/>
          </a:bodyPr>
          <a:lstStyle/>
          <a:p>
            <a:pPr indent="-228600">
              <a:lnSpc>
                <a:spcPct val="90000"/>
              </a:lnSpc>
              <a:spcBef>
                <a:spcPts val="0"/>
              </a:spcBef>
              <a:spcAft>
                <a:spcPts val="600"/>
              </a:spcAft>
            </a:pPr>
            <a:r>
              <a:rPr lang="en-US" sz="2200" b="0" i="0" dirty="0">
                <a:effectLst/>
              </a:rPr>
              <a:t> A 50-year-old female sought diagnosis and treatment from a chiropractor with complaints of constant, severe (7/10) left sub-occipital neck pain and constant, severe left occipital headache along with intermittent nausea and dizziness. </a:t>
            </a:r>
          </a:p>
          <a:p>
            <a:pPr indent="-228600">
              <a:lnSpc>
                <a:spcPct val="90000"/>
              </a:lnSpc>
              <a:spcBef>
                <a:spcPts val="0"/>
              </a:spcBef>
              <a:spcAft>
                <a:spcPts val="600"/>
              </a:spcAft>
            </a:pPr>
            <a:endParaRPr lang="en-US" sz="2200" dirty="0"/>
          </a:p>
          <a:p>
            <a:pPr indent="-228600">
              <a:lnSpc>
                <a:spcPct val="90000"/>
              </a:lnSpc>
              <a:spcBef>
                <a:spcPts val="0"/>
              </a:spcBef>
              <a:spcAft>
                <a:spcPts val="600"/>
              </a:spcAft>
            </a:pPr>
            <a:r>
              <a:rPr lang="en-US" sz="2200" b="0" i="0" dirty="0">
                <a:effectLst/>
              </a:rPr>
              <a:t>Onset of the left sub-occipital neck pain occurred 2 months prior, and the left occipital headaches started 2 days prior.</a:t>
            </a:r>
            <a:endParaRPr lang="en-US" sz="2200" dirty="0"/>
          </a:p>
        </p:txBody>
      </p:sp>
      <p:pic>
        <p:nvPicPr>
          <p:cNvPr id="8" name="Content Placeholder 7">
            <a:extLst>
              <a:ext uri="{FF2B5EF4-FFF2-40B4-BE49-F238E27FC236}">
                <a16:creationId xmlns:a16="http://schemas.microsoft.com/office/drawing/2014/main" id="{A44E168A-85B5-2428-7AEB-0E3C69A987EA}"/>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159" r="27408" b="-2"/>
          <a:stretch>
            <a:fillRect/>
          </a:stretch>
        </p:blipFill>
        <p:spPr>
          <a:xfrm>
            <a:off x="7675658" y="2093976"/>
            <a:ext cx="3941064" cy="4096512"/>
          </a:xfrm>
          <a:prstGeom prst="rect">
            <a:avLst/>
          </a:prstGeom>
        </p:spPr>
      </p:pic>
      <p:sp>
        <p:nvSpPr>
          <p:cNvPr id="2" name="Footer Placeholder 1">
            <a:extLst>
              <a:ext uri="{FF2B5EF4-FFF2-40B4-BE49-F238E27FC236}">
                <a16:creationId xmlns:a16="http://schemas.microsoft.com/office/drawing/2014/main" id="{54742298-2E43-D2C7-E135-615A95F1F4F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584934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77C4C322-3BB6-B193-7A31-164DC9E17253}"/>
            </a:ext>
          </a:extLst>
        </p:cNvPr>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8AF451CE-D54F-5653-56F5-7C549AB17BEE}"/>
              </a:ext>
            </a:extLst>
          </p:cNvPr>
          <p:cNvSpPr>
            <a:spLocks noGrp="1" noChangeArrowheads="1"/>
          </p:cNvSpPr>
          <p:nvPr>
            <p:ph type="title"/>
          </p:nvPr>
        </p:nvSpPr>
        <p:spPr>
          <a:xfrm>
            <a:off x="572493" y="238539"/>
            <a:ext cx="11018520" cy="1434415"/>
          </a:xfrm>
        </p:spPr>
        <p:txBody>
          <a:bodyPr vert="horz" lIns="91440" tIns="45720" rIns="91440" bIns="45720" rtlCol="0" anchor="b">
            <a:normAutofit/>
          </a:bodyPr>
          <a:lstStyle/>
          <a:p>
            <a:pPr algn="l">
              <a:lnSpc>
                <a:spcPct val="90000"/>
              </a:lnSpc>
              <a:defRPr/>
            </a:pPr>
            <a:r>
              <a:rPr lang="en-US" sz="4600" b="1"/>
              <a:t>Diagnosis of CeAD</a:t>
            </a:r>
            <a:br>
              <a:rPr lang="en-US" sz="4600" b="1"/>
            </a:br>
            <a:r>
              <a:rPr lang="en-US" sz="4600" b="1"/>
              <a:t>2025 Brown/Lehman Case Report-continued</a:t>
            </a:r>
          </a:p>
        </p:txBody>
      </p:sp>
      <p:sp>
        <p:nvSpPr>
          <p:cNvPr id="20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D676176-A18C-D251-E202-377B52E4D397}"/>
              </a:ext>
            </a:extLst>
          </p:cNvPr>
          <p:cNvSpPr>
            <a:spLocks noGrp="1"/>
          </p:cNvSpPr>
          <p:nvPr>
            <p:ph sz="half" idx="2"/>
          </p:nvPr>
        </p:nvSpPr>
        <p:spPr>
          <a:xfrm>
            <a:off x="572493" y="2604913"/>
            <a:ext cx="6713552" cy="4096512"/>
          </a:xfrm>
        </p:spPr>
        <p:txBody>
          <a:bodyPr vert="horz" lIns="91440" tIns="45720" rIns="91440" bIns="45720" rtlCol="0" anchor="t">
            <a:normAutofit/>
          </a:bodyPr>
          <a:lstStyle/>
          <a:p>
            <a:pPr indent="-228600">
              <a:lnSpc>
                <a:spcPct val="90000"/>
              </a:lnSpc>
              <a:spcBef>
                <a:spcPts val="0"/>
              </a:spcBef>
              <a:spcAft>
                <a:spcPts val="600"/>
              </a:spcAft>
            </a:pPr>
            <a:r>
              <a:rPr lang="en-US" b="0" i="0" dirty="0">
                <a:effectLst/>
              </a:rPr>
              <a:t> </a:t>
            </a:r>
            <a:r>
              <a:rPr lang="en-US" sz="3200" b="0" i="0" dirty="0">
                <a:effectLst/>
              </a:rPr>
              <a:t>Due to suspicion of VAD, cervical spine range-of-motion and orthopedic testing were contraindicated and were not performed.</a:t>
            </a:r>
          </a:p>
        </p:txBody>
      </p:sp>
      <p:pic>
        <p:nvPicPr>
          <p:cNvPr id="8" name="Content Placeholder 7">
            <a:extLst>
              <a:ext uri="{FF2B5EF4-FFF2-40B4-BE49-F238E27FC236}">
                <a16:creationId xmlns:a16="http://schemas.microsoft.com/office/drawing/2014/main" id="{E9E9BED0-DF8D-D961-ECA5-DB09C2AC03C4}"/>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159" r="27408" b="-2"/>
          <a:stretch>
            <a:fillRect/>
          </a:stretch>
        </p:blipFill>
        <p:spPr>
          <a:xfrm>
            <a:off x="7675658" y="2093976"/>
            <a:ext cx="3941064" cy="4096512"/>
          </a:xfrm>
          <a:prstGeom prst="rect">
            <a:avLst/>
          </a:prstGeom>
        </p:spPr>
      </p:pic>
      <p:sp>
        <p:nvSpPr>
          <p:cNvPr id="2" name="Footer Placeholder 1">
            <a:extLst>
              <a:ext uri="{FF2B5EF4-FFF2-40B4-BE49-F238E27FC236}">
                <a16:creationId xmlns:a16="http://schemas.microsoft.com/office/drawing/2014/main" id="{EE840D9D-4F39-6713-AB2C-BA4B52612FD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609023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76ECCBAF-C52B-829F-94D4-2453F3251FF0}"/>
            </a:ext>
          </a:extLst>
        </p:cNvPr>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EE8B5FCF-EC29-6A8B-F9F3-F7123C87A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51E90480-F82B-F223-C5BD-67445418DE26}"/>
              </a:ext>
            </a:extLst>
          </p:cNvPr>
          <p:cNvSpPr>
            <a:spLocks noGrp="1" noChangeArrowheads="1"/>
          </p:cNvSpPr>
          <p:nvPr>
            <p:ph type="title"/>
          </p:nvPr>
        </p:nvSpPr>
        <p:spPr>
          <a:xfrm>
            <a:off x="572493" y="238539"/>
            <a:ext cx="11018520" cy="1434415"/>
          </a:xfrm>
        </p:spPr>
        <p:txBody>
          <a:bodyPr vert="horz" lIns="91440" tIns="45720" rIns="91440" bIns="45720" rtlCol="0" anchor="b">
            <a:normAutofit/>
          </a:bodyPr>
          <a:lstStyle/>
          <a:p>
            <a:pPr algn="l">
              <a:lnSpc>
                <a:spcPct val="90000"/>
              </a:lnSpc>
              <a:defRPr/>
            </a:pPr>
            <a:r>
              <a:rPr lang="en-US" sz="4600" b="1"/>
              <a:t>Diagnosis of CeAD</a:t>
            </a:r>
            <a:br>
              <a:rPr lang="en-US" sz="4600" b="1"/>
            </a:br>
            <a:r>
              <a:rPr lang="en-US" sz="4600" b="1"/>
              <a:t>2025 Brown/Lehman Case Report-continued</a:t>
            </a:r>
          </a:p>
        </p:txBody>
      </p:sp>
      <p:sp>
        <p:nvSpPr>
          <p:cNvPr id="2085" name="sketchy line">
            <a:extLst>
              <a:ext uri="{FF2B5EF4-FFF2-40B4-BE49-F238E27FC236}">
                <a16:creationId xmlns:a16="http://schemas.microsoft.com/office/drawing/2014/main" id="{9CE51187-11E2-A3B4-FD11-198551D38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CD2F54D-0C29-8872-DD28-0DD19D2267C5}"/>
              </a:ext>
            </a:extLst>
          </p:cNvPr>
          <p:cNvSpPr>
            <a:spLocks noGrp="1"/>
          </p:cNvSpPr>
          <p:nvPr>
            <p:ph sz="half" idx="2"/>
          </p:nvPr>
        </p:nvSpPr>
        <p:spPr>
          <a:xfrm>
            <a:off x="572493" y="2071316"/>
            <a:ext cx="6713552" cy="4119172"/>
          </a:xfrm>
        </p:spPr>
        <p:txBody>
          <a:bodyPr vert="horz" lIns="91440" tIns="45720" rIns="91440" bIns="45720" rtlCol="0" anchor="t">
            <a:normAutofit/>
          </a:bodyPr>
          <a:lstStyle/>
          <a:p>
            <a:pPr indent="-228600">
              <a:lnSpc>
                <a:spcPct val="90000"/>
              </a:lnSpc>
              <a:spcBef>
                <a:spcPts val="0"/>
              </a:spcBef>
              <a:spcAft>
                <a:spcPts val="600"/>
              </a:spcAft>
            </a:pPr>
            <a:r>
              <a:rPr lang="en-US" sz="2400" dirty="0"/>
              <a:t>The differential diagnosis was:</a:t>
            </a:r>
          </a:p>
          <a:p>
            <a:pPr indent="-228600">
              <a:lnSpc>
                <a:spcPct val="90000"/>
              </a:lnSpc>
              <a:spcBef>
                <a:spcPts val="0"/>
              </a:spcBef>
              <a:spcAft>
                <a:spcPts val="600"/>
              </a:spcAft>
            </a:pPr>
            <a:r>
              <a:rPr lang="en-US" sz="2400" dirty="0"/>
              <a:t>1. Vertebral artery dissection </a:t>
            </a:r>
          </a:p>
          <a:p>
            <a:pPr indent="-228600">
              <a:lnSpc>
                <a:spcPct val="90000"/>
              </a:lnSpc>
              <a:spcBef>
                <a:spcPts val="0"/>
              </a:spcBef>
              <a:spcAft>
                <a:spcPts val="600"/>
              </a:spcAft>
            </a:pPr>
            <a:r>
              <a:rPr lang="en-US" sz="2400" dirty="0"/>
              <a:t>2. Internal carotid artery dissection </a:t>
            </a:r>
          </a:p>
          <a:p>
            <a:pPr indent="-228600">
              <a:lnSpc>
                <a:spcPct val="90000"/>
              </a:lnSpc>
              <a:spcBef>
                <a:spcPts val="0"/>
              </a:spcBef>
              <a:spcAft>
                <a:spcPts val="600"/>
              </a:spcAft>
            </a:pPr>
            <a:r>
              <a:rPr lang="en-US" sz="2400" dirty="0"/>
              <a:t>3. Cerebral artery aneurysm </a:t>
            </a:r>
          </a:p>
          <a:p>
            <a:pPr indent="-228600">
              <a:lnSpc>
                <a:spcPct val="90000"/>
              </a:lnSpc>
              <a:spcBef>
                <a:spcPts val="0"/>
              </a:spcBef>
              <a:spcAft>
                <a:spcPts val="600"/>
              </a:spcAft>
            </a:pPr>
            <a:r>
              <a:rPr lang="en-US" sz="2400" dirty="0"/>
              <a:t>4. Vasculitis affecting the vertebrobasilar circulation </a:t>
            </a:r>
          </a:p>
          <a:p>
            <a:pPr indent="-228600">
              <a:lnSpc>
                <a:spcPct val="90000"/>
              </a:lnSpc>
              <a:spcBef>
                <a:spcPts val="0"/>
              </a:spcBef>
              <a:spcAft>
                <a:spcPts val="600"/>
              </a:spcAft>
            </a:pPr>
            <a:r>
              <a:rPr lang="en-US" sz="2400" dirty="0"/>
              <a:t>5. Vertebrobasilar atherothrombotic disease </a:t>
            </a:r>
          </a:p>
          <a:p>
            <a:pPr indent="-228600">
              <a:lnSpc>
                <a:spcPct val="90000"/>
              </a:lnSpc>
              <a:spcBef>
                <a:spcPts val="0"/>
              </a:spcBef>
              <a:spcAft>
                <a:spcPts val="600"/>
              </a:spcAft>
            </a:pPr>
            <a:r>
              <a:rPr lang="en-US" sz="2400" dirty="0"/>
              <a:t>6. Migraine </a:t>
            </a:r>
          </a:p>
          <a:p>
            <a:pPr indent="-228600">
              <a:lnSpc>
                <a:spcPct val="90000"/>
              </a:lnSpc>
              <a:spcBef>
                <a:spcPts val="0"/>
              </a:spcBef>
              <a:spcAft>
                <a:spcPts val="600"/>
              </a:spcAft>
            </a:pPr>
            <a:r>
              <a:rPr lang="en-US" sz="2400" dirty="0"/>
              <a:t>7. Tension-type headache </a:t>
            </a:r>
          </a:p>
          <a:p>
            <a:pPr indent="-228600">
              <a:lnSpc>
                <a:spcPct val="90000"/>
              </a:lnSpc>
              <a:spcBef>
                <a:spcPts val="0"/>
              </a:spcBef>
              <a:spcAft>
                <a:spcPts val="600"/>
              </a:spcAft>
            </a:pPr>
            <a:r>
              <a:rPr lang="en-US" sz="2400" dirty="0"/>
              <a:t>8. Other intracranial abnormalities</a:t>
            </a:r>
            <a:endParaRPr lang="en-US" sz="2200" dirty="0"/>
          </a:p>
        </p:txBody>
      </p:sp>
      <p:pic>
        <p:nvPicPr>
          <p:cNvPr id="8" name="Content Placeholder 7">
            <a:extLst>
              <a:ext uri="{FF2B5EF4-FFF2-40B4-BE49-F238E27FC236}">
                <a16:creationId xmlns:a16="http://schemas.microsoft.com/office/drawing/2014/main" id="{C149D544-1DFE-2529-6601-829D495C870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159" r="27408" b="-2"/>
          <a:stretch>
            <a:fillRect/>
          </a:stretch>
        </p:blipFill>
        <p:spPr>
          <a:xfrm>
            <a:off x="7675658" y="2093976"/>
            <a:ext cx="3941064" cy="4096512"/>
          </a:xfrm>
          <a:prstGeom prst="rect">
            <a:avLst/>
          </a:prstGeom>
        </p:spPr>
      </p:pic>
      <p:sp>
        <p:nvSpPr>
          <p:cNvPr id="2" name="Footer Placeholder 1">
            <a:extLst>
              <a:ext uri="{FF2B5EF4-FFF2-40B4-BE49-F238E27FC236}">
                <a16:creationId xmlns:a16="http://schemas.microsoft.com/office/drawing/2014/main" id="{CF3A1589-7EC2-605B-61F4-E4B420766A3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627871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2AE478F8-E2F1-C958-E14B-6B2B155F0153}"/>
            </a:ext>
          </a:extLst>
        </p:cNvPr>
        <p:cNvGrpSpPr/>
        <p:nvPr/>
      </p:nvGrpSpPr>
      <p:grpSpPr>
        <a:xfrm>
          <a:off x="0" y="0"/>
          <a:ext cx="0" cy="0"/>
          <a:chOff x="0" y="0"/>
          <a:chExt cx="0" cy="0"/>
        </a:xfrm>
      </p:grpSpPr>
      <p:sp useBgFill="1">
        <p:nvSpPr>
          <p:cNvPr id="2090" name="Rectangle 208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69304DD9-79C2-A3BC-7CAA-EE51B38887AA}"/>
              </a:ext>
            </a:extLst>
          </p:cNvPr>
          <p:cNvSpPr>
            <a:spLocks noGrp="1" noChangeArrowheads="1"/>
          </p:cNvSpPr>
          <p:nvPr>
            <p:ph type="title"/>
          </p:nvPr>
        </p:nvSpPr>
        <p:spPr>
          <a:xfrm>
            <a:off x="640080" y="329184"/>
            <a:ext cx="6894576" cy="1783080"/>
          </a:xfrm>
        </p:spPr>
        <p:txBody>
          <a:bodyPr vert="horz" lIns="91440" tIns="45720" rIns="91440" bIns="45720" rtlCol="0" anchor="b">
            <a:normAutofit/>
          </a:bodyPr>
          <a:lstStyle/>
          <a:p>
            <a:pPr algn="l">
              <a:lnSpc>
                <a:spcPct val="90000"/>
              </a:lnSpc>
              <a:defRPr/>
            </a:pPr>
            <a:r>
              <a:rPr lang="en-US" sz="4100" b="1" kern="1200">
                <a:solidFill>
                  <a:schemeClr val="tx1"/>
                </a:solidFill>
                <a:latin typeface="+mj-lt"/>
                <a:ea typeface="+mj-ea"/>
                <a:cs typeface="+mj-cs"/>
              </a:rPr>
              <a:t>Diagnosis of CeAD</a:t>
            </a:r>
            <a:br>
              <a:rPr lang="en-US" sz="4100" b="1" kern="1200">
                <a:solidFill>
                  <a:schemeClr val="tx1"/>
                </a:solidFill>
                <a:latin typeface="+mj-lt"/>
                <a:ea typeface="+mj-ea"/>
                <a:cs typeface="+mj-cs"/>
              </a:rPr>
            </a:br>
            <a:r>
              <a:rPr lang="en-US" sz="4100" b="1" kern="1200">
                <a:solidFill>
                  <a:schemeClr val="tx1"/>
                </a:solidFill>
                <a:latin typeface="+mj-lt"/>
                <a:ea typeface="+mj-ea"/>
                <a:cs typeface="+mj-cs"/>
              </a:rPr>
              <a:t>2025 Brown/Lehman Case Report-continued</a:t>
            </a:r>
          </a:p>
        </p:txBody>
      </p:sp>
      <p:sp>
        <p:nvSpPr>
          <p:cNvPr id="209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2EFF207-35D4-555E-4A29-A4D0D6F84CB4}"/>
              </a:ext>
            </a:extLst>
          </p:cNvPr>
          <p:cNvSpPr>
            <a:spLocks noGrp="1"/>
          </p:cNvSpPr>
          <p:nvPr>
            <p:ph sz="half" idx="2"/>
          </p:nvPr>
        </p:nvSpPr>
        <p:spPr>
          <a:xfrm>
            <a:off x="640080" y="2706624"/>
            <a:ext cx="6894576" cy="3483864"/>
          </a:xfrm>
        </p:spPr>
        <p:txBody>
          <a:bodyPr vert="horz" lIns="91440" tIns="45720" rIns="91440" bIns="45720" rtlCol="0">
            <a:normAutofit/>
          </a:bodyPr>
          <a:lstStyle/>
          <a:p>
            <a:pPr indent="-228600">
              <a:lnSpc>
                <a:spcPct val="90000"/>
              </a:lnSpc>
              <a:spcBef>
                <a:spcPts val="0"/>
              </a:spcBef>
              <a:spcAft>
                <a:spcPts val="600"/>
              </a:spcAft>
            </a:pPr>
            <a:r>
              <a:rPr lang="en-US" sz="2400" b="0" i="0" dirty="0">
                <a:effectLst/>
              </a:rPr>
              <a:t>Due to the presence of symptoms of potential VAD, the patient was referred to the emergency department for CTA examination</a:t>
            </a:r>
            <a:endParaRPr lang="en-US" sz="2400" dirty="0"/>
          </a:p>
          <a:p>
            <a:pPr indent="-228600">
              <a:lnSpc>
                <a:spcPct val="90000"/>
              </a:lnSpc>
              <a:spcBef>
                <a:spcPts val="0"/>
              </a:spcBef>
              <a:spcAft>
                <a:spcPts val="600"/>
              </a:spcAft>
            </a:pPr>
            <a:r>
              <a:rPr lang="en-US" sz="2400" b="0" i="0" dirty="0">
                <a:solidFill>
                  <a:srgbClr val="1B1B1B"/>
                </a:solidFill>
                <a:effectLst/>
              </a:rPr>
              <a:t> </a:t>
            </a:r>
            <a:r>
              <a:rPr lang="en-US" sz="2400" dirty="0">
                <a:solidFill>
                  <a:srgbClr val="1B1B1B"/>
                </a:solidFill>
              </a:rPr>
              <a:t>The neurosurgeon</a:t>
            </a:r>
            <a:r>
              <a:rPr lang="en-US" sz="2400" b="0" i="0" dirty="0">
                <a:solidFill>
                  <a:srgbClr val="1B1B1B"/>
                </a:solidFill>
                <a:effectLst/>
              </a:rPr>
              <a:t> determined that the abnormal finding was an incidental infundibulum. The neurosurgeon concluded that the left-sided C3-C4 facet arthropathy was the etiology of the patient’s symptoms and prescribed physical therapy.</a:t>
            </a:r>
            <a:endParaRPr lang="en-US" sz="3200" b="0" i="0" dirty="0">
              <a:effectLst/>
            </a:endParaRPr>
          </a:p>
          <a:p>
            <a:pPr indent="-228600">
              <a:lnSpc>
                <a:spcPct val="90000"/>
              </a:lnSpc>
              <a:spcBef>
                <a:spcPts val="0"/>
              </a:spcBef>
              <a:spcAft>
                <a:spcPts val="600"/>
              </a:spcAft>
            </a:pPr>
            <a:endParaRPr lang="en-US" sz="2200" dirty="0"/>
          </a:p>
        </p:txBody>
      </p:sp>
      <p:pic>
        <p:nvPicPr>
          <p:cNvPr id="9" name="Picture 8" descr="Fig 1">
            <a:extLst>
              <a:ext uri="{FF2B5EF4-FFF2-40B4-BE49-F238E27FC236}">
                <a16:creationId xmlns:a16="http://schemas.microsoft.com/office/drawing/2014/main" id="{190855C6-46F3-B12A-17AA-6476235BB69A}"/>
              </a:ext>
            </a:extLst>
          </p:cNvPr>
          <p:cNvPicPr>
            <a:picLocks noChangeAspect="1"/>
          </p:cNvPicPr>
          <p:nvPr/>
        </p:nvPicPr>
        <p:blipFill>
          <a:blip r:embed="rId3"/>
          <a:srcRect t="3078" r="-4" b="8125"/>
          <a:stretch>
            <a:fillRect/>
          </a:stretch>
        </p:blipFill>
        <p:spPr>
          <a:xfrm>
            <a:off x="7844030" y="1447800"/>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
        <p:nvSpPr>
          <p:cNvPr id="2" name="Footer Placeholder 1">
            <a:extLst>
              <a:ext uri="{FF2B5EF4-FFF2-40B4-BE49-F238E27FC236}">
                <a16:creationId xmlns:a16="http://schemas.microsoft.com/office/drawing/2014/main" id="{070122C0-8ABB-D78B-C88A-CD1AB0F9EE0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570629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E49F88E3-B8F1-D2AC-2B3B-9C6396EBE419}"/>
            </a:ext>
          </a:extLst>
        </p:cNvPr>
        <p:cNvGrpSpPr/>
        <p:nvPr/>
      </p:nvGrpSpPr>
      <p:grpSpPr>
        <a:xfrm>
          <a:off x="0" y="0"/>
          <a:ext cx="0" cy="0"/>
          <a:chOff x="0" y="0"/>
          <a:chExt cx="0" cy="0"/>
        </a:xfrm>
      </p:grpSpPr>
      <p:sp useBgFill="1">
        <p:nvSpPr>
          <p:cNvPr id="2100" name="Rectangle 209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69C780-08AC-8FB1-83A8-802CDE6DB6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79" r="303" b="-1"/>
          <a:stretch>
            <a:fillRect/>
          </a:stretch>
        </p:blipFill>
        <p:spPr>
          <a:xfrm>
            <a:off x="2522356" y="10"/>
            <a:ext cx="9669642" cy="6857990"/>
          </a:xfrm>
          <a:prstGeom prst="rect">
            <a:avLst/>
          </a:prstGeom>
        </p:spPr>
      </p:pic>
      <p:sp>
        <p:nvSpPr>
          <p:cNvPr id="2102" name="Rectangle 210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a:extLst>
              <a:ext uri="{FF2B5EF4-FFF2-40B4-BE49-F238E27FC236}">
                <a16:creationId xmlns:a16="http://schemas.microsoft.com/office/drawing/2014/main" id="{C438DEC8-B260-57E1-31B6-5F34E4D0A99F}"/>
              </a:ext>
            </a:extLst>
          </p:cNvPr>
          <p:cNvSpPr>
            <a:spLocks noGrp="1" noChangeArrowheads="1"/>
          </p:cNvSpPr>
          <p:nvPr>
            <p:ph type="title"/>
          </p:nvPr>
        </p:nvSpPr>
        <p:spPr>
          <a:xfrm>
            <a:off x="838200" y="365125"/>
            <a:ext cx="3822189" cy="1899912"/>
          </a:xfrm>
        </p:spPr>
        <p:txBody>
          <a:bodyPr vert="horz" lIns="91440" tIns="45720" rIns="91440" bIns="45720" rtlCol="0" anchor="ctr">
            <a:normAutofit/>
          </a:bodyPr>
          <a:lstStyle/>
          <a:p>
            <a:pPr algn="l">
              <a:lnSpc>
                <a:spcPct val="90000"/>
              </a:lnSpc>
              <a:defRPr/>
            </a:pPr>
            <a:r>
              <a:rPr lang="en-US" sz="3100" b="1"/>
              <a:t>Diagnosis of CeAD</a:t>
            </a:r>
            <a:br>
              <a:rPr lang="en-US" sz="3100" b="1"/>
            </a:br>
            <a:r>
              <a:rPr lang="en-US" sz="3100" b="1"/>
              <a:t>2025 Brown/Lehman Case Report-continued</a:t>
            </a:r>
          </a:p>
        </p:txBody>
      </p:sp>
      <p:sp>
        <p:nvSpPr>
          <p:cNvPr id="5" name="Content Placeholder 4">
            <a:extLst>
              <a:ext uri="{FF2B5EF4-FFF2-40B4-BE49-F238E27FC236}">
                <a16:creationId xmlns:a16="http://schemas.microsoft.com/office/drawing/2014/main" id="{641DE85A-E2A5-F947-C4AD-C14251282614}"/>
              </a:ext>
            </a:extLst>
          </p:cNvPr>
          <p:cNvSpPr>
            <a:spLocks noGrp="1"/>
          </p:cNvSpPr>
          <p:nvPr>
            <p:ph sz="half" idx="2"/>
          </p:nvPr>
        </p:nvSpPr>
        <p:spPr>
          <a:xfrm>
            <a:off x="838200" y="2434201"/>
            <a:ext cx="3822189" cy="3742762"/>
          </a:xfrm>
        </p:spPr>
        <p:txBody>
          <a:bodyPr vert="horz" lIns="91440" tIns="45720" rIns="91440" bIns="45720" rtlCol="0">
            <a:normAutofit/>
          </a:bodyPr>
          <a:lstStyle/>
          <a:p>
            <a:pPr indent="-228600">
              <a:lnSpc>
                <a:spcPct val="90000"/>
              </a:lnSpc>
              <a:spcBef>
                <a:spcPts val="0"/>
              </a:spcBef>
              <a:spcAft>
                <a:spcPts val="600"/>
              </a:spcAft>
            </a:pPr>
            <a:r>
              <a:rPr lang="en-US" sz="2000" dirty="0"/>
              <a:t>What can we learn from this case report?</a:t>
            </a:r>
          </a:p>
          <a:p>
            <a:pPr indent="-228600">
              <a:lnSpc>
                <a:spcPct val="90000"/>
              </a:lnSpc>
              <a:spcBef>
                <a:spcPts val="0"/>
              </a:spcBef>
              <a:spcAft>
                <a:spcPts val="600"/>
              </a:spcAft>
            </a:pPr>
            <a:r>
              <a:rPr lang="en-US" sz="2000" dirty="0"/>
              <a:t>1. If a patient presents with symptoms similar to a CeAD, brain mass, or other cranial abnormality, refer out and err on the side of caution and patient safety</a:t>
            </a:r>
          </a:p>
          <a:p>
            <a:pPr indent="-228600">
              <a:lnSpc>
                <a:spcPct val="90000"/>
              </a:lnSpc>
              <a:spcBef>
                <a:spcPts val="0"/>
              </a:spcBef>
              <a:spcAft>
                <a:spcPts val="600"/>
              </a:spcAft>
            </a:pPr>
            <a:r>
              <a:rPr lang="en-US" sz="2000" dirty="0"/>
              <a:t>2. Patients will appreciate your thoroughness and attention to detail</a:t>
            </a:r>
          </a:p>
        </p:txBody>
      </p:sp>
      <p:sp>
        <p:nvSpPr>
          <p:cNvPr id="2" name="Footer Placeholder 1">
            <a:extLst>
              <a:ext uri="{FF2B5EF4-FFF2-40B4-BE49-F238E27FC236}">
                <a16:creationId xmlns:a16="http://schemas.microsoft.com/office/drawing/2014/main" id="{A3DD6AFB-2E9B-EE4E-7C45-692FB2CAF5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8604326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467600" y="274638"/>
            <a:ext cx="4648200" cy="1935162"/>
          </a:xfrm>
        </p:spPr>
        <p:txBody>
          <a:bodyPr>
            <a:normAutofit fontScale="90000"/>
          </a:bodyPr>
          <a:lstStyle/>
          <a:p>
            <a:pPr>
              <a:defRPr/>
            </a:pPr>
            <a:r>
              <a:rPr lang="en-US" b="1" dirty="0">
                <a:solidFill>
                  <a:srgbClr val="006600"/>
                </a:solidFill>
                <a:ea typeface="+mj-ea"/>
                <a:cs typeface="Times New Roman" pitchFamily="18" charset="0"/>
              </a:rPr>
              <a:t>Diagnosis of CeAD</a:t>
            </a:r>
            <a:br>
              <a:rPr lang="en-US" b="1" dirty="0">
                <a:solidFill>
                  <a:srgbClr val="006600"/>
                </a:solidFill>
                <a:ea typeface="+mj-ea"/>
                <a:cs typeface="Times New Roman" pitchFamily="18" charset="0"/>
              </a:rPr>
            </a:br>
            <a:r>
              <a:rPr lang="en-US" sz="4000" b="1" dirty="0">
                <a:ea typeface="+mj-ea"/>
                <a:cs typeface="Times New Roman" pitchFamily="18" charset="0"/>
              </a:rPr>
              <a:t> </a:t>
            </a:r>
            <a:r>
              <a:rPr lang="en-US" sz="4000" b="1" dirty="0">
                <a:cs typeface="Times New Roman" pitchFamily="18" charset="0"/>
              </a:rPr>
              <a:t>Diagnostic Assessment to Exclude CeAD</a:t>
            </a:r>
            <a:endParaRPr lang="en-US" sz="4000" b="1" dirty="0">
              <a:ea typeface="+mj-ea"/>
            </a:endParaRPr>
          </a:p>
        </p:txBody>
      </p:sp>
      <p:pic>
        <p:nvPicPr>
          <p:cNvPr id="9" name="Content Placeholder 8" descr="A screenshot of a medical article">
            <a:extLst>
              <a:ext uri="{FF2B5EF4-FFF2-40B4-BE49-F238E27FC236}">
                <a16:creationId xmlns:a16="http://schemas.microsoft.com/office/drawing/2014/main" id="{67EF5540-5CA2-E604-D1A0-D109069651D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315565"/>
            <a:ext cx="6729413" cy="6017895"/>
          </a:xfrm>
          <a:ln>
            <a:solidFill>
              <a:schemeClr val="tx1"/>
            </a:solidFill>
          </a:ln>
        </p:spPr>
      </p:pic>
      <p:sp>
        <p:nvSpPr>
          <p:cNvPr id="10" name="Content Placeholder 9">
            <a:extLst>
              <a:ext uri="{FF2B5EF4-FFF2-40B4-BE49-F238E27FC236}">
                <a16:creationId xmlns:a16="http://schemas.microsoft.com/office/drawing/2014/main" id="{5F054646-C0A5-0189-6308-D405BE585E27}"/>
              </a:ext>
            </a:extLst>
          </p:cNvPr>
          <p:cNvSpPr>
            <a:spLocks noGrp="1"/>
          </p:cNvSpPr>
          <p:nvPr>
            <p:ph sz="half" idx="2"/>
          </p:nvPr>
        </p:nvSpPr>
        <p:spPr>
          <a:xfrm>
            <a:off x="7696200" y="2362200"/>
            <a:ext cx="4267200" cy="3962400"/>
          </a:xfrm>
        </p:spPr>
        <p:txBody>
          <a:bodyPr>
            <a:noAutofit/>
          </a:bodyPr>
          <a:lstStyle/>
          <a:p>
            <a:pPr algn="l">
              <a:spcBef>
                <a:spcPts val="0"/>
              </a:spcBef>
            </a:pPr>
            <a:r>
              <a:rPr lang="en-US" dirty="0"/>
              <a:t>Chaibi &amp; Russell</a:t>
            </a:r>
          </a:p>
          <a:p>
            <a:pPr algn="l">
              <a:spcBef>
                <a:spcPts val="0"/>
              </a:spcBef>
            </a:pPr>
            <a:r>
              <a:rPr lang="en-US" b="1" dirty="0"/>
              <a:t>A risk-benefit assessment strategy to exclude cervical artery dissection in spinal manual-therapy: a comprehensive review</a:t>
            </a:r>
          </a:p>
          <a:p>
            <a:pPr algn="l">
              <a:spcBef>
                <a:spcPts val="0"/>
              </a:spcBef>
            </a:pPr>
            <a:r>
              <a:rPr lang="en-US" dirty="0"/>
              <a:t>Annals of Medicine</a:t>
            </a:r>
          </a:p>
          <a:p>
            <a:pPr algn="l">
              <a:spcBef>
                <a:spcPts val="0"/>
              </a:spcBef>
            </a:pPr>
            <a:r>
              <a:rPr lang="en-US" dirty="0"/>
              <a:t>2019</a:t>
            </a:r>
          </a:p>
        </p:txBody>
      </p:sp>
      <p:sp>
        <p:nvSpPr>
          <p:cNvPr id="2" name="Footer Placeholder 1">
            <a:extLst>
              <a:ext uri="{FF2B5EF4-FFF2-40B4-BE49-F238E27FC236}">
                <a16:creationId xmlns:a16="http://schemas.microsoft.com/office/drawing/2014/main" id="{5861C7D9-64F7-BC08-4272-353208EEF1E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74843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BF63E-18FF-E847-D4E4-89B8FD9DCE62}"/>
              </a:ext>
            </a:extLst>
          </p:cNvPr>
          <p:cNvSpPr>
            <a:spLocks noGrp="1"/>
          </p:cNvSpPr>
          <p:nvPr>
            <p:ph type="title"/>
          </p:nvPr>
        </p:nvSpPr>
        <p:spPr>
          <a:xfrm>
            <a:off x="152400" y="304799"/>
            <a:ext cx="6686389" cy="1259683"/>
          </a:xfrm>
        </p:spPr>
        <p:txBody>
          <a:bodyPr vert="horz" lIns="91440" tIns="45720" rIns="91440" bIns="45720" rtlCol="0" anchor="ctr">
            <a:normAutofit fontScale="90000"/>
          </a:bodyPr>
          <a:lstStyle/>
          <a:p>
            <a:pPr algn="l"/>
            <a:r>
              <a:rPr lang="en-US" sz="4000" b="1" dirty="0"/>
              <a:t>2008 Cassidy: VBA Stroke &amp; CSM European Spine Journal</a:t>
            </a:r>
          </a:p>
        </p:txBody>
      </p:sp>
      <p:sp>
        <p:nvSpPr>
          <p:cNvPr id="4" name="Content Placeholder 3">
            <a:extLst>
              <a:ext uri="{FF2B5EF4-FFF2-40B4-BE49-F238E27FC236}">
                <a16:creationId xmlns:a16="http://schemas.microsoft.com/office/drawing/2014/main" id="{B9A2AA1E-6ECD-5CA9-2B53-B1EFAA5C153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0886" y="1732757"/>
            <a:ext cx="6381589" cy="4455318"/>
          </a:xfrm>
        </p:spPr>
        <p:txBody>
          <a:bodyPr>
            <a:noAutofit/>
          </a:bodyPr>
          <a:lstStyle/>
          <a:p>
            <a:pPr marL="0" indent="0">
              <a:spcBef>
                <a:spcPts val="0"/>
              </a:spcBef>
              <a:buFont typeface="Arial" panose="020B0604020202020204" pitchFamily="34" charset="0"/>
              <a:buNone/>
            </a:pPr>
            <a:r>
              <a:rPr lang="en-US" sz="2400" b="0" i="0" dirty="0">
                <a:effectLst/>
              </a:rPr>
              <a:t>Cassidy et al. concluded that there was no increased risk of vertebrobasilar artery (VBA) stroke after chiropractic care compared to visits to primary care physicians. This suggests that patients who were later found to have cerebral ischemia (stroke) were likely already experiencing dissection-related symptoms, which prompted their chiropractic care. </a:t>
            </a:r>
          </a:p>
          <a:p>
            <a:pPr marL="0" indent="0">
              <a:spcBef>
                <a:spcPts val="0"/>
              </a:spcBef>
              <a:buFont typeface="Arial" panose="020B0604020202020204" pitchFamily="34" charset="0"/>
              <a:buNone/>
            </a:pPr>
            <a:endParaRPr lang="en-US" sz="2400" dirty="0"/>
          </a:p>
          <a:p>
            <a:pPr marL="0" indent="0">
              <a:spcBef>
                <a:spcPts val="0"/>
              </a:spcBef>
              <a:buFont typeface="Arial" panose="020B0604020202020204" pitchFamily="34" charset="0"/>
              <a:buNone/>
            </a:pPr>
            <a:r>
              <a:rPr lang="en-US" sz="2400" b="1" i="0" dirty="0">
                <a:solidFill>
                  <a:srgbClr val="FF0000"/>
                </a:solidFill>
                <a:effectLst/>
              </a:rPr>
              <a:t>Patients may present with a dissection; it’s our job to recognize the symptoms.</a:t>
            </a:r>
          </a:p>
        </p:txBody>
      </p:sp>
      <p:sp>
        <p:nvSpPr>
          <p:cNvPr id="5" name="Footer Placeholder 4">
            <a:extLst>
              <a:ext uri="{FF2B5EF4-FFF2-40B4-BE49-F238E27FC236}">
                <a16:creationId xmlns:a16="http://schemas.microsoft.com/office/drawing/2014/main" id="{2A0B648B-CB9A-1465-97FC-526885CCF399}"/>
              </a:ext>
            </a:extLst>
          </p:cNvPr>
          <p:cNvSpPr>
            <a:spLocks noGrp="1"/>
          </p:cNvSpPr>
          <p:nvPr>
            <p:ph type="ftr" sz="quarter" idx="11"/>
          </p:nvPr>
        </p:nvSpPr>
        <p:spPr>
          <a:xfrm>
            <a:off x="3195473" y="6356350"/>
            <a:ext cx="3811437" cy="365125"/>
          </a:xfrm>
        </p:spPr>
        <p:txBody>
          <a:bodyPr vert="horz" lIns="91440" tIns="45720" rIns="91440" bIns="45720" rtlCol="0" anchor="ctr">
            <a:normAutofit/>
          </a:bodyPr>
          <a:lstStyle/>
          <a:p>
            <a:pPr algn="l">
              <a:spcAft>
                <a:spcPts val="600"/>
              </a:spcAft>
              <a:defRPr/>
            </a:pPr>
            <a:endParaRPr lang="en-US" b="0" i="0" kern="1200" dirty="0">
              <a:solidFill>
                <a:prstClr val="black">
                  <a:tint val="75000"/>
                </a:prstClr>
              </a:solidFill>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B536E369-9EE4-4312-9FCE-B2283EA3673F}"/>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249" r="27253" b="4"/>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218720738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D856-E124-E88D-C2BC-C2C081AD8D58}"/>
              </a:ext>
            </a:extLst>
          </p:cNvPr>
          <p:cNvSpPr>
            <a:spLocks noGrp="1"/>
          </p:cNvSpPr>
          <p:nvPr>
            <p:ph type="title"/>
          </p:nvPr>
        </p:nvSpPr>
        <p:spPr/>
        <p:txBody>
          <a:bodyPr>
            <a:normAutofit fontScale="90000"/>
          </a:bodyPr>
          <a:lstStyle/>
          <a:p>
            <a:r>
              <a:rPr lang="en-US" b="1" dirty="0">
                <a:solidFill>
                  <a:srgbClr val="006600"/>
                </a:solidFill>
              </a:rPr>
              <a:t>Diagnosis of CAD</a:t>
            </a:r>
            <a:br>
              <a:rPr lang="en-US" b="1" dirty="0"/>
            </a:br>
            <a:r>
              <a:rPr lang="en-US" sz="4000" b="1" dirty="0" err="1"/>
              <a:t>CAD</a:t>
            </a:r>
            <a:r>
              <a:rPr lang="en-US" sz="4000" b="1" dirty="0"/>
              <a:t>: Good Prognosis</a:t>
            </a:r>
          </a:p>
        </p:txBody>
      </p:sp>
      <p:pic>
        <p:nvPicPr>
          <p:cNvPr id="6" name="Content Placeholder 5">
            <a:extLst>
              <a:ext uri="{FF2B5EF4-FFF2-40B4-BE49-F238E27FC236}">
                <a16:creationId xmlns:a16="http://schemas.microsoft.com/office/drawing/2014/main" id="{2610852A-3DD9-C8D4-EA8C-1D8B0036F32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p:blipFill>
        <p:spPr>
          <a:xfrm>
            <a:off x="990600" y="1752600"/>
            <a:ext cx="3394985" cy="4525963"/>
          </a:xfrm>
          <a:ln>
            <a:solidFill>
              <a:schemeClr val="tx1"/>
            </a:solidFill>
          </a:ln>
        </p:spPr>
      </p:pic>
      <p:sp>
        <p:nvSpPr>
          <p:cNvPr id="3" name="Content Placeholder 2">
            <a:extLst>
              <a:ext uri="{FF2B5EF4-FFF2-40B4-BE49-F238E27FC236}">
                <a16:creationId xmlns:a16="http://schemas.microsoft.com/office/drawing/2014/main" id="{0111B49E-4817-696D-DA66-2A13DC0AB41E}"/>
              </a:ext>
            </a:extLst>
          </p:cNvPr>
          <p:cNvSpPr>
            <a:spLocks noGrp="1"/>
          </p:cNvSpPr>
          <p:nvPr>
            <p:ph sz="half" idx="2"/>
          </p:nvPr>
        </p:nvSpPr>
        <p:spPr>
          <a:xfrm>
            <a:off x="4572000" y="1905000"/>
            <a:ext cx="6172200" cy="4364038"/>
          </a:xfrm>
        </p:spPr>
        <p:txBody>
          <a:bodyPr>
            <a:noAutofit/>
          </a:bodyPr>
          <a:lstStyle/>
          <a:p>
            <a:pPr>
              <a:spcBef>
                <a:spcPts val="0"/>
              </a:spcBef>
            </a:pPr>
            <a:r>
              <a:rPr lang="en-US" dirty="0"/>
              <a:t>“Most dissections of the vertebral arteries heal spontaneously and especially, extracranial VADs generally carry a good prognosis.”</a:t>
            </a:r>
          </a:p>
          <a:p>
            <a:pPr>
              <a:spcBef>
                <a:spcPts val="0"/>
              </a:spcBef>
            </a:pPr>
            <a:endParaRPr lang="en-US" sz="1400" dirty="0"/>
          </a:p>
          <a:p>
            <a:pPr>
              <a:spcBef>
                <a:spcPts val="0"/>
              </a:spcBef>
            </a:pPr>
            <a:r>
              <a:rPr lang="en-US" dirty="0"/>
              <a:t>Park, et al.</a:t>
            </a:r>
          </a:p>
          <a:p>
            <a:pPr>
              <a:spcBef>
                <a:spcPts val="0"/>
              </a:spcBef>
            </a:pPr>
            <a:r>
              <a:rPr lang="en-US" b="1" dirty="0"/>
              <a:t>Vertebral artery dissection: natural history, clinical feature and therapeutic considerations.</a:t>
            </a:r>
          </a:p>
          <a:p>
            <a:pPr>
              <a:spcBef>
                <a:spcPts val="0"/>
              </a:spcBef>
            </a:pPr>
            <a:r>
              <a:rPr lang="en-US" dirty="0"/>
              <a:t>J. Korean </a:t>
            </a:r>
            <a:r>
              <a:rPr lang="en-US" dirty="0" err="1"/>
              <a:t>Neurosurg</a:t>
            </a:r>
            <a:r>
              <a:rPr lang="en-US" dirty="0"/>
              <a:t> Soc. 2008.</a:t>
            </a:r>
          </a:p>
        </p:txBody>
      </p:sp>
      <p:sp>
        <p:nvSpPr>
          <p:cNvPr id="4" name="Footer Placeholder 3">
            <a:extLst>
              <a:ext uri="{FF2B5EF4-FFF2-40B4-BE49-F238E27FC236}">
                <a16:creationId xmlns:a16="http://schemas.microsoft.com/office/drawing/2014/main" id="{381A7619-DE85-0A2A-BBC6-A9A142765FD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3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b="1" dirty="0">
                <a:solidFill>
                  <a:srgbClr val="006600"/>
                </a:solidFill>
              </a:rPr>
              <a:t>Diagnosis of CAD</a:t>
            </a:r>
            <a:br>
              <a:rPr lang="en-US" b="1" dirty="0">
                <a:solidFill>
                  <a:srgbClr val="006600"/>
                </a:solidFill>
              </a:rPr>
            </a:br>
            <a:r>
              <a:rPr lang="en-US" sz="4000" b="1" dirty="0" err="1"/>
              <a:t>CAD</a:t>
            </a:r>
            <a:r>
              <a:rPr lang="en-US" sz="4000" b="1" dirty="0"/>
              <a:t>: Good Prognosis</a:t>
            </a:r>
          </a:p>
        </p:txBody>
      </p:sp>
      <p:pic>
        <p:nvPicPr>
          <p:cNvPr id="5" name="Content Placeholder 6">
            <a:extLst>
              <a:ext uri="{FF2B5EF4-FFF2-40B4-BE49-F238E27FC236}">
                <a16:creationId xmlns:a16="http://schemas.microsoft.com/office/drawing/2014/main" id="{BC7F4C12-3CFF-51A4-2EAC-E2592E56C02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1295400" y="1694873"/>
            <a:ext cx="3239942" cy="4525963"/>
          </a:xfrm>
          <a:ln>
            <a:solidFill>
              <a:schemeClr val="tx1"/>
            </a:solidFill>
          </a:ln>
        </p:spPr>
      </p:pic>
      <p:sp>
        <p:nvSpPr>
          <p:cNvPr id="4" name="Content Placeholder 3">
            <a:extLst>
              <a:ext uri="{FF2B5EF4-FFF2-40B4-BE49-F238E27FC236}">
                <a16:creationId xmlns:a16="http://schemas.microsoft.com/office/drawing/2014/main" id="{A6667A76-65C9-6741-F3A6-AB6901DD8400}"/>
              </a:ext>
            </a:extLst>
          </p:cNvPr>
          <p:cNvSpPr>
            <a:spLocks noGrp="1"/>
          </p:cNvSpPr>
          <p:nvPr>
            <p:ph sz="half" idx="2"/>
          </p:nvPr>
        </p:nvSpPr>
        <p:spPr>
          <a:xfrm>
            <a:off x="4953000" y="1905000"/>
            <a:ext cx="6172200" cy="4315836"/>
          </a:xfrm>
        </p:spPr>
        <p:txBody>
          <a:bodyPr>
            <a:noAutofit/>
          </a:bodyPr>
          <a:lstStyle/>
          <a:p>
            <a:pPr>
              <a:spcBef>
                <a:spcPts val="0"/>
              </a:spcBef>
            </a:pPr>
            <a:r>
              <a:rPr lang="en-US" dirty="0"/>
              <a:t>“…in general, individuals with VAD appear to have relatively good outcomes when treated in routine clinical fashion.”</a:t>
            </a:r>
          </a:p>
          <a:p>
            <a:pPr>
              <a:spcBef>
                <a:spcPts val="0"/>
              </a:spcBef>
            </a:pPr>
            <a:endParaRPr lang="en-US" sz="1400" dirty="0"/>
          </a:p>
          <a:p>
            <a:pPr>
              <a:spcBef>
                <a:spcPts val="0"/>
              </a:spcBef>
            </a:pPr>
            <a:r>
              <a:rPr lang="en-US" dirty="0"/>
              <a:t>Gottesman, et al.</a:t>
            </a:r>
          </a:p>
          <a:p>
            <a:pPr>
              <a:spcBef>
                <a:spcPts val="0"/>
              </a:spcBef>
            </a:pPr>
            <a:r>
              <a:rPr lang="en-US" b="1" dirty="0"/>
              <a:t>Clinical characteristics of symptomatic vertebral artery dissection: a systematic review.</a:t>
            </a:r>
          </a:p>
          <a:p>
            <a:pPr>
              <a:spcBef>
                <a:spcPts val="0"/>
              </a:spcBef>
            </a:pPr>
            <a:r>
              <a:rPr lang="en-US" dirty="0"/>
              <a:t>The Neurologist. 2012. </a:t>
            </a:r>
          </a:p>
        </p:txBody>
      </p:sp>
      <p:sp>
        <p:nvSpPr>
          <p:cNvPr id="2" name="Footer Placeholder 1">
            <a:extLst>
              <a:ext uri="{FF2B5EF4-FFF2-40B4-BE49-F238E27FC236}">
                <a16:creationId xmlns:a16="http://schemas.microsoft.com/office/drawing/2014/main" id="{53FB907C-6E9E-6753-7668-E27C80756FD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06898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30045"/>
            <a:ext cx="10972800" cy="1143000"/>
          </a:xfrm>
        </p:spPr>
        <p:txBody>
          <a:bodyPr vert="horz" lIns="91440" tIns="45720" rIns="91440" bIns="45720" rtlCol="0" anchor="ctr">
            <a:normAutofit fontScale="90000"/>
          </a:bodyPr>
          <a:lstStyle/>
          <a:p>
            <a:pPr>
              <a:lnSpc>
                <a:spcPct val="90000"/>
              </a:lnSpc>
              <a:defRPr/>
            </a:pPr>
            <a:r>
              <a:rPr lang="en-US" b="1" dirty="0">
                <a:solidFill>
                  <a:srgbClr val="006600"/>
                </a:solidFill>
                <a:cs typeface="Times New Roman" pitchFamily="18" charset="0"/>
              </a:rPr>
              <a:t>If the patient has an adverse reaction to CSM that could be a vascular event, it’s not likely:</a:t>
            </a:r>
            <a:br>
              <a:rPr lang="en-US" b="1" dirty="0">
                <a:solidFill>
                  <a:srgbClr val="006600"/>
                </a:solidFill>
                <a:cs typeface="Times New Roman" pitchFamily="18" charset="0"/>
              </a:rPr>
            </a:br>
            <a:endParaRPr lang="en-US" sz="4000" b="1" dirty="0"/>
          </a:p>
        </p:txBody>
      </p:sp>
      <p:pic>
        <p:nvPicPr>
          <p:cNvPr id="7" name="Content Placeholder 6">
            <a:extLst>
              <a:ext uri="{FF2B5EF4-FFF2-40B4-BE49-F238E27FC236}">
                <a16:creationId xmlns:a16="http://schemas.microsoft.com/office/drawing/2014/main" id="{CB2FFF98-2AC5-8E86-A048-6CF66A53570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p:blipFill>
        <p:spPr>
          <a:xfrm>
            <a:off x="987425" y="2438400"/>
            <a:ext cx="4572000" cy="3051810"/>
          </a:xfrm>
          <a:ln>
            <a:solidFill>
              <a:schemeClr val="tx1"/>
            </a:solidFill>
          </a:ln>
        </p:spPr>
      </p:pic>
      <p:sp>
        <p:nvSpPr>
          <p:cNvPr id="4" name="Content Placeholder 3">
            <a:extLst>
              <a:ext uri="{FF2B5EF4-FFF2-40B4-BE49-F238E27FC236}">
                <a16:creationId xmlns:a16="http://schemas.microsoft.com/office/drawing/2014/main" id="{0ADB9469-AB98-5689-5D00-A16A43B6723D}"/>
              </a:ext>
            </a:extLst>
          </p:cNvPr>
          <p:cNvSpPr>
            <a:spLocks noGrp="1"/>
          </p:cNvSpPr>
          <p:nvPr>
            <p:ph sz="half" idx="2"/>
          </p:nvPr>
        </p:nvSpPr>
        <p:spPr>
          <a:xfrm>
            <a:off x="5819775" y="1524000"/>
            <a:ext cx="5384800" cy="4953000"/>
          </a:xfrm>
        </p:spPr>
        <p:txBody>
          <a:bodyPr>
            <a:noAutofit/>
          </a:bodyPr>
          <a:lstStyle/>
          <a:p>
            <a:pPr indent="-228600">
              <a:spcBef>
                <a:spcPts val="0"/>
              </a:spcBef>
            </a:pPr>
            <a:r>
              <a:rPr lang="en-US" dirty="0"/>
              <a:t>Toxin release</a:t>
            </a:r>
          </a:p>
          <a:p>
            <a:pPr indent="-228600">
              <a:spcBef>
                <a:spcPts val="0"/>
              </a:spcBef>
            </a:pPr>
            <a:r>
              <a:rPr lang="en-US" dirty="0"/>
              <a:t>Reaction to the adjustment</a:t>
            </a:r>
          </a:p>
          <a:p>
            <a:pPr indent="-228600">
              <a:spcBef>
                <a:spcPts val="0"/>
              </a:spcBef>
            </a:pPr>
            <a:r>
              <a:rPr lang="en-US" dirty="0"/>
              <a:t>Sympathetic reaction/storm</a:t>
            </a:r>
          </a:p>
          <a:p>
            <a:pPr indent="-228600">
              <a:spcBef>
                <a:spcPts val="0"/>
              </a:spcBef>
            </a:pPr>
            <a:r>
              <a:rPr lang="en-US" dirty="0"/>
              <a:t>Vaso-vagal response</a:t>
            </a:r>
          </a:p>
          <a:p>
            <a:pPr indent="-228600">
              <a:spcBef>
                <a:spcPts val="0"/>
              </a:spcBef>
            </a:pPr>
            <a:r>
              <a:rPr lang="en-US" dirty="0"/>
              <a:t>Loose otolith (“crystals”)</a:t>
            </a:r>
          </a:p>
          <a:p>
            <a:pPr indent="-228600">
              <a:spcBef>
                <a:spcPts val="0"/>
              </a:spcBef>
            </a:pPr>
            <a:r>
              <a:rPr lang="en-US" dirty="0"/>
              <a:t>Hypoglycemia (low blood sugar)</a:t>
            </a:r>
          </a:p>
          <a:p>
            <a:pPr indent="-228600">
              <a:spcBef>
                <a:spcPts val="0"/>
              </a:spcBef>
            </a:pPr>
            <a:r>
              <a:rPr lang="en-US" dirty="0"/>
              <a:t>Dehydration</a:t>
            </a:r>
          </a:p>
          <a:p>
            <a:pPr indent="-228600">
              <a:spcBef>
                <a:spcPts val="0"/>
              </a:spcBef>
            </a:pPr>
            <a:r>
              <a:rPr lang="en-US" dirty="0"/>
              <a:t>Flu</a:t>
            </a:r>
          </a:p>
          <a:p>
            <a:pPr indent="-228600">
              <a:spcBef>
                <a:spcPts val="0"/>
              </a:spcBef>
            </a:pPr>
            <a:r>
              <a:rPr lang="en-US" dirty="0"/>
              <a:t>Anxiety attack</a:t>
            </a:r>
          </a:p>
          <a:p>
            <a:pPr indent="-228600">
              <a:spcBef>
                <a:spcPts val="0"/>
              </a:spcBef>
            </a:pPr>
            <a:r>
              <a:rPr lang="en-US" dirty="0"/>
              <a:t>Vertigo attack</a:t>
            </a:r>
          </a:p>
          <a:p>
            <a:pPr indent="-228600">
              <a:spcBef>
                <a:spcPts val="0"/>
              </a:spcBef>
            </a:pPr>
            <a:r>
              <a:rPr lang="en-US" dirty="0"/>
              <a:t>Cervicogenic dizziness</a:t>
            </a:r>
          </a:p>
        </p:txBody>
      </p:sp>
      <p:sp>
        <p:nvSpPr>
          <p:cNvPr id="2" name="Footer Placeholder 1">
            <a:extLst>
              <a:ext uri="{FF2B5EF4-FFF2-40B4-BE49-F238E27FC236}">
                <a16:creationId xmlns:a16="http://schemas.microsoft.com/office/drawing/2014/main" id="{E80BAC82-9A88-F703-40AD-386460737EE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738142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5FBC7-11BB-63AE-FD09-CC23B6BF2194}"/>
              </a:ext>
            </a:extLst>
          </p:cNvPr>
          <p:cNvSpPr>
            <a:spLocks noGrp="1"/>
          </p:cNvSpPr>
          <p:nvPr>
            <p:ph type="title"/>
          </p:nvPr>
        </p:nvSpPr>
        <p:spPr/>
        <p:txBody>
          <a:bodyPr>
            <a:normAutofit fontScale="90000"/>
          </a:bodyPr>
          <a:lstStyle/>
          <a:p>
            <a:r>
              <a:rPr lang="en-US" b="1" dirty="0">
                <a:solidFill>
                  <a:srgbClr val="006600"/>
                </a:solidFill>
              </a:rPr>
              <a:t>Diagnosis of Stroke</a:t>
            </a:r>
            <a:br>
              <a:rPr lang="en-US" sz="4000" b="1" dirty="0"/>
            </a:br>
            <a:r>
              <a:rPr lang="en-US" sz="4000" b="1" dirty="0"/>
              <a:t>Signs &amp; Symptoms of Stroke</a:t>
            </a:r>
          </a:p>
        </p:txBody>
      </p:sp>
      <p:sp>
        <p:nvSpPr>
          <p:cNvPr id="6" name="Content Placeholder 5">
            <a:extLst>
              <a:ext uri="{FF2B5EF4-FFF2-40B4-BE49-F238E27FC236}">
                <a16:creationId xmlns:a16="http://schemas.microsoft.com/office/drawing/2014/main" id="{717D1EC8-568B-CA39-6EC1-4F7A9135C588}"/>
              </a:ext>
            </a:extLst>
          </p:cNvPr>
          <p:cNvSpPr>
            <a:spLocks noGrp="1"/>
          </p:cNvSpPr>
          <p:nvPr>
            <p:ph sz="half" idx="1"/>
          </p:nvPr>
        </p:nvSpPr>
        <p:spPr/>
        <p:txBody>
          <a:bodyPr>
            <a:noAutofit/>
          </a:bodyPr>
          <a:lstStyle/>
          <a:p>
            <a:pPr marL="4572" marR="0"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4572"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C77B5905-0F0E-0ACA-DD11-581CB9F153B3}"/>
              </a:ext>
            </a:extLst>
          </p:cNvPr>
          <p:cNvSpPr>
            <a:spLocks noGrp="1"/>
          </p:cNvSpPr>
          <p:nvPr>
            <p:ph sz="half" idx="2"/>
          </p:nvPr>
        </p:nvSpPr>
        <p:spPr>
          <a:xfrm>
            <a:off x="4953000" y="1739585"/>
            <a:ext cx="5943600" cy="4569142"/>
          </a:xfrm>
        </p:spPr>
        <p:txBody>
          <a:bodyPr>
            <a:normAutofit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DCs</a:t>
            </a:r>
            <a:r>
              <a:rPr lang="en-US" sz="2800" dirty="0">
                <a:effectLst/>
                <a:latin typeface="Calibri" panose="020F0502020204030204" pitchFamily="34" charset="0"/>
                <a:ea typeface="Calibri" panose="020F0502020204030204" pitchFamily="34" charset="0"/>
                <a:cs typeface="Calibri" panose="020F0502020204030204" pitchFamily="34" charset="0"/>
              </a:rPr>
              <a:t> should be aware of the </a:t>
            </a:r>
            <a:r>
              <a:rPr lang="en-US" dirty="0">
                <a:latin typeface="Calibri" panose="020F0502020204030204" pitchFamily="34" charset="0"/>
                <a:ea typeface="Calibri" panose="020F0502020204030204" pitchFamily="34" charset="0"/>
                <a:cs typeface="Calibri" panose="020F0502020204030204" pitchFamily="34" charset="0"/>
              </a:rPr>
              <a:t>most common </a:t>
            </a:r>
            <a:r>
              <a:rPr lang="en-US" sz="2800" dirty="0">
                <a:effectLst/>
                <a:latin typeface="Calibri" panose="020F0502020204030204" pitchFamily="34" charset="0"/>
                <a:ea typeface="Calibri" panose="020F0502020204030204" pitchFamily="34" charset="0"/>
                <a:cs typeface="Calibri" panose="020F0502020204030204" pitchFamily="34" charset="0"/>
              </a:rPr>
              <a:t>signs &amp; symptoms of </a:t>
            </a:r>
            <a:r>
              <a:rPr lang="en-US" i="1" u="sng" dirty="0">
                <a:latin typeface="Calibri" panose="020F0502020204030204" pitchFamily="34" charset="0"/>
                <a:ea typeface="Calibri" panose="020F0502020204030204" pitchFamily="34" charset="0"/>
                <a:cs typeface="Calibri" panose="020F0502020204030204" pitchFamily="34" charset="0"/>
              </a:rPr>
              <a:t>immediate post-manipulative </a:t>
            </a:r>
            <a:r>
              <a:rPr lang="en-US" sz="2800" i="1" u="sng" dirty="0">
                <a:effectLst/>
                <a:latin typeface="Calibri" panose="020F0502020204030204" pitchFamily="34" charset="0"/>
                <a:ea typeface="Calibri" panose="020F0502020204030204" pitchFamily="34" charset="0"/>
                <a:cs typeface="Calibri" panose="020F0502020204030204" pitchFamily="34" charset="0"/>
              </a:rPr>
              <a:t>stroke </a:t>
            </a:r>
            <a:r>
              <a:rPr lang="en-US" sz="2800" dirty="0">
                <a:effectLst/>
                <a:latin typeface="Calibri" panose="020F0502020204030204" pitchFamily="34" charset="0"/>
                <a:ea typeface="Calibri" panose="020F0502020204030204" pitchFamily="34" charset="0"/>
                <a:cs typeface="Calibri" panose="020F0502020204030204" pitchFamily="34" charset="0"/>
              </a:rPr>
              <a:t>to make a referral to medical emergency:</a:t>
            </a:r>
          </a:p>
          <a:p>
            <a:r>
              <a:rPr lang="en-US" b="1" dirty="0">
                <a:latin typeface="Calibri" panose="020F0502020204030204" pitchFamily="34" charset="0"/>
                <a:ea typeface="Calibri" panose="020F0502020204030204" pitchFamily="34" charset="0"/>
                <a:cs typeface="Calibri" panose="020F0502020204030204" pitchFamily="34" charset="0"/>
              </a:rPr>
              <a:t>HEADACHE</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ATAXIA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NAUSEA/VOMITING</a:t>
            </a:r>
          </a:p>
          <a:p>
            <a:r>
              <a:rPr lang="en-US"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DIZZINESS/VERTIGO</a:t>
            </a:r>
          </a:p>
          <a:p>
            <a:r>
              <a:rPr lang="en-US"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SWEATING</a:t>
            </a:r>
            <a:r>
              <a:rPr lang="en-US" b="1" dirty="0">
                <a:latin typeface="Calibri" panose="020F0502020204030204" pitchFamily="34" charset="0"/>
                <a:ea typeface="Calibri" panose="020F0502020204030204" pitchFamily="34" charset="0"/>
                <a:cs typeface="Calibri" panose="020F0502020204030204" pitchFamily="34" charset="0"/>
              </a:rPr>
              <a:t>/DIAPHORESIS</a:t>
            </a:r>
          </a:p>
          <a:p>
            <a:pPr marL="0" indent="0">
              <a:buNone/>
            </a:pPr>
            <a:endParaRPr lang="en-US"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543A245-2708-21B0-AC38-A09DC8A93E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077686" y="2057400"/>
            <a:ext cx="3429000" cy="3352800"/>
          </a:xfrm>
          <a:prstGeom prst="rect">
            <a:avLst/>
          </a:prstGeom>
          <a:ln>
            <a:solidFill>
              <a:schemeClr val="tx1"/>
            </a:solidFill>
          </a:ln>
        </p:spPr>
      </p:pic>
      <p:sp>
        <p:nvSpPr>
          <p:cNvPr id="3" name="Footer Placeholder 2">
            <a:extLst>
              <a:ext uri="{FF2B5EF4-FFF2-40B4-BE49-F238E27FC236}">
                <a16:creationId xmlns:a16="http://schemas.microsoft.com/office/drawing/2014/main" id="{1F088B68-EB4F-EED1-DD16-94FFCB65B73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3920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vert="horz" lIns="91440" tIns="45720" rIns="91440" bIns="45720" rtlCol="0" anchor="ctr">
            <a:normAutofit fontScale="90000"/>
          </a:bodyPr>
          <a:lstStyle/>
          <a:p>
            <a:pPr>
              <a:lnSpc>
                <a:spcPct val="90000"/>
              </a:lnSpc>
              <a:defRPr/>
            </a:pPr>
            <a:r>
              <a:rPr lang="en-US" sz="4000" b="1" dirty="0">
                <a:solidFill>
                  <a:srgbClr val="006600"/>
                </a:solidFill>
              </a:rPr>
              <a:t>Diagnosis of Stroke</a:t>
            </a:r>
            <a:br>
              <a:rPr lang="en-US" sz="4000" b="1" dirty="0">
                <a:solidFill>
                  <a:srgbClr val="006600"/>
                </a:solidFill>
              </a:rPr>
            </a:br>
            <a:r>
              <a:rPr lang="en-US" sz="4000" b="1" dirty="0"/>
              <a:t>Signs &amp; Symptoms of Stroke</a:t>
            </a:r>
            <a:endParaRPr lang="en-US" sz="4000" b="1" dirty="0">
              <a:solidFill>
                <a:srgbClr val="006600"/>
              </a:solidFill>
            </a:endParaRPr>
          </a:p>
        </p:txBody>
      </p:sp>
      <p:sp>
        <p:nvSpPr>
          <p:cNvPr id="3" name="Content Placeholder 2">
            <a:extLst>
              <a:ext uri="{FF2B5EF4-FFF2-40B4-BE49-F238E27FC236}">
                <a16:creationId xmlns:a16="http://schemas.microsoft.com/office/drawing/2014/main" id="{66B78BBB-8D46-7C5B-B01C-182B239FA9D4}"/>
              </a:ext>
            </a:extLst>
          </p:cNvPr>
          <p:cNvSpPr>
            <a:spLocks noGrp="1"/>
          </p:cNvSpPr>
          <p:nvPr>
            <p:ph sz="half" idx="1"/>
          </p:nvPr>
        </p:nvSpPr>
        <p:spPr>
          <a:xfrm>
            <a:off x="381000" y="1592319"/>
            <a:ext cx="8229600" cy="4991043"/>
          </a:xfrm>
        </p:spPr>
        <p:txBody>
          <a:bodyPr>
            <a:noAutofit/>
          </a:bodyPr>
          <a:lstStyle/>
          <a:p>
            <a:pPr indent="-228600">
              <a:lnSpc>
                <a:spcPct val="90000"/>
              </a:lnSpc>
            </a:pPr>
            <a:r>
              <a:rPr lang="en-US" b="1" dirty="0"/>
              <a:t>5 “Ds”, 3 “Ns”, and an “A”</a:t>
            </a:r>
          </a:p>
          <a:p>
            <a:pPr indent="-228600">
              <a:lnSpc>
                <a:spcPct val="90000"/>
              </a:lnSpc>
            </a:pPr>
            <a:endParaRPr lang="en-US" sz="800" b="1" dirty="0"/>
          </a:p>
          <a:p>
            <a:pPr indent="-228600">
              <a:lnSpc>
                <a:spcPct val="90000"/>
              </a:lnSpc>
            </a:pPr>
            <a:r>
              <a:rPr lang="en-US" b="1" dirty="0">
                <a:highlight>
                  <a:srgbClr val="FFFF00"/>
                </a:highlight>
              </a:rPr>
              <a:t>D</a:t>
            </a:r>
            <a:r>
              <a:rPr lang="en-US" dirty="0">
                <a:highlight>
                  <a:srgbClr val="FFFF00"/>
                </a:highlight>
              </a:rPr>
              <a:t>izziness (vertigo)</a:t>
            </a:r>
          </a:p>
          <a:p>
            <a:pPr indent="-228600">
              <a:lnSpc>
                <a:spcPct val="90000"/>
              </a:lnSpc>
            </a:pPr>
            <a:r>
              <a:rPr lang="en-US" b="1" dirty="0"/>
              <a:t>D</a:t>
            </a:r>
            <a:r>
              <a:rPr lang="en-US" dirty="0"/>
              <a:t>rop attacks (loss of consciousness)</a:t>
            </a:r>
          </a:p>
          <a:p>
            <a:pPr indent="-228600">
              <a:lnSpc>
                <a:spcPct val="90000"/>
              </a:lnSpc>
            </a:pPr>
            <a:r>
              <a:rPr lang="en-US" b="1" dirty="0"/>
              <a:t>D</a:t>
            </a:r>
            <a:r>
              <a:rPr lang="en-US" dirty="0"/>
              <a:t>iplopia (double vision)</a:t>
            </a:r>
          </a:p>
          <a:p>
            <a:pPr indent="-228600">
              <a:lnSpc>
                <a:spcPct val="90000"/>
              </a:lnSpc>
            </a:pPr>
            <a:r>
              <a:rPr lang="en-US" b="1" dirty="0"/>
              <a:t>D</a:t>
            </a:r>
            <a:r>
              <a:rPr lang="en-US" dirty="0"/>
              <a:t>ysarthria (difficulty talking)</a:t>
            </a:r>
          </a:p>
          <a:p>
            <a:pPr indent="-228600">
              <a:lnSpc>
                <a:spcPct val="90000"/>
              </a:lnSpc>
            </a:pPr>
            <a:r>
              <a:rPr lang="en-US" b="1" dirty="0"/>
              <a:t>D</a:t>
            </a:r>
            <a:r>
              <a:rPr lang="en-US" dirty="0"/>
              <a:t>ysphagia (difficulty swallowing)</a:t>
            </a:r>
          </a:p>
          <a:p>
            <a:pPr indent="-228600">
              <a:lnSpc>
                <a:spcPct val="90000"/>
              </a:lnSpc>
            </a:pPr>
            <a:r>
              <a:rPr lang="en-US" b="1" dirty="0">
                <a:highlight>
                  <a:srgbClr val="FFFF00"/>
                </a:highlight>
              </a:rPr>
              <a:t>N</a:t>
            </a:r>
            <a:r>
              <a:rPr lang="en-US" dirty="0">
                <a:highlight>
                  <a:srgbClr val="FFFF00"/>
                </a:highlight>
              </a:rPr>
              <a:t>ausea (vomiting)</a:t>
            </a:r>
          </a:p>
          <a:p>
            <a:pPr indent="-228600">
              <a:lnSpc>
                <a:spcPct val="90000"/>
              </a:lnSpc>
            </a:pPr>
            <a:r>
              <a:rPr lang="en-US" b="1" dirty="0"/>
              <a:t>N</a:t>
            </a:r>
            <a:r>
              <a:rPr lang="en-US" dirty="0"/>
              <a:t>umbness (of face)</a:t>
            </a:r>
          </a:p>
          <a:p>
            <a:pPr indent="-228600">
              <a:lnSpc>
                <a:spcPct val="90000"/>
              </a:lnSpc>
            </a:pPr>
            <a:r>
              <a:rPr lang="en-US" b="1" dirty="0"/>
              <a:t>N</a:t>
            </a:r>
            <a:r>
              <a:rPr lang="en-US" dirty="0"/>
              <a:t>ystagmus (repetitive, uncontrolled eye movements)</a:t>
            </a:r>
          </a:p>
          <a:p>
            <a:pPr indent="-228600">
              <a:lnSpc>
                <a:spcPct val="90000"/>
              </a:lnSpc>
            </a:pPr>
            <a:r>
              <a:rPr lang="en-US" b="1" dirty="0"/>
              <a:t>A</a:t>
            </a:r>
            <a:r>
              <a:rPr lang="en-US" dirty="0"/>
              <a:t>taxia (loss of coordination &amp; balance)</a:t>
            </a:r>
          </a:p>
        </p:txBody>
      </p:sp>
      <p:pic>
        <p:nvPicPr>
          <p:cNvPr id="6" name="Content Placeholder 6">
            <a:extLst>
              <a:ext uri="{FF2B5EF4-FFF2-40B4-BE49-F238E27FC236}">
                <a16:creationId xmlns:a16="http://schemas.microsoft.com/office/drawing/2014/main" id="{AF4A247A-CCEE-324F-2004-9A93AED36E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1800" y="1685925"/>
            <a:ext cx="4648200" cy="3486150"/>
          </a:xfrm>
          <a:ln>
            <a:solidFill>
              <a:schemeClr val="tx1"/>
            </a:solidFill>
          </a:ln>
        </p:spPr>
      </p:pic>
      <p:sp>
        <p:nvSpPr>
          <p:cNvPr id="2" name="Footer Placeholder 1">
            <a:extLst>
              <a:ext uri="{FF2B5EF4-FFF2-40B4-BE49-F238E27FC236}">
                <a16:creationId xmlns:a16="http://schemas.microsoft.com/office/drawing/2014/main" id="{928EE698-9194-C27A-FDC1-44F9308CE75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658508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74767DB3-921B-EF37-F677-5F0A6D731B0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79DFD5DD-DED4-7351-1AEE-466213451AE9}"/>
              </a:ext>
            </a:extLst>
          </p:cNvPr>
          <p:cNvSpPr>
            <a:spLocks noGrp="1" noChangeArrowheads="1"/>
          </p:cNvSpPr>
          <p:nvPr>
            <p:ph type="title"/>
          </p:nvPr>
        </p:nvSpPr>
        <p:spPr>
          <a:xfrm>
            <a:off x="640080" y="325369"/>
            <a:ext cx="4368602" cy="1808231"/>
          </a:xfrm>
        </p:spPr>
        <p:txBody>
          <a:bodyPr vert="horz" lIns="91440" tIns="45720" rIns="91440" bIns="45720" rtlCol="0" anchor="b">
            <a:normAutofit fontScale="90000"/>
          </a:bodyPr>
          <a:lstStyle/>
          <a:p>
            <a:pPr algn="l">
              <a:lnSpc>
                <a:spcPct val="90000"/>
              </a:lnSpc>
              <a:defRPr/>
            </a:pPr>
            <a:r>
              <a:rPr lang="en-US" sz="4200" b="1" dirty="0"/>
              <a:t>Importance of Proper Informed Consent</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35A4CA-F661-81F4-4D03-7F83D401F489}"/>
              </a:ext>
            </a:extLst>
          </p:cNvPr>
          <p:cNvSpPr>
            <a:spLocks noGrp="1"/>
          </p:cNvSpPr>
          <p:nvPr>
            <p:ph sz="half" idx="2"/>
          </p:nvPr>
        </p:nvSpPr>
        <p:spPr>
          <a:xfrm>
            <a:off x="228600" y="2779776"/>
            <a:ext cx="5029200" cy="3905123"/>
          </a:xfrm>
        </p:spPr>
        <p:txBody>
          <a:bodyPr vert="horz" lIns="91440" tIns="45720" rIns="91440" bIns="45720" rtlCol="0">
            <a:noAutofit/>
          </a:bodyPr>
          <a:lstStyle/>
          <a:p>
            <a:pPr indent="-228600">
              <a:lnSpc>
                <a:spcPct val="90000"/>
              </a:lnSpc>
              <a:spcBef>
                <a:spcPts val="0"/>
              </a:spcBef>
              <a:spcAft>
                <a:spcPts val="600"/>
              </a:spcAft>
            </a:pPr>
            <a:r>
              <a:rPr lang="en-US" sz="2000" dirty="0"/>
              <a:t>Informed consent is not having the patient sign a document and then treating.</a:t>
            </a:r>
          </a:p>
          <a:p>
            <a:pPr indent="-228600">
              <a:lnSpc>
                <a:spcPct val="90000"/>
              </a:lnSpc>
              <a:spcBef>
                <a:spcPts val="0"/>
              </a:spcBef>
              <a:spcAft>
                <a:spcPts val="600"/>
              </a:spcAft>
            </a:pPr>
            <a:r>
              <a:rPr lang="en-US" sz="2000" i="0" u="none" strike="noStrike" baseline="0" dirty="0"/>
              <a:t>It’s a face-to-face discussion of the risks </a:t>
            </a:r>
            <a:r>
              <a:rPr lang="en-US" sz="2000" dirty="0"/>
              <a:t>pertinent to spinal manipulation, specifically in the cervical region.</a:t>
            </a:r>
          </a:p>
          <a:p>
            <a:pPr indent="-228600">
              <a:lnSpc>
                <a:spcPct val="90000"/>
              </a:lnSpc>
              <a:spcBef>
                <a:spcPts val="0"/>
              </a:spcBef>
              <a:spcAft>
                <a:spcPts val="600"/>
              </a:spcAft>
            </a:pPr>
            <a:r>
              <a:rPr lang="en-US" sz="2000" i="0" u="none" strike="noStrike" baseline="0" dirty="0"/>
              <a:t>Risks and alternatives to Spinal Manipulative </a:t>
            </a:r>
            <a:r>
              <a:rPr lang="en-US" sz="2000" dirty="0"/>
              <a:t>T</a:t>
            </a:r>
            <a:r>
              <a:rPr lang="en-US" sz="2000" i="0" u="none" strike="noStrike" baseline="0" dirty="0"/>
              <a:t>herapy need to be written, and then discussed ver</a:t>
            </a:r>
            <a:r>
              <a:rPr lang="en-US" sz="2000" dirty="0"/>
              <a:t>bally with the patient, and have them initial their understanding.</a:t>
            </a:r>
          </a:p>
          <a:p>
            <a:pPr indent="-228600">
              <a:lnSpc>
                <a:spcPct val="90000"/>
              </a:lnSpc>
              <a:spcBef>
                <a:spcPts val="0"/>
              </a:spcBef>
              <a:spcAft>
                <a:spcPts val="600"/>
              </a:spcAft>
            </a:pPr>
            <a:r>
              <a:rPr lang="en-US" sz="2000" dirty="0"/>
              <a:t>Many malpractice claims list lack of informed consent as a common reason for violating the standard of care.</a:t>
            </a:r>
          </a:p>
        </p:txBody>
      </p:sp>
      <p:pic>
        <p:nvPicPr>
          <p:cNvPr id="8" name="Content Placeholder 7" descr="Doctor and patient talking">
            <a:extLst>
              <a:ext uri="{FF2B5EF4-FFF2-40B4-BE49-F238E27FC236}">
                <a16:creationId xmlns:a16="http://schemas.microsoft.com/office/drawing/2014/main" id="{EE863A33-3B54-EA0C-3A1A-CDE8024E4E5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5490" r="928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F4B7AA36-EC75-8809-BE2E-213DA08BBF4C}"/>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defRPr/>
            </a:pPr>
            <a:endParaRPr lang="en-US" sz="1200" b="0" i="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9360546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D3AFF2D2-B2C2-1337-1F82-3DB9B5A41A49}"/>
            </a:ext>
          </a:extLst>
        </p:cNvPr>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Content Placeholder 7" descr="Chiropractor treating patient">
            <a:extLst>
              <a:ext uri="{FF2B5EF4-FFF2-40B4-BE49-F238E27FC236}">
                <a16:creationId xmlns:a16="http://schemas.microsoft.com/office/drawing/2014/main" id="{4BA3DF9F-CA76-BF94-B0FF-66EBC09CB85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3184" r="-1" b="-1"/>
          <a:stretch>
            <a:fillRect/>
          </a:stretch>
        </p:blipFill>
        <p:spPr>
          <a:xfrm>
            <a:off x="20" y="10"/>
            <a:ext cx="9947062" cy="6857990"/>
          </a:xfrm>
          <a:prstGeom prst="rect">
            <a:avLst/>
          </a:prstGeom>
        </p:spPr>
      </p:pic>
      <p:sp>
        <p:nvSpPr>
          <p:cNvPr id="2062" name="Freeform: Shape 206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59" name="Freeform: Shape 205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61" name="Freeform: Shape 206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50" name="Rectangle 2">
            <a:extLst>
              <a:ext uri="{FF2B5EF4-FFF2-40B4-BE49-F238E27FC236}">
                <a16:creationId xmlns:a16="http://schemas.microsoft.com/office/drawing/2014/main" id="{D2F9D97A-6F5C-7299-8D09-E847BD4C0D06}"/>
              </a:ext>
            </a:extLst>
          </p:cNvPr>
          <p:cNvSpPr>
            <a:spLocks noGrp="1" noChangeArrowheads="1"/>
          </p:cNvSpPr>
          <p:nvPr>
            <p:ph type="title"/>
          </p:nvPr>
        </p:nvSpPr>
        <p:spPr>
          <a:xfrm>
            <a:off x="8046720" y="152401"/>
            <a:ext cx="3633746" cy="1524000"/>
          </a:xfrm>
        </p:spPr>
        <p:txBody>
          <a:bodyPr vert="horz" lIns="91440" tIns="45720" rIns="91440" bIns="45720" rtlCol="0" anchor="b">
            <a:normAutofit/>
          </a:bodyPr>
          <a:lstStyle/>
          <a:p>
            <a:pPr algn="l">
              <a:lnSpc>
                <a:spcPct val="90000"/>
              </a:lnSpc>
              <a:defRPr/>
            </a:pPr>
            <a:r>
              <a:rPr lang="en-US" sz="3300" b="1" dirty="0"/>
              <a:t>What is the Standard of Care for a Chiropractor?</a:t>
            </a:r>
          </a:p>
        </p:txBody>
      </p:sp>
      <p:sp>
        <p:nvSpPr>
          <p:cNvPr id="4" name="Content Placeholder 3">
            <a:extLst>
              <a:ext uri="{FF2B5EF4-FFF2-40B4-BE49-F238E27FC236}">
                <a16:creationId xmlns:a16="http://schemas.microsoft.com/office/drawing/2014/main" id="{7E9CB196-F466-A928-F8AE-362622972B48}"/>
              </a:ext>
            </a:extLst>
          </p:cNvPr>
          <p:cNvSpPr>
            <a:spLocks noGrp="1"/>
          </p:cNvSpPr>
          <p:nvPr>
            <p:ph sz="half" idx="2"/>
          </p:nvPr>
        </p:nvSpPr>
        <p:spPr>
          <a:xfrm>
            <a:off x="7696201" y="1676400"/>
            <a:ext cx="3984266" cy="4541519"/>
          </a:xfrm>
        </p:spPr>
        <p:txBody>
          <a:bodyPr vert="horz" lIns="91440" tIns="45720" rIns="91440" bIns="45720" rtlCol="0">
            <a:normAutofit/>
          </a:bodyPr>
          <a:lstStyle/>
          <a:p>
            <a:pPr marL="347472" marR="0" indent="-228600">
              <a:lnSpc>
                <a:spcPct val="90000"/>
              </a:lnSpc>
              <a:spcBef>
                <a:spcPts val="0"/>
              </a:spcBef>
              <a:spcAft>
                <a:spcPts val="600"/>
              </a:spcAft>
            </a:pPr>
            <a:r>
              <a:rPr lang="en-US" sz="2400" dirty="0">
                <a:solidFill>
                  <a:srgbClr val="000000"/>
                </a:solidFill>
                <a:effectLst/>
                <a:latin typeface="Caladea"/>
              </a:rPr>
              <a:t>What a (licensed) prudent, competent doctor of chiropractic in the same region would do in the same or similar circumstances</a:t>
            </a:r>
            <a:r>
              <a:rPr lang="en-US" sz="2400" dirty="0">
                <a:solidFill>
                  <a:srgbClr val="000000"/>
                </a:solidFill>
                <a:latin typeface="Caladea"/>
              </a:rPr>
              <a:t>.</a:t>
            </a:r>
          </a:p>
          <a:p>
            <a:pPr marL="347472" marR="0" indent="-228600">
              <a:lnSpc>
                <a:spcPct val="90000"/>
              </a:lnSpc>
              <a:spcBef>
                <a:spcPts val="0"/>
              </a:spcBef>
              <a:spcAft>
                <a:spcPts val="600"/>
              </a:spcAft>
            </a:pPr>
            <a:r>
              <a:rPr lang="en-US" sz="2400" dirty="0">
                <a:solidFill>
                  <a:srgbClr val="000000"/>
                </a:solidFill>
                <a:effectLst/>
                <a:latin typeface="Caladea"/>
              </a:rPr>
              <a:t>The chiropractic standard of care represents conduct that has been established with scientific, empirical, and/or clinical evidence.</a:t>
            </a:r>
          </a:p>
          <a:p>
            <a:pPr marL="347472" marR="0" indent="-228600">
              <a:lnSpc>
                <a:spcPct val="90000"/>
              </a:lnSpc>
              <a:spcBef>
                <a:spcPts val="0"/>
              </a:spcBef>
              <a:spcAft>
                <a:spcPts val="600"/>
              </a:spcAft>
            </a:pPr>
            <a:r>
              <a:rPr lang="en-US" sz="2400" dirty="0">
                <a:solidFill>
                  <a:srgbClr val="000000"/>
                </a:solidFill>
                <a:effectLst/>
                <a:latin typeface="Caladea"/>
              </a:rPr>
              <a:t>Dynamic Chiropractic Sept 2005</a:t>
            </a:r>
            <a:endParaRPr lang="en-US" sz="2400" dirty="0">
              <a:effectLst/>
            </a:endParaRPr>
          </a:p>
        </p:txBody>
      </p:sp>
      <p:sp>
        <p:nvSpPr>
          <p:cNvPr id="2" name="Footer Placeholder 1">
            <a:extLst>
              <a:ext uri="{FF2B5EF4-FFF2-40B4-BE49-F238E27FC236}">
                <a16:creationId xmlns:a16="http://schemas.microsoft.com/office/drawing/2014/main" id="{3CA3913F-4684-6C25-53CF-14D92A5FF0DB}"/>
              </a:ext>
            </a:extLst>
          </p:cNvPr>
          <p:cNvSpPr>
            <a:spLocks noGrp="1"/>
          </p:cNvSpPr>
          <p:nvPr>
            <p:ph type="ftr" sz="quarter" idx="11"/>
          </p:nvPr>
        </p:nvSpPr>
        <p:spPr>
          <a:xfrm>
            <a:off x="1179576" y="6355080"/>
            <a:ext cx="6681944" cy="365760"/>
          </a:xfrm>
        </p:spPr>
        <p:txBody>
          <a:bodyPr vert="horz" lIns="91440" tIns="45720" rIns="91440" bIns="45720" rtlCol="0" anchor="ctr">
            <a:normAutofit/>
          </a:bodyPr>
          <a:lstStyle/>
          <a:p>
            <a:pPr algn="l">
              <a:defRPr/>
            </a:pPr>
            <a:endParaRPr lang="en-US" sz="1200" b="0" i="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814369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0D5F2BF0-F0A8-ACD3-3C99-FF8AA9F28260}"/>
            </a:ext>
          </a:extLst>
        </p:cNvPr>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Doctor examining patient">
            <a:extLst>
              <a:ext uri="{FF2B5EF4-FFF2-40B4-BE49-F238E27FC236}">
                <a16:creationId xmlns:a16="http://schemas.microsoft.com/office/drawing/2014/main" id="{ACF659A8-C239-4529-49B3-1ADD15D82A0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r="5882" b="-1"/>
          <a:stretch>
            <a:fillRect/>
          </a:stretch>
        </p:blipFill>
        <p:spPr>
          <a:xfrm>
            <a:off x="2522356" y="10"/>
            <a:ext cx="9669642" cy="6857990"/>
          </a:xfrm>
          <a:prstGeom prst="rect">
            <a:avLst/>
          </a:prstGeom>
        </p:spPr>
      </p:pic>
      <p:sp>
        <p:nvSpPr>
          <p:cNvPr id="2068" name="Rectangle 206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a:extLst>
              <a:ext uri="{FF2B5EF4-FFF2-40B4-BE49-F238E27FC236}">
                <a16:creationId xmlns:a16="http://schemas.microsoft.com/office/drawing/2014/main" id="{431D5FFF-7553-D40A-C873-0FAC6E5882C3}"/>
              </a:ext>
            </a:extLst>
          </p:cNvPr>
          <p:cNvSpPr>
            <a:spLocks noGrp="1" noChangeArrowheads="1"/>
          </p:cNvSpPr>
          <p:nvPr>
            <p:ph type="title"/>
          </p:nvPr>
        </p:nvSpPr>
        <p:spPr>
          <a:xfrm>
            <a:off x="381000" y="304799"/>
            <a:ext cx="4572000" cy="1752601"/>
          </a:xfrm>
        </p:spPr>
        <p:txBody>
          <a:bodyPr vert="horz" lIns="91440" tIns="45720" rIns="91440" bIns="45720" rtlCol="0" anchor="ctr">
            <a:normAutofit/>
          </a:bodyPr>
          <a:lstStyle/>
          <a:p>
            <a:pPr algn="l">
              <a:lnSpc>
                <a:spcPct val="90000"/>
              </a:lnSpc>
              <a:defRPr/>
            </a:pPr>
            <a:r>
              <a:rPr lang="en-US" sz="2500" b="1" dirty="0"/>
              <a:t>In most cases, CAD symptoms present to the Chiropractic office, adjustments don’t cause dissections.</a:t>
            </a:r>
          </a:p>
        </p:txBody>
      </p:sp>
      <p:sp>
        <p:nvSpPr>
          <p:cNvPr id="4" name="Content Placeholder 3">
            <a:extLst>
              <a:ext uri="{FF2B5EF4-FFF2-40B4-BE49-F238E27FC236}">
                <a16:creationId xmlns:a16="http://schemas.microsoft.com/office/drawing/2014/main" id="{68964CE2-3D46-B660-1050-733A9291A671}"/>
              </a:ext>
            </a:extLst>
          </p:cNvPr>
          <p:cNvSpPr>
            <a:spLocks noGrp="1"/>
          </p:cNvSpPr>
          <p:nvPr>
            <p:ph sz="half" idx="2"/>
          </p:nvPr>
        </p:nvSpPr>
        <p:spPr>
          <a:xfrm>
            <a:off x="381000" y="2133600"/>
            <a:ext cx="4572000" cy="4222750"/>
          </a:xfrm>
        </p:spPr>
        <p:txBody>
          <a:bodyPr vert="horz" lIns="91440" tIns="45720" rIns="91440" bIns="45720" rtlCol="0">
            <a:noAutofit/>
          </a:bodyPr>
          <a:lstStyle/>
          <a:p>
            <a:pPr indent="-228600">
              <a:lnSpc>
                <a:spcPct val="90000"/>
              </a:lnSpc>
              <a:spcBef>
                <a:spcPts val="0"/>
              </a:spcBef>
              <a:spcAft>
                <a:spcPts val="600"/>
              </a:spcAft>
            </a:pPr>
            <a:r>
              <a:rPr lang="en-US" sz="2000" dirty="0"/>
              <a:t> A Chiropractor’s job is to be thorough and recognize the symptoms before SMT.</a:t>
            </a:r>
          </a:p>
          <a:p>
            <a:pPr indent="-228600">
              <a:lnSpc>
                <a:spcPct val="90000"/>
              </a:lnSpc>
              <a:spcBef>
                <a:spcPts val="0"/>
              </a:spcBef>
              <a:spcAft>
                <a:spcPts val="600"/>
              </a:spcAft>
            </a:pPr>
            <a:r>
              <a:rPr lang="en-US" sz="2000" dirty="0"/>
              <a:t>Slow down with your patients and ask lots of questions when symptoms of neck pain, headaches, or dizziness arise.</a:t>
            </a:r>
          </a:p>
          <a:p>
            <a:pPr indent="-228600">
              <a:lnSpc>
                <a:spcPct val="90000"/>
              </a:lnSpc>
              <a:spcBef>
                <a:spcPts val="0"/>
              </a:spcBef>
              <a:spcAft>
                <a:spcPts val="600"/>
              </a:spcAft>
            </a:pPr>
            <a:r>
              <a:rPr lang="en-US" sz="2000" dirty="0">
                <a:effectLst/>
              </a:rPr>
              <a:t>When in doubt, proceed with caution and call an ambulance; do not</a:t>
            </a:r>
            <a:r>
              <a:rPr lang="en-US" sz="2000" dirty="0"/>
              <a:t> let them leave/drive home. </a:t>
            </a:r>
            <a:endParaRPr lang="en-US" sz="2000" dirty="0">
              <a:effectLst/>
            </a:endParaRPr>
          </a:p>
          <a:p>
            <a:pPr indent="-228600">
              <a:lnSpc>
                <a:spcPct val="90000"/>
              </a:lnSpc>
              <a:spcBef>
                <a:spcPts val="0"/>
              </a:spcBef>
              <a:spcAft>
                <a:spcPts val="600"/>
              </a:spcAft>
            </a:pPr>
            <a:r>
              <a:rPr lang="en-US" sz="2000" dirty="0"/>
              <a:t>Don’t assume all neck pain and headaches are the same. </a:t>
            </a:r>
          </a:p>
          <a:p>
            <a:pPr indent="-228600">
              <a:lnSpc>
                <a:spcPct val="90000"/>
              </a:lnSpc>
              <a:spcBef>
                <a:spcPts val="0"/>
              </a:spcBef>
              <a:spcAft>
                <a:spcPts val="600"/>
              </a:spcAft>
            </a:pPr>
            <a:r>
              <a:rPr lang="en-US" sz="2000" dirty="0">
                <a:effectLst/>
              </a:rPr>
              <a:t>Dizziness causation needs to be evaluated before SMT.</a:t>
            </a:r>
          </a:p>
        </p:txBody>
      </p:sp>
      <p:sp>
        <p:nvSpPr>
          <p:cNvPr id="2" name="Footer Placeholder 1">
            <a:extLst>
              <a:ext uri="{FF2B5EF4-FFF2-40B4-BE49-F238E27FC236}">
                <a16:creationId xmlns:a16="http://schemas.microsoft.com/office/drawing/2014/main" id="{AA995611-986F-BBCB-72C2-78AFF56D0A2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981800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46D3D-15F4-7965-225E-44F37B1C492C}"/>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nSpc>
                <a:spcPct val="90000"/>
              </a:lnSpc>
            </a:pPr>
            <a:r>
              <a:rPr lang="en-US" sz="6600" b="1"/>
              <a:t>Questions and Discussion? </a:t>
            </a:r>
          </a:p>
        </p:txBody>
      </p:sp>
      <p:pic>
        <p:nvPicPr>
          <p:cNvPr id="6" name="Content Placeholder 5" descr="Seated people in rows indoors, with one arm raised, facing standing presenter in formal dress shirt and tie">
            <a:extLst>
              <a:ext uri="{FF2B5EF4-FFF2-40B4-BE49-F238E27FC236}">
                <a16:creationId xmlns:a16="http://schemas.microsoft.com/office/drawing/2014/main" id="{6D60CB40-A738-4A96-9D45-4D8C27E191DC}"/>
              </a:ext>
            </a:extLst>
          </p:cNvPr>
          <p:cNvPicPr>
            <a:picLocks noGrp="1" noChangeAspect="1"/>
          </p:cNvPicPr>
          <p:nvPr>
            <p:ph sz="half" idx="1"/>
          </p:nvPr>
        </p:nvPicPr>
        <p:blipFill>
          <a:blip r:embed="rId3"/>
          <a:srcRect l="5531" r="2" b="2"/>
          <a:stretch>
            <a:fillRect/>
          </a:stretch>
        </p:blipFill>
        <p:spPr>
          <a:xfrm>
            <a:off x="381062" y="320040"/>
            <a:ext cx="5492371" cy="3895344"/>
          </a:xfrm>
          <a:prstGeom prst="rect">
            <a:avLst/>
          </a:prstGeom>
        </p:spPr>
      </p:pic>
      <p:pic>
        <p:nvPicPr>
          <p:cNvPr id="7" name="Content Placeholder 6" descr="A group of wooden letters on a table&#10;&#10;AI-generated content may be incorrect.">
            <a:extLst>
              <a:ext uri="{FF2B5EF4-FFF2-40B4-BE49-F238E27FC236}">
                <a16:creationId xmlns:a16="http://schemas.microsoft.com/office/drawing/2014/main" id="{66F15601-1E25-947D-5434-FE371FCEA571}"/>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4496" y="393901"/>
            <a:ext cx="5614416" cy="3747622"/>
          </a:xfrm>
          <a:prstGeom prst="rect">
            <a:avLst/>
          </a:prstGeom>
        </p:spPr>
      </p:pic>
      <p:sp>
        <p:nvSpPr>
          <p:cNvPr id="3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C9C7C58B-6122-B5DE-7E86-092FC94D833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b="0" i="0" kern="1200">
                <a:solidFill>
                  <a:schemeClr val="tx1">
                    <a:tint val="75000"/>
                  </a:schemeClr>
                </a:solidFill>
                <a:latin typeface="+mn-lt"/>
                <a:ea typeface="+mn-ea"/>
                <a:cs typeface="+mn-cs"/>
              </a:rPr>
              <a:t>thechiropracticexperts.com</a:t>
            </a:r>
          </a:p>
        </p:txBody>
      </p:sp>
      <p:sp>
        <p:nvSpPr>
          <p:cNvPr id="8" name="TextBox 7">
            <a:extLst>
              <a:ext uri="{FF2B5EF4-FFF2-40B4-BE49-F238E27FC236}">
                <a16:creationId xmlns:a16="http://schemas.microsoft.com/office/drawing/2014/main" id="{89D18770-BE36-68D9-8820-E16BBFC07C01}"/>
              </a:ext>
            </a:extLst>
          </p:cNvPr>
          <p:cNvSpPr txBox="1"/>
          <p:nvPr/>
        </p:nvSpPr>
        <p:spPr>
          <a:xfrm>
            <a:off x="9561870" y="394146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thebluediamondgallery.com/wooden-tile/q/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761178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D546EAB-65FF-71E4-E49B-EE388BA81B51}"/>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36F49BB-86AA-D5D1-4165-C06717AA2E9F}"/>
              </a:ext>
            </a:extLst>
          </p:cNvPr>
          <p:cNvSpPr>
            <a:spLocks noGrp="1" noChangeArrowheads="1"/>
          </p:cNvSpPr>
          <p:nvPr>
            <p:ph type="title"/>
          </p:nvPr>
        </p:nvSpPr>
        <p:spPr/>
        <p:txBody>
          <a:bodyPr>
            <a:normAutofit fontScale="90000"/>
          </a:bodyPr>
          <a:lstStyle/>
          <a:p>
            <a:pPr eaLnBrk="1" hangingPunct="1">
              <a:defRPr/>
            </a:pPr>
            <a:r>
              <a:rPr lang="en-US" b="1" dirty="0">
                <a:solidFill>
                  <a:srgbClr val="006600"/>
                </a:solidFill>
              </a:rPr>
              <a:t>Diagnosis of CeAD</a:t>
            </a:r>
            <a:br>
              <a:rPr lang="en-US" b="1" dirty="0">
                <a:solidFill>
                  <a:srgbClr val="006600"/>
                </a:solidFill>
              </a:rPr>
            </a:br>
            <a:r>
              <a:rPr lang="en-US" sz="4000" b="1" dirty="0"/>
              <a:t>The “Subtle” Signs of CeAD</a:t>
            </a:r>
          </a:p>
        </p:txBody>
      </p:sp>
      <p:pic>
        <p:nvPicPr>
          <p:cNvPr id="13" name="Content Placeholder 12">
            <a:extLst>
              <a:ext uri="{FF2B5EF4-FFF2-40B4-BE49-F238E27FC236}">
                <a16:creationId xmlns:a16="http://schemas.microsoft.com/office/drawing/2014/main" id="{99940A9C-0E70-EA13-39ED-49717D88CE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4764" y="1600200"/>
            <a:ext cx="3394472" cy="4525963"/>
          </a:xfrm>
          <a:ln>
            <a:solidFill>
              <a:schemeClr val="tx1"/>
            </a:solidFill>
          </a:ln>
        </p:spPr>
      </p:pic>
      <p:sp>
        <p:nvSpPr>
          <p:cNvPr id="4" name="Content Placeholder 3">
            <a:extLst>
              <a:ext uri="{FF2B5EF4-FFF2-40B4-BE49-F238E27FC236}">
                <a16:creationId xmlns:a16="http://schemas.microsoft.com/office/drawing/2014/main" id="{4B2843BB-17D7-58DA-C838-442ED73162A2}"/>
              </a:ext>
            </a:extLst>
          </p:cNvPr>
          <p:cNvSpPr>
            <a:spLocks noGrp="1"/>
          </p:cNvSpPr>
          <p:nvPr>
            <p:ph sz="half" idx="2"/>
          </p:nvPr>
        </p:nvSpPr>
        <p:spPr>
          <a:xfrm>
            <a:off x="5410200" y="2503517"/>
            <a:ext cx="5384800" cy="3657600"/>
          </a:xfrm>
        </p:spPr>
        <p:txBody>
          <a:bodyPr>
            <a:noAutofit/>
          </a:bodyPr>
          <a:lstStyle/>
          <a:p>
            <a:r>
              <a:rPr lang="en-US" sz="3200" dirty="0"/>
              <a:t>Once you know the signs &amp; symptoms of CeAD, they are </a:t>
            </a:r>
            <a:r>
              <a:rPr lang="en-US" sz="3200" b="1" i="1" u="sng" dirty="0"/>
              <a:t>not</a:t>
            </a:r>
            <a:r>
              <a:rPr lang="en-US" sz="3200" dirty="0"/>
              <a:t> subtle.</a:t>
            </a:r>
          </a:p>
        </p:txBody>
      </p:sp>
      <p:sp>
        <p:nvSpPr>
          <p:cNvPr id="2" name="Footer Placeholder 1">
            <a:extLst>
              <a:ext uri="{FF2B5EF4-FFF2-40B4-BE49-F238E27FC236}">
                <a16:creationId xmlns:a16="http://schemas.microsoft.com/office/drawing/2014/main" id="{FD861D54-6586-6F66-0954-CD2EA69501B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22283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AA408-5759-6C21-49DD-469275B97E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68CC29-26A0-4620-8467-AEF7374E5086}"/>
              </a:ext>
            </a:extLst>
          </p:cNvPr>
          <p:cNvSpPr>
            <a:spLocks noGrp="1"/>
          </p:cNvSpPr>
          <p:nvPr>
            <p:ph type="title"/>
          </p:nvPr>
        </p:nvSpPr>
        <p:spPr>
          <a:xfrm>
            <a:off x="6096000" y="1447800"/>
            <a:ext cx="5714999" cy="671512"/>
          </a:xfrm>
        </p:spPr>
        <p:txBody>
          <a:bodyPr vert="horz" lIns="91440" tIns="45720" rIns="91440" bIns="45720" rtlCol="0" anchor="b">
            <a:normAutofit fontScale="90000"/>
          </a:bodyPr>
          <a:lstStyle/>
          <a:p>
            <a:pPr algn="l">
              <a:lnSpc>
                <a:spcPct val="90000"/>
              </a:lnSpc>
            </a:pPr>
            <a:r>
              <a:rPr lang="en-US" sz="3700" b="1" dirty="0"/>
              <a:t> </a:t>
            </a:r>
            <a:r>
              <a:rPr lang="en-US" b="1" dirty="0">
                <a:solidFill>
                  <a:srgbClr val="006600"/>
                </a:solidFill>
              </a:rPr>
              <a:t>Richard Mason, MS, DC</a:t>
            </a:r>
            <a:endParaRPr lang="en-US" sz="3700" b="1" dirty="0"/>
          </a:p>
        </p:txBody>
      </p:sp>
      <p:pic>
        <p:nvPicPr>
          <p:cNvPr id="8" name="Content Placeholder 7" descr="A person with his arms crossed&#10;&#10;AI-generated content may be incorrect.">
            <a:extLst>
              <a:ext uri="{FF2B5EF4-FFF2-40B4-BE49-F238E27FC236}">
                <a16:creationId xmlns:a16="http://schemas.microsoft.com/office/drawing/2014/main" id="{1C4D906D-BBCE-F842-CDD6-F2043B16C40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r="2" b="2994"/>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Content Placeholder 6">
            <a:extLst>
              <a:ext uri="{FF2B5EF4-FFF2-40B4-BE49-F238E27FC236}">
                <a16:creationId xmlns:a16="http://schemas.microsoft.com/office/drawing/2014/main" id="{4E61CF6D-18C8-E91D-301D-52191BFF14D9}"/>
              </a:ext>
            </a:extLst>
          </p:cNvPr>
          <p:cNvSpPr>
            <a:spLocks noGrp="1"/>
          </p:cNvSpPr>
          <p:nvPr>
            <p:ph sz="half" idx="2"/>
          </p:nvPr>
        </p:nvSpPr>
        <p:spPr>
          <a:xfrm>
            <a:off x="6288618" y="2209800"/>
            <a:ext cx="5291663" cy="3752849"/>
          </a:xfrm>
        </p:spPr>
        <p:txBody>
          <a:bodyPr vert="horz" lIns="91440" tIns="45720" rIns="91440" bIns="45720" rtlCol="0">
            <a:noAutofit/>
          </a:bodyPr>
          <a:lstStyle/>
          <a:p>
            <a:pPr indent="-228600">
              <a:lnSpc>
                <a:spcPct val="90000"/>
              </a:lnSpc>
              <a:spcBef>
                <a:spcPts val="0"/>
              </a:spcBef>
              <a:spcAft>
                <a:spcPts val="600"/>
              </a:spcAft>
            </a:pPr>
            <a:r>
              <a:rPr lang="en-US" sz="3200" dirty="0"/>
              <a:t>Contact info: </a:t>
            </a:r>
            <a:r>
              <a:rPr lang="en-US" sz="3200" i="1" dirty="0"/>
              <a:t>rmason@masonfamilychiro.com</a:t>
            </a:r>
          </a:p>
          <a:p>
            <a:pPr indent="-228600">
              <a:lnSpc>
                <a:spcPct val="90000"/>
              </a:lnSpc>
              <a:spcBef>
                <a:spcPts val="0"/>
              </a:spcBef>
              <a:spcAft>
                <a:spcPts val="600"/>
              </a:spcAft>
            </a:pPr>
            <a:endParaRPr lang="en-US" sz="1600" dirty="0"/>
          </a:p>
          <a:p>
            <a:pPr indent="-228600">
              <a:lnSpc>
                <a:spcPct val="90000"/>
              </a:lnSpc>
              <a:spcBef>
                <a:spcPts val="0"/>
              </a:spcBef>
              <a:spcAft>
                <a:spcPts val="600"/>
              </a:spcAft>
            </a:pPr>
            <a:r>
              <a:rPr lang="en-US" sz="3200" dirty="0"/>
              <a:t>Office phone: 317-577-9558</a:t>
            </a:r>
          </a:p>
          <a:p>
            <a:pPr indent="-228600">
              <a:lnSpc>
                <a:spcPct val="90000"/>
              </a:lnSpc>
              <a:spcBef>
                <a:spcPts val="0"/>
              </a:spcBef>
              <a:spcAft>
                <a:spcPts val="600"/>
              </a:spcAft>
            </a:pPr>
            <a:endParaRPr lang="en-US" sz="1600" dirty="0"/>
          </a:p>
        </p:txBody>
      </p:sp>
    </p:spTree>
    <p:extLst>
      <p:ext uri="{BB962C8B-B14F-4D97-AF65-F5344CB8AC3E}">
        <p14:creationId xmlns:p14="http://schemas.microsoft.com/office/powerpoint/2010/main" val="2454464474"/>
      </p:ext>
    </p:extLst>
  </p:cSld>
  <p:clrMapOvr>
    <a:masterClrMapping/>
  </p:clrMapOvr>
  <mc:AlternateContent xmlns:mc="http://schemas.openxmlformats.org/markup-compatibility/2006" xmlns:p14="http://schemas.microsoft.com/office/powerpoint/2010/main">
    <mc:Choice Requires="p14">
      <p:transition spd="slow" p14:dur="2000" advTm="36699"/>
    </mc:Choice>
    <mc:Fallback xmlns="">
      <p:transition spd="slow" advTm="36699"/>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30BFFD5B-E908-43F9-11E1-69D36D55B9FC}"/>
            </a:ext>
          </a:extLst>
        </p:cNvPr>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7AC868CE-B590-FF04-A080-3C89831BC406}"/>
              </a:ext>
            </a:extLst>
          </p:cNvPr>
          <p:cNvSpPr>
            <a:spLocks noGrp="1" noChangeArrowheads="1"/>
          </p:cNvSpPr>
          <p:nvPr>
            <p:ph type="title"/>
          </p:nvPr>
        </p:nvSpPr>
        <p:spPr>
          <a:xfrm>
            <a:off x="572493" y="238539"/>
            <a:ext cx="11018520" cy="1434415"/>
          </a:xfrm>
        </p:spPr>
        <p:txBody>
          <a:bodyPr vert="horz" lIns="91440" tIns="45720" rIns="91440" bIns="45720" rtlCol="0" anchor="b">
            <a:normAutofit/>
          </a:bodyPr>
          <a:lstStyle/>
          <a:p>
            <a:pPr>
              <a:lnSpc>
                <a:spcPct val="90000"/>
              </a:lnSpc>
              <a:defRPr/>
            </a:pPr>
            <a:r>
              <a:rPr lang="en-US" sz="3800" b="1" dirty="0"/>
              <a:t> The Symptoms of CeAD and what Providers need to be aware of with every patient interaction</a:t>
            </a:r>
          </a:p>
        </p:txBody>
      </p:sp>
      <p:sp>
        <p:nvSpPr>
          <p:cNvPr id="206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118AB62C-85DA-3A76-09A6-F37C6C24A943}"/>
              </a:ext>
            </a:extLst>
          </p:cNvPr>
          <p:cNvSpPr>
            <a:spLocks noGrp="1"/>
          </p:cNvSpPr>
          <p:nvPr>
            <p:ph sz="half" idx="2"/>
          </p:nvPr>
        </p:nvSpPr>
        <p:spPr>
          <a:xfrm>
            <a:off x="681824" y="1739918"/>
            <a:ext cx="6713552" cy="4119172"/>
          </a:xfrm>
        </p:spPr>
        <p:txBody>
          <a:bodyPr vert="horz" lIns="91440" tIns="45720" rIns="91440" bIns="45720" rtlCol="0" anchor="t">
            <a:noAutofit/>
          </a:bodyPr>
          <a:lstStyle/>
          <a:p>
            <a:pPr indent="-228600">
              <a:lnSpc>
                <a:spcPct val="90000"/>
              </a:lnSpc>
            </a:pPr>
            <a:r>
              <a:rPr lang="en-US" sz="2200" dirty="0"/>
              <a:t>Make sure your approach to patients in a clinical setting allows time to ask questions when patients describe changes in symptoms on </a:t>
            </a:r>
            <a:r>
              <a:rPr lang="en-US" sz="2200" u="sng" dirty="0"/>
              <a:t>all encounters!</a:t>
            </a:r>
          </a:p>
          <a:p>
            <a:pPr indent="-228600">
              <a:lnSpc>
                <a:spcPct val="90000"/>
              </a:lnSpc>
            </a:pPr>
            <a:r>
              <a:rPr lang="en-US" sz="2200" dirty="0"/>
              <a:t>Ask about the nature of a patient’s neck pain or headache. Is it continuous, or not responding to medication? Has it been unremitting for 3 days or more? </a:t>
            </a:r>
          </a:p>
          <a:p>
            <a:pPr indent="-228600">
              <a:lnSpc>
                <a:spcPct val="90000"/>
              </a:lnSpc>
            </a:pPr>
            <a:r>
              <a:rPr lang="en-US" sz="2200" u="none" strike="noStrike" baseline="0" dirty="0"/>
              <a:t>Ask about recent falls/injuries/infections that could be causing thes</a:t>
            </a:r>
            <a:r>
              <a:rPr lang="en-US" sz="2200" dirty="0"/>
              <a:t>e symptoms</a:t>
            </a:r>
          </a:p>
          <a:p>
            <a:pPr indent="-228600">
              <a:lnSpc>
                <a:spcPct val="90000"/>
              </a:lnSpc>
            </a:pPr>
            <a:r>
              <a:rPr lang="en-US" sz="2200" dirty="0"/>
              <a:t>Ask enough questions to formulate a differential diagnosis that leads away from CeAD, especially if it has been 2-6 months since the last encounter.</a:t>
            </a:r>
          </a:p>
          <a:p>
            <a:pPr indent="-228600">
              <a:lnSpc>
                <a:spcPct val="90000"/>
              </a:lnSpc>
            </a:pPr>
            <a:r>
              <a:rPr lang="en-US" sz="2200" dirty="0"/>
              <a:t>Has the patient had any unilateral moderate to severe neck pain or headaches that came and went over the last 6 months</a:t>
            </a:r>
            <a:r>
              <a:rPr lang="en-US" sz="2200" dirty="0">
                <a:solidFill>
                  <a:srgbClr val="FF0000"/>
                </a:solidFill>
              </a:rPr>
              <a:t>(healing dissection).</a:t>
            </a:r>
            <a:endParaRPr lang="en-US" sz="2200" b="1" i="1" u="none" strike="noStrike" baseline="0" dirty="0">
              <a:solidFill>
                <a:srgbClr val="FF0000"/>
              </a:solidFill>
            </a:endParaRPr>
          </a:p>
        </p:txBody>
      </p:sp>
      <p:pic>
        <p:nvPicPr>
          <p:cNvPr id="6" name="Content Placeholder 5">
            <a:extLst>
              <a:ext uri="{FF2B5EF4-FFF2-40B4-BE49-F238E27FC236}">
                <a16:creationId xmlns:a16="http://schemas.microsoft.com/office/drawing/2014/main" id="{07937C8A-0865-FF5A-9333-548028EE1637}"/>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917" b="7917"/>
          <a:stretch/>
        </p:blipFill>
        <p:spPr>
          <a:xfrm>
            <a:off x="7675658" y="2093976"/>
            <a:ext cx="3941064" cy="4096512"/>
          </a:xfrm>
          <a:prstGeom prst="rect">
            <a:avLst/>
          </a:prstGeom>
        </p:spPr>
      </p:pic>
      <p:sp>
        <p:nvSpPr>
          <p:cNvPr id="2" name="Footer Placeholder 1">
            <a:extLst>
              <a:ext uri="{FF2B5EF4-FFF2-40B4-BE49-F238E27FC236}">
                <a16:creationId xmlns:a16="http://schemas.microsoft.com/office/drawing/2014/main" id="{9AFC243A-FB10-4D19-0671-75CDBD3EC93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392728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B2DF4856-4E55-28B6-144B-568157C15CB0}"/>
            </a:ext>
          </a:extLst>
        </p:cNvPr>
        <p:cNvGrpSpPr/>
        <p:nvPr/>
      </p:nvGrpSpPr>
      <p:grpSpPr>
        <a:xfrm>
          <a:off x="0" y="0"/>
          <a:ext cx="0" cy="0"/>
          <a:chOff x="0" y="0"/>
          <a:chExt cx="0" cy="0"/>
        </a:xfrm>
      </p:grpSpPr>
      <p:sp useBgFill="1">
        <p:nvSpPr>
          <p:cNvPr id="2174" name="Rectangle 2173">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a:extLst>
              <a:ext uri="{FF2B5EF4-FFF2-40B4-BE49-F238E27FC236}">
                <a16:creationId xmlns:a16="http://schemas.microsoft.com/office/drawing/2014/main" id="{5DA97CA4-17B0-3AE3-C50B-DD8CB30BFD43}"/>
              </a:ext>
            </a:extLst>
          </p:cNvPr>
          <p:cNvSpPr>
            <a:spLocks noGrp="1" noChangeArrowheads="1"/>
          </p:cNvSpPr>
          <p:nvPr>
            <p:ph type="title"/>
          </p:nvPr>
        </p:nvSpPr>
        <p:spPr>
          <a:xfrm>
            <a:off x="630936" y="457200"/>
            <a:ext cx="4343400" cy="1929384"/>
          </a:xfrm>
        </p:spPr>
        <p:txBody>
          <a:bodyPr vert="horz" lIns="91440" tIns="45720" rIns="91440" bIns="45720" rtlCol="0" anchor="ctr">
            <a:normAutofit/>
          </a:bodyPr>
          <a:lstStyle/>
          <a:p>
            <a:pPr algn="l">
              <a:lnSpc>
                <a:spcPct val="90000"/>
              </a:lnSpc>
              <a:defRPr/>
            </a:pPr>
            <a:r>
              <a:rPr lang="en-US" sz="3000" b="1"/>
              <a:t>Location of Vertebral artery and Carotid artery pain during dissection</a:t>
            </a:r>
          </a:p>
        </p:txBody>
      </p:sp>
      <p:sp>
        <p:nvSpPr>
          <p:cNvPr id="2176"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996F9883-5FD6-A753-529D-B70317E2BA37}"/>
              </a:ext>
            </a:extLst>
          </p:cNvPr>
          <p:cNvSpPr>
            <a:spLocks noGrp="1"/>
          </p:cNvSpPr>
          <p:nvPr>
            <p:ph sz="half" idx="2"/>
          </p:nvPr>
        </p:nvSpPr>
        <p:spPr>
          <a:xfrm>
            <a:off x="5541263" y="457200"/>
            <a:ext cx="6007608" cy="1929384"/>
          </a:xfrm>
        </p:spPr>
        <p:txBody>
          <a:bodyPr vert="horz" lIns="91440" tIns="45720" rIns="91440" bIns="45720" rtlCol="0" anchor="ctr">
            <a:normAutofit/>
          </a:bodyPr>
          <a:lstStyle/>
          <a:p>
            <a:pPr marL="114300" indent="-228600">
              <a:lnSpc>
                <a:spcPct val="90000"/>
              </a:lnSpc>
            </a:pPr>
            <a:endParaRPr lang="en-US" sz="2200"/>
          </a:p>
        </p:txBody>
      </p:sp>
      <p:pic>
        <p:nvPicPr>
          <p:cNvPr id="7" name="Content Placeholder 6" descr="A side view of a person's head&#10;&#10;AI-generated content may be incorrect.">
            <a:extLst>
              <a:ext uri="{FF2B5EF4-FFF2-40B4-BE49-F238E27FC236}">
                <a16:creationId xmlns:a16="http://schemas.microsoft.com/office/drawing/2014/main" id="{8F8A4FB8-3E3D-7B4B-CB27-CDF4CEA84C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187" r="3" b="9190"/>
          <a:stretch>
            <a:fillRect/>
          </a:stretch>
        </p:blipFill>
        <p:spPr>
          <a:xfrm>
            <a:off x="1808835" y="2569464"/>
            <a:ext cx="2783129" cy="3678936"/>
          </a:xfrm>
          <a:prstGeom prst="rect">
            <a:avLst/>
          </a:prstGeom>
        </p:spPr>
      </p:pic>
      <p:pic>
        <p:nvPicPr>
          <p:cNvPr id="8" name="Content Placeholder 7" descr="A person with headaches&#10;&#10;AI-generated content may be incorrect.">
            <a:extLst>
              <a:ext uri="{FF2B5EF4-FFF2-40B4-BE49-F238E27FC236}">
                <a16:creationId xmlns:a16="http://schemas.microsoft.com/office/drawing/2014/main" id="{7D6D91D2-0376-BA91-67D3-8F47C81270C1}"/>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67959" y="1305052"/>
            <a:ext cx="6814652" cy="5110988"/>
          </a:xfrm>
          <a:prstGeom prst="rect">
            <a:avLst/>
          </a:prstGeom>
        </p:spPr>
      </p:pic>
      <p:sp>
        <p:nvSpPr>
          <p:cNvPr id="2" name="Footer Placeholder 1">
            <a:extLst>
              <a:ext uri="{FF2B5EF4-FFF2-40B4-BE49-F238E27FC236}">
                <a16:creationId xmlns:a16="http://schemas.microsoft.com/office/drawing/2014/main" id="{3FB132FC-A2CD-1CD8-213C-CB4FCC3E9C5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sz="1200" b="0" i="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3444397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2A98CA-3A69-48F2-0ED7-06E7BF4B276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228600" y="2844"/>
            <a:ext cx="5212080" cy="6860771"/>
          </a:xfrm>
          <a:ln>
            <a:noFill/>
          </a:ln>
        </p:spPr>
      </p:pic>
      <p:sp>
        <p:nvSpPr>
          <p:cNvPr id="4" name="Content Placeholder 3">
            <a:extLst>
              <a:ext uri="{FF2B5EF4-FFF2-40B4-BE49-F238E27FC236}">
                <a16:creationId xmlns:a16="http://schemas.microsoft.com/office/drawing/2014/main" id="{AE40CBD6-7A1E-51F9-7268-D43E28AADB7C}"/>
              </a:ext>
            </a:extLst>
          </p:cNvPr>
          <p:cNvSpPr>
            <a:spLocks noGrp="1"/>
          </p:cNvSpPr>
          <p:nvPr>
            <p:ph sz="half" idx="2"/>
          </p:nvPr>
        </p:nvSpPr>
        <p:spPr>
          <a:xfrm>
            <a:off x="5867400" y="2123174"/>
            <a:ext cx="5943600" cy="4277626"/>
          </a:xfrm>
        </p:spPr>
        <p:txBody>
          <a:bodyPr>
            <a:noAutofit/>
          </a:bodyPr>
          <a:lstStyle/>
          <a:p>
            <a:pPr algn="l">
              <a:spcBef>
                <a:spcPts val="0"/>
              </a:spcBef>
            </a:pPr>
            <a:r>
              <a:rPr lang="en-US" b="0" strike="noStrike" baseline="0" dirty="0"/>
              <a:t>“</a:t>
            </a:r>
            <a:r>
              <a:rPr lang="en-US" dirty="0"/>
              <a:t>…</a:t>
            </a:r>
            <a:r>
              <a:rPr lang="en-US" b="0" strike="noStrike" baseline="0" dirty="0"/>
              <a:t>focus should be directed to the early detection and exclusion of CeAD, and questions should be raised on how to minimize the risk.”</a:t>
            </a:r>
          </a:p>
          <a:p>
            <a:pPr algn="l">
              <a:spcBef>
                <a:spcPts val="0"/>
              </a:spcBef>
            </a:pPr>
            <a:endParaRPr lang="en-US" sz="1200" dirty="0"/>
          </a:p>
          <a:p>
            <a:pPr algn="l">
              <a:spcBef>
                <a:spcPts val="0"/>
              </a:spcBef>
            </a:pPr>
            <a:r>
              <a:rPr lang="en-US" sz="2400" dirty="0"/>
              <a:t>Chaibi &amp; Russell</a:t>
            </a:r>
          </a:p>
          <a:p>
            <a:pPr algn="l">
              <a:spcBef>
                <a:spcPts val="0"/>
              </a:spcBef>
            </a:pPr>
            <a:r>
              <a:rPr lang="en-US" sz="2400" b="1" dirty="0"/>
              <a:t>A risk-benefit assessment strategy to exclude cervical artery dissection in spinal manual-therapy: a comprehensive review</a:t>
            </a:r>
          </a:p>
          <a:p>
            <a:pPr algn="l">
              <a:spcBef>
                <a:spcPts val="0"/>
              </a:spcBef>
            </a:pPr>
            <a:r>
              <a:rPr lang="en-US" sz="2400" dirty="0"/>
              <a:t>Annals of Medicine</a:t>
            </a:r>
          </a:p>
          <a:p>
            <a:pPr algn="l">
              <a:spcBef>
                <a:spcPts val="0"/>
              </a:spcBef>
            </a:pPr>
            <a:r>
              <a:rPr lang="en-US" sz="2400" dirty="0"/>
              <a:t>2019</a:t>
            </a:r>
            <a:endParaRPr lang="en-US" sz="2400" b="0" i="0" u="none" strike="noStrike" baseline="0" dirty="0"/>
          </a:p>
        </p:txBody>
      </p:sp>
      <p:sp>
        <p:nvSpPr>
          <p:cNvPr id="6" name="Rectangle 2">
            <a:extLst>
              <a:ext uri="{FF2B5EF4-FFF2-40B4-BE49-F238E27FC236}">
                <a16:creationId xmlns:a16="http://schemas.microsoft.com/office/drawing/2014/main" id="{6F28D350-6833-73D9-2C03-3F3A40CDA006}"/>
              </a:ext>
            </a:extLst>
          </p:cNvPr>
          <p:cNvSpPr>
            <a:spLocks noGrp="1" noChangeArrowheads="1"/>
          </p:cNvSpPr>
          <p:nvPr>
            <p:ph type="title"/>
          </p:nvPr>
        </p:nvSpPr>
        <p:spPr>
          <a:xfrm>
            <a:off x="5660164" y="152400"/>
            <a:ext cx="6172200" cy="1970774"/>
          </a:xfrm>
        </p:spPr>
        <p:txBody>
          <a:bodyPr>
            <a:normAutofit/>
          </a:bodyPr>
          <a:lstStyle/>
          <a:p>
            <a:pPr>
              <a:defRPr/>
            </a:pPr>
            <a:r>
              <a:rPr lang="en-US" sz="4000" b="1" dirty="0">
                <a:solidFill>
                  <a:srgbClr val="006600"/>
                </a:solidFill>
                <a:cs typeface="Times New Roman" pitchFamily="18" charset="0"/>
              </a:rPr>
              <a:t>Diagnosis of CeAD</a:t>
            </a:r>
            <a:br>
              <a:rPr lang="en-US" b="1" dirty="0">
                <a:solidFill>
                  <a:srgbClr val="006600"/>
                </a:solidFill>
                <a:ea typeface="+mj-ea"/>
                <a:cs typeface="Times New Roman" pitchFamily="18" charset="0"/>
              </a:rPr>
            </a:br>
            <a:r>
              <a:rPr lang="en-US" sz="3600" b="1" dirty="0">
                <a:ea typeface="+mj-ea"/>
                <a:cs typeface="Times New Roman" pitchFamily="18" charset="0"/>
              </a:rPr>
              <a:t>Diagnostic Assessment</a:t>
            </a:r>
            <a:br>
              <a:rPr lang="en-US" sz="3600" b="1" dirty="0">
                <a:ea typeface="+mj-ea"/>
                <a:cs typeface="Times New Roman" pitchFamily="18" charset="0"/>
              </a:rPr>
            </a:br>
            <a:r>
              <a:rPr lang="en-US" sz="3600" b="1" dirty="0">
                <a:ea typeface="+mj-ea"/>
                <a:cs typeface="Times New Roman" pitchFamily="18" charset="0"/>
              </a:rPr>
              <a:t>to Exclude CeAD</a:t>
            </a:r>
            <a:endParaRPr lang="en-US" sz="3600" b="1" dirty="0">
              <a:ea typeface="+mj-ea"/>
            </a:endParaRPr>
          </a:p>
        </p:txBody>
      </p:sp>
      <p:sp>
        <p:nvSpPr>
          <p:cNvPr id="2" name="Footer Placeholder 1">
            <a:extLst>
              <a:ext uri="{FF2B5EF4-FFF2-40B4-BE49-F238E27FC236}">
                <a16:creationId xmlns:a16="http://schemas.microsoft.com/office/drawing/2014/main" id="{D6F37A12-CC0E-35D7-0A03-824C57FADC0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45659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2A98CA-3A69-48F2-0ED7-06E7BF4B27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2057400" y="304800"/>
            <a:ext cx="7795260" cy="5914549"/>
          </a:xfrm>
          <a:ln>
            <a:noFill/>
          </a:ln>
        </p:spPr>
      </p:pic>
      <p:sp>
        <p:nvSpPr>
          <p:cNvPr id="2" name="Footer Placeholder 1">
            <a:extLst>
              <a:ext uri="{FF2B5EF4-FFF2-40B4-BE49-F238E27FC236}">
                <a16:creationId xmlns:a16="http://schemas.microsoft.com/office/drawing/2014/main" id="{C14DFF4A-A190-2197-9EBA-FE82585C08C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39362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3565C8ADFD4E4BAB0DC5E20B5D0760" ma:contentTypeVersion="4" ma:contentTypeDescription="Create a new document." ma:contentTypeScope="" ma:versionID="99393cfbd3c61f2c59a8b86b8c1325de">
  <xsd:schema xmlns:xsd="http://www.w3.org/2001/XMLSchema" xmlns:xs="http://www.w3.org/2001/XMLSchema" xmlns:p="http://schemas.microsoft.com/office/2006/metadata/properties" xmlns:ns3="9e40f889-aa15-4939-a404-cc13ee3efe3b" targetNamespace="http://schemas.microsoft.com/office/2006/metadata/properties" ma:root="true" ma:fieldsID="bec9bd5ff08c821fe654e44b76b3e36c" ns3:_="">
    <xsd:import namespace="9e40f889-aa15-4939-a404-cc13ee3efe3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0f889-aa15-4939-a404-cc13ee3efe3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E965D2-5B08-4638-8F9F-3C4E2550515D}">
  <ds:schemaRefs>
    <ds:schemaRef ds:uri="http://schemas.microsoft.com/office/infopath/2007/PartnerControls"/>
    <ds:schemaRef ds:uri="http://schemas.microsoft.com/office/2006/documentManagement/types"/>
    <ds:schemaRef ds:uri="http://www.w3.org/XML/1998/namespace"/>
    <ds:schemaRef ds:uri="http://purl.org/dc/dcmitype/"/>
    <ds:schemaRef ds:uri="http://schemas.microsoft.com/office/2006/metadata/properties"/>
    <ds:schemaRef ds:uri="9e40f889-aa15-4939-a404-cc13ee3efe3b"/>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37F9C0A9-46C4-40DE-8121-EDA3CB945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0f889-aa15-4939-a404-cc13ee3ef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B133C-62BB-4EC1-9C80-5C8BFDDB0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19609</TotalTime>
  <Words>3300</Words>
  <Application>Microsoft Office PowerPoint</Application>
  <PresentationFormat>Widescreen</PresentationFormat>
  <Paragraphs>363</Paragraphs>
  <Slides>50</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Meiryo</vt:lpstr>
      <vt:lpstr>Aptos</vt:lpstr>
      <vt:lpstr>Arial</vt:lpstr>
      <vt:lpstr>Caladea</vt:lpstr>
      <vt:lpstr>Calibri</vt:lpstr>
      <vt:lpstr>CharisSIL</vt:lpstr>
      <vt:lpstr>Times New Roman</vt:lpstr>
      <vt:lpstr>Office Theme</vt:lpstr>
      <vt:lpstr> Richard Mason, MS, DC</vt:lpstr>
      <vt:lpstr>Diagnosis of CeAD &amp; Stroke Learning Objectives</vt:lpstr>
      <vt:lpstr>Diagnosis of CeAD &amp; Stroke The Subtle Symptoms of CeAD</vt:lpstr>
      <vt:lpstr>Diagnosis of CeAD  Diagnostic Assessment to Exclude CeAD</vt:lpstr>
      <vt:lpstr>Diagnosis of CeAD The “Subtle” Signs of CeAD</vt:lpstr>
      <vt:lpstr> The Symptoms of CeAD and what Providers need to be aware of with every patient interaction</vt:lpstr>
      <vt:lpstr>Location of Vertebral artery and Carotid artery pain during dissection</vt:lpstr>
      <vt:lpstr>Diagnosis of CeAD Diagnostic Assessment to Exclude CeAD</vt:lpstr>
      <vt:lpstr>PowerPoint Presentation</vt:lpstr>
      <vt:lpstr>Diagnosis of CeAD Diagnostic Assessment to Exclude CeAD</vt:lpstr>
      <vt:lpstr>Diagnosis of CeAD  History Taking &amp; Examination</vt:lpstr>
      <vt:lpstr>Diagnosis of CeAD  History Taking &amp; Examination</vt:lpstr>
      <vt:lpstr>Diagnosis of CeAD History Taking &amp; Examination</vt:lpstr>
      <vt:lpstr>Diagnosis of CeAD History Taking &amp; Examination</vt:lpstr>
      <vt:lpstr>Diagnosis of CeAD History Taking &amp; Examination</vt:lpstr>
      <vt:lpstr>Diagnosis of CeAD History Taking &amp; Examination</vt:lpstr>
      <vt:lpstr>PowerPoint Presentation</vt:lpstr>
      <vt:lpstr>PowerPoint Presentation</vt:lpstr>
      <vt:lpstr>Diagnosis of CeAD 2013 Quinn: VAD &amp; C5-C6 Radiculopathy</vt:lpstr>
      <vt:lpstr>Diagnosis of CeAD 2013 Quinn: VAD &amp; C5-C6 Radiculopathy</vt:lpstr>
      <vt:lpstr>Diagnosis of CeAD 2013 Silbert: VAD &amp; C5-C6 Radiculopathy</vt:lpstr>
      <vt:lpstr>Diagnosis of CeAD 2011 Mosby Case Report</vt:lpstr>
      <vt:lpstr>Diagnosis of CeAD 2011 Mosby Case Report</vt:lpstr>
      <vt:lpstr>Diagnosis of CAD 2015 Futch Case Report</vt:lpstr>
      <vt:lpstr>Diagnosis of CeAD 2015 Tarola Case Report</vt:lpstr>
      <vt:lpstr>Diagnosis of CeAD 2015 Tarola Case Report</vt:lpstr>
      <vt:lpstr>Diagnosis of CeAD 2025 Demetrious Case Report</vt:lpstr>
      <vt:lpstr>Diagnosis of CeAD 2025 Demetrious Case Report-continued</vt:lpstr>
      <vt:lpstr>Diagnosis of CeAD 2025 Demetrious Case Report-continued</vt:lpstr>
      <vt:lpstr>Diagnosis of CeAD 2014 Mattox: VAD &amp; C5-C6 Radiculopathy</vt:lpstr>
      <vt:lpstr> 2014 Mattox Case Report</vt:lpstr>
      <vt:lpstr> 2014 Mattox Case Report</vt:lpstr>
      <vt:lpstr> 2014 Mattox Case Report</vt:lpstr>
      <vt:lpstr> 2014 Mattox Case Report</vt:lpstr>
      <vt:lpstr>Diagnosis of CeAD 2025 Brown/Lehman Case Report</vt:lpstr>
      <vt:lpstr>Diagnosis of CeAD 2025 Brown/Lehman Case Report-continued</vt:lpstr>
      <vt:lpstr>Diagnosis of CeAD 2025 Brown/Lehman Case Report-continued</vt:lpstr>
      <vt:lpstr>Diagnosis of CeAD 2025 Brown/Lehman Case Report-continued</vt:lpstr>
      <vt:lpstr>Diagnosis of CeAD 2025 Brown/Lehman Case Report-continued</vt:lpstr>
      <vt:lpstr>2008 Cassidy: VBA Stroke &amp; CSM European Spine Journal</vt:lpstr>
      <vt:lpstr>Diagnosis of CAD CAD: Good Prognosis</vt:lpstr>
      <vt:lpstr>Diagnosis of CAD CAD: Good Prognosis</vt:lpstr>
      <vt:lpstr>If the patient has an adverse reaction to CSM that could be a vascular event, it’s not likely: </vt:lpstr>
      <vt:lpstr>Diagnosis of Stroke Signs &amp; Symptoms of Stroke</vt:lpstr>
      <vt:lpstr>Diagnosis of Stroke Signs &amp; Symptoms of Stroke</vt:lpstr>
      <vt:lpstr>Importance of Proper Informed Consent</vt:lpstr>
      <vt:lpstr>What is the Standard of Care for a Chiropractor?</vt:lpstr>
      <vt:lpstr>In most cases, CAD symptoms present to the Chiropractic office, adjustments don’t cause dissections.</vt:lpstr>
      <vt:lpstr>Questions and Discussion? </vt:lpstr>
      <vt:lpstr> Richard Mason, MS, DC</vt:lpstr>
    </vt:vector>
  </TitlesOfParts>
  <Manager>Steven Brown</Manager>
  <Company>Brown Chiropractic &amp; Acupuncture,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BCA AC Class Presentation</dc:title>
  <dc:subject>Acupuncture</dc:subject>
  <dc:creator>Steven Brown</dc:creator>
  <cp:lastModifiedBy>rmason masonfamilychiro.com</cp:lastModifiedBy>
  <cp:revision>3261</cp:revision>
  <cp:lastPrinted>2014-11-17T18:35:36Z</cp:lastPrinted>
  <dcterms:created xsi:type="dcterms:W3CDTF">2006-08-16T00:00:00Z</dcterms:created>
  <dcterms:modified xsi:type="dcterms:W3CDTF">2026-07-01T23:10:31Z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0x010100A83565C8ADFD4E4BAB0DC5E20B5D0760</vt:lpwstr>
  </property>
</Properties>
</file>