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4"/>
  </p:sldMasterIdLst>
  <p:notesMasterIdLst>
    <p:notesMasterId r:id="rId29"/>
  </p:notesMasterIdLst>
  <p:sldIdLst>
    <p:sldId id="256" r:id="rId5"/>
    <p:sldId id="257" r:id="rId6"/>
    <p:sldId id="262" r:id="rId7"/>
    <p:sldId id="265" r:id="rId8"/>
    <p:sldId id="266" r:id="rId9"/>
    <p:sldId id="267" r:id="rId10"/>
    <p:sldId id="268" r:id="rId11"/>
    <p:sldId id="269" r:id="rId12"/>
    <p:sldId id="283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4" r:id="rId25"/>
    <p:sldId id="281" r:id="rId26"/>
    <p:sldId id="282" r:id="rId27"/>
    <p:sldId id="263" r:id="rId2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6E59F-338A-4546-9FBD-96427C72DBD9}" v="834" dt="2026-03-26T14:12:09.32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5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2AC80-4CF2-422C-B8F2-D9F04B6EA937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20DC8-2EFF-42F6-BA44-12634BAED4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2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24000" y="3840480"/>
            <a:ext cx="88392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AE50FA6B-5BAF-CB5D-0079-708915271284}"/>
              </a:ext>
            </a:extLst>
          </p:cNvPr>
          <p:cNvSpPr/>
          <p:nvPr/>
        </p:nvSpPr>
        <p:spPr>
          <a:xfrm>
            <a:off x="1" y="2523117"/>
            <a:ext cx="12189515" cy="333068"/>
          </a:xfrm>
          <a:custGeom>
            <a:avLst/>
            <a:gdLst/>
            <a:ahLst/>
            <a:cxnLst/>
            <a:rect l="l" t="t" r="r" b="b"/>
            <a:pathLst>
              <a:path w="9345295" h="344169">
                <a:moveTo>
                  <a:pt x="0" y="343585"/>
                </a:moveTo>
                <a:lnTo>
                  <a:pt x="9345168" y="343585"/>
                </a:lnTo>
                <a:lnTo>
                  <a:pt x="9345168" y="0"/>
                </a:lnTo>
                <a:lnTo>
                  <a:pt x="0" y="0"/>
                </a:lnTo>
                <a:lnTo>
                  <a:pt x="0" y="343585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3">
            <a:extLst>
              <a:ext uri="{FF2B5EF4-FFF2-40B4-BE49-F238E27FC236}">
                <a16:creationId xmlns:a16="http://schemas.microsoft.com/office/drawing/2014/main" id="{F532A9F7-5522-766E-8737-1E5BF0556DDA}"/>
              </a:ext>
            </a:extLst>
          </p:cNvPr>
          <p:cNvGrpSpPr/>
          <p:nvPr/>
        </p:nvGrpSpPr>
        <p:grpSpPr>
          <a:xfrm>
            <a:off x="1" y="0"/>
            <a:ext cx="12189515" cy="2523203"/>
            <a:chOff x="0" y="0"/>
            <a:chExt cx="9345295" cy="2607310"/>
          </a:xfrm>
        </p:grpSpPr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7AF29179-664A-2C78-E7D6-839E7E6E451F}"/>
                </a:ext>
              </a:extLst>
            </p:cNvPr>
            <p:cNvSpPr/>
            <p:nvPr/>
          </p:nvSpPr>
          <p:spPr>
            <a:xfrm>
              <a:off x="0" y="0"/>
              <a:ext cx="9345295" cy="2503170"/>
            </a:xfrm>
            <a:custGeom>
              <a:avLst/>
              <a:gdLst/>
              <a:ahLst/>
              <a:cxnLst/>
              <a:rect l="l" t="t" r="r" b="b"/>
              <a:pathLst>
                <a:path w="9345295" h="2503170">
                  <a:moveTo>
                    <a:pt x="0" y="2502865"/>
                  </a:moveTo>
                  <a:lnTo>
                    <a:pt x="9345168" y="2502865"/>
                  </a:lnTo>
                  <a:lnTo>
                    <a:pt x="9345168" y="0"/>
                  </a:lnTo>
                  <a:lnTo>
                    <a:pt x="0" y="0"/>
                  </a:lnTo>
                  <a:lnTo>
                    <a:pt x="0" y="2502865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BA567E09-6C89-0C13-A19D-27E1B74804C6}"/>
                </a:ext>
              </a:extLst>
            </p:cNvPr>
            <p:cNvSpPr/>
            <p:nvPr/>
          </p:nvSpPr>
          <p:spPr>
            <a:xfrm>
              <a:off x="0" y="2502865"/>
              <a:ext cx="9344025" cy="50165"/>
            </a:xfrm>
            <a:custGeom>
              <a:avLst/>
              <a:gdLst/>
              <a:ahLst/>
              <a:cxnLst/>
              <a:rect l="l" t="t" r="r" b="b"/>
              <a:pathLst>
                <a:path w="9344025" h="50164">
                  <a:moveTo>
                    <a:pt x="0" y="49606"/>
                  </a:moveTo>
                  <a:lnTo>
                    <a:pt x="9343555" y="49606"/>
                  </a:lnTo>
                  <a:lnTo>
                    <a:pt x="9343555" y="0"/>
                  </a:lnTo>
                  <a:lnTo>
                    <a:pt x="0" y="0"/>
                  </a:lnTo>
                  <a:lnTo>
                    <a:pt x="0" y="49606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7E484AA7-B7C4-F7CA-4055-E2F2B4A36315}"/>
                </a:ext>
              </a:extLst>
            </p:cNvPr>
            <p:cNvSpPr/>
            <p:nvPr/>
          </p:nvSpPr>
          <p:spPr>
            <a:xfrm>
              <a:off x="0" y="2552471"/>
              <a:ext cx="9344025" cy="55244"/>
            </a:xfrm>
            <a:custGeom>
              <a:avLst/>
              <a:gdLst/>
              <a:ahLst/>
              <a:cxnLst/>
              <a:rect l="l" t="t" r="r" b="b"/>
              <a:pathLst>
                <a:path w="9344025" h="55244">
                  <a:moveTo>
                    <a:pt x="9343796" y="0"/>
                  </a:moveTo>
                  <a:lnTo>
                    <a:pt x="0" y="0"/>
                  </a:lnTo>
                  <a:lnTo>
                    <a:pt x="0" y="54749"/>
                  </a:lnTo>
                  <a:lnTo>
                    <a:pt x="9343796" y="54749"/>
                  </a:lnTo>
                  <a:lnTo>
                    <a:pt x="9343796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7">
            <a:extLst>
              <a:ext uri="{FF2B5EF4-FFF2-40B4-BE49-F238E27FC236}">
                <a16:creationId xmlns:a16="http://schemas.microsoft.com/office/drawing/2014/main" id="{B487546D-1198-19B5-0C06-B647A6D1EB10}"/>
              </a:ext>
            </a:extLst>
          </p:cNvPr>
          <p:cNvSpPr txBox="1">
            <a:spLocks/>
          </p:cNvSpPr>
          <p:nvPr/>
        </p:nvSpPr>
        <p:spPr>
          <a:xfrm>
            <a:off x="595718" y="766412"/>
            <a:ext cx="7928584" cy="566408"/>
          </a:xfrm>
          <a:prstGeom prst="rect">
            <a:avLst/>
          </a:prstGeom>
        </p:spPr>
        <p:txBody>
          <a:bodyPr vert="horz" wrap="square" lIns="0" tIns="12290" rIns="0" bIns="0" rtlCol="0">
            <a:spAutoFit/>
          </a:bodyPr>
          <a:lstStyle>
            <a:lvl1pPr eaLnBrk="1" hangingPunct="1">
              <a:defRPr sz="2800" b="0" i="0">
                <a:solidFill>
                  <a:srgbClr val="231F20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290">
              <a:spcBef>
                <a:spcPts val="97"/>
              </a:spcBef>
            </a:pPr>
            <a:r>
              <a:rPr lang="en-US" sz="3600" b="1" dirty="0">
                <a:solidFill>
                  <a:srgbClr val="FFFFFF"/>
                </a:solidFill>
              </a:rPr>
              <a:t>Your</a:t>
            </a:r>
            <a:r>
              <a:rPr lang="en-US" sz="3600" b="1" spc="-126" dirty="0">
                <a:solidFill>
                  <a:srgbClr val="FFFFFF"/>
                </a:solidFill>
              </a:rPr>
              <a:t> </a:t>
            </a:r>
            <a:r>
              <a:rPr lang="en-US" sz="3600" b="1" dirty="0">
                <a:solidFill>
                  <a:srgbClr val="FFFFFF"/>
                </a:solidFill>
              </a:rPr>
              <a:t>Presentation</a:t>
            </a:r>
            <a:r>
              <a:rPr lang="en-US" sz="3600" b="1" spc="-116" dirty="0">
                <a:solidFill>
                  <a:srgbClr val="FFFFFF"/>
                </a:solidFill>
              </a:rPr>
              <a:t> </a:t>
            </a:r>
            <a:r>
              <a:rPr lang="en-US" sz="3600" b="1" dirty="0">
                <a:solidFill>
                  <a:srgbClr val="FFFFFF"/>
                </a:solidFill>
              </a:rPr>
              <a:t>Title</a:t>
            </a:r>
            <a:r>
              <a:rPr lang="en-US" sz="3600" b="1" spc="-121" dirty="0">
                <a:solidFill>
                  <a:srgbClr val="FFFFFF"/>
                </a:solidFill>
              </a:rPr>
              <a:t> </a:t>
            </a:r>
            <a:r>
              <a:rPr lang="en-US" sz="3600" b="1" spc="-19" dirty="0">
                <a:solidFill>
                  <a:srgbClr val="FFFFFF"/>
                </a:solidFill>
              </a:rPr>
              <a:t>Here</a:t>
            </a:r>
            <a:endParaRPr lang="en-US" sz="3600" dirty="0"/>
          </a:p>
        </p:txBody>
      </p:sp>
      <p:grpSp>
        <p:nvGrpSpPr>
          <p:cNvPr id="13" name="object 8">
            <a:extLst>
              <a:ext uri="{FF2B5EF4-FFF2-40B4-BE49-F238E27FC236}">
                <a16:creationId xmlns:a16="http://schemas.microsoft.com/office/drawing/2014/main" id="{3F1B7687-06A9-4720-7F00-9196B614380B}"/>
              </a:ext>
            </a:extLst>
          </p:cNvPr>
          <p:cNvGrpSpPr/>
          <p:nvPr/>
        </p:nvGrpSpPr>
        <p:grpSpPr>
          <a:xfrm>
            <a:off x="1" y="0"/>
            <a:ext cx="12189515" cy="3065821"/>
            <a:chOff x="0" y="0"/>
            <a:chExt cx="9345295" cy="3168015"/>
          </a:xfrm>
        </p:grpSpPr>
        <p:sp>
          <p:nvSpPr>
            <p:cNvPr id="14" name="object 9">
              <a:extLst>
                <a:ext uri="{FF2B5EF4-FFF2-40B4-BE49-F238E27FC236}">
                  <a16:creationId xmlns:a16="http://schemas.microsoft.com/office/drawing/2014/main" id="{94B15062-7380-C115-C774-7EB1B0EEDE9B}"/>
                </a:ext>
              </a:extLst>
            </p:cNvPr>
            <p:cNvSpPr/>
            <p:nvPr/>
          </p:nvSpPr>
          <p:spPr>
            <a:xfrm>
              <a:off x="0" y="2457279"/>
              <a:ext cx="9345295" cy="710565"/>
            </a:xfrm>
            <a:custGeom>
              <a:avLst/>
              <a:gdLst/>
              <a:ahLst/>
              <a:cxnLst/>
              <a:rect l="l" t="t" r="r" b="b"/>
              <a:pathLst>
                <a:path w="9345295" h="710564">
                  <a:moveTo>
                    <a:pt x="9345168" y="0"/>
                  </a:moveTo>
                  <a:lnTo>
                    <a:pt x="9322104" y="68170"/>
                  </a:lnTo>
                  <a:lnTo>
                    <a:pt x="9228725" y="168028"/>
                  </a:lnTo>
                  <a:lnTo>
                    <a:pt x="9046173" y="211200"/>
                  </a:lnTo>
                  <a:lnTo>
                    <a:pt x="278969" y="220827"/>
                  </a:lnTo>
                  <a:lnTo>
                    <a:pt x="237257" y="225490"/>
                  </a:lnTo>
                  <a:lnTo>
                    <a:pt x="143757" y="255147"/>
                  </a:lnTo>
                  <a:lnTo>
                    <a:pt x="45920" y="333304"/>
                  </a:lnTo>
                  <a:lnTo>
                    <a:pt x="0" y="459315"/>
                  </a:lnTo>
                  <a:lnTo>
                    <a:pt x="0" y="710349"/>
                  </a:lnTo>
                  <a:lnTo>
                    <a:pt x="9345168" y="710349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0">
              <a:extLst>
                <a:ext uri="{FF2B5EF4-FFF2-40B4-BE49-F238E27FC236}">
                  <a16:creationId xmlns:a16="http://schemas.microsoft.com/office/drawing/2014/main" id="{2D4189EB-B916-8001-AE30-D6F42430F44C}"/>
                </a:ext>
              </a:extLst>
            </p:cNvPr>
            <p:cNvSpPr/>
            <p:nvPr/>
          </p:nvSpPr>
          <p:spPr>
            <a:xfrm>
              <a:off x="469137" y="0"/>
              <a:ext cx="965835" cy="116205"/>
            </a:xfrm>
            <a:custGeom>
              <a:avLst/>
              <a:gdLst/>
              <a:ahLst/>
              <a:cxnLst/>
              <a:rect l="l" t="t" r="r" b="b"/>
              <a:pathLst>
                <a:path w="965835" h="116205">
                  <a:moveTo>
                    <a:pt x="965327" y="0"/>
                  </a:moveTo>
                  <a:lnTo>
                    <a:pt x="0" y="0"/>
                  </a:lnTo>
                  <a:lnTo>
                    <a:pt x="0" y="115925"/>
                  </a:lnTo>
                  <a:lnTo>
                    <a:pt x="965327" y="115925"/>
                  </a:lnTo>
                  <a:lnTo>
                    <a:pt x="965327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2255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ject 2">
            <a:extLst>
              <a:ext uri="{FF2B5EF4-FFF2-40B4-BE49-F238E27FC236}">
                <a16:creationId xmlns:a16="http://schemas.microsoft.com/office/drawing/2014/main" id="{4513A47A-93F6-287A-66AF-CA3578579A34}"/>
              </a:ext>
            </a:extLst>
          </p:cNvPr>
          <p:cNvSpPr/>
          <p:nvPr/>
        </p:nvSpPr>
        <p:spPr>
          <a:xfrm>
            <a:off x="1821" y="526259"/>
            <a:ext cx="12187859" cy="333068"/>
          </a:xfrm>
          <a:custGeom>
            <a:avLst/>
            <a:gdLst/>
            <a:ahLst/>
            <a:cxnLst/>
            <a:rect l="l" t="t" r="r" b="b"/>
            <a:pathLst>
              <a:path w="9344025" h="344169">
                <a:moveTo>
                  <a:pt x="0" y="343573"/>
                </a:moveTo>
                <a:lnTo>
                  <a:pt x="9343771" y="343573"/>
                </a:lnTo>
                <a:lnTo>
                  <a:pt x="9343771" y="0"/>
                </a:lnTo>
                <a:lnTo>
                  <a:pt x="0" y="0"/>
                </a:lnTo>
                <a:lnTo>
                  <a:pt x="0" y="343573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3">
            <a:extLst>
              <a:ext uri="{FF2B5EF4-FFF2-40B4-BE49-F238E27FC236}">
                <a16:creationId xmlns:a16="http://schemas.microsoft.com/office/drawing/2014/main" id="{E1B33D35-5537-BB17-0870-B0589D0266B3}"/>
              </a:ext>
            </a:extLst>
          </p:cNvPr>
          <p:cNvGrpSpPr/>
          <p:nvPr/>
        </p:nvGrpSpPr>
        <p:grpSpPr>
          <a:xfrm>
            <a:off x="1" y="0"/>
            <a:ext cx="12189515" cy="1068644"/>
            <a:chOff x="0" y="0"/>
            <a:chExt cx="9345295" cy="1104265"/>
          </a:xfrm>
        </p:grpSpPr>
        <p:sp>
          <p:nvSpPr>
            <p:cNvPr id="43" name="object 4">
              <a:extLst>
                <a:ext uri="{FF2B5EF4-FFF2-40B4-BE49-F238E27FC236}">
                  <a16:creationId xmlns:a16="http://schemas.microsoft.com/office/drawing/2014/main" id="{ADBCEA27-F20A-91FC-EF18-1454723D3D5E}"/>
                </a:ext>
              </a:extLst>
            </p:cNvPr>
            <p:cNvSpPr/>
            <p:nvPr/>
          </p:nvSpPr>
          <p:spPr>
            <a:xfrm>
              <a:off x="1396" y="0"/>
              <a:ext cx="9344025" cy="440055"/>
            </a:xfrm>
            <a:custGeom>
              <a:avLst/>
              <a:gdLst/>
              <a:ahLst/>
              <a:cxnLst/>
              <a:rect l="l" t="t" r="r" b="b"/>
              <a:pathLst>
                <a:path w="9344025" h="440055">
                  <a:moveTo>
                    <a:pt x="0" y="439445"/>
                  </a:moveTo>
                  <a:lnTo>
                    <a:pt x="9343771" y="439445"/>
                  </a:lnTo>
                  <a:lnTo>
                    <a:pt x="9343771" y="0"/>
                  </a:lnTo>
                  <a:lnTo>
                    <a:pt x="0" y="0"/>
                  </a:lnTo>
                  <a:lnTo>
                    <a:pt x="0" y="439445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5">
              <a:extLst>
                <a:ext uri="{FF2B5EF4-FFF2-40B4-BE49-F238E27FC236}">
                  <a16:creationId xmlns:a16="http://schemas.microsoft.com/office/drawing/2014/main" id="{A3AECB6A-7A99-C1EF-A49D-B3653017E0DB}"/>
                </a:ext>
              </a:extLst>
            </p:cNvPr>
            <p:cNvSpPr/>
            <p:nvPr/>
          </p:nvSpPr>
          <p:spPr>
            <a:xfrm>
              <a:off x="0" y="439445"/>
              <a:ext cx="9345295" cy="50165"/>
            </a:xfrm>
            <a:custGeom>
              <a:avLst/>
              <a:gdLst/>
              <a:ahLst/>
              <a:cxnLst/>
              <a:rect l="l" t="t" r="r" b="b"/>
              <a:pathLst>
                <a:path w="9345295" h="50165">
                  <a:moveTo>
                    <a:pt x="0" y="49593"/>
                  </a:moveTo>
                  <a:lnTo>
                    <a:pt x="9345168" y="49593"/>
                  </a:lnTo>
                  <a:lnTo>
                    <a:pt x="9345168" y="0"/>
                  </a:lnTo>
                  <a:lnTo>
                    <a:pt x="0" y="0"/>
                  </a:lnTo>
                  <a:lnTo>
                    <a:pt x="0" y="49593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6">
              <a:extLst>
                <a:ext uri="{FF2B5EF4-FFF2-40B4-BE49-F238E27FC236}">
                  <a16:creationId xmlns:a16="http://schemas.microsoft.com/office/drawing/2014/main" id="{16F1D3A6-31DD-298B-618B-1D2E0EEE7D06}"/>
                </a:ext>
              </a:extLst>
            </p:cNvPr>
            <p:cNvSpPr/>
            <p:nvPr/>
          </p:nvSpPr>
          <p:spPr>
            <a:xfrm>
              <a:off x="0" y="489038"/>
              <a:ext cx="9345295" cy="55244"/>
            </a:xfrm>
            <a:custGeom>
              <a:avLst/>
              <a:gdLst/>
              <a:ahLst/>
              <a:cxnLst/>
              <a:rect l="l" t="t" r="r" b="b"/>
              <a:pathLst>
                <a:path w="9345295" h="55245">
                  <a:moveTo>
                    <a:pt x="9345168" y="0"/>
                  </a:moveTo>
                  <a:lnTo>
                    <a:pt x="0" y="0"/>
                  </a:lnTo>
                  <a:lnTo>
                    <a:pt x="0" y="54762"/>
                  </a:lnTo>
                  <a:lnTo>
                    <a:pt x="9345168" y="54762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7">
              <a:extLst>
                <a:ext uri="{FF2B5EF4-FFF2-40B4-BE49-F238E27FC236}">
                  <a16:creationId xmlns:a16="http://schemas.microsoft.com/office/drawing/2014/main" id="{466AC504-6D20-7ED5-D3DD-6E49E7B2B742}"/>
                </a:ext>
              </a:extLst>
            </p:cNvPr>
            <p:cNvSpPr/>
            <p:nvPr/>
          </p:nvSpPr>
          <p:spPr>
            <a:xfrm>
              <a:off x="0" y="400182"/>
              <a:ext cx="9345295" cy="704215"/>
            </a:xfrm>
            <a:custGeom>
              <a:avLst/>
              <a:gdLst/>
              <a:ahLst/>
              <a:cxnLst/>
              <a:rect l="l" t="t" r="r" b="b"/>
              <a:pathLst>
                <a:path w="9345295" h="704215">
                  <a:moveTo>
                    <a:pt x="9345168" y="0"/>
                  </a:moveTo>
                  <a:lnTo>
                    <a:pt x="9324244" y="61845"/>
                  </a:lnTo>
                  <a:lnTo>
                    <a:pt x="9230865" y="161703"/>
                  </a:lnTo>
                  <a:lnTo>
                    <a:pt x="9048313" y="204875"/>
                  </a:lnTo>
                  <a:lnTo>
                    <a:pt x="281109" y="214502"/>
                  </a:lnTo>
                  <a:lnTo>
                    <a:pt x="239397" y="219165"/>
                  </a:lnTo>
                  <a:lnTo>
                    <a:pt x="145897" y="248822"/>
                  </a:lnTo>
                  <a:lnTo>
                    <a:pt x="48060" y="326979"/>
                  </a:lnTo>
                  <a:lnTo>
                    <a:pt x="0" y="458862"/>
                  </a:lnTo>
                  <a:lnTo>
                    <a:pt x="0" y="704023"/>
                  </a:lnTo>
                  <a:lnTo>
                    <a:pt x="9345168" y="704023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20">
            <a:extLst>
              <a:ext uri="{FF2B5EF4-FFF2-40B4-BE49-F238E27FC236}">
                <a16:creationId xmlns:a16="http://schemas.microsoft.com/office/drawing/2014/main" id="{C022E75A-8187-84D9-C075-BCF1648F79E5}"/>
              </a:ext>
            </a:extLst>
          </p:cNvPr>
          <p:cNvSpPr/>
          <p:nvPr/>
        </p:nvSpPr>
        <p:spPr>
          <a:xfrm>
            <a:off x="1191759" y="5368579"/>
            <a:ext cx="26504" cy="19665"/>
          </a:xfrm>
          <a:custGeom>
            <a:avLst/>
            <a:gdLst/>
            <a:ahLst/>
            <a:cxnLst/>
            <a:rect l="l" t="t" r="r" b="b"/>
            <a:pathLst>
              <a:path w="20319" h="20320">
                <a:moveTo>
                  <a:pt x="0" y="9969"/>
                </a:moveTo>
                <a:lnTo>
                  <a:pt x="2919" y="2919"/>
                </a:lnTo>
                <a:lnTo>
                  <a:pt x="9969" y="0"/>
                </a:lnTo>
                <a:lnTo>
                  <a:pt x="17019" y="2919"/>
                </a:lnTo>
                <a:lnTo>
                  <a:pt x="19938" y="9969"/>
                </a:lnTo>
                <a:lnTo>
                  <a:pt x="17019" y="17019"/>
                </a:lnTo>
                <a:lnTo>
                  <a:pt x="9969" y="19938"/>
                </a:lnTo>
                <a:lnTo>
                  <a:pt x="2919" y="17019"/>
                </a:lnTo>
                <a:lnTo>
                  <a:pt x="0" y="99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2136A917-5660-F954-EFBE-B3FAE4937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1477328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22BEC0AC-C4E9-8498-9507-FC5F66D8E6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169171"/>
            <a:ext cx="10237304" cy="431029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0507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B5A14-BF3E-5E32-99D9-FE6FBBA96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55242F-DF06-C3E1-17FC-E2E45F676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8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80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4000" y="1154390"/>
            <a:ext cx="96811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9973" y="1805201"/>
            <a:ext cx="968118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3" name="object 2">
            <a:extLst>
              <a:ext uri="{FF2B5EF4-FFF2-40B4-BE49-F238E27FC236}">
                <a16:creationId xmlns:a16="http://schemas.microsoft.com/office/drawing/2014/main" id="{9392ED96-9952-F191-B3F5-9CCEE63509F4}"/>
              </a:ext>
            </a:extLst>
          </p:cNvPr>
          <p:cNvSpPr/>
          <p:nvPr/>
        </p:nvSpPr>
        <p:spPr>
          <a:xfrm>
            <a:off x="1821" y="526259"/>
            <a:ext cx="12187859" cy="333068"/>
          </a:xfrm>
          <a:custGeom>
            <a:avLst/>
            <a:gdLst/>
            <a:ahLst/>
            <a:cxnLst/>
            <a:rect l="l" t="t" r="r" b="b"/>
            <a:pathLst>
              <a:path w="9344025" h="344169">
                <a:moveTo>
                  <a:pt x="0" y="343573"/>
                </a:moveTo>
                <a:lnTo>
                  <a:pt x="9343771" y="343573"/>
                </a:lnTo>
                <a:lnTo>
                  <a:pt x="9343771" y="0"/>
                </a:lnTo>
                <a:lnTo>
                  <a:pt x="0" y="0"/>
                </a:lnTo>
                <a:lnTo>
                  <a:pt x="0" y="343573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">
            <a:extLst>
              <a:ext uri="{FF2B5EF4-FFF2-40B4-BE49-F238E27FC236}">
                <a16:creationId xmlns:a16="http://schemas.microsoft.com/office/drawing/2014/main" id="{F9C839CE-BDE7-9889-3349-7A7F6FB0CF62}"/>
              </a:ext>
            </a:extLst>
          </p:cNvPr>
          <p:cNvGrpSpPr/>
          <p:nvPr/>
        </p:nvGrpSpPr>
        <p:grpSpPr>
          <a:xfrm>
            <a:off x="1" y="0"/>
            <a:ext cx="12189515" cy="1068644"/>
            <a:chOff x="0" y="0"/>
            <a:chExt cx="9345295" cy="1104265"/>
          </a:xfrm>
        </p:grpSpPr>
        <p:sp>
          <p:nvSpPr>
            <p:cNvPr id="35" name="object 4">
              <a:extLst>
                <a:ext uri="{FF2B5EF4-FFF2-40B4-BE49-F238E27FC236}">
                  <a16:creationId xmlns:a16="http://schemas.microsoft.com/office/drawing/2014/main" id="{FFF19F24-7BBE-A917-F562-A4E901D35A4D}"/>
                </a:ext>
              </a:extLst>
            </p:cNvPr>
            <p:cNvSpPr/>
            <p:nvPr/>
          </p:nvSpPr>
          <p:spPr>
            <a:xfrm>
              <a:off x="1396" y="0"/>
              <a:ext cx="9344025" cy="440055"/>
            </a:xfrm>
            <a:custGeom>
              <a:avLst/>
              <a:gdLst/>
              <a:ahLst/>
              <a:cxnLst/>
              <a:rect l="l" t="t" r="r" b="b"/>
              <a:pathLst>
                <a:path w="9344025" h="440055">
                  <a:moveTo>
                    <a:pt x="0" y="439445"/>
                  </a:moveTo>
                  <a:lnTo>
                    <a:pt x="9343771" y="439445"/>
                  </a:lnTo>
                  <a:lnTo>
                    <a:pt x="9343771" y="0"/>
                  </a:lnTo>
                  <a:lnTo>
                    <a:pt x="0" y="0"/>
                  </a:lnTo>
                  <a:lnTo>
                    <a:pt x="0" y="439445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5">
              <a:extLst>
                <a:ext uri="{FF2B5EF4-FFF2-40B4-BE49-F238E27FC236}">
                  <a16:creationId xmlns:a16="http://schemas.microsoft.com/office/drawing/2014/main" id="{0974C27B-9DBE-1D35-6661-3A68B66C1EFA}"/>
                </a:ext>
              </a:extLst>
            </p:cNvPr>
            <p:cNvSpPr/>
            <p:nvPr/>
          </p:nvSpPr>
          <p:spPr>
            <a:xfrm>
              <a:off x="0" y="439445"/>
              <a:ext cx="9345295" cy="50165"/>
            </a:xfrm>
            <a:custGeom>
              <a:avLst/>
              <a:gdLst/>
              <a:ahLst/>
              <a:cxnLst/>
              <a:rect l="l" t="t" r="r" b="b"/>
              <a:pathLst>
                <a:path w="9345295" h="50165">
                  <a:moveTo>
                    <a:pt x="0" y="49593"/>
                  </a:moveTo>
                  <a:lnTo>
                    <a:pt x="9345168" y="49593"/>
                  </a:lnTo>
                  <a:lnTo>
                    <a:pt x="9345168" y="0"/>
                  </a:lnTo>
                  <a:lnTo>
                    <a:pt x="0" y="0"/>
                  </a:lnTo>
                  <a:lnTo>
                    <a:pt x="0" y="49593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6">
              <a:extLst>
                <a:ext uri="{FF2B5EF4-FFF2-40B4-BE49-F238E27FC236}">
                  <a16:creationId xmlns:a16="http://schemas.microsoft.com/office/drawing/2014/main" id="{CB088687-F53C-99FC-86A6-3A25F384AF0C}"/>
                </a:ext>
              </a:extLst>
            </p:cNvPr>
            <p:cNvSpPr/>
            <p:nvPr/>
          </p:nvSpPr>
          <p:spPr>
            <a:xfrm>
              <a:off x="0" y="489038"/>
              <a:ext cx="9345295" cy="55244"/>
            </a:xfrm>
            <a:custGeom>
              <a:avLst/>
              <a:gdLst/>
              <a:ahLst/>
              <a:cxnLst/>
              <a:rect l="l" t="t" r="r" b="b"/>
              <a:pathLst>
                <a:path w="9345295" h="55245">
                  <a:moveTo>
                    <a:pt x="9345168" y="0"/>
                  </a:moveTo>
                  <a:lnTo>
                    <a:pt x="0" y="0"/>
                  </a:lnTo>
                  <a:lnTo>
                    <a:pt x="0" y="54762"/>
                  </a:lnTo>
                  <a:lnTo>
                    <a:pt x="9345168" y="54762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A78365FC-57E8-B812-6757-A83EC3D9252D}"/>
                </a:ext>
              </a:extLst>
            </p:cNvPr>
            <p:cNvSpPr/>
            <p:nvPr/>
          </p:nvSpPr>
          <p:spPr>
            <a:xfrm>
              <a:off x="0" y="400182"/>
              <a:ext cx="9345295" cy="704215"/>
            </a:xfrm>
            <a:custGeom>
              <a:avLst/>
              <a:gdLst/>
              <a:ahLst/>
              <a:cxnLst/>
              <a:rect l="l" t="t" r="r" b="b"/>
              <a:pathLst>
                <a:path w="9345295" h="704215">
                  <a:moveTo>
                    <a:pt x="9345168" y="0"/>
                  </a:moveTo>
                  <a:lnTo>
                    <a:pt x="9324244" y="61845"/>
                  </a:lnTo>
                  <a:lnTo>
                    <a:pt x="9230865" y="161703"/>
                  </a:lnTo>
                  <a:lnTo>
                    <a:pt x="9048313" y="204875"/>
                  </a:lnTo>
                  <a:lnTo>
                    <a:pt x="281109" y="214502"/>
                  </a:lnTo>
                  <a:lnTo>
                    <a:pt x="239397" y="219165"/>
                  </a:lnTo>
                  <a:lnTo>
                    <a:pt x="145897" y="248822"/>
                  </a:lnTo>
                  <a:lnTo>
                    <a:pt x="48060" y="326979"/>
                  </a:lnTo>
                  <a:lnTo>
                    <a:pt x="0" y="458862"/>
                  </a:lnTo>
                  <a:lnTo>
                    <a:pt x="0" y="704023"/>
                  </a:lnTo>
                  <a:lnTo>
                    <a:pt x="9345168" y="704023"/>
                  </a:lnTo>
                  <a:lnTo>
                    <a:pt x="9345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20">
            <a:extLst>
              <a:ext uri="{FF2B5EF4-FFF2-40B4-BE49-F238E27FC236}">
                <a16:creationId xmlns:a16="http://schemas.microsoft.com/office/drawing/2014/main" id="{D44C0A18-F6B3-6B06-073B-F84AEA915492}"/>
              </a:ext>
            </a:extLst>
          </p:cNvPr>
          <p:cNvSpPr/>
          <p:nvPr/>
        </p:nvSpPr>
        <p:spPr>
          <a:xfrm>
            <a:off x="1191759" y="5368579"/>
            <a:ext cx="26504" cy="19665"/>
          </a:xfrm>
          <a:custGeom>
            <a:avLst/>
            <a:gdLst/>
            <a:ahLst/>
            <a:cxnLst/>
            <a:rect l="l" t="t" r="r" b="b"/>
            <a:pathLst>
              <a:path w="20319" h="20320">
                <a:moveTo>
                  <a:pt x="0" y="9969"/>
                </a:moveTo>
                <a:lnTo>
                  <a:pt x="2919" y="2919"/>
                </a:lnTo>
                <a:lnTo>
                  <a:pt x="9969" y="0"/>
                </a:lnTo>
                <a:lnTo>
                  <a:pt x="17019" y="2919"/>
                </a:lnTo>
                <a:lnTo>
                  <a:pt x="19938" y="9969"/>
                </a:lnTo>
                <a:lnTo>
                  <a:pt x="17019" y="17019"/>
                </a:lnTo>
                <a:lnTo>
                  <a:pt x="9969" y="19938"/>
                </a:lnTo>
                <a:lnTo>
                  <a:pt x="2919" y="17019"/>
                </a:lnTo>
                <a:lnTo>
                  <a:pt x="0" y="99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13">
            <a:extLst>
              <a:ext uri="{FF2B5EF4-FFF2-40B4-BE49-F238E27FC236}">
                <a16:creationId xmlns:a16="http://schemas.microsoft.com/office/drawing/2014/main" id="{2985EE25-06CE-A763-4C11-FB9FA5B4291E}"/>
              </a:ext>
            </a:extLst>
          </p:cNvPr>
          <p:cNvGrpSpPr/>
          <p:nvPr userDrawn="1"/>
        </p:nvGrpSpPr>
        <p:grpSpPr>
          <a:xfrm>
            <a:off x="9782927" y="6220872"/>
            <a:ext cx="2026920" cy="416559"/>
            <a:chOff x="9782927" y="6220872"/>
            <a:chExt cx="2026920" cy="416559"/>
          </a:xfrm>
        </p:grpSpPr>
        <p:pic>
          <p:nvPicPr>
            <p:cNvPr id="8" name="object 14">
              <a:extLst>
                <a:ext uri="{FF2B5EF4-FFF2-40B4-BE49-F238E27FC236}">
                  <a16:creationId xmlns:a16="http://schemas.microsoft.com/office/drawing/2014/main" id="{9226EF2D-4221-6D76-0CFE-8C3776C4C801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232998" y="6308181"/>
              <a:ext cx="1576500" cy="227854"/>
            </a:xfrm>
            <a:prstGeom prst="rect">
              <a:avLst/>
            </a:prstGeom>
          </p:spPr>
        </p:pic>
        <p:pic>
          <p:nvPicPr>
            <p:cNvPr id="9" name="object 15">
              <a:extLst>
                <a:ext uri="{FF2B5EF4-FFF2-40B4-BE49-F238E27FC236}">
                  <a16:creationId xmlns:a16="http://schemas.microsoft.com/office/drawing/2014/main" id="{FF565148-A6A3-0CBB-729C-6760944F2B7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782927" y="6220872"/>
              <a:ext cx="416377" cy="416377"/>
            </a:xfrm>
            <a:prstGeom prst="rect">
              <a:avLst/>
            </a:prstGeom>
          </p:spPr>
        </p:pic>
        <p:sp>
          <p:nvSpPr>
            <p:cNvPr id="10" name="object 16">
              <a:extLst>
                <a:ext uri="{FF2B5EF4-FFF2-40B4-BE49-F238E27FC236}">
                  <a16:creationId xmlns:a16="http://schemas.microsoft.com/office/drawing/2014/main" id="{4E14FDB1-8A67-810F-1700-1CFB475D2F0C}"/>
                </a:ext>
              </a:extLst>
            </p:cNvPr>
            <p:cNvSpPr/>
            <p:nvPr/>
          </p:nvSpPr>
          <p:spPr>
            <a:xfrm>
              <a:off x="9796382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83" y="358608"/>
                  </a:lnTo>
                  <a:lnTo>
                    <a:pt x="98483" y="340727"/>
                  </a:lnTo>
                  <a:lnTo>
                    <a:pt x="62622" y="313004"/>
                  </a:lnTo>
                  <a:lnTo>
                    <a:pt x="34900" y="277140"/>
                  </a:lnTo>
                  <a:lnTo>
                    <a:pt x="17019" y="234836"/>
                  </a:lnTo>
                  <a:lnTo>
                    <a:pt x="10680" y="187794"/>
                  </a:lnTo>
                  <a:lnTo>
                    <a:pt x="17019" y="140758"/>
                  </a:lnTo>
                  <a:lnTo>
                    <a:pt x="34900" y="98458"/>
                  </a:lnTo>
                  <a:lnTo>
                    <a:pt x="62622" y="62596"/>
                  </a:lnTo>
                  <a:lnTo>
                    <a:pt x="98483" y="34874"/>
                  </a:lnTo>
                  <a:lnTo>
                    <a:pt x="140783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7">
              <a:extLst>
                <a:ext uri="{FF2B5EF4-FFF2-40B4-BE49-F238E27FC236}">
                  <a16:creationId xmlns:a16="http://schemas.microsoft.com/office/drawing/2014/main" id="{C288FEB3-65B3-5B3E-6DD6-7B3C65766F8E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864629" y="6235219"/>
              <a:ext cx="225333" cy="384536"/>
            </a:xfrm>
            <a:prstGeom prst="rect">
              <a:avLst/>
            </a:prstGeom>
          </p:spPr>
        </p:pic>
        <p:pic>
          <p:nvPicPr>
            <p:cNvPr id="12" name="object 18">
              <a:extLst>
                <a:ext uri="{FF2B5EF4-FFF2-40B4-BE49-F238E27FC236}">
                  <a16:creationId xmlns:a16="http://schemas.microsoft.com/office/drawing/2014/main" id="{E3E38D96-16BE-6B93-CCB0-877540C9A6DB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65939" y="6272518"/>
              <a:ext cx="69242" cy="154660"/>
            </a:xfrm>
            <a:prstGeom prst="rect">
              <a:avLst/>
            </a:prstGeom>
          </p:spPr>
        </p:pic>
        <p:pic>
          <p:nvPicPr>
            <p:cNvPr id="13" name="object 19">
              <a:extLst>
                <a:ext uri="{FF2B5EF4-FFF2-40B4-BE49-F238E27FC236}">
                  <a16:creationId xmlns:a16="http://schemas.microsoft.com/office/drawing/2014/main" id="{18D8A1F3-042F-587C-6B88-589BF787FF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30750" y="6448374"/>
              <a:ext cx="78917" cy="87718"/>
            </a:xfrm>
            <a:prstGeom prst="rect">
              <a:avLst/>
            </a:prstGeom>
          </p:spPr>
        </p:pic>
        <p:sp>
          <p:nvSpPr>
            <p:cNvPr id="14" name="object 20">
              <a:extLst>
                <a:ext uri="{FF2B5EF4-FFF2-40B4-BE49-F238E27FC236}">
                  <a16:creationId xmlns:a16="http://schemas.microsoft.com/office/drawing/2014/main" id="{F84CDDF3-0CC7-477C-3661-623DCEACFB95}"/>
                </a:ext>
              </a:extLst>
            </p:cNvPr>
            <p:cNvSpPr/>
            <p:nvPr/>
          </p:nvSpPr>
          <p:spPr>
            <a:xfrm>
              <a:off x="9942677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21">
              <a:extLst>
                <a:ext uri="{FF2B5EF4-FFF2-40B4-BE49-F238E27FC236}">
                  <a16:creationId xmlns:a16="http://schemas.microsoft.com/office/drawing/2014/main" id="{E0A76D35-1981-E67B-9393-F85FA96F956F}"/>
                </a:ext>
              </a:extLst>
            </p:cNvPr>
            <p:cNvSpPr/>
            <p:nvPr/>
          </p:nvSpPr>
          <p:spPr>
            <a:xfrm>
              <a:off x="9873259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24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44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20" y="320294"/>
                  </a:lnTo>
                  <a:lnTo>
                    <a:pt x="84594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69" y="161480"/>
                  </a:moveTo>
                  <a:lnTo>
                    <a:pt x="162013" y="143611"/>
                  </a:lnTo>
                  <a:lnTo>
                    <a:pt x="157937" y="156298"/>
                  </a:lnTo>
                  <a:lnTo>
                    <a:pt x="149720" y="163880"/>
                  </a:lnTo>
                  <a:lnTo>
                    <a:pt x="140627" y="167919"/>
                  </a:lnTo>
                  <a:lnTo>
                    <a:pt x="133896" y="169926"/>
                  </a:lnTo>
                  <a:lnTo>
                    <a:pt x="114300" y="176745"/>
                  </a:lnTo>
                  <a:lnTo>
                    <a:pt x="69634" y="196342"/>
                  </a:lnTo>
                  <a:lnTo>
                    <a:pt x="58585" y="245211"/>
                  </a:lnTo>
                  <a:lnTo>
                    <a:pt x="60693" y="240372"/>
                  </a:lnTo>
                  <a:lnTo>
                    <a:pt x="65659" y="235432"/>
                  </a:lnTo>
                  <a:lnTo>
                    <a:pt x="75577" y="230111"/>
                  </a:lnTo>
                  <a:lnTo>
                    <a:pt x="92532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13" y="201942"/>
                  </a:lnTo>
                  <a:lnTo>
                    <a:pt x="158457" y="185178"/>
                  </a:lnTo>
                  <a:lnTo>
                    <a:pt x="164934" y="173507"/>
                  </a:lnTo>
                  <a:lnTo>
                    <a:pt x="165569" y="161480"/>
                  </a:lnTo>
                  <a:close/>
                </a:path>
                <a:path w="196215" h="320675">
                  <a:moveTo>
                    <a:pt x="195732" y="30683"/>
                  </a:moveTo>
                  <a:lnTo>
                    <a:pt x="159740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18" y="8953"/>
                  </a:lnTo>
                  <a:lnTo>
                    <a:pt x="121500" y="22987"/>
                  </a:lnTo>
                  <a:lnTo>
                    <a:pt x="135585" y="18440"/>
                  </a:lnTo>
                  <a:lnTo>
                    <a:pt x="145542" y="18262"/>
                  </a:lnTo>
                  <a:lnTo>
                    <a:pt x="156057" y="23660"/>
                  </a:lnTo>
                  <a:lnTo>
                    <a:pt x="171881" y="35839"/>
                  </a:lnTo>
                  <a:lnTo>
                    <a:pt x="190055" y="35585"/>
                  </a:lnTo>
                  <a:lnTo>
                    <a:pt x="195732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22">
              <a:extLst>
                <a:ext uri="{FF2B5EF4-FFF2-40B4-BE49-F238E27FC236}">
                  <a16:creationId xmlns:a16="http://schemas.microsoft.com/office/drawing/2014/main" id="{CC84A0A3-FB5A-D53E-6318-C49B5C4BA01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821305" y="6368249"/>
              <a:ext cx="337996" cy="99187"/>
            </a:xfrm>
            <a:prstGeom prst="rect">
              <a:avLst/>
            </a:prstGeom>
          </p:spPr>
        </p:pic>
        <p:sp>
          <p:nvSpPr>
            <p:cNvPr id="17" name="object 23">
              <a:extLst>
                <a:ext uri="{FF2B5EF4-FFF2-40B4-BE49-F238E27FC236}">
                  <a16:creationId xmlns:a16="http://schemas.microsoft.com/office/drawing/2014/main" id="{9CBDF2AC-7CA8-84F1-C9E3-1D13FFBE486F}"/>
                </a:ext>
              </a:extLst>
            </p:cNvPr>
            <p:cNvSpPr/>
            <p:nvPr/>
          </p:nvSpPr>
          <p:spPr>
            <a:xfrm>
              <a:off x="9831146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99" y="35902"/>
                  </a:lnTo>
                  <a:lnTo>
                    <a:pt x="43205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92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52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25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88" y="25527"/>
                  </a:lnTo>
                  <a:lnTo>
                    <a:pt x="89611" y="18440"/>
                  </a:lnTo>
                  <a:lnTo>
                    <a:pt x="96558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803" y="3060"/>
                  </a:moveTo>
                  <a:lnTo>
                    <a:pt x="176047" y="1638"/>
                  </a:lnTo>
                  <a:lnTo>
                    <a:pt x="169964" y="0"/>
                  </a:lnTo>
                  <a:lnTo>
                    <a:pt x="161925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98" y="36410"/>
                  </a:lnTo>
                  <a:lnTo>
                    <a:pt x="126771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401" y="70688"/>
                  </a:lnTo>
                  <a:lnTo>
                    <a:pt x="168732" y="70688"/>
                  </a:lnTo>
                  <a:lnTo>
                    <a:pt x="175145" y="69164"/>
                  </a:lnTo>
                  <a:lnTo>
                    <a:pt x="177990" y="67741"/>
                  </a:lnTo>
                  <a:lnTo>
                    <a:pt x="175653" y="55638"/>
                  </a:lnTo>
                  <a:lnTo>
                    <a:pt x="172593" y="56845"/>
                  </a:lnTo>
                  <a:lnTo>
                    <a:pt x="167411" y="57873"/>
                  </a:lnTo>
                  <a:lnTo>
                    <a:pt x="162725" y="57873"/>
                  </a:lnTo>
                  <a:lnTo>
                    <a:pt x="153454" y="56311"/>
                  </a:lnTo>
                  <a:lnTo>
                    <a:pt x="146558" y="51841"/>
                  </a:lnTo>
                  <a:lnTo>
                    <a:pt x="142252" y="44792"/>
                  </a:lnTo>
                  <a:lnTo>
                    <a:pt x="140766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25" y="14224"/>
                  </a:lnTo>
                  <a:lnTo>
                    <a:pt x="162636" y="12827"/>
                  </a:lnTo>
                  <a:lnTo>
                    <a:pt x="168122" y="12827"/>
                  </a:lnTo>
                  <a:lnTo>
                    <a:pt x="172491" y="14033"/>
                  </a:lnTo>
                  <a:lnTo>
                    <a:pt x="175653" y="15354"/>
                  </a:lnTo>
                  <a:lnTo>
                    <a:pt x="178803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41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901" y="2400"/>
                  </a:lnTo>
                  <a:lnTo>
                    <a:pt x="266001" y="9436"/>
                  </a:lnTo>
                  <a:lnTo>
                    <a:pt x="258013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74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37" y="25527"/>
                  </a:lnTo>
                  <a:lnTo>
                    <a:pt x="277660" y="18440"/>
                  </a:lnTo>
                  <a:lnTo>
                    <a:pt x="284607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24">
              <a:extLst>
                <a:ext uri="{FF2B5EF4-FFF2-40B4-BE49-F238E27FC236}">
                  <a16:creationId xmlns:a16="http://schemas.microsoft.com/office/drawing/2014/main" id="{CC50AA84-FF04-6EF7-DFB7-97E187881FC8}"/>
                </a:ext>
              </a:extLst>
            </p:cNvPr>
            <p:cNvSpPr/>
            <p:nvPr/>
          </p:nvSpPr>
          <p:spPr>
            <a:xfrm>
              <a:off x="10135253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4340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2" r:id="rId3"/>
    <p:sldLayoutId id="2147483671" r:id="rId4"/>
  </p:sldLayoutIdLst>
  <p:hf hdr="0" ft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42432" eaLnBrk="1" hangingPunct="1">
        <a:defRPr>
          <a:latin typeface="+mn-lt"/>
          <a:ea typeface="+mn-ea"/>
          <a:cs typeface="+mn-cs"/>
        </a:defRPr>
      </a:lvl2pPr>
      <a:lvl3pPr marL="884865" eaLnBrk="1" hangingPunct="1">
        <a:defRPr>
          <a:latin typeface="+mn-lt"/>
          <a:ea typeface="+mn-ea"/>
          <a:cs typeface="+mn-cs"/>
        </a:defRPr>
      </a:lvl3pPr>
      <a:lvl4pPr marL="1327297" eaLnBrk="1" hangingPunct="1">
        <a:defRPr>
          <a:latin typeface="+mn-lt"/>
          <a:ea typeface="+mn-ea"/>
          <a:cs typeface="+mn-cs"/>
        </a:defRPr>
      </a:lvl4pPr>
      <a:lvl5pPr marL="1769730" eaLnBrk="1" hangingPunct="1">
        <a:defRPr>
          <a:latin typeface="+mn-lt"/>
          <a:ea typeface="+mn-ea"/>
          <a:cs typeface="+mn-cs"/>
        </a:defRPr>
      </a:lvl5pPr>
      <a:lvl6pPr marL="2212162" eaLnBrk="1" hangingPunct="1">
        <a:defRPr>
          <a:latin typeface="+mn-lt"/>
          <a:ea typeface="+mn-ea"/>
          <a:cs typeface="+mn-cs"/>
        </a:defRPr>
      </a:lvl6pPr>
      <a:lvl7pPr marL="2654595" eaLnBrk="1" hangingPunct="1">
        <a:defRPr>
          <a:latin typeface="+mn-lt"/>
          <a:ea typeface="+mn-ea"/>
          <a:cs typeface="+mn-cs"/>
        </a:defRPr>
      </a:lvl7pPr>
      <a:lvl8pPr marL="3097027" eaLnBrk="1" hangingPunct="1">
        <a:defRPr>
          <a:latin typeface="+mn-lt"/>
          <a:ea typeface="+mn-ea"/>
          <a:cs typeface="+mn-cs"/>
        </a:defRPr>
      </a:lvl8pPr>
      <a:lvl9pPr marL="353946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42432" eaLnBrk="1" hangingPunct="1">
        <a:defRPr>
          <a:latin typeface="+mn-lt"/>
          <a:ea typeface="+mn-ea"/>
          <a:cs typeface="+mn-cs"/>
        </a:defRPr>
      </a:lvl2pPr>
      <a:lvl3pPr marL="884865" eaLnBrk="1" hangingPunct="1">
        <a:defRPr>
          <a:latin typeface="+mn-lt"/>
          <a:ea typeface="+mn-ea"/>
          <a:cs typeface="+mn-cs"/>
        </a:defRPr>
      </a:lvl3pPr>
      <a:lvl4pPr marL="1327297" eaLnBrk="1" hangingPunct="1">
        <a:defRPr>
          <a:latin typeface="+mn-lt"/>
          <a:ea typeface="+mn-ea"/>
          <a:cs typeface="+mn-cs"/>
        </a:defRPr>
      </a:lvl4pPr>
      <a:lvl5pPr marL="1769730" eaLnBrk="1" hangingPunct="1">
        <a:defRPr>
          <a:latin typeface="+mn-lt"/>
          <a:ea typeface="+mn-ea"/>
          <a:cs typeface="+mn-cs"/>
        </a:defRPr>
      </a:lvl5pPr>
      <a:lvl6pPr marL="2212162" eaLnBrk="1" hangingPunct="1">
        <a:defRPr>
          <a:latin typeface="+mn-lt"/>
          <a:ea typeface="+mn-ea"/>
          <a:cs typeface="+mn-cs"/>
        </a:defRPr>
      </a:lvl6pPr>
      <a:lvl7pPr marL="2654595" eaLnBrk="1" hangingPunct="1">
        <a:defRPr>
          <a:latin typeface="+mn-lt"/>
          <a:ea typeface="+mn-ea"/>
          <a:cs typeface="+mn-cs"/>
        </a:defRPr>
      </a:lvl7pPr>
      <a:lvl8pPr marL="3097027" eaLnBrk="1" hangingPunct="1">
        <a:defRPr>
          <a:latin typeface="+mn-lt"/>
          <a:ea typeface="+mn-ea"/>
          <a:cs typeface="+mn-cs"/>
        </a:defRPr>
      </a:lvl8pPr>
      <a:lvl9pPr marL="3539460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Susan\Downloads\HEART%20Score%20for%20Major%20Cardiac%20Events.mhtml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hyperlink" Target="https://www.mdcalc.com/calc/608/canadian-ct-head-injury-trauma-rule" TargetMode="External"/><Relationship Id="rId5" Type="http://schemas.openxmlformats.org/officeDocument/2006/relationships/image" Target="../media/image9.png"/><Relationship Id="rId10" Type="http://schemas.openxmlformats.org/officeDocument/2006/relationships/hyperlink" Target="https://www.mdcalc.com/calc/324/curb-65-score-pneumonia-severity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www.mdcalc.com/calc/10604/crb-65-score-for-pneumonia-severity-crb-6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458859"/>
            <a:ext cx="12192000" cy="394335"/>
          </a:xfrm>
          <a:custGeom>
            <a:avLst/>
            <a:gdLst/>
            <a:ahLst/>
            <a:cxnLst/>
            <a:rect l="l" t="t" r="r" b="b"/>
            <a:pathLst>
              <a:path w="12192000" h="394335">
                <a:moveTo>
                  <a:pt x="0" y="394106"/>
                </a:moveTo>
                <a:lnTo>
                  <a:pt x="12191695" y="394106"/>
                </a:lnTo>
                <a:lnTo>
                  <a:pt x="12191695" y="0"/>
                </a:lnTo>
                <a:lnTo>
                  <a:pt x="0" y="0"/>
                </a:lnTo>
                <a:lnTo>
                  <a:pt x="0" y="394106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2459355"/>
            <a:chOff x="0" y="0"/>
            <a:chExt cx="12192000" cy="245935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2339340"/>
            </a:xfrm>
            <a:custGeom>
              <a:avLst/>
              <a:gdLst/>
              <a:ahLst/>
              <a:cxnLst/>
              <a:rect l="l" t="t" r="r" b="b"/>
              <a:pathLst>
                <a:path w="12192000" h="2339340">
                  <a:moveTo>
                    <a:pt x="0" y="2339149"/>
                  </a:moveTo>
                  <a:lnTo>
                    <a:pt x="12191695" y="2339149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2339149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339149"/>
              <a:ext cx="12192000" cy="57150"/>
            </a:xfrm>
            <a:custGeom>
              <a:avLst/>
              <a:gdLst/>
              <a:ahLst/>
              <a:cxnLst/>
              <a:rect l="l" t="t" r="r" b="b"/>
              <a:pathLst>
                <a:path w="12192000" h="57150">
                  <a:moveTo>
                    <a:pt x="0" y="56908"/>
                  </a:moveTo>
                  <a:lnTo>
                    <a:pt x="12191695" y="56908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6908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396058"/>
              <a:ext cx="12192000" cy="62865"/>
            </a:xfrm>
            <a:custGeom>
              <a:avLst/>
              <a:gdLst/>
              <a:ahLst/>
              <a:cxnLst/>
              <a:rect l="l" t="t" r="r" b="b"/>
              <a:pathLst>
                <a:path w="12192000" h="62864">
                  <a:moveTo>
                    <a:pt x="12191695" y="0"/>
                  </a:moveTo>
                  <a:lnTo>
                    <a:pt x="0" y="0"/>
                  </a:lnTo>
                  <a:lnTo>
                    <a:pt x="0" y="62801"/>
                  </a:lnTo>
                  <a:lnTo>
                    <a:pt x="12191695" y="62801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5762" y="709321"/>
            <a:ext cx="7086637" cy="112466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3600" b="1" dirty="0">
                <a:solidFill>
                  <a:srgbClr val="FFFFFF"/>
                </a:solidFill>
                <a:latin typeface="Calibri"/>
                <a:cs typeface="Calibri"/>
              </a:rPr>
              <a:t>Implementation of Clinical Decision Support Tools</a:t>
            </a:r>
            <a:endParaRPr sz="36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92000" cy="3117850"/>
            <a:chOff x="0" y="0"/>
            <a:chExt cx="12192000" cy="3117850"/>
          </a:xfrm>
        </p:grpSpPr>
        <p:sp>
          <p:nvSpPr>
            <p:cNvPr id="9" name="object 9"/>
            <p:cNvSpPr/>
            <p:nvPr/>
          </p:nvSpPr>
          <p:spPr>
            <a:xfrm>
              <a:off x="0" y="2220413"/>
              <a:ext cx="12192000" cy="897255"/>
            </a:xfrm>
            <a:custGeom>
              <a:avLst/>
              <a:gdLst/>
              <a:ahLst/>
              <a:cxnLst/>
              <a:rect l="l" t="t" r="r" b="b"/>
              <a:pathLst>
                <a:path w="12192000" h="897255">
                  <a:moveTo>
                    <a:pt x="12191695" y="0"/>
                  </a:moveTo>
                  <a:lnTo>
                    <a:pt x="12185907" y="49369"/>
                  </a:lnTo>
                  <a:lnTo>
                    <a:pt x="12141486" y="164391"/>
                  </a:lnTo>
                  <a:lnTo>
                    <a:pt x="12019854" y="278343"/>
                  </a:lnTo>
                  <a:lnTo>
                    <a:pt x="11782065" y="327613"/>
                  </a:lnTo>
                  <a:lnTo>
                    <a:pt x="362339" y="338586"/>
                  </a:lnTo>
                  <a:lnTo>
                    <a:pt x="308009" y="343908"/>
                  </a:lnTo>
                  <a:lnTo>
                    <a:pt x="186222" y="377754"/>
                  </a:lnTo>
                  <a:lnTo>
                    <a:pt x="58787" y="466943"/>
                  </a:lnTo>
                  <a:lnTo>
                    <a:pt x="0" y="608271"/>
                  </a:lnTo>
                  <a:lnTo>
                    <a:pt x="0" y="897195"/>
                  </a:lnTo>
                  <a:lnTo>
                    <a:pt x="12191695" y="897195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8461" y="0"/>
              <a:ext cx="1104900" cy="134620"/>
            </a:xfrm>
            <a:custGeom>
              <a:avLst/>
              <a:gdLst/>
              <a:ahLst/>
              <a:cxnLst/>
              <a:rect l="l" t="t" r="r" b="b"/>
              <a:pathLst>
                <a:path w="1104900" h="134620">
                  <a:moveTo>
                    <a:pt x="1104455" y="0"/>
                  </a:moveTo>
                  <a:lnTo>
                    <a:pt x="0" y="0"/>
                  </a:lnTo>
                  <a:lnTo>
                    <a:pt x="0" y="134175"/>
                  </a:lnTo>
                  <a:lnTo>
                    <a:pt x="1104455" y="134175"/>
                  </a:lnTo>
                  <a:lnTo>
                    <a:pt x="110445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412161" y="3622656"/>
            <a:ext cx="4607639" cy="130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spc="-25" dirty="0">
                <a:solidFill>
                  <a:srgbClr val="231F20"/>
                </a:solidFill>
                <a:latin typeface="Calibri"/>
                <a:cs typeface="Calibri"/>
              </a:rPr>
              <a:t>Susan Minter DNP, NP-C, CCHP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spc="-25" dirty="0">
                <a:solidFill>
                  <a:srgbClr val="231F20"/>
                </a:solidFill>
                <a:latin typeface="Calibri"/>
                <a:cs typeface="Calibri"/>
              </a:rPr>
              <a:t>Nurse Practitioner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spc="-25" dirty="0" err="1">
                <a:solidFill>
                  <a:srgbClr val="231F20"/>
                </a:solidFill>
                <a:latin typeface="Calibri"/>
                <a:cs typeface="Calibri"/>
              </a:rPr>
              <a:t>NaphCare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0400" y="3622656"/>
            <a:ext cx="4419600" cy="130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dirty="0">
                <a:solidFill>
                  <a:srgbClr val="231F20"/>
                </a:solidFill>
                <a:latin typeface="Calibri"/>
                <a:cs typeface="Calibri"/>
              </a:rPr>
              <a:t>P. Daniel McConnell MD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dirty="0">
                <a:solidFill>
                  <a:srgbClr val="231F20"/>
                </a:solidFill>
                <a:latin typeface="Calibri"/>
                <a:cs typeface="Calibri"/>
              </a:rPr>
              <a:t>Corporate Medical Director</a:t>
            </a:r>
          </a:p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lang="en-US" sz="2400" dirty="0" err="1">
                <a:solidFill>
                  <a:srgbClr val="231F20"/>
                </a:solidFill>
                <a:latin typeface="Calibri"/>
                <a:cs typeface="Calibri"/>
              </a:rPr>
              <a:t>NaphCare</a:t>
            </a:r>
            <a:r>
              <a:rPr lang="en-US" sz="24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9782927" y="6220872"/>
            <a:ext cx="2026920" cy="416559"/>
            <a:chOff x="9782927" y="6220872"/>
            <a:chExt cx="2026920" cy="416559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2998" y="6308181"/>
              <a:ext cx="1576500" cy="22785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82927" y="6220872"/>
              <a:ext cx="416377" cy="41637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9796382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83" y="358608"/>
                  </a:lnTo>
                  <a:lnTo>
                    <a:pt x="98483" y="340727"/>
                  </a:lnTo>
                  <a:lnTo>
                    <a:pt x="62622" y="313004"/>
                  </a:lnTo>
                  <a:lnTo>
                    <a:pt x="34900" y="277140"/>
                  </a:lnTo>
                  <a:lnTo>
                    <a:pt x="17019" y="234836"/>
                  </a:lnTo>
                  <a:lnTo>
                    <a:pt x="10680" y="187794"/>
                  </a:lnTo>
                  <a:lnTo>
                    <a:pt x="17019" y="140758"/>
                  </a:lnTo>
                  <a:lnTo>
                    <a:pt x="34900" y="98458"/>
                  </a:lnTo>
                  <a:lnTo>
                    <a:pt x="62622" y="62596"/>
                  </a:lnTo>
                  <a:lnTo>
                    <a:pt x="98483" y="34874"/>
                  </a:lnTo>
                  <a:lnTo>
                    <a:pt x="140783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64629" y="6235219"/>
              <a:ext cx="225333" cy="38453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65939" y="6272518"/>
              <a:ext cx="69242" cy="15466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30750" y="6448374"/>
              <a:ext cx="78917" cy="87718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9942677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73259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24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44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20" y="320294"/>
                  </a:lnTo>
                  <a:lnTo>
                    <a:pt x="84594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69" y="161480"/>
                  </a:moveTo>
                  <a:lnTo>
                    <a:pt x="162013" y="143611"/>
                  </a:lnTo>
                  <a:lnTo>
                    <a:pt x="157937" y="156298"/>
                  </a:lnTo>
                  <a:lnTo>
                    <a:pt x="149720" y="163880"/>
                  </a:lnTo>
                  <a:lnTo>
                    <a:pt x="140627" y="167919"/>
                  </a:lnTo>
                  <a:lnTo>
                    <a:pt x="133896" y="169926"/>
                  </a:lnTo>
                  <a:lnTo>
                    <a:pt x="114300" y="176745"/>
                  </a:lnTo>
                  <a:lnTo>
                    <a:pt x="69634" y="196342"/>
                  </a:lnTo>
                  <a:lnTo>
                    <a:pt x="58585" y="245211"/>
                  </a:lnTo>
                  <a:lnTo>
                    <a:pt x="60693" y="240372"/>
                  </a:lnTo>
                  <a:lnTo>
                    <a:pt x="65659" y="235432"/>
                  </a:lnTo>
                  <a:lnTo>
                    <a:pt x="75577" y="230111"/>
                  </a:lnTo>
                  <a:lnTo>
                    <a:pt x="92532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13" y="201942"/>
                  </a:lnTo>
                  <a:lnTo>
                    <a:pt x="158457" y="185178"/>
                  </a:lnTo>
                  <a:lnTo>
                    <a:pt x="164934" y="173507"/>
                  </a:lnTo>
                  <a:lnTo>
                    <a:pt x="165569" y="161480"/>
                  </a:lnTo>
                  <a:close/>
                </a:path>
                <a:path w="196215" h="320675">
                  <a:moveTo>
                    <a:pt x="195732" y="30683"/>
                  </a:moveTo>
                  <a:lnTo>
                    <a:pt x="159740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18" y="8953"/>
                  </a:lnTo>
                  <a:lnTo>
                    <a:pt x="121500" y="22987"/>
                  </a:lnTo>
                  <a:lnTo>
                    <a:pt x="135585" y="18440"/>
                  </a:lnTo>
                  <a:lnTo>
                    <a:pt x="145542" y="18262"/>
                  </a:lnTo>
                  <a:lnTo>
                    <a:pt x="156057" y="23660"/>
                  </a:lnTo>
                  <a:lnTo>
                    <a:pt x="171881" y="35839"/>
                  </a:lnTo>
                  <a:lnTo>
                    <a:pt x="190055" y="35585"/>
                  </a:lnTo>
                  <a:lnTo>
                    <a:pt x="195732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21305" y="6368249"/>
              <a:ext cx="337996" cy="9918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9831146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99" y="35902"/>
                  </a:lnTo>
                  <a:lnTo>
                    <a:pt x="43205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92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52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25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88" y="25527"/>
                  </a:lnTo>
                  <a:lnTo>
                    <a:pt x="89611" y="18440"/>
                  </a:lnTo>
                  <a:lnTo>
                    <a:pt x="96558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803" y="3060"/>
                  </a:moveTo>
                  <a:lnTo>
                    <a:pt x="176047" y="1638"/>
                  </a:lnTo>
                  <a:lnTo>
                    <a:pt x="169964" y="0"/>
                  </a:lnTo>
                  <a:lnTo>
                    <a:pt x="161925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98" y="36410"/>
                  </a:lnTo>
                  <a:lnTo>
                    <a:pt x="126771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401" y="70688"/>
                  </a:lnTo>
                  <a:lnTo>
                    <a:pt x="168732" y="70688"/>
                  </a:lnTo>
                  <a:lnTo>
                    <a:pt x="175145" y="69164"/>
                  </a:lnTo>
                  <a:lnTo>
                    <a:pt x="177990" y="67741"/>
                  </a:lnTo>
                  <a:lnTo>
                    <a:pt x="175653" y="55638"/>
                  </a:lnTo>
                  <a:lnTo>
                    <a:pt x="172593" y="56845"/>
                  </a:lnTo>
                  <a:lnTo>
                    <a:pt x="167411" y="57873"/>
                  </a:lnTo>
                  <a:lnTo>
                    <a:pt x="162725" y="57873"/>
                  </a:lnTo>
                  <a:lnTo>
                    <a:pt x="153454" y="56311"/>
                  </a:lnTo>
                  <a:lnTo>
                    <a:pt x="146558" y="51841"/>
                  </a:lnTo>
                  <a:lnTo>
                    <a:pt x="142252" y="44792"/>
                  </a:lnTo>
                  <a:lnTo>
                    <a:pt x="140766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25" y="14224"/>
                  </a:lnTo>
                  <a:lnTo>
                    <a:pt x="162636" y="12827"/>
                  </a:lnTo>
                  <a:lnTo>
                    <a:pt x="168122" y="12827"/>
                  </a:lnTo>
                  <a:lnTo>
                    <a:pt x="172491" y="14033"/>
                  </a:lnTo>
                  <a:lnTo>
                    <a:pt x="175653" y="15354"/>
                  </a:lnTo>
                  <a:lnTo>
                    <a:pt x="178803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41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901" y="2400"/>
                  </a:lnTo>
                  <a:lnTo>
                    <a:pt x="266001" y="9436"/>
                  </a:lnTo>
                  <a:lnTo>
                    <a:pt x="258013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74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37" y="25527"/>
                  </a:lnTo>
                  <a:lnTo>
                    <a:pt x="277660" y="18440"/>
                  </a:lnTo>
                  <a:lnTo>
                    <a:pt x="284607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135253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A2953314-DE4F-6BB4-2B92-B80AF291BCA6}"/>
              </a:ext>
            </a:extLst>
          </p:cNvPr>
          <p:cNvSpPr txBox="1"/>
          <p:nvPr/>
        </p:nvSpPr>
        <p:spPr>
          <a:xfrm>
            <a:off x="533400" y="630818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E6D853-521D-2346-7A4D-056EC60BA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89134"/>
            <a:ext cx="11075504" cy="5170646"/>
          </a:xfrm>
        </p:spPr>
        <p:txBody>
          <a:bodyPr/>
          <a:lstStyle/>
          <a:p>
            <a:r>
              <a:rPr lang="en-US" dirty="0"/>
              <a:t>Runny Nose/Congestion Nursing Protocol:</a:t>
            </a:r>
          </a:p>
          <a:p>
            <a:endParaRPr lang="en-US" dirty="0"/>
          </a:p>
          <a:p>
            <a:r>
              <a:rPr lang="en-US" dirty="0"/>
              <a:t>Sneezing: Yes/No</a:t>
            </a:r>
          </a:p>
          <a:p>
            <a:endParaRPr lang="en-US" dirty="0"/>
          </a:p>
          <a:p>
            <a:r>
              <a:rPr lang="en-US" dirty="0"/>
              <a:t>Lung Sounds: </a:t>
            </a:r>
          </a:p>
          <a:p>
            <a:r>
              <a:rPr lang="en-US" dirty="0"/>
              <a:t>Clear: Yes/No</a:t>
            </a:r>
          </a:p>
          <a:p>
            <a:r>
              <a:rPr lang="en-US" dirty="0"/>
              <a:t>Crackles: Yes/No</a:t>
            </a:r>
          </a:p>
          <a:p>
            <a:r>
              <a:rPr lang="en-US" dirty="0"/>
              <a:t>Wheezing: Yes/No</a:t>
            </a:r>
          </a:p>
          <a:p>
            <a:r>
              <a:rPr lang="en-US" dirty="0"/>
              <a:t>Rhonchi: Yes/No</a:t>
            </a:r>
          </a:p>
          <a:p>
            <a:endParaRPr lang="en-US" dirty="0"/>
          </a:p>
          <a:p>
            <a:r>
              <a:rPr lang="en-US" dirty="0"/>
              <a:t>Fever: Yes/No (</a:t>
            </a:r>
            <a:r>
              <a:rPr lang="en-US" i="1" dirty="0"/>
              <a:t>Contact health provider if fever greater than 101 or signs of infection)</a:t>
            </a:r>
          </a:p>
          <a:p>
            <a:endParaRPr lang="en-US" i="1" dirty="0"/>
          </a:p>
          <a:p>
            <a:r>
              <a:rPr lang="en-US" dirty="0"/>
              <a:t>SM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74EFC7-298F-1411-7498-EDA743030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	</a:t>
            </a:r>
          </a:p>
        </p:txBody>
      </p:sp>
    </p:spTree>
    <p:extLst>
      <p:ext uri="{BB962C8B-B14F-4D97-AF65-F5344CB8AC3E}">
        <p14:creationId xmlns:p14="http://schemas.microsoft.com/office/powerpoint/2010/main" val="1972968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569FC0-D0BF-B744-3F89-E7D11C276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339374"/>
            <a:ext cx="6798888" cy="369332"/>
          </a:xfrm>
        </p:spPr>
        <p:txBody>
          <a:bodyPr/>
          <a:lstStyle/>
          <a:p>
            <a:r>
              <a:rPr lang="en-US" dirty="0"/>
              <a:t>Canadian Head CT Evaluation Tool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B403F4-BFE7-BDE9-1970-C0D39929F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609600"/>
            <a:ext cx="10237304" cy="431029"/>
          </a:xfrm>
        </p:spPr>
        <p:txBody>
          <a:bodyPr/>
          <a:lstStyle/>
          <a:p>
            <a:pPr algn="ctr"/>
            <a:r>
              <a:rPr lang="en-US" dirty="0"/>
              <a:t>Medical Clinical Decision Support Tools (Examples)</a:t>
            </a:r>
          </a:p>
        </p:txBody>
      </p:sp>
      <p:pic>
        <p:nvPicPr>
          <p:cNvPr id="1026" name="Picture 2" descr="Case 4: Medical Review">
            <a:extLst>
              <a:ext uri="{FF2B5EF4-FFF2-40B4-BE49-F238E27FC236}">
                <a16:creationId xmlns:a16="http://schemas.microsoft.com/office/drawing/2014/main" id="{F1288B81-3FA1-C8F2-E388-6C90E2233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85118"/>
            <a:ext cx="5029200" cy="487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C59358-7B7E-F07C-0D22-C8AFF2A60B82}"/>
              </a:ext>
            </a:extLst>
          </p:cNvPr>
          <p:cNvSpPr txBox="1"/>
          <p:nvPr/>
        </p:nvSpPr>
        <p:spPr>
          <a:xfrm>
            <a:off x="1752600" y="1051502"/>
            <a:ext cx="18565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Illustration 1: </a:t>
            </a:r>
            <a:r>
              <a:rPr lang="en-US" sz="1200" dirty="0" err="1"/>
              <a:t>Stiell</a:t>
            </a:r>
            <a:r>
              <a:rPr lang="en-US" sz="1200" dirty="0"/>
              <a:t>,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8B0D-8BAA-C3A5-AE7B-B0050EC96573}"/>
              </a:ext>
            </a:extLst>
          </p:cNvPr>
          <p:cNvSpPr txBox="1"/>
          <p:nvPr/>
        </p:nvSpPr>
        <p:spPr>
          <a:xfrm>
            <a:off x="533400" y="64770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1789046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1F47AD1-0F40-8382-C7D9-47A4CFA77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HEART Score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B7A9DF-AE37-20AB-EFA8-E923499B782F}"/>
              </a:ext>
            </a:extLst>
          </p:cNvPr>
          <p:cNvSpPr txBox="1"/>
          <p:nvPr/>
        </p:nvSpPr>
        <p:spPr>
          <a:xfrm>
            <a:off x="1905000" y="1567935"/>
            <a:ext cx="20714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Illustration 2: Backus, 2026 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F4452174-13E5-FFDF-AE76-FFAC631314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844934"/>
            <a:ext cx="5730240" cy="39823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940331D-072E-A730-6AE6-2B3F42733FE8}"/>
              </a:ext>
            </a:extLst>
          </p:cNvPr>
          <p:cNvSpPr txBox="1"/>
          <p:nvPr/>
        </p:nvSpPr>
        <p:spPr>
          <a:xfrm>
            <a:off x="1219200" y="6400800"/>
            <a:ext cx="7096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Question: What’s the issue with this Tool in the correctional setting?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2B3643-B744-24C1-B500-9738598E6E7B}"/>
              </a:ext>
            </a:extLst>
          </p:cNvPr>
          <p:cNvSpPr txBox="1"/>
          <p:nvPr/>
        </p:nvSpPr>
        <p:spPr>
          <a:xfrm>
            <a:off x="152400" y="65532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3684910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722FBE-5606-2F06-393C-229772528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36933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Essential elements needed for Clinical Decision Tools may not be available in all Correctional settings.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EKG’s not available in all settings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Troponin/</a:t>
            </a:r>
            <a:r>
              <a:rPr lang="en-US" dirty="0" err="1"/>
              <a:t>Labwork</a:t>
            </a:r>
            <a:r>
              <a:rPr lang="en-US" dirty="0"/>
              <a:t> may not be available as Point of Care (POC) testing in a jail/prison setting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Interpretation of diagnostic testing may be limited if provider not available (</a:t>
            </a:r>
            <a:r>
              <a:rPr lang="en-US" dirty="0" err="1"/>
              <a:t>ie</a:t>
            </a:r>
            <a:r>
              <a:rPr lang="en-US" dirty="0"/>
              <a:t>., EKG interpretation)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46F993-7C3B-AD2B-7A2D-1CFC88AA3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Limitations in the Correctional Setting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2A3FC-CA33-7E76-CFDF-273ABB21465E}"/>
              </a:ext>
            </a:extLst>
          </p:cNvPr>
          <p:cNvSpPr txBox="1"/>
          <p:nvPr/>
        </p:nvSpPr>
        <p:spPr>
          <a:xfrm>
            <a:off x="304800" y="648866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2121769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22B357-90E6-79B7-600A-B9449477FE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600200"/>
            <a:ext cx="5486400" cy="44196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DE13E6C-8C03-E23E-A4F8-FBCD3D5EF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909096-5128-E549-5ECA-925C437B210C}"/>
              </a:ext>
            </a:extLst>
          </p:cNvPr>
          <p:cNvSpPr txBox="1"/>
          <p:nvPr/>
        </p:nvSpPr>
        <p:spPr>
          <a:xfrm>
            <a:off x="457200" y="64770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6E8D16-727C-F044-0115-8D3B69A16B87}"/>
              </a:ext>
            </a:extLst>
          </p:cNvPr>
          <p:cNvSpPr txBox="1"/>
          <p:nvPr/>
        </p:nvSpPr>
        <p:spPr>
          <a:xfrm>
            <a:off x="2667000" y="1371600"/>
            <a:ext cx="22829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Illustration 3: Macfarlane, 2026</a:t>
            </a:r>
          </a:p>
        </p:txBody>
      </p:sp>
    </p:spTree>
    <p:extLst>
      <p:ext uri="{BB962C8B-B14F-4D97-AF65-F5344CB8AC3E}">
        <p14:creationId xmlns:p14="http://schemas.microsoft.com/office/powerpoint/2010/main" val="2589586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A2B1FD-697D-3014-ADE9-51CD1F73C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4768866"/>
          </a:xfrm>
        </p:spPr>
        <p:txBody>
          <a:bodyPr/>
          <a:lstStyle/>
          <a:p>
            <a:r>
              <a:rPr lang="en-US" dirty="0"/>
              <a:t>Pt Age:</a:t>
            </a:r>
          </a:p>
          <a:p>
            <a:endParaRPr lang="en-US" dirty="0"/>
          </a:p>
          <a:p>
            <a:r>
              <a:rPr lang="en-US" dirty="0"/>
              <a:t>Can Confusion be Measured?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BUN (lab work) be measured?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Respiratory Rate be measured?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Blood Pressure be measured?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0E0CA4-9BDB-892F-0A0D-AC4F86BC6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Review of Questions for CURB-65 Score in Corrections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6C6D7E-DAA0-6C2E-6861-B7BFD21FA59C}"/>
              </a:ext>
            </a:extLst>
          </p:cNvPr>
          <p:cNvSpPr txBox="1"/>
          <p:nvPr/>
        </p:nvSpPr>
        <p:spPr>
          <a:xfrm>
            <a:off x="381000" y="64770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263060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F0C37C-688E-E2AF-43AA-B0DCEE1B3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36933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4 out of 5 questions should be able to be answered in the correctional setting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Lab work (BUN) question may not be able to answer if Stat labs not accessible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However, answers may guide the practitioner even if bloodwork not available (if other answers are positive)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Consider using Clinical Decision Support Tools that do not require specialized diagnostics (next slide)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EC1AAD-CA97-995A-A92A-0FFEE0E92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CURB-65 Discussion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A19469-EE25-0F5C-D1E3-53F175B51A11}"/>
              </a:ext>
            </a:extLst>
          </p:cNvPr>
          <p:cNvSpPr txBox="1"/>
          <p:nvPr/>
        </p:nvSpPr>
        <p:spPr>
          <a:xfrm>
            <a:off x="685800" y="63246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4115537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1C31AD-E521-2AF1-D415-74282FBB6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602557"/>
            <a:ext cx="10237304" cy="1292662"/>
          </a:xfrm>
        </p:spPr>
        <p:txBody>
          <a:bodyPr/>
          <a:lstStyle/>
          <a:p>
            <a:r>
              <a:rPr lang="en-US" dirty="0"/>
              <a:t>Use a CDST that does not require information to be inputted that may not be available in the correctional setting.</a:t>
            </a:r>
          </a:p>
          <a:p>
            <a:r>
              <a:rPr lang="en-US" dirty="0"/>
              <a:t>Example: Use CRB-65 instead of more common CURB-65 Tool</a:t>
            </a:r>
          </a:p>
          <a:p>
            <a:r>
              <a:rPr lang="en-US" sz="1200" dirty="0"/>
              <a:t>Illustration 3: Lim, 2026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5D7285-748C-7B3F-C850-7681C342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 of Simplified Clinical Decision Support Tool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68C86E-C44F-49EA-E5B2-50AA64B17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667000"/>
            <a:ext cx="6219825" cy="42671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F4E47E-65D0-E9F3-5F73-2888CDA262EE}"/>
              </a:ext>
            </a:extLst>
          </p:cNvPr>
          <p:cNvSpPr txBox="1"/>
          <p:nvPr/>
        </p:nvSpPr>
        <p:spPr>
          <a:xfrm>
            <a:off x="609600" y="63246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916848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4B2CC2-63B4-9690-6C04-DEF81CAA0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406265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Ottawa Foot/Ankle Rules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Canadian Head CT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Detox Scoring (COWS, CIWA, CIWA-B)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Wells Criteria for DVT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Caprini Score for Venous Thromboembolism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CF6B42-BB97-A98F-8BF4-BE948A4A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348" y="838200"/>
            <a:ext cx="10237304" cy="86177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Other Clinical Decision Support Tools that may not require special diagnostics, suitable for most correctional settings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B7EFD9-44E9-AE1B-7D88-29EB8CC0E7DD}"/>
              </a:ext>
            </a:extLst>
          </p:cNvPr>
          <p:cNvSpPr txBox="1"/>
          <p:nvPr/>
        </p:nvSpPr>
        <p:spPr>
          <a:xfrm>
            <a:off x="533400" y="632460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327441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889083-CF7B-25BA-DD08-68A2FFE67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676400"/>
            <a:ext cx="10237304" cy="406265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Templates are helpful but don’t rely on them completely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Consider loading a template that forces the clinician to put the answers in manually. Example: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“Did the patient have any loss of consciousness”: </a:t>
            </a:r>
            <a:r>
              <a:rPr lang="en-US" dirty="0">
                <a:solidFill>
                  <a:srgbClr val="FF0000"/>
                </a:solidFill>
              </a:rPr>
              <a:t>Yes (or No)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Describe your plan of care after completing the Clinical Decision Support Tool: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“Canadian Head CT Evaluation completed, patient had no loss of consciousness, does not take blood thinners, age &lt;65, therefore plan to keep patient in infirmary and start neuro checks from time of incident, etc., etc.,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433AA5-8576-DE92-0822-307E65ED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Documentation of Clinical Decision Support Tools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6AE7CD-B090-C0A1-3A1A-885091EE74E4}"/>
              </a:ext>
            </a:extLst>
          </p:cNvPr>
          <p:cNvSpPr txBox="1"/>
          <p:nvPr/>
        </p:nvSpPr>
        <p:spPr>
          <a:xfrm>
            <a:off x="914400" y="63246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142172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0831"/>
            <a:ext cx="12192000" cy="438784"/>
          </a:xfrm>
          <a:custGeom>
            <a:avLst/>
            <a:gdLst/>
            <a:ahLst/>
            <a:cxnLst/>
            <a:rect l="l" t="t" r="r" b="b"/>
            <a:pathLst>
              <a:path w="12192000" h="438784">
                <a:moveTo>
                  <a:pt x="0" y="438188"/>
                </a:moveTo>
                <a:lnTo>
                  <a:pt x="12191695" y="438188"/>
                </a:lnTo>
                <a:lnTo>
                  <a:pt x="12191695" y="0"/>
                </a:lnTo>
                <a:lnTo>
                  <a:pt x="0" y="0"/>
                </a:lnTo>
                <a:lnTo>
                  <a:pt x="0" y="438188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1434465"/>
            <a:chOff x="0" y="0"/>
            <a:chExt cx="12192000" cy="143446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574675"/>
            </a:xfrm>
            <a:custGeom>
              <a:avLst/>
              <a:gdLst/>
              <a:ahLst/>
              <a:cxnLst/>
              <a:rect l="l" t="t" r="r" b="b"/>
              <a:pathLst>
                <a:path w="12192000" h="574675">
                  <a:moveTo>
                    <a:pt x="0" y="574421"/>
                  </a:moveTo>
                  <a:lnTo>
                    <a:pt x="12191695" y="574421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74421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89" y="574420"/>
              <a:ext cx="12188190" cy="65405"/>
            </a:xfrm>
            <a:custGeom>
              <a:avLst/>
              <a:gdLst/>
              <a:ahLst/>
              <a:cxnLst/>
              <a:rect l="l" t="t" r="r" b="b"/>
              <a:pathLst>
                <a:path w="12188190" h="65404">
                  <a:moveTo>
                    <a:pt x="0" y="64820"/>
                  </a:moveTo>
                  <a:lnTo>
                    <a:pt x="12187605" y="64820"/>
                  </a:lnTo>
                  <a:lnTo>
                    <a:pt x="12187605" y="0"/>
                  </a:lnTo>
                  <a:lnTo>
                    <a:pt x="0" y="0"/>
                  </a:lnTo>
                  <a:lnTo>
                    <a:pt x="0" y="64820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89" y="639241"/>
              <a:ext cx="12188190" cy="71755"/>
            </a:xfrm>
            <a:custGeom>
              <a:avLst/>
              <a:gdLst/>
              <a:ahLst/>
              <a:cxnLst/>
              <a:rect l="l" t="t" r="r" b="b"/>
              <a:pathLst>
                <a:path w="12188190" h="71754">
                  <a:moveTo>
                    <a:pt x="12187605" y="0"/>
                  </a:moveTo>
                  <a:lnTo>
                    <a:pt x="0" y="0"/>
                  </a:lnTo>
                  <a:lnTo>
                    <a:pt x="0" y="71589"/>
                  </a:lnTo>
                  <a:lnTo>
                    <a:pt x="12187605" y="71589"/>
                  </a:lnTo>
                  <a:lnTo>
                    <a:pt x="1218760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423045"/>
              <a:ext cx="12192000" cy="1011555"/>
            </a:xfrm>
            <a:custGeom>
              <a:avLst/>
              <a:gdLst/>
              <a:ahLst/>
              <a:cxnLst/>
              <a:rect l="l" t="t" r="r" b="b"/>
              <a:pathLst>
                <a:path w="12192000" h="1011555">
                  <a:moveTo>
                    <a:pt x="12191695" y="0"/>
                  </a:moveTo>
                  <a:lnTo>
                    <a:pt x="12187213" y="43638"/>
                  </a:lnTo>
                  <a:lnTo>
                    <a:pt x="12142815" y="174867"/>
                  </a:lnTo>
                  <a:lnTo>
                    <a:pt x="12021242" y="304876"/>
                  </a:lnTo>
                  <a:lnTo>
                    <a:pt x="11783571" y="361083"/>
                  </a:lnTo>
                  <a:lnTo>
                    <a:pt x="369434" y="373618"/>
                  </a:lnTo>
                  <a:lnTo>
                    <a:pt x="315129" y="379687"/>
                  </a:lnTo>
                  <a:lnTo>
                    <a:pt x="193400" y="418296"/>
                  </a:lnTo>
                  <a:lnTo>
                    <a:pt x="66026" y="520047"/>
                  </a:lnTo>
                  <a:lnTo>
                    <a:pt x="0" y="701227"/>
                  </a:lnTo>
                  <a:lnTo>
                    <a:pt x="0" y="1010929"/>
                  </a:lnTo>
                  <a:lnTo>
                    <a:pt x="12191695" y="101092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9771213" y="6220872"/>
            <a:ext cx="2026920" cy="416559"/>
            <a:chOff x="9771213" y="6220872"/>
            <a:chExt cx="2026920" cy="416559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1284" y="6308181"/>
              <a:ext cx="1576500" cy="22785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1213" y="6220872"/>
              <a:ext cx="416377" cy="41637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9784669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79" y="358608"/>
                  </a:lnTo>
                  <a:lnTo>
                    <a:pt x="98478" y="340727"/>
                  </a:lnTo>
                  <a:lnTo>
                    <a:pt x="62617" y="313004"/>
                  </a:lnTo>
                  <a:lnTo>
                    <a:pt x="34897" y="277140"/>
                  </a:lnTo>
                  <a:lnTo>
                    <a:pt x="17018" y="234836"/>
                  </a:lnTo>
                  <a:lnTo>
                    <a:pt x="10680" y="187794"/>
                  </a:lnTo>
                  <a:lnTo>
                    <a:pt x="17018" y="140758"/>
                  </a:lnTo>
                  <a:lnTo>
                    <a:pt x="34897" y="98458"/>
                  </a:lnTo>
                  <a:lnTo>
                    <a:pt x="62617" y="62596"/>
                  </a:lnTo>
                  <a:lnTo>
                    <a:pt x="98478" y="34874"/>
                  </a:lnTo>
                  <a:lnTo>
                    <a:pt x="140779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52916" y="6235219"/>
              <a:ext cx="225333" cy="38453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19037" y="6448374"/>
              <a:ext cx="78917" cy="8771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54226" y="6272518"/>
              <a:ext cx="69242" cy="1546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9930964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61550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12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31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07" y="320294"/>
                  </a:lnTo>
                  <a:lnTo>
                    <a:pt x="84582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57" y="161480"/>
                  </a:moveTo>
                  <a:lnTo>
                    <a:pt x="162001" y="143611"/>
                  </a:lnTo>
                  <a:lnTo>
                    <a:pt x="157924" y="156298"/>
                  </a:lnTo>
                  <a:lnTo>
                    <a:pt x="149720" y="163880"/>
                  </a:lnTo>
                  <a:lnTo>
                    <a:pt x="140614" y="167919"/>
                  </a:lnTo>
                  <a:lnTo>
                    <a:pt x="133883" y="169926"/>
                  </a:lnTo>
                  <a:lnTo>
                    <a:pt x="114300" y="176745"/>
                  </a:lnTo>
                  <a:lnTo>
                    <a:pt x="69621" y="196342"/>
                  </a:lnTo>
                  <a:lnTo>
                    <a:pt x="58572" y="245211"/>
                  </a:lnTo>
                  <a:lnTo>
                    <a:pt x="60680" y="240372"/>
                  </a:lnTo>
                  <a:lnTo>
                    <a:pt x="65646" y="235432"/>
                  </a:lnTo>
                  <a:lnTo>
                    <a:pt x="75565" y="230111"/>
                  </a:lnTo>
                  <a:lnTo>
                    <a:pt x="92519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00" y="201942"/>
                  </a:lnTo>
                  <a:lnTo>
                    <a:pt x="158457" y="185178"/>
                  </a:lnTo>
                  <a:lnTo>
                    <a:pt x="164922" y="173507"/>
                  </a:lnTo>
                  <a:lnTo>
                    <a:pt x="165557" y="161480"/>
                  </a:lnTo>
                  <a:close/>
                </a:path>
                <a:path w="196215" h="320675">
                  <a:moveTo>
                    <a:pt x="195719" y="30683"/>
                  </a:moveTo>
                  <a:lnTo>
                    <a:pt x="159727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30" y="8953"/>
                  </a:lnTo>
                  <a:lnTo>
                    <a:pt x="121488" y="22987"/>
                  </a:lnTo>
                  <a:lnTo>
                    <a:pt x="135585" y="18440"/>
                  </a:lnTo>
                  <a:lnTo>
                    <a:pt x="145529" y="18262"/>
                  </a:lnTo>
                  <a:lnTo>
                    <a:pt x="156057" y="23660"/>
                  </a:lnTo>
                  <a:lnTo>
                    <a:pt x="171869" y="35839"/>
                  </a:lnTo>
                  <a:lnTo>
                    <a:pt x="190042" y="35585"/>
                  </a:lnTo>
                  <a:lnTo>
                    <a:pt x="195719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09594" y="6368249"/>
              <a:ext cx="337997" cy="9918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819437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86" y="35902"/>
                  </a:lnTo>
                  <a:lnTo>
                    <a:pt x="43192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79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39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12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75" y="25527"/>
                  </a:lnTo>
                  <a:lnTo>
                    <a:pt x="89611" y="18440"/>
                  </a:lnTo>
                  <a:lnTo>
                    <a:pt x="96545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790" y="3060"/>
                  </a:moveTo>
                  <a:lnTo>
                    <a:pt x="176047" y="1638"/>
                  </a:lnTo>
                  <a:lnTo>
                    <a:pt x="169951" y="0"/>
                  </a:lnTo>
                  <a:lnTo>
                    <a:pt x="161912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85" y="36410"/>
                  </a:lnTo>
                  <a:lnTo>
                    <a:pt x="126758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388" y="70688"/>
                  </a:lnTo>
                  <a:lnTo>
                    <a:pt x="168719" y="70688"/>
                  </a:lnTo>
                  <a:lnTo>
                    <a:pt x="175133" y="69164"/>
                  </a:lnTo>
                  <a:lnTo>
                    <a:pt x="177977" y="67741"/>
                  </a:lnTo>
                  <a:lnTo>
                    <a:pt x="175641" y="55638"/>
                  </a:lnTo>
                  <a:lnTo>
                    <a:pt x="172580" y="56845"/>
                  </a:lnTo>
                  <a:lnTo>
                    <a:pt x="167398" y="57873"/>
                  </a:lnTo>
                  <a:lnTo>
                    <a:pt x="162712" y="57873"/>
                  </a:lnTo>
                  <a:lnTo>
                    <a:pt x="153454" y="56311"/>
                  </a:lnTo>
                  <a:lnTo>
                    <a:pt x="146545" y="51841"/>
                  </a:lnTo>
                  <a:lnTo>
                    <a:pt x="142240" y="44792"/>
                  </a:lnTo>
                  <a:lnTo>
                    <a:pt x="140754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12" y="14224"/>
                  </a:lnTo>
                  <a:lnTo>
                    <a:pt x="162623" y="12827"/>
                  </a:lnTo>
                  <a:lnTo>
                    <a:pt x="168109" y="12827"/>
                  </a:lnTo>
                  <a:lnTo>
                    <a:pt x="172478" y="14033"/>
                  </a:lnTo>
                  <a:lnTo>
                    <a:pt x="175641" y="15354"/>
                  </a:lnTo>
                  <a:lnTo>
                    <a:pt x="178790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28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888" y="2400"/>
                  </a:lnTo>
                  <a:lnTo>
                    <a:pt x="266001" y="9436"/>
                  </a:lnTo>
                  <a:lnTo>
                    <a:pt x="258000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61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24" y="25527"/>
                  </a:lnTo>
                  <a:lnTo>
                    <a:pt x="277660" y="18440"/>
                  </a:lnTo>
                  <a:lnTo>
                    <a:pt x="284594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123539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idx="1"/>
          </p:nvPr>
        </p:nvSpPr>
        <p:spPr>
          <a:xfrm>
            <a:off x="1295400" y="2042357"/>
            <a:ext cx="10237304" cy="31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854075" indent="-227329">
              <a:lnSpc>
                <a:spcPct val="10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dirty="0"/>
              <a:t>Option</a:t>
            </a:r>
            <a:r>
              <a:rPr spc="-50" dirty="0"/>
              <a:t> </a:t>
            </a:r>
            <a:r>
              <a:rPr dirty="0"/>
              <a:t>1:</a:t>
            </a:r>
            <a:r>
              <a:rPr spc="-50" dirty="0"/>
              <a:t> </a:t>
            </a:r>
            <a:r>
              <a:rPr dirty="0"/>
              <a:t>I/We</a:t>
            </a:r>
            <a:r>
              <a:rPr spc="-45" dirty="0"/>
              <a:t> </a:t>
            </a:r>
            <a:r>
              <a:rPr dirty="0"/>
              <a:t>do</a:t>
            </a:r>
            <a:r>
              <a:rPr spc="-50" dirty="0"/>
              <a:t> </a:t>
            </a:r>
            <a:r>
              <a:rPr dirty="0"/>
              <a:t>not</a:t>
            </a:r>
            <a:r>
              <a:rPr spc="-50" dirty="0"/>
              <a:t> </a:t>
            </a:r>
            <a:r>
              <a:rPr dirty="0"/>
              <a:t>have</a:t>
            </a:r>
            <a:r>
              <a:rPr spc="-45" dirty="0"/>
              <a:t> </a:t>
            </a:r>
            <a:r>
              <a:rPr dirty="0"/>
              <a:t>any</a:t>
            </a:r>
            <a:r>
              <a:rPr spc="-45" dirty="0"/>
              <a:t> </a:t>
            </a:r>
            <a:r>
              <a:rPr dirty="0"/>
              <a:t>relevant</a:t>
            </a:r>
            <a:r>
              <a:rPr spc="-50" dirty="0"/>
              <a:t> </a:t>
            </a:r>
            <a:r>
              <a:rPr dirty="0"/>
              <a:t>ﬁnancial</a:t>
            </a:r>
            <a:r>
              <a:rPr spc="-50" dirty="0"/>
              <a:t> </a:t>
            </a:r>
            <a:r>
              <a:rPr spc="-10" dirty="0"/>
              <a:t>relationships</a:t>
            </a:r>
            <a:r>
              <a:rPr spc="-50" dirty="0"/>
              <a:t> </a:t>
            </a:r>
            <a:r>
              <a:rPr dirty="0"/>
              <a:t>with</a:t>
            </a:r>
            <a:r>
              <a:rPr spc="-50" dirty="0"/>
              <a:t> </a:t>
            </a:r>
            <a:r>
              <a:rPr spc="-25" dirty="0"/>
              <a:t>any </a:t>
            </a:r>
            <a:r>
              <a:rPr lang="en-US" spc="-25" dirty="0"/>
              <a:t>ineligible companies</a:t>
            </a:r>
            <a:r>
              <a:rPr spc="-10" dirty="0"/>
              <a:t>.</a:t>
            </a:r>
            <a:endParaRPr b="1" spc="-1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240029" indent="-227329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Char char="•"/>
              <a:tabLst>
                <a:tab pos="240029" algn="l"/>
              </a:tabLst>
            </a:pPr>
            <a:r>
              <a:rPr dirty="0"/>
              <a:t>This</a:t>
            </a:r>
            <a:r>
              <a:rPr spc="-60" dirty="0"/>
              <a:t> </a:t>
            </a:r>
            <a:r>
              <a:rPr spc="-10" dirty="0"/>
              <a:t>educational</a:t>
            </a:r>
            <a:r>
              <a:rPr spc="-60" dirty="0"/>
              <a:t> </a:t>
            </a:r>
            <a:r>
              <a:rPr spc="-10" dirty="0"/>
              <a:t>presentation</a:t>
            </a:r>
            <a:r>
              <a:rPr spc="-55" dirty="0"/>
              <a:t> </a:t>
            </a:r>
            <a:r>
              <a:rPr dirty="0"/>
              <a:t>was</a:t>
            </a:r>
            <a:r>
              <a:rPr spc="-60" dirty="0"/>
              <a:t> </a:t>
            </a:r>
            <a:r>
              <a:rPr spc="-10" dirty="0"/>
              <a:t>developed</a:t>
            </a:r>
            <a:r>
              <a:rPr spc="-55" dirty="0"/>
              <a:t> </a:t>
            </a:r>
            <a:r>
              <a:rPr dirty="0"/>
              <a:t>by</a:t>
            </a:r>
            <a:r>
              <a:rPr spc="-55" dirty="0"/>
              <a:t> </a:t>
            </a:r>
            <a:r>
              <a:rPr dirty="0"/>
              <a:t>independent</a:t>
            </a:r>
            <a:r>
              <a:rPr spc="-60" dirty="0"/>
              <a:t> </a:t>
            </a:r>
            <a:r>
              <a:rPr spc="-10" dirty="0"/>
              <a:t>experts.</a:t>
            </a:r>
            <a:r>
              <a:rPr lang="en-US" spc="-10" dirty="0"/>
              <a:t> </a:t>
            </a:r>
            <a:r>
              <a:rPr lang="en-US" dirty="0"/>
              <a:t>The</a:t>
            </a:r>
            <a:r>
              <a:rPr lang="en-US" spc="-45" dirty="0"/>
              <a:t> </a:t>
            </a:r>
            <a:r>
              <a:rPr lang="en-US" spc="-10" dirty="0"/>
              <a:t>information</a:t>
            </a:r>
            <a:r>
              <a:rPr lang="en-US" spc="-50" dirty="0"/>
              <a:t> </a:t>
            </a:r>
            <a:r>
              <a:rPr lang="en-US" dirty="0"/>
              <a:t>provided</a:t>
            </a:r>
            <a:r>
              <a:rPr lang="en-US" spc="-45" dirty="0"/>
              <a:t> </a:t>
            </a:r>
            <a:r>
              <a:rPr lang="en-US" dirty="0"/>
              <a:t>in</a:t>
            </a:r>
            <a:r>
              <a:rPr lang="en-US" spc="-50" dirty="0"/>
              <a:t> </a:t>
            </a:r>
            <a:r>
              <a:rPr lang="en-US" dirty="0"/>
              <a:t>this</a:t>
            </a:r>
            <a:r>
              <a:rPr lang="en-US" spc="-45" dirty="0"/>
              <a:t> </a:t>
            </a:r>
            <a:r>
              <a:rPr lang="en-US" spc="-10" dirty="0"/>
              <a:t>presentation</a:t>
            </a:r>
            <a:r>
              <a:rPr lang="en-US" spc="-50" dirty="0"/>
              <a:t> </a:t>
            </a:r>
            <a:r>
              <a:rPr lang="en-US" dirty="0"/>
              <a:t>is</a:t>
            </a:r>
            <a:r>
              <a:rPr lang="en-US" spc="-50" dirty="0"/>
              <a:t> </a:t>
            </a:r>
            <a:r>
              <a:rPr lang="en-US" dirty="0"/>
              <a:t>not</a:t>
            </a:r>
            <a:r>
              <a:rPr lang="en-US" spc="-45" dirty="0"/>
              <a:t> </a:t>
            </a:r>
            <a:r>
              <a:rPr lang="en-US" dirty="0"/>
              <a:t>the</a:t>
            </a:r>
            <a:r>
              <a:rPr lang="en-US" spc="-45" dirty="0"/>
              <a:t> </a:t>
            </a:r>
            <a:r>
              <a:rPr lang="en-US" dirty="0"/>
              <a:t>oﬃcial</a:t>
            </a:r>
            <a:r>
              <a:rPr lang="en-US" spc="-45" dirty="0"/>
              <a:t> </a:t>
            </a:r>
            <a:r>
              <a:rPr lang="en-US" dirty="0"/>
              <a:t>position</a:t>
            </a:r>
            <a:r>
              <a:rPr lang="en-US" spc="-50" dirty="0"/>
              <a:t> </a:t>
            </a:r>
            <a:r>
              <a:rPr lang="en-US" spc="-25" dirty="0"/>
              <a:t>or </a:t>
            </a:r>
            <a:r>
              <a:rPr lang="en-US" spc="-10" dirty="0"/>
              <a:t>recommendation</a:t>
            </a:r>
            <a:r>
              <a:rPr lang="en-US" spc="-50" dirty="0"/>
              <a:t> </a:t>
            </a:r>
            <a:r>
              <a:rPr lang="en-US" dirty="0"/>
              <a:t>of</a:t>
            </a:r>
            <a:r>
              <a:rPr lang="en-US" spc="-45" dirty="0"/>
              <a:t> </a:t>
            </a:r>
            <a:r>
              <a:rPr lang="en-US" dirty="0"/>
              <a:t>NCCHC</a:t>
            </a:r>
            <a:r>
              <a:rPr lang="en-US" spc="-45" dirty="0"/>
              <a:t> </a:t>
            </a:r>
            <a:r>
              <a:rPr lang="en-US" dirty="0"/>
              <a:t>but</a:t>
            </a:r>
            <a:r>
              <a:rPr lang="en-US" spc="-50" dirty="0"/>
              <a:t> </a:t>
            </a:r>
            <a:r>
              <a:rPr lang="en-US" dirty="0"/>
              <a:t>rather</a:t>
            </a:r>
            <a:r>
              <a:rPr lang="en-US" spc="-40" dirty="0"/>
              <a:t> </a:t>
            </a:r>
            <a:r>
              <a:rPr lang="en-US" dirty="0"/>
              <a:t>expert</a:t>
            </a:r>
            <a:r>
              <a:rPr lang="en-US" spc="-50" dirty="0"/>
              <a:t> </a:t>
            </a:r>
            <a:r>
              <a:rPr lang="en-US" dirty="0"/>
              <a:t>opinion.</a:t>
            </a:r>
            <a:r>
              <a:rPr lang="en-US" spc="-45" dirty="0"/>
              <a:t> </a:t>
            </a:r>
            <a:r>
              <a:rPr lang="en-US" dirty="0"/>
              <a:t>This</a:t>
            </a:r>
            <a:r>
              <a:rPr lang="en-US" spc="-45" dirty="0"/>
              <a:t> </a:t>
            </a:r>
            <a:r>
              <a:rPr lang="en-US" spc="-10" dirty="0"/>
              <a:t>information </a:t>
            </a:r>
            <a:r>
              <a:rPr lang="en-US" dirty="0"/>
              <a:t>is</a:t>
            </a:r>
            <a:r>
              <a:rPr lang="en-US" spc="-45" dirty="0"/>
              <a:t> </a:t>
            </a:r>
            <a:r>
              <a:rPr lang="en-US" dirty="0"/>
              <a:t>not</a:t>
            </a:r>
            <a:r>
              <a:rPr lang="en-US" spc="-45" dirty="0"/>
              <a:t> </a:t>
            </a:r>
            <a:r>
              <a:rPr lang="en-US" dirty="0"/>
              <a:t>intended</a:t>
            </a:r>
            <a:r>
              <a:rPr lang="en-US" spc="-40" dirty="0"/>
              <a:t> </a:t>
            </a:r>
            <a:r>
              <a:rPr lang="en-US" dirty="0"/>
              <a:t>to</a:t>
            </a:r>
            <a:r>
              <a:rPr lang="en-US" spc="-45" dirty="0"/>
              <a:t> </a:t>
            </a:r>
            <a:r>
              <a:rPr lang="en-US" dirty="0"/>
              <a:t>be</a:t>
            </a:r>
            <a:r>
              <a:rPr lang="en-US" spc="-30" dirty="0"/>
              <a:t> </a:t>
            </a:r>
            <a:r>
              <a:rPr lang="en-US" spc="-10" dirty="0"/>
              <a:t>appropriate</a:t>
            </a:r>
            <a:r>
              <a:rPr lang="en-US" spc="-40" dirty="0"/>
              <a:t> </a:t>
            </a:r>
            <a:r>
              <a:rPr lang="en-US" dirty="0"/>
              <a:t>for</a:t>
            </a:r>
            <a:r>
              <a:rPr lang="en-US" spc="-40" dirty="0"/>
              <a:t> </a:t>
            </a:r>
            <a:r>
              <a:rPr lang="en-US" dirty="0"/>
              <a:t>every</a:t>
            </a:r>
            <a:r>
              <a:rPr lang="en-US" spc="-35" dirty="0"/>
              <a:t> </a:t>
            </a:r>
            <a:r>
              <a:rPr lang="en-US" dirty="0"/>
              <a:t>clinical</a:t>
            </a:r>
            <a:r>
              <a:rPr lang="en-US" spc="-45" dirty="0"/>
              <a:t> </a:t>
            </a:r>
            <a:r>
              <a:rPr lang="en-US" dirty="0"/>
              <a:t>situation,</a:t>
            </a:r>
            <a:r>
              <a:rPr lang="en-US" spc="-40" dirty="0"/>
              <a:t> </a:t>
            </a:r>
            <a:r>
              <a:rPr lang="en-US" dirty="0"/>
              <a:t>nor</a:t>
            </a:r>
            <a:r>
              <a:rPr lang="en-US" spc="-35" dirty="0"/>
              <a:t> </a:t>
            </a:r>
            <a:r>
              <a:rPr lang="en-US" dirty="0"/>
              <a:t>does</a:t>
            </a:r>
            <a:r>
              <a:rPr lang="en-US" spc="-45" dirty="0"/>
              <a:t> </a:t>
            </a:r>
            <a:r>
              <a:rPr lang="en-US" dirty="0"/>
              <a:t>it</a:t>
            </a:r>
            <a:r>
              <a:rPr lang="en-US" spc="-40" dirty="0"/>
              <a:t> </a:t>
            </a:r>
            <a:r>
              <a:rPr lang="en-US" spc="-10" dirty="0"/>
              <a:t>replace </a:t>
            </a:r>
            <a:r>
              <a:rPr lang="en-US" dirty="0"/>
              <a:t>clinical</a:t>
            </a:r>
            <a:r>
              <a:rPr lang="en-US" spc="-45" dirty="0"/>
              <a:t> </a:t>
            </a:r>
            <a:r>
              <a:rPr lang="en-US" spc="-10" dirty="0"/>
              <a:t>judgment.</a:t>
            </a:r>
          </a:p>
          <a:p>
            <a:pPr marL="240029" indent="-227329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Char char="•"/>
              <a:tabLst>
                <a:tab pos="240029" algn="l"/>
              </a:tabLst>
            </a:pPr>
            <a:r>
              <a:rPr dirty="0"/>
              <a:t>NCCHC</a:t>
            </a:r>
            <a:r>
              <a:rPr spc="-45" dirty="0"/>
              <a:t> </a:t>
            </a:r>
            <a:r>
              <a:rPr dirty="0"/>
              <a:t>does</a:t>
            </a:r>
            <a:r>
              <a:rPr spc="-45" dirty="0"/>
              <a:t> </a:t>
            </a:r>
            <a:r>
              <a:rPr dirty="0"/>
              <a:t>not</a:t>
            </a:r>
            <a:r>
              <a:rPr spc="-45" dirty="0"/>
              <a:t> </a:t>
            </a:r>
            <a:r>
              <a:rPr dirty="0"/>
              <a:t>endorse</a:t>
            </a:r>
            <a:r>
              <a:rPr spc="-40" dirty="0"/>
              <a:t> </a:t>
            </a:r>
            <a:r>
              <a:rPr dirty="0"/>
              <a:t>or</a:t>
            </a:r>
            <a:r>
              <a:rPr spc="-40" dirty="0"/>
              <a:t> </a:t>
            </a:r>
            <a:r>
              <a:rPr dirty="0"/>
              <a:t>recommend</a:t>
            </a:r>
            <a:r>
              <a:rPr spc="-45" dirty="0"/>
              <a:t> </a:t>
            </a:r>
            <a:r>
              <a:rPr dirty="0"/>
              <a:t>any</a:t>
            </a:r>
            <a:r>
              <a:rPr spc="-40" dirty="0"/>
              <a:t> </a:t>
            </a:r>
            <a:r>
              <a:rPr dirty="0"/>
              <a:t>products</a:t>
            </a:r>
            <a:r>
              <a:rPr spc="-45" dirty="0"/>
              <a:t> </a:t>
            </a:r>
            <a:r>
              <a:rPr dirty="0"/>
              <a:t>or</a:t>
            </a:r>
            <a:r>
              <a:rPr spc="-40" dirty="0"/>
              <a:t> </a:t>
            </a:r>
            <a:r>
              <a:rPr dirty="0"/>
              <a:t>services</a:t>
            </a:r>
            <a:r>
              <a:rPr spc="-45" dirty="0"/>
              <a:t> </a:t>
            </a:r>
            <a:r>
              <a:rPr spc="-10" dirty="0"/>
              <a:t>mentioned.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524000" y="1169171"/>
            <a:ext cx="9144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Disclosure</a:t>
            </a:r>
            <a:r>
              <a:rPr spc="-105" dirty="0"/>
              <a:t> </a:t>
            </a:r>
            <a:r>
              <a:rPr dirty="0"/>
              <a:t>and</a:t>
            </a:r>
            <a:r>
              <a:rPr spc="-110" dirty="0"/>
              <a:t> </a:t>
            </a:r>
            <a:r>
              <a:rPr spc="-10" dirty="0"/>
              <a:t>Disclaimer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935BCD-AF89-B083-7462-8DE391078FB3}"/>
              </a:ext>
            </a:extLst>
          </p:cNvPr>
          <p:cNvSpPr txBox="1"/>
          <p:nvPr/>
        </p:nvSpPr>
        <p:spPr>
          <a:xfrm>
            <a:off x="914400" y="624591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0F3FF4-DB1D-A691-C1B3-E3CF80D86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332398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Clearly document the Tool Used and Specific Answers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additional documentation reflects the answers on the CDST (</a:t>
            </a:r>
            <a:r>
              <a:rPr lang="en-US" dirty="0" err="1"/>
              <a:t>ie</a:t>
            </a:r>
            <a:r>
              <a:rPr lang="en-US" dirty="0"/>
              <a:t>., vital signs are the same that are recorded in all sections of the EMR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sure your Plan includes the next steps after the CDST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Document education, and document steps that should be taken if patient has no improvement or worsening of symptoms.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DA6C8D-9CB4-097F-5137-A03D4F27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69171"/>
            <a:ext cx="10237304" cy="861774"/>
          </a:xfrm>
        </p:spPr>
        <p:txBody>
          <a:bodyPr/>
          <a:lstStyle/>
          <a:p>
            <a:pPr algn="ctr"/>
            <a:r>
              <a:rPr lang="en-US" dirty="0"/>
              <a:t>Documentation, Continued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35073F-A94F-A9CE-69DF-2AEC55FFA23F}"/>
              </a:ext>
            </a:extLst>
          </p:cNvPr>
          <p:cNvSpPr txBox="1"/>
          <p:nvPr/>
        </p:nvSpPr>
        <p:spPr>
          <a:xfrm>
            <a:off x="609600" y="64008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3931059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AFE74B-C14E-B3DB-BD2B-09A047C32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81200"/>
            <a:ext cx="10618304" cy="3757439"/>
          </a:xfrm>
        </p:spPr>
        <p:txBody>
          <a:bodyPr/>
          <a:lstStyle/>
          <a:p>
            <a:pPr marL="12700" marR="854075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800" b="1" spc="-10" dirty="0">
                <a:solidFill>
                  <a:srgbClr val="FF0000"/>
                </a:solidFill>
              </a:rPr>
              <a:t>At least one of the pearls should reinforce strategies that will improve skills or performance of an interprofessional healthcare team. </a:t>
            </a:r>
          </a:p>
          <a:p>
            <a:pPr marL="12700" marR="854075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800" spc="-10" dirty="0"/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1: Clinical Decision Support Tools are a helpful, evidence-based approach for clinical issues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2: Clinical Decision Support Tools should be utilized by clinicians that are competent in their use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Clinical Decision Support Tools may require diagnostics that are not available in the correctional setting</a:t>
            </a:r>
          </a:p>
          <a:p>
            <a:pPr marL="240029" marR="854075" indent="-227329">
              <a:lnSpc>
                <a:spcPct val="150000"/>
              </a:lnSpc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sz="1800" spc="-10" dirty="0"/>
              <a:t>Documentation of Clinical Decision Support Tools is key-they must be filled out accurately, completely, and have a plan of care that reflects the CDST answers.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317485-2C90-64D2-00AE-ABFD7E530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Presentation Pearls or Practice Change Takeaway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8E8C4C-95C6-86BC-63BF-71DB7505C62A}"/>
              </a:ext>
            </a:extLst>
          </p:cNvPr>
          <p:cNvSpPr txBox="1"/>
          <p:nvPr/>
        </p:nvSpPr>
        <p:spPr>
          <a:xfrm>
            <a:off x="762000" y="6477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396886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2E5344-28A0-0107-689D-8FD929385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57D9F6-CEF5-4635-46F8-AAE06F5B9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Questions/Discussions?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14F7F8-F95E-1FF6-C0F3-75B8DF67AFC9}"/>
              </a:ext>
            </a:extLst>
          </p:cNvPr>
          <p:cNvSpPr txBox="1"/>
          <p:nvPr/>
        </p:nvSpPr>
        <p:spPr>
          <a:xfrm>
            <a:off x="685800" y="6248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SM/DM</a:t>
            </a:r>
          </a:p>
        </p:txBody>
      </p:sp>
    </p:spTree>
    <p:extLst>
      <p:ext uri="{BB962C8B-B14F-4D97-AF65-F5344CB8AC3E}">
        <p14:creationId xmlns:p14="http://schemas.microsoft.com/office/powerpoint/2010/main" val="2519170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2E54E0-44DA-33A0-F69B-080660A7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430887"/>
          </a:xfrm>
        </p:spPr>
        <p:txBody>
          <a:bodyPr/>
          <a:lstStyle/>
          <a:p>
            <a:pPr algn="ctr"/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Thank You for Attending!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45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9271935-A149-B84A-FA8A-3A83662B6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DC9E3F-81D4-00BF-6B23-802FB87DBF43}"/>
              </a:ext>
            </a:extLst>
          </p:cNvPr>
          <p:cNvSpPr/>
          <p:nvPr/>
        </p:nvSpPr>
        <p:spPr>
          <a:xfrm>
            <a:off x="0" y="710831"/>
            <a:ext cx="12192000" cy="438784"/>
          </a:xfrm>
          <a:custGeom>
            <a:avLst/>
            <a:gdLst/>
            <a:ahLst/>
            <a:cxnLst/>
            <a:rect l="l" t="t" r="r" b="b"/>
            <a:pathLst>
              <a:path w="12192000" h="438784">
                <a:moveTo>
                  <a:pt x="0" y="438188"/>
                </a:moveTo>
                <a:lnTo>
                  <a:pt x="12191695" y="438188"/>
                </a:lnTo>
                <a:lnTo>
                  <a:pt x="12191695" y="0"/>
                </a:lnTo>
                <a:lnTo>
                  <a:pt x="0" y="0"/>
                </a:lnTo>
                <a:lnTo>
                  <a:pt x="0" y="438188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A784C63B-D106-A30D-8DD4-4B2AACBB64AE}"/>
              </a:ext>
            </a:extLst>
          </p:cNvPr>
          <p:cNvGrpSpPr/>
          <p:nvPr/>
        </p:nvGrpSpPr>
        <p:grpSpPr>
          <a:xfrm>
            <a:off x="0" y="0"/>
            <a:ext cx="12192000" cy="1434465"/>
            <a:chOff x="0" y="0"/>
            <a:chExt cx="12192000" cy="143446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8737AE12-84BE-42FD-E315-4E847FEAE386}"/>
                </a:ext>
              </a:extLst>
            </p:cNvPr>
            <p:cNvSpPr/>
            <p:nvPr/>
          </p:nvSpPr>
          <p:spPr>
            <a:xfrm>
              <a:off x="0" y="0"/>
              <a:ext cx="12192000" cy="574675"/>
            </a:xfrm>
            <a:custGeom>
              <a:avLst/>
              <a:gdLst/>
              <a:ahLst/>
              <a:cxnLst/>
              <a:rect l="l" t="t" r="r" b="b"/>
              <a:pathLst>
                <a:path w="12192000" h="574675">
                  <a:moveTo>
                    <a:pt x="0" y="574421"/>
                  </a:moveTo>
                  <a:lnTo>
                    <a:pt x="12191695" y="574421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74421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73DCE512-F0C9-8EF1-E0FA-1A25CD0216C2}"/>
                </a:ext>
              </a:extLst>
            </p:cNvPr>
            <p:cNvSpPr/>
            <p:nvPr/>
          </p:nvSpPr>
          <p:spPr>
            <a:xfrm>
              <a:off x="4089" y="574420"/>
              <a:ext cx="12188190" cy="65405"/>
            </a:xfrm>
            <a:custGeom>
              <a:avLst/>
              <a:gdLst/>
              <a:ahLst/>
              <a:cxnLst/>
              <a:rect l="l" t="t" r="r" b="b"/>
              <a:pathLst>
                <a:path w="12188190" h="65404">
                  <a:moveTo>
                    <a:pt x="0" y="64820"/>
                  </a:moveTo>
                  <a:lnTo>
                    <a:pt x="12187605" y="64820"/>
                  </a:lnTo>
                  <a:lnTo>
                    <a:pt x="12187605" y="0"/>
                  </a:lnTo>
                  <a:lnTo>
                    <a:pt x="0" y="0"/>
                  </a:lnTo>
                  <a:lnTo>
                    <a:pt x="0" y="64820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1A477CD0-6FDC-5B48-2D1B-A7AB2BBAE2EF}"/>
                </a:ext>
              </a:extLst>
            </p:cNvPr>
            <p:cNvSpPr/>
            <p:nvPr/>
          </p:nvSpPr>
          <p:spPr>
            <a:xfrm>
              <a:off x="4089" y="639241"/>
              <a:ext cx="12188190" cy="71755"/>
            </a:xfrm>
            <a:custGeom>
              <a:avLst/>
              <a:gdLst/>
              <a:ahLst/>
              <a:cxnLst/>
              <a:rect l="l" t="t" r="r" b="b"/>
              <a:pathLst>
                <a:path w="12188190" h="71754">
                  <a:moveTo>
                    <a:pt x="12187605" y="0"/>
                  </a:moveTo>
                  <a:lnTo>
                    <a:pt x="0" y="0"/>
                  </a:lnTo>
                  <a:lnTo>
                    <a:pt x="0" y="71589"/>
                  </a:lnTo>
                  <a:lnTo>
                    <a:pt x="12187605" y="71589"/>
                  </a:lnTo>
                  <a:lnTo>
                    <a:pt x="1218760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E80EBEB7-6695-6BB9-AB3F-CAEE8C1EF0BD}"/>
                </a:ext>
              </a:extLst>
            </p:cNvPr>
            <p:cNvSpPr/>
            <p:nvPr/>
          </p:nvSpPr>
          <p:spPr>
            <a:xfrm>
              <a:off x="0" y="423045"/>
              <a:ext cx="12192000" cy="1011555"/>
            </a:xfrm>
            <a:custGeom>
              <a:avLst/>
              <a:gdLst/>
              <a:ahLst/>
              <a:cxnLst/>
              <a:rect l="l" t="t" r="r" b="b"/>
              <a:pathLst>
                <a:path w="12192000" h="1011555">
                  <a:moveTo>
                    <a:pt x="12191695" y="0"/>
                  </a:moveTo>
                  <a:lnTo>
                    <a:pt x="12187213" y="43638"/>
                  </a:lnTo>
                  <a:lnTo>
                    <a:pt x="12142815" y="174867"/>
                  </a:lnTo>
                  <a:lnTo>
                    <a:pt x="12021242" y="304876"/>
                  </a:lnTo>
                  <a:lnTo>
                    <a:pt x="11783571" y="361083"/>
                  </a:lnTo>
                  <a:lnTo>
                    <a:pt x="369434" y="373618"/>
                  </a:lnTo>
                  <a:lnTo>
                    <a:pt x="315129" y="379687"/>
                  </a:lnTo>
                  <a:lnTo>
                    <a:pt x="193400" y="418296"/>
                  </a:lnTo>
                  <a:lnTo>
                    <a:pt x="66026" y="520047"/>
                  </a:lnTo>
                  <a:lnTo>
                    <a:pt x="0" y="701227"/>
                  </a:lnTo>
                  <a:lnTo>
                    <a:pt x="0" y="1010929"/>
                  </a:lnTo>
                  <a:lnTo>
                    <a:pt x="12191695" y="101092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>
            <a:extLst>
              <a:ext uri="{FF2B5EF4-FFF2-40B4-BE49-F238E27FC236}">
                <a16:creationId xmlns:a16="http://schemas.microsoft.com/office/drawing/2014/main" id="{925E91BF-9176-B583-2B21-E7EAAD4D3BDA}"/>
              </a:ext>
            </a:extLst>
          </p:cNvPr>
          <p:cNvGrpSpPr/>
          <p:nvPr/>
        </p:nvGrpSpPr>
        <p:grpSpPr>
          <a:xfrm>
            <a:off x="9771213" y="6220872"/>
            <a:ext cx="2026920" cy="416559"/>
            <a:chOff x="9771213" y="6220872"/>
            <a:chExt cx="2026920" cy="416559"/>
          </a:xfrm>
        </p:grpSpPr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46643722-6790-9BB1-861A-189BAAA2BA5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1284" y="6308181"/>
              <a:ext cx="1576500" cy="227854"/>
            </a:xfrm>
            <a:prstGeom prst="rect">
              <a:avLst/>
            </a:prstGeom>
          </p:spPr>
        </p:pic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id="{09E39AA1-1386-46F5-CFCD-FEFCEBBAA73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1213" y="6220872"/>
              <a:ext cx="416377" cy="416377"/>
            </a:xfrm>
            <a:prstGeom prst="rect">
              <a:avLst/>
            </a:prstGeom>
          </p:spPr>
        </p:pic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266302E5-DCB2-07BB-9C0C-0587733E8AD5}"/>
                </a:ext>
              </a:extLst>
            </p:cNvPr>
            <p:cNvSpPr/>
            <p:nvPr/>
          </p:nvSpPr>
          <p:spPr>
            <a:xfrm>
              <a:off x="9784669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79" y="358608"/>
                  </a:lnTo>
                  <a:lnTo>
                    <a:pt x="98478" y="340727"/>
                  </a:lnTo>
                  <a:lnTo>
                    <a:pt x="62617" y="313004"/>
                  </a:lnTo>
                  <a:lnTo>
                    <a:pt x="34897" y="277140"/>
                  </a:lnTo>
                  <a:lnTo>
                    <a:pt x="17018" y="234836"/>
                  </a:lnTo>
                  <a:lnTo>
                    <a:pt x="10680" y="187794"/>
                  </a:lnTo>
                  <a:lnTo>
                    <a:pt x="17018" y="140758"/>
                  </a:lnTo>
                  <a:lnTo>
                    <a:pt x="34897" y="98458"/>
                  </a:lnTo>
                  <a:lnTo>
                    <a:pt x="62617" y="62596"/>
                  </a:lnTo>
                  <a:lnTo>
                    <a:pt x="98478" y="34874"/>
                  </a:lnTo>
                  <a:lnTo>
                    <a:pt x="140779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id="{CA654CF8-0C57-355C-1E29-E48ACA7029C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52916" y="6235219"/>
              <a:ext cx="225333" cy="384536"/>
            </a:xfrm>
            <a:prstGeom prst="rect">
              <a:avLst/>
            </a:prstGeom>
          </p:spPr>
        </p:pic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80C5395B-CD4B-E4C3-BA0D-DE0296638CC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19037" y="6448374"/>
              <a:ext cx="78917" cy="87718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C88C3CDB-51D0-2071-ED26-399A5CA7CD6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54226" y="6272518"/>
              <a:ext cx="69242" cy="154660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BF692566-CAE8-0078-C037-E79A4A8BB29F}"/>
                </a:ext>
              </a:extLst>
            </p:cNvPr>
            <p:cNvSpPr/>
            <p:nvPr/>
          </p:nvSpPr>
          <p:spPr>
            <a:xfrm>
              <a:off x="9930964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84C5C324-335E-6F08-7AF7-863B3237231C}"/>
                </a:ext>
              </a:extLst>
            </p:cNvPr>
            <p:cNvSpPr/>
            <p:nvPr/>
          </p:nvSpPr>
          <p:spPr>
            <a:xfrm>
              <a:off x="9861550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12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31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07" y="320294"/>
                  </a:lnTo>
                  <a:lnTo>
                    <a:pt x="84582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57" y="161480"/>
                  </a:moveTo>
                  <a:lnTo>
                    <a:pt x="162001" y="143611"/>
                  </a:lnTo>
                  <a:lnTo>
                    <a:pt x="157924" y="156298"/>
                  </a:lnTo>
                  <a:lnTo>
                    <a:pt x="149720" y="163880"/>
                  </a:lnTo>
                  <a:lnTo>
                    <a:pt x="140614" y="167919"/>
                  </a:lnTo>
                  <a:lnTo>
                    <a:pt x="133883" y="169926"/>
                  </a:lnTo>
                  <a:lnTo>
                    <a:pt x="114300" y="176745"/>
                  </a:lnTo>
                  <a:lnTo>
                    <a:pt x="69621" y="196342"/>
                  </a:lnTo>
                  <a:lnTo>
                    <a:pt x="58572" y="245211"/>
                  </a:lnTo>
                  <a:lnTo>
                    <a:pt x="60680" y="240372"/>
                  </a:lnTo>
                  <a:lnTo>
                    <a:pt x="65646" y="235432"/>
                  </a:lnTo>
                  <a:lnTo>
                    <a:pt x="75565" y="230111"/>
                  </a:lnTo>
                  <a:lnTo>
                    <a:pt x="92519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00" y="201942"/>
                  </a:lnTo>
                  <a:lnTo>
                    <a:pt x="158457" y="185178"/>
                  </a:lnTo>
                  <a:lnTo>
                    <a:pt x="164922" y="173507"/>
                  </a:lnTo>
                  <a:lnTo>
                    <a:pt x="165557" y="161480"/>
                  </a:lnTo>
                  <a:close/>
                </a:path>
                <a:path w="196215" h="320675">
                  <a:moveTo>
                    <a:pt x="195719" y="30683"/>
                  </a:moveTo>
                  <a:lnTo>
                    <a:pt x="159727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30" y="8953"/>
                  </a:lnTo>
                  <a:lnTo>
                    <a:pt x="121488" y="22987"/>
                  </a:lnTo>
                  <a:lnTo>
                    <a:pt x="135585" y="18440"/>
                  </a:lnTo>
                  <a:lnTo>
                    <a:pt x="145529" y="18262"/>
                  </a:lnTo>
                  <a:lnTo>
                    <a:pt x="156057" y="23660"/>
                  </a:lnTo>
                  <a:lnTo>
                    <a:pt x="171869" y="35839"/>
                  </a:lnTo>
                  <a:lnTo>
                    <a:pt x="190042" y="35585"/>
                  </a:lnTo>
                  <a:lnTo>
                    <a:pt x="195719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0D621BEF-791B-117A-24BC-33385C7428B2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09594" y="6368249"/>
              <a:ext cx="337997" cy="99187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72CB391B-22FB-8FEE-BE23-36850BFB2522}"/>
                </a:ext>
              </a:extLst>
            </p:cNvPr>
            <p:cNvSpPr/>
            <p:nvPr/>
          </p:nvSpPr>
          <p:spPr>
            <a:xfrm>
              <a:off x="9819437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86" y="35902"/>
                  </a:lnTo>
                  <a:lnTo>
                    <a:pt x="43192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79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39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12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75" y="25527"/>
                  </a:lnTo>
                  <a:lnTo>
                    <a:pt x="89611" y="18440"/>
                  </a:lnTo>
                  <a:lnTo>
                    <a:pt x="96545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790" y="3060"/>
                  </a:moveTo>
                  <a:lnTo>
                    <a:pt x="176047" y="1638"/>
                  </a:lnTo>
                  <a:lnTo>
                    <a:pt x="169951" y="0"/>
                  </a:lnTo>
                  <a:lnTo>
                    <a:pt x="161912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85" y="36410"/>
                  </a:lnTo>
                  <a:lnTo>
                    <a:pt x="126758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388" y="70688"/>
                  </a:lnTo>
                  <a:lnTo>
                    <a:pt x="168719" y="70688"/>
                  </a:lnTo>
                  <a:lnTo>
                    <a:pt x="175133" y="69164"/>
                  </a:lnTo>
                  <a:lnTo>
                    <a:pt x="177977" y="67741"/>
                  </a:lnTo>
                  <a:lnTo>
                    <a:pt x="175641" y="55638"/>
                  </a:lnTo>
                  <a:lnTo>
                    <a:pt x="172580" y="56845"/>
                  </a:lnTo>
                  <a:lnTo>
                    <a:pt x="167398" y="57873"/>
                  </a:lnTo>
                  <a:lnTo>
                    <a:pt x="162712" y="57873"/>
                  </a:lnTo>
                  <a:lnTo>
                    <a:pt x="153454" y="56311"/>
                  </a:lnTo>
                  <a:lnTo>
                    <a:pt x="146545" y="51841"/>
                  </a:lnTo>
                  <a:lnTo>
                    <a:pt x="142240" y="44792"/>
                  </a:lnTo>
                  <a:lnTo>
                    <a:pt x="140754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12" y="14224"/>
                  </a:lnTo>
                  <a:lnTo>
                    <a:pt x="162623" y="12827"/>
                  </a:lnTo>
                  <a:lnTo>
                    <a:pt x="168109" y="12827"/>
                  </a:lnTo>
                  <a:lnTo>
                    <a:pt x="172478" y="14033"/>
                  </a:lnTo>
                  <a:lnTo>
                    <a:pt x="175641" y="15354"/>
                  </a:lnTo>
                  <a:lnTo>
                    <a:pt x="178790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28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888" y="2400"/>
                  </a:lnTo>
                  <a:lnTo>
                    <a:pt x="266001" y="9436"/>
                  </a:lnTo>
                  <a:lnTo>
                    <a:pt x="258000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61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24" y="25527"/>
                  </a:lnTo>
                  <a:lnTo>
                    <a:pt x="277660" y="18440"/>
                  </a:lnTo>
                  <a:lnTo>
                    <a:pt x="284594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00BD7069-263F-A5B0-81AB-0AFAA5B0B8F7}"/>
                </a:ext>
              </a:extLst>
            </p:cNvPr>
            <p:cNvSpPr/>
            <p:nvPr/>
          </p:nvSpPr>
          <p:spPr>
            <a:xfrm>
              <a:off x="10123539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>
            <a:extLst>
              <a:ext uri="{FF2B5EF4-FFF2-40B4-BE49-F238E27FC236}">
                <a16:creationId xmlns:a16="http://schemas.microsoft.com/office/drawing/2014/main" id="{6A6D7125-B792-5A79-1D51-B9769A81A21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43000" y="1214245"/>
            <a:ext cx="10465904" cy="6237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54075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4F81BD"/>
              </a:buClr>
              <a:buSzTx/>
              <a:buFontTx/>
              <a:buNone/>
              <a:tabLst>
                <a:tab pos="241300" algn="l"/>
              </a:tabLst>
              <a:defRPr/>
            </a:pPr>
            <a:r>
              <a:rPr kumimoji="0" lang="en-US" sz="1600" b="0" i="0" u="none" strike="noStrike" kern="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Backus, B. (2026) HEART Score for Major Cardiac Events. MDCALC. </a:t>
            </a:r>
            <a:r>
              <a:rPr kumimoji="0" lang="en-US" sz="1600" b="0" i="0" u="none" strike="noStrike" kern="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/>
                <a:ea typeface="+mn-ea"/>
                <a:cs typeface="Calibri"/>
                <a:hlinkClick r:id="rId8" action="ppaction://hlinkfile"/>
              </a:rPr>
              <a:t>file:///C:/Users/Susan/Downloads/HEART%20Score%20for%20Major%20Cardiac%20Events.mhtml</a:t>
            </a:r>
            <a:endParaRPr kumimoji="0" lang="en-US" sz="1600" b="0" i="0" u="none" strike="noStrike" kern="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600" spc="-1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600" spc="-10" dirty="0"/>
              <a:t>Lim, W. (2026). CRB-65 Score for Pneumonia Severity. MDCALC. </a:t>
            </a:r>
            <a:r>
              <a:rPr lang="en-US" sz="1600" dirty="0">
                <a:hlinkClick r:id="rId9"/>
              </a:rPr>
              <a:t>CRB-65 Score for Pneumonia Severity</a:t>
            </a:r>
            <a:endParaRPr lang="en-US" sz="160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60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600" dirty="0"/>
              <a:t>Macfarlane, John (2026). CURB-65 Score for Pneumonia Severity. MDCALC. </a:t>
            </a:r>
            <a:r>
              <a:rPr lang="en-US" sz="1600" dirty="0">
                <a:hlinkClick r:id="rId10"/>
              </a:rPr>
              <a:t>CURB-65 Score for Pneumonia Severity</a:t>
            </a:r>
            <a:endParaRPr lang="en-US" sz="160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600" spc="-1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600" spc="-10" dirty="0"/>
              <a:t>NCCHC (2018). </a:t>
            </a:r>
            <a:r>
              <a:rPr lang="en-US" sz="1600" i="1" spc="-10" dirty="0"/>
              <a:t>Standards for health services in jails. </a:t>
            </a:r>
            <a:r>
              <a:rPr lang="en-US" sz="1600" spc="-10" dirty="0"/>
              <a:t>NCCHC.</a:t>
            </a:r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600" spc="-1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600" dirty="0" err="1"/>
              <a:t>Shiroshita</a:t>
            </a:r>
            <a:r>
              <a:rPr lang="en-US" sz="1600" dirty="0"/>
              <a:t>, A., Kimura, Y., Shiba, H., Shirakawa, C., Sato, K., Matsushita, S., Tomii, K., &amp; Kataoka, Y. (2022). Predicting in-hospital death in pneumonic COPD exacerbation via BAP-65, CURB-65 and machine learning. ERJ open research, 8(1), 00452-2021. </a:t>
            </a:r>
            <a:r>
              <a:rPr lang="en-US" sz="1600" dirty="0" err="1"/>
              <a:t>htt</a:t>
            </a:r>
            <a:endParaRPr lang="en-US" sz="1600" spc="-1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600" spc="-1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600" dirty="0"/>
              <a:t>Sperl-Hillen, J. M., Crain, A. L., Margolis, K. L., Ekstrom, H. L., Appana, D., Amundson, G., Sharma, R., Desai, J. R., &amp; O'Connor, P. J. (2018). Clinical decision support directed to primary care patients and providers reduces cardiovascular risk</a:t>
            </a:r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endParaRPr lang="en-US" sz="1600" dirty="0"/>
          </a:p>
          <a:p>
            <a:pPr marL="12700" marR="854075">
              <a:spcBef>
                <a:spcPts val="100"/>
              </a:spcBef>
              <a:buClr>
                <a:schemeClr val="accent1"/>
              </a:buClr>
              <a:tabLst>
                <a:tab pos="241300" algn="l"/>
              </a:tabLst>
            </a:pPr>
            <a:r>
              <a:rPr lang="en-US" sz="1600" spc="-10" dirty="0"/>
              <a:t>Steill, I (2026). </a:t>
            </a:r>
            <a:r>
              <a:rPr lang="en-US" sz="1600" i="1" spc="-10" dirty="0"/>
              <a:t>Canadian Head Injury/Trauma Rule. </a:t>
            </a:r>
            <a:r>
              <a:rPr lang="en-US" sz="1600" spc="-10" dirty="0"/>
              <a:t>MDCALC. </a:t>
            </a:r>
            <a:r>
              <a:rPr lang="en-US" sz="1600" spc="-10" dirty="0">
                <a:hlinkClick r:id="rId11"/>
              </a:rPr>
              <a:t>https://www.mdcalc.com/calc/608/canadian-ct-head-injury-trauma-rule</a:t>
            </a:r>
            <a:endParaRPr lang="en-US" sz="1600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endParaRPr lang="en-US" sz="160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lang="en-US" sz="1600" dirty="0"/>
              <a:t>Sutton, R. T., Pincock, D., Baumgart, D. C., Sadowski, D. C., Fedorak, R. N., &amp; Kroeker, K. I. (2020). An overview of clinical decision support systems: benefits, risks, and strategies for success. NPJ digital medicine, 3, 17. https://doi.org/10.1038/s417</a:t>
            </a:r>
            <a:endParaRPr lang="en-US" sz="1600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endParaRPr lang="en-US" spc="-10" dirty="0"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1638E1C5-3CE1-EB1D-6798-E89674C23B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0" y="838934"/>
            <a:ext cx="9296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References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899420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22595C6-44F5-EC0B-3649-0002817CA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A75FDBB-9E3B-A3AF-AD54-5C97002F335F}"/>
              </a:ext>
            </a:extLst>
          </p:cNvPr>
          <p:cNvSpPr/>
          <p:nvPr/>
        </p:nvSpPr>
        <p:spPr>
          <a:xfrm>
            <a:off x="0" y="710831"/>
            <a:ext cx="12192000" cy="438784"/>
          </a:xfrm>
          <a:custGeom>
            <a:avLst/>
            <a:gdLst/>
            <a:ahLst/>
            <a:cxnLst/>
            <a:rect l="l" t="t" r="r" b="b"/>
            <a:pathLst>
              <a:path w="12192000" h="438784">
                <a:moveTo>
                  <a:pt x="0" y="438188"/>
                </a:moveTo>
                <a:lnTo>
                  <a:pt x="12191695" y="438188"/>
                </a:lnTo>
                <a:lnTo>
                  <a:pt x="12191695" y="0"/>
                </a:lnTo>
                <a:lnTo>
                  <a:pt x="0" y="0"/>
                </a:lnTo>
                <a:lnTo>
                  <a:pt x="0" y="438188"/>
                </a:lnTo>
                <a:close/>
              </a:path>
            </a:pathLst>
          </a:custGeom>
          <a:solidFill>
            <a:srgbClr val="024E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9BF2C109-4F49-7FD8-3CCB-711F76544953}"/>
              </a:ext>
            </a:extLst>
          </p:cNvPr>
          <p:cNvGrpSpPr/>
          <p:nvPr/>
        </p:nvGrpSpPr>
        <p:grpSpPr>
          <a:xfrm>
            <a:off x="0" y="0"/>
            <a:ext cx="12192000" cy="1434465"/>
            <a:chOff x="0" y="0"/>
            <a:chExt cx="12192000" cy="143446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B3E0A240-DF6C-B866-E43A-F907FC8475DC}"/>
                </a:ext>
              </a:extLst>
            </p:cNvPr>
            <p:cNvSpPr/>
            <p:nvPr/>
          </p:nvSpPr>
          <p:spPr>
            <a:xfrm>
              <a:off x="0" y="0"/>
              <a:ext cx="12192000" cy="574675"/>
            </a:xfrm>
            <a:custGeom>
              <a:avLst/>
              <a:gdLst/>
              <a:ahLst/>
              <a:cxnLst/>
              <a:rect l="l" t="t" r="r" b="b"/>
              <a:pathLst>
                <a:path w="12192000" h="574675">
                  <a:moveTo>
                    <a:pt x="0" y="574421"/>
                  </a:moveTo>
                  <a:lnTo>
                    <a:pt x="12191695" y="574421"/>
                  </a:lnTo>
                  <a:lnTo>
                    <a:pt x="12191695" y="0"/>
                  </a:lnTo>
                  <a:lnTo>
                    <a:pt x="0" y="0"/>
                  </a:lnTo>
                  <a:lnTo>
                    <a:pt x="0" y="574421"/>
                  </a:lnTo>
                  <a:close/>
                </a:path>
              </a:pathLst>
            </a:custGeom>
            <a:solidFill>
              <a:srgbClr val="024E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D73D4A0-B25B-92C1-6F83-D6E129642A57}"/>
                </a:ext>
              </a:extLst>
            </p:cNvPr>
            <p:cNvSpPr/>
            <p:nvPr/>
          </p:nvSpPr>
          <p:spPr>
            <a:xfrm>
              <a:off x="4089" y="574420"/>
              <a:ext cx="12188190" cy="65405"/>
            </a:xfrm>
            <a:custGeom>
              <a:avLst/>
              <a:gdLst/>
              <a:ahLst/>
              <a:cxnLst/>
              <a:rect l="l" t="t" r="r" b="b"/>
              <a:pathLst>
                <a:path w="12188190" h="65404">
                  <a:moveTo>
                    <a:pt x="0" y="64820"/>
                  </a:moveTo>
                  <a:lnTo>
                    <a:pt x="12187605" y="64820"/>
                  </a:lnTo>
                  <a:lnTo>
                    <a:pt x="12187605" y="0"/>
                  </a:lnTo>
                  <a:lnTo>
                    <a:pt x="0" y="0"/>
                  </a:lnTo>
                  <a:lnTo>
                    <a:pt x="0" y="64820"/>
                  </a:lnTo>
                  <a:close/>
                </a:path>
              </a:pathLst>
            </a:custGeom>
            <a:solidFill>
              <a:srgbClr val="F49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60A8977B-59F9-5C65-DA7D-FA68CE916172}"/>
                </a:ext>
              </a:extLst>
            </p:cNvPr>
            <p:cNvSpPr/>
            <p:nvPr/>
          </p:nvSpPr>
          <p:spPr>
            <a:xfrm>
              <a:off x="4089" y="639241"/>
              <a:ext cx="12188190" cy="71755"/>
            </a:xfrm>
            <a:custGeom>
              <a:avLst/>
              <a:gdLst/>
              <a:ahLst/>
              <a:cxnLst/>
              <a:rect l="l" t="t" r="r" b="b"/>
              <a:pathLst>
                <a:path w="12188190" h="71754">
                  <a:moveTo>
                    <a:pt x="12187605" y="0"/>
                  </a:moveTo>
                  <a:lnTo>
                    <a:pt x="0" y="0"/>
                  </a:lnTo>
                  <a:lnTo>
                    <a:pt x="0" y="71589"/>
                  </a:lnTo>
                  <a:lnTo>
                    <a:pt x="12187605" y="71589"/>
                  </a:lnTo>
                  <a:lnTo>
                    <a:pt x="12187605" y="0"/>
                  </a:lnTo>
                  <a:close/>
                </a:path>
              </a:pathLst>
            </a:custGeom>
            <a:solidFill>
              <a:srgbClr val="1796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DFC18DDC-B4D1-4AB8-6171-F2F5325563D0}"/>
                </a:ext>
              </a:extLst>
            </p:cNvPr>
            <p:cNvSpPr/>
            <p:nvPr/>
          </p:nvSpPr>
          <p:spPr>
            <a:xfrm>
              <a:off x="0" y="423045"/>
              <a:ext cx="12192000" cy="1011555"/>
            </a:xfrm>
            <a:custGeom>
              <a:avLst/>
              <a:gdLst/>
              <a:ahLst/>
              <a:cxnLst/>
              <a:rect l="l" t="t" r="r" b="b"/>
              <a:pathLst>
                <a:path w="12192000" h="1011555">
                  <a:moveTo>
                    <a:pt x="12191695" y="0"/>
                  </a:moveTo>
                  <a:lnTo>
                    <a:pt x="12187213" y="43638"/>
                  </a:lnTo>
                  <a:lnTo>
                    <a:pt x="12142815" y="174867"/>
                  </a:lnTo>
                  <a:lnTo>
                    <a:pt x="12021242" y="304876"/>
                  </a:lnTo>
                  <a:lnTo>
                    <a:pt x="11783571" y="361083"/>
                  </a:lnTo>
                  <a:lnTo>
                    <a:pt x="369434" y="373618"/>
                  </a:lnTo>
                  <a:lnTo>
                    <a:pt x="315129" y="379687"/>
                  </a:lnTo>
                  <a:lnTo>
                    <a:pt x="193400" y="418296"/>
                  </a:lnTo>
                  <a:lnTo>
                    <a:pt x="66026" y="520047"/>
                  </a:lnTo>
                  <a:lnTo>
                    <a:pt x="0" y="701227"/>
                  </a:lnTo>
                  <a:lnTo>
                    <a:pt x="0" y="1010929"/>
                  </a:lnTo>
                  <a:lnTo>
                    <a:pt x="12191695" y="1010929"/>
                  </a:lnTo>
                  <a:lnTo>
                    <a:pt x="121916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>
            <a:extLst>
              <a:ext uri="{FF2B5EF4-FFF2-40B4-BE49-F238E27FC236}">
                <a16:creationId xmlns:a16="http://schemas.microsoft.com/office/drawing/2014/main" id="{5034275D-7DCD-460B-749E-F467F8AD0A3B}"/>
              </a:ext>
            </a:extLst>
          </p:cNvPr>
          <p:cNvGrpSpPr/>
          <p:nvPr/>
        </p:nvGrpSpPr>
        <p:grpSpPr>
          <a:xfrm>
            <a:off x="9771213" y="6220872"/>
            <a:ext cx="2026920" cy="416559"/>
            <a:chOff x="9771213" y="6220872"/>
            <a:chExt cx="2026920" cy="416559"/>
          </a:xfrm>
        </p:grpSpPr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075E7076-58DB-9A9D-B9B0-52D87E050A7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1284" y="6308181"/>
              <a:ext cx="1576500" cy="227854"/>
            </a:xfrm>
            <a:prstGeom prst="rect">
              <a:avLst/>
            </a:prstGeom>
          </p:spPr>
        </p:pic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id="{9A700E8E-C7A5-80C3-17F4-9F56CE543A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1213" y="6220872"/>
              <a:ext cx="416377" cy="416377"/>
            </a:xfrm>
            <a:prstGeom prst="rect">
              <a:avLst/>
            </a:prstGeom>
          </p:spPr>
        </p:pic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8F79AF0B-2A28-F4FC-A15D-9C88E2E6A497}"/>
                </a:ext>
              </a:extLst>
            </p:cNvPr>
            <p:cNvSpPr/>
            <p:nvPr/>
          </p:nvSpPr>
          <p:spPr>
            <a:xfrm>
              <a:off x="9784669" y="6234640"/>
              <a:ext cx="375920" cy="375920"/>
            </a:xfrm>
            <a:custGeom>
              <a:avLst/>
              <a:gdLst/>
              <a:ahLst/>
              <a:cxnLst/>
              <a:rect l="l" t="t" r="r" b="b"/>
              <a:pathLst>
                <a:path w="375920" h="375920">
                  <a:moveTo>
                    <a:pt x="187820" y="0"/>
                  </a:moveTo>
                  <a:lnTo>
                    <a:pt x="137950" y="6719"/>
                  </a:lnTo>
                  <a:lnTo>
                    <a:pt x="93101" y="25675"/>
                  </a:lnTo>
                  <a:lnTo>
                    <a:pt x="55076" y="55064"/>
                  </a:lnTo>
                  <a:lnTo>
                    <a:pt x="25681" y="93082"/>
                  </a:lnTo>
                  <a:lnTo>
                    <a:pt x="6721" y="137927"/>
                  </a:lnTo>
                  <a:lnTo>
                    <a:pt x="0" y="187794"/>
                  </a:lnTo>
                  <a:lnTo>
                    <a:pt x="6721" y="237664"/>
                  </a:lnTo>
                  <a:lnTo>
                    <a:pt x="25681" y="282513"/>
                  </a:lnTo>
                  <a:lnTo>
                    <a:pt x="55076" y="320538"/>
                  </a:lnTo>
                  <a:lnTo>
                    <a:pt x="93101" y="349933"/>
                  </a:lnTo>
                  <a:lnTo>
                    <a:pt x="137950" y="368893"/>
                  </a:lnTo>
                  <a:lnTo>
                    <a:pt x="187820" y="375615"/>
                  </a:lnTo>
                  <a:lnTo>
                    <a:pt x="237689" y="368893"/>
                  </a:lnTo>
                  <a:lnTo>
                    <a:pt x="247025" y="364947"/>
                  </a:lnTo>
                  <a:lnTo>
                    <a:pt x="187820" y="364947"/>
                  </a:lnTo>
                  <a:lnTo>
                    <a:pt x="140779" y="358608"/>
                  </a:lnTo>
                  <a:lnTo>
                    <a:pt x="98478" y="340727"/>
                  </a:lnTo>
                  <a:lnTo>
                    <a:pt x="62617" y="313004"/>
                  </a:lnTo>
                  <a:lnTo>
                    <a:pt x="34897" y="277140"/>
                  </a:lnTo>
                  <a:lnTo>
                    <a:pt x="17018" y="234836"/>
                  </a:lnTo>
                  <a:lnTo>
                    <a:pt x="10680" y="187794"/>
                  </a:lnTo>
                  <a:lnTo>
                    <a:pt x="17018" y="140758"/>
                  </a:lnTo>
                  <a:lnTo>
                    <a:pt x="34897" y="98458"/>
                  </a:lnTo>
                  <a:lnTo>
                    <a:pt x="62617" y="62596"/>
                  </a:lnTo>
                  <a:lnTo>
                    <a:pt x="98478" y="34874"/>
                  </a:lnTo>
                  <a:lnTo>
                    <a:pt x="140779" y="16993"/>
                  </a:lnTo>
                  <a:lnTo>
                    <a:pt x="187820" y="10655"/>
                  </a:lnTo>
                  <a:lnTo>
                    <a:pt x="247002" y="10655"/>
                  </a:lnTo>
                  <a:lnTo>
                    <a:pt x="237689" y="6719"/>
                  </a:lnTo>
                  <a:lnTo>
                    <a:pt x="187820" y="0"/>
                  </a:lnTo>
                  <a:close/>
                </a:path>
                <a:path w="375920" h="375920">
                  <a:moveTo>
                    <a:pt x="247002" y="10655"/>
                  </a:moveTo>
                  <a:lnTo>
                    <a:pt x="187820" y="10655"/>
                  </a:lnTo>
                  <a:lnTo>
                    <a:pt x="234861" y="16993"/>
                  </a:lnTo>
                  <a:lnTo>
                    <a:pt x="277162" y="34874"/>
                  </a:lnTo>
                  <a:lnTo>
                    <a:pt x="313023" y="62596"/>
                  </a:lnTo>
                  <a:lnTo>
                    <a:pt x="340743" y="98458"/>
                  </a:lnTo>
                  <a:lnTo>
                    <a:pt x="358622" y="140758"/>
                  </a:lnTo>
                  <a:lnTo>
                    <a:pt x="364959" y="187794"/>
                  </a:lnTo>
                  <a:lnTo>
                    <a:pt x="358622" y="234836"/>
                  </a:lnTo>
                  <a:lnTo>
                    <a:pt x="340743" y="277140"/>
                  </a:lnTo>
                  <a:lnTo>
                    <a:pt x="313023" y="313004"/>
                  </a:lnTo>
                  <a:lnTo>
                    <a:pt x="277162" y="340727"/>
                  </a:lnTo>
                  <a:lnTo>
                    <a:pt x="234861" y="358608"/>
                  </a:lnTo>
                  <a:lnTo>
                    <a:pt x="187820" y="364947"/>
                  </a:lnTo>
                  <a:lnTo>
                    <a:pt x="247025" y="364947"/>
                  </a:lnTo>
                  <a:lnTo>
                    <a:pt x="282539" y="349933"/>
                  </a:lnTo>
                  <a:lnTo>
                    <a:pt x="320563" y="320538"/>
                  </a:lnTo>
                  <a:lnTo>
                    <a:pt x="349958" y="282513"/>
                  </a:lnTo>
                  <a:lnTo>
                    <a:pt x="368919" y="237664"/>
                  </a:lnTo>
                  <a:lnTo>
                    <a:pt x="375640" y="187794"/>
                  </a:lnTo>
                  <a:lnTo>
                    <a:pt x="368919" y="137927"/>
                  </a:lnTo>
                  <a:lnTo>
                    <a:pt x="349958" y="93082"/>
                  </a:lnTo>
                  <a:lnTo>
                    <a:pt x="320563" y="55064"/>
                  </a:lnTo>
                  <a:lnTo>
                    <a:pt x="282539" y="25675"/>
                  </a:lnTo>
                  <a:lnTo>
                    <a:pt x="247002" y="106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id="{88592FDA-5AF0-AC20-0678-96ED3B1BA8D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52916" y="6235219"/>
              <a:ext cx="225333" cy="384536"/>
            </a:xfrm>
            <a:prstGeom prst="rect">
              <a:avLst/>
            </a:prstGeom>
          </p:spPr>
        </p:pic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52BD43EB-CBFE-1710-C2C2-7ABC1968C1F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19037" y="6448374"/>
              <a:ext cx="78917" cy="87718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3C5FFD3E-9EF9-B247-EC66-46EBB833E67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954226" y="6272518"/>
              <a:ext cx="69242" cy="154660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D3FDD4D3-AF35-9175-7F24-11EAFDEA382D}"/>
                </a:ext>
              </a:extLst>
            </p:cNvPr>
            <p:cNvSpPr/>
            <p:nvPr/>
          </p:nvSpPr>
          <p:spPr>
            <a:xfrm>
              <a:off x="9930964" y="6245913"/>
              <a:ext cx="81280" cy="353060"/>
            </a:xfrm>
            <a:custGeom>
              <a:avLst/>
              <a:gdLst/>
              <a:ahLst/>
              <a:cxnLst/>
              <a:rect l="l" t="t" r="r" b="b"/>
              <a:pathLst>
                <a:path w="81279" h="353059">
                  <a:moveTo>
                    <a:pt x="60553" y="0"/>
                  </a:moveTo>
                  <a:lnTo>
                    <a:pt x="0" y="350443"/>
                  </a:lnTo>
                  <a:lnTo>
                    <a:pt x="13385" y="352907"/>
                  </a:lnTo>
                  <a:lnTo>
                    <a:pt x="81076" y="3771"/>
                  </a:lnTo>
                  <a:lnTo>
                    <a:pt x="60553" y="0"/>
                  </a:lnTo>
                  <a:close/>
                </a:path>
              </a:pathLst>
            </a:custGeom>
            <a:solidFill>
              <a:srgbClr val="1218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8F06BB0F-FF62-F297-56B9-2372D69581DC}"/>
                </a:ext>
              </a:extLst>
            </p:cNvPr>
            <p:cNvSpPr/>
            <p:nvPr/>
          </p:nvSpPr>
          <p:spPr>
            <a:xfrm>
              <a:off x="9861550" y="6249746"/>
              <a:ext cx="196215" cy="320675"/>
            </a:xfrm>
            <a:custGeom>
              <a:avLst/>
              <a:gdLst/>
              <a:ahLst/>
              <a:cxnLst/>
              <a:rect l="l" t="t" r="r" b="b"/>
              <a:pathLst>
                <a:path w="196215" h="320675">
                  <a:moveTo>
                    <a:pt x="134277" y="267716"/>
                  </a:moveTo>
                  <a:lnTo>
                    <a:pt x="134112" y="266839"/>
                  </a:lnTo>
                  <a:lnTo>
                    <a:pt x="129870" y="261442"/>
                  </a:lnTo>
                  <a:lnTo>
                    <a:pt x="134277" y="267716"/>
                  </a:lnTo>
                  <a:close/>
                </a:path>
                <a:path w="196215" h="320675">
                  <a:moveTo>
                    <a:pt x="140500" y="290182"/>
                  </a:moveTo>
                  <a:lnTo>
                    <a:pt x="139839" y="277545"/>
                  </a:lnTo>
                  <a:lnTo>
                    <a:pt x="139738" y="275488"/>
                  </a:lnTo>
                  <a:lnTo>
                    <a:pt x="134277" y="267716"/>
                  </a:lnTo>
                  <a:lnTo>
                    <a:pt x="90449" y="288988"/>
                  </a:lnTo>
                  <a:lnTo>
                    <a:pt x="50431" y="300329"/>
                  </a:lnTo>
                  <a:lnTo>
                    <a:pt x="1778" y="312483"/>
                  </a:lnTo>
                  <a:lnTo>
                    <a:pt x="76" y="319951"/>
                  </a:lnTo>
                  <a:lnTo>
                    <a:pt x="0" y="320294"/>
                  </a:lnTo>
                  <a:lnTo>
                    <a:pt x="21107" y="320294"/>
                  </a:lnTo>
                  <a:lnTo>
                    <a:pt x="84582" y="318363"/>
                  </a:lnTo>
                  <a:lnTo>
                    <a:pt x="124853" y="312191"/>
                  </a:lnTo>
                  <a:lnTo>
                    <a:pt x="136563" y="302298"/>
                  </a:lnTo>
                  <a:lnTo>
                    <a:pt x="140500" y="290182"/>
                  </a:lnTo>
                  <a:close/>
                </a:path>
                <a:path w="196215" h="320675">
                  <a:moveTo>
                    <a:pt x="165557" y="161480"/>
                  </a:moveTo>
                  <a:lnTo>
                    <a:pt x="162001" y="143611"/>
                  </a:lnTo>
                  <a:lnTo>
                    <a:pt x="157924" y="156298"/>
                  </a:lnTo>
                  <a:lnTo>
                    <a:pt x="149720" y="163880"/>
                  </a:lnTo>
                  <a:lnTo>
                    <a:pt x="140614" y="167919"/>
                  </a:lnTo>
                  <a:lnTo>
                    <a:pt x="133883" y="169926"/>
                  </a:lnTo>
                  <a:lnTo>
                    <a:pt x="114300" y="176745"/>
                  </a:lnTo>
                  <a:lnTo>
                    <a:pt x="69621" y="196342"/>
                  </a:lnTo>
                  <a:lnTo>
                    <a:pt x="58572" y="245211"/>
                  </a:lnTo>
                  <a:lnTo>
                    <a:pt x="60680" y="240372"/>
                  </a:lnTo>
                  <a:lnTo>
                    <a:pt x="65646" y="235432"/>
                  </a:lnTo>
                  <a:lnTo>
                    <a:pt x="75565" y="230111"/>
                  </a:lnTo>
                  <a:lnTo>
                    <a:pt x="92519" y="224167"/>
                  </a:lnTo>
                  <a:lnTo>
                    <a:pt x="111620" y="218224"/>
                  </a:lnTo>
                  <a:lnTo>
                    <a:pt x="126580" y="212826"/>
                  </a:lnTo>
                  <a:lnTo>
                    <a:pt x="137502" y="207543"/>
                  </a:lnTo>
                  <a:lnTo>
                    <a:pt x="144500" y="201942"/>
                  </a:lnTo>
                  <a:lnTo>
                    <a:pt x="158457" y="185178"/>
                  </a:lnTo>
                  <a:lnTo>
                    <a:pt x="164922" y="173507"/>
                  </a:lnTo>
                  <a:lnTo>
                    <a:pt x="165557" y="161480"/>
                  </a:lnTo>
                  <a:close/>
                </a:path>
                <a:path w="196215" h="320675">
                  <a:moveTo>
                    <a:pt x="195719" y="30683"/>
                  </a:moveTo>
                  <a:lnTo>
                    <a:pt x="159727" y="952"/>
                  </a:lnTo>
                  <a:lnTo>
                    <a:pt x="146862" y="0"/>
                  </a:lnTo>
                  <a:lnTo>
                    <a:pt x="138582" y="1981"/>
                  </a:lnTo>
                  <a:lnTo>
                    <a:pt x="131330" y="8953"/>
                  </a:lnTo>
                  <a:lnTo>
                    <a:pt x="121488" y="22987"/>
                  </a:lnTo>
                  <a:lnTo>
                    <a:pt x="135585" y="18440"/>
                  </a:lnTo>
                  <a:lnTo>
                    <a:pt x="145529" y="18262"/>
                  </a:lnTo>
                  <a:lnTo>
                    <a:pt x="156057" y="23660"/>
                  </a:lnTo>
                  <a:lnTo>
                    <a:pt x="171869" y="35839"/>
                  </a:lnTo>
                  <a:lnTo>
                    <a:pt x="190042" y="35585"/>
                  </a:lnTo>
                  <a:lnTo>
                    <a:pt x="195719" y="30683"/>
                  </a:lnTo>
                  <a:close/>
                </a:path>
              </a:pathLst>
            </a:custGeom>
            <a:solidFill>
              <a:srgbClr val="B7C1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DCA682D5-8747-7B3E-BC07-B41B1132C92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09594" y="6368249"/>
              <a:ext cx="337997" cy="99187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0BF3BDE9-BAAE-9FEC-DE22-FB0830EFF972}"/>
                </a:ext>
              </a:extLst>
            </p:cNvPr>
            <p:cNvSpPr/>
            <p:nvPr/>
          </p:nvSpPr>
          <p:spPr>
            <a:xfrm>
              <a:off x="9819437" y="6378143"/>
              <a:ext cx="309880" cy="71120"/>
            </a:xfrm>
            <a:custGeom>
              <a:avLst/>
              <a:gdLst/>
              <a:ahLst/>
              <a:cxnLst/>
              <a:rect l="l" t="t" r="r" b="b"/>
              <a:pathLst>
                <a:path w="309879" h="71120">
                  <a:moveTo>
                    <a:pt x="56756" y="1117"/>
                  </a:moveTo>
                  <a:lnTo>
                    <a:pt x="42519" y="1117"/>
                  </a:lnTo>
                  <a:lnTo>
                    <a:pt x="42583" y="28689"/>
                  </a:lnTo>
                  <a:lnTo>
                    <a:pt x="42786" y="35902"/>
                  </a:lnTo>
                  <a:lnTo>
                    <a:pt x="43192" y="42900"/>
                  </a:lnTo>
                  <a:lnTo>
                    <a:pt x="43840" y="49745"/>
                  </a:lnTo>
                  <a:lnTo>
                    <a:pt x="43522" y="49745"/>
                  </a:lnTo>
                  <a:lnTo>
                    <a:pt x="18110" y="1117"/>
                  </a:lnTo>
                  <a:lnTo>
                    <a:pt x="0" y="1117"/>
                  </a:lnTo>
                  <a:lnTo>
                    <a:pt x="0" y="69672"/>
                  </a:lnTo>
                  <a:lnTo>
                    <a:pt x="14236" y="69672"/>
                  </a:lnTo>
                  <a:lnTo>
                    <a:pt x="14236" y="49022"/>
                  </a:lnTo>
                  <a:lnTo>
                    <a:pt x="14084" y="33274"/>
                  </a:lnTo>
                  <a:lnTo>
                    <a:pt x="13627" y="19126"/>
                  </a:lnTo>
                  <a:lnTo>
                    <a:pt x="13931" y="19024"/>
                  </a:lnTo>
                  <a:lnTo>
                    <a:pt x="16637" y="25171"/>
                  </a:lnTo>
                  <a:lnTo>
                    <a:pt x="19621" y="31394"/>
                  </a:lnTo>
                  <a:lnTo>
                    <a:pt x="22733" y="37490"/>
                  </a:lnTo>
                  <a:lnTo>
                    <a:pt x="40487" y="69672"/>
                  </a:lnTo>
                  <a:lnTo>
                    <a:pt x="56756" y="69672"/>
                  </a:lnTo>
                  <a:lnTo>
                    <a:pt x="56756" y="1117"/>
                  </a:lnTo>
                  <a:close/>
                </a:path>
                <a:path w="309879" h="71120">
                  <a:moveTo>
                    <a:pt x="121335" y="3060"/>
                  </a:moveTo>
                  <a:lnTo>
                    <a:pt x="118579" y="1638"/>
                  </a:lnTo>
                  <a:lnTo>
                    <a:pt x="112496" y="0"/>
                  </a:lnTo>
                  <a:lnTo>
                    <a:pt x="104457" y="0"/>
                  </a:lnTo>
                  <a:lnTo>
                    <a:pt x="89839" y="2400"/>
                  </a:lnTo>
                  <a:lnTo>
                    <a:pt x="77952" y="9436"/>
                  </a:lnTo>
                  <a:lnTo>
                    <a:pt x="69951" y="20866"/>
                  </a:lnTo>
                  <a:lnTo>
                    <a:pt x="67030" y="36410"/>
                  </a:lnTo>
                  <a:lnTo>
                    <a:pt x="69303" y="50012"/>
                  </a:lnTo>
                  <a:lnTo>
                    <a:pt x="76085" y="60871"/>
                  </a:lnTo>
                  <a:lnTo>
                    <a:pt x="87312" y="68084"/>
                  </a:lnTo>
                  <a:lnTo>
                    <a:pt x="102933" y="70688"/>
                  </a:lnTo>
                  <a:lnTo>
                    <a:pt x="111264" y="70688"/>
                  </a:lnTo>
                  <a:lnTo>
                    <a:pt x="117678" y="69164"/>
                  </a:lnTo>
                  <a:lnTo>
                    <a:pt x="120523" y="67741"/>
                  </a:lnTo>
                  <a:lnTo>
                    <a:pt x="118186" y="55638"/>
                  </a:lnTo>
                  <a:lnTo>
                    <a:pt x="115125" y="56845"/>
                  </a:lnTo>
                  <a:lnTo>
                    <a:pt x="109943" y="57873"/>
                  </a:lnTo>
                  <a:lnTo>
                    <a:pt x="105257" y="57873"/>
                  </a:lnTo>
                  <a:lnTo>
                    <a:pt x="95986" y="56311"/>
                  </a:lnTo>
                  <a:lnTo>
                    <a:pt x="89090" y="51841"/>
                  </a:lnTo>
                  <a:lnTo>
                    <a:pt x="84785" y="44792"/>
                  </a:lnTo>
                  <a:lnTo>
                    <a:pt x="83299" y="35496"/>
                  </a:lnTo>
                  <a:lnTo>
                    <a:pt x="84975" y="25527"/>
                  </a:lnTo>
                  <a:lnTo>
                    <a:pt x="89611" y="18440"/>
                  </a:lnTo>
                  <a:lnTo>
                    <a:pt x="96545" y="14224"/>
                  </a:lnTo>
                  <a:lnTo>
                    <a:pt x="105168" y="12827"/>
                  </a:lnTo>
                  <a:lnTo>
                    <a:pt x="110655" y="12827"/>
                  </a:lnTo>
                  <a:lnTo>
                    <a:pt x="115023" y="14033"/>
                  </a:lnTo>
                  <a:lnTo>
                    <a:pt x="118186" y="15354"/>
                  </a:lnTo>
                  <a:lnTo>
                    <a:pt x="121335" y="3060"/>
                  </a:lnTo>
                  <a:close/>
                </a:path>
                <a:path w="309879" h="71120">
                  <a:moveTo>
                    <a:pt x="178790" y="3060"/>
                  </a:moveTo>
                  <a:lnTo>
                    <a:pt x="176047" y="1638"/>
                  </a:lnTo>
                  <a:lnTo>
                    <a:pt x="169951" y="0"/>
                  </a:lnTo>
                  <a:lnTo>
                    <a:pt x="161912" y="0"/>
                  </a:lnTo>
                  <a:lnTo>
                    <a:pt x="147307" y="2400"/>
                  </a:lnTo>
                  <a:lnTo>
                    <a:pt x="135420" y="9436"/>
                  </a:lnTo>
                  <a:lnTo>
                    <a:pt x="127419" y="20866"/>
                  </a:lnTo>
                  <a:lnTo>
                    <a:pt x="124485" y="36410"/>
                  </a:lnTo>
                  <a:lnTo>
                    <a:pt x="126758" y="50012"/>
                  </a:lnTo>
                  <a:lnTo>
                    <a:pt x="133553" y="60871"/>
                  </a:lnTo>
                  <a:lnTo>
                    <a:pt x="144780" y="68084"/>
                  </a:lnTo>
                  <a:lnTo>
                    <a:pt x="160388" y="70688"/>
                  </a:lnTo>
                  <a:lnTo>
                    <a:pt x="168719" y="70688"/>
                  </a:lnTo>
                  <a:lnTo>
                    <a:pt x="175133" y="69164"/>
                  </a:lnTo>
                  <a:lnTo>
                    <a:pt x="177977" y="67741"/>
                  </a:lnTo>
                  <a:lnTo>
                    <a:pt x="175641" y="55638"/>
                  </a:lnTo>
                  <a:lnTo>
                    <a:pt x="172580" y="56845"/>
                  </a:lnTo>
                  <a:lnTo>
                    <a:pt x="167398" y="57873"/>
                  </a:lnTo>
                  <a:lnTo>
                    <a:pt x="162712" y="57873"/>
                  </a:lnTo>
                  <a:lnTo>
                    <a:pt x="153454" y="56311"/>
                  </a:lnTo>
                  <a:lnTo>
                    <a:pt x="146545" y="51841"/>
                  </a:lnTo>
                  <a:lnTo>
                    <a:pt x="142240" y="44792"/>
                  </a:lnTo>
                  <a:lnTo>
                    <a:pt x="140754" y="35496"/>
                  </a:lnTo>
                  <a:lnTo>
                    <a:pt x="142443" y="25527"/>
                  </a:lnTo>
                  <a:lnTo>
                    <a:pt x="147078" y="18440"/>
                  </a:lnTo>
                  <a:lnTo>
                    <a:pt x="154012" y="14224"/>
                  </a:lnTo>
                  <a:lnTo>
                    <a:pt x="162623" y="12827"/>
                  </a:lnTo>
                  <a:lnTo>
                    <a:pt x="168109" y="12827"/>
                  </a:lnTo>
                  <a:lnTo>
                    <a:pt x="172478" y="14033"/>
                  </a:lnTo>
                  <a:lnTo>
                    <a:pt x="175641" y="15354"/>
                  </a:lnTo>
                  <a:lnTo>
                    <a:pt x="178790" y="3060"/>
                  </a:lnTo>
                  <a:close/>
                </a:path>
                <a:path w="309879" h="71120">
                  <a:moveTo>
                    <a:pt x="244690" y="1130"/>
                  </a:moveTo>
                  <a:lnTo>
                    <a:pt x="229235" y="1130"/>
                  </a:lnTo>
                  <a:lnTo>
                    <a:pt x="229235" y="27482"/>
                  </a:lnTo>
                  <a:lnTo>
                    <a:pt x="203708" y="27482"/>
                  </a:lnTo>
                  <a:lnTo>
                    <a:pt x="203708" y="1130"/>
                  </a:lnTo>
                  <a:lnTo>
                    <a:pt x="188150" y="1130"/>
                  </a:lnTo>
                  <a:lnTo>
                    <a:pt x="188150" y="69684"/>
                  </a:lnTo>
                  <a:lnTo>
                    <a:pt x="203708" y="69684"/>
                  </a:lnTo>
                  <a:lnTo>
                    <a:pt x="203708" y="40995"/>
                  </a:lnTo>
                  <a:lnTo>
                    <a:pt x="229235" y="40995"/>
                  </a:lnTo>
                  <a:lnTo>
                    <a:pt x="229235" y="69684"/>
                  </a:lnTo>
                  <a:lnTo>
                    <a:pt x="244690" y="69684"/>
                  </a:lnTo>
                  <a:lnTo>
                    <a:pt x="244690" y="1130"/>
                  </a:lnTo>
                  <a:close/>
                </a:path>
                <a:path w="309879" h="71120">
                  <a:moveTo>
                    <a:pt x="309384" y="3060"/>
                  </a:moveTo>
                  <a:lnTo>
                    <a:pt x="306628" y="1638"/>
                  </a:lnTo>
                  <a:lnTo>
                    <a:pt x="300532" y="0"/>
                  </a:lnTo>
                  <a:lnTo>
                    <a:pt x="292506" y="0"/>
                  </a:lnTo>
                  <a:lnTo>
                    <a:pt x="277888" y="2400"/>
                  </a:lnTo>
                  <a:lnTo>
                    <a:pt x="266001" y="9436"/>
                  </a:lnTo>
                  <a:lnTo>
                    <a:pt x="258000" y="20866"/>
                  </a:lnTo>
                  <a:lnTo>
                    <a:pt x="255079" y="36410"/>
                  </a:lnTo>
                  <a:lnTo>
                    <a:pt x="257352" y="50012"/>
                  </a:lnTo>
                  <a:lnTo>
                    <a:pt x="264134" y="60871"/>
                  </a:lnTo>
                  <a:lnTo>
                    <a:pt x="275361" y="68084"/>
                  </a:lnTo>
                  <a:lnTo>
                    <a:pt x="290982" y="70688"/>
                  </a:lnTo>
                  <a:lnTo>
                    <a:pt x="299313" y="70688"/>
                  </a:lnTo>
                  <a:lnTo>
                    <a:pt x="305727" y="69164"/>
                  </a:lnTo>
                  <a:lnTo>
                    <a:pt x="308571" y="67741"/>
                  </a:lnTo>
                  <a:lnTo>
                    <a:pt x="306235" y="55638"/>
                  </a:lnTo>
                  <a:lnTo>
                    <a:pt x="303174" y="56845"/>
                  </a:lnTo>
                  <a:lnTo>
                    <a:pt x="297992" y="57873"/>
                  </a:lnTo>
                  <a:lnTo>
                    <a:pt x="293306" y="57873"/>
                  </a:lnTo>
                  <a:lnTo>
                    <a:pt x="284035" y="56311"/>
                  </a:lnTo>
                  <a:lnTo>
                    <a:pt x="277139" y="51841"/>
                  </a:lnTo>
                  <a:lnTo>
                    <a:pt x="272834" y="44792"/>
                  </a:lnTo>
                  <a:lnTo>
                    <a:pt x="271348" y="35496"/>
                  </a:lnTo>
                  <a:lnTo>
                    <a:pt x="273024" y="25527"/>
                  </a:lnTo>
                  <a:lnTo>
                    <a:pt x="277660" y="18440"/>
                  </a:lnTo>
                  <a:lnTo>
                    <a:pt x="284594" y="14224"/>
                  </a:lnTo>
                  <a:lnTo>
                    <a:pt x="293217" y="12827"/>
                  </a:lnTo>
                  <a:lnTo>
                    <a:pt x="298704" y="12827"/>
                  </a:lnTo>
                  <a:lnTo>
                    <a:pt x="303072" y="14033"/>
                  </a:lnTo>
                  <a:lnTo>
                    <a:pt x="306235" y="15354"/>
                  </a:lnTo>
                  <a:lnTo>
                    <a:pt x="309384" y="30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6E53DCD8-55F4-841D-9897-C1100E0ABFD7}"/>
                </a:ext>
              </a:extLst>
            </p:cNvPr>
            <p:cNvSpPr/>
            <p:nvPr/>
          </p:nvSpPr>
          <p:spPr>
            <a:xfrm>
              <a:off x="10123539" y="6574817"/>
              <a:ext cx="29209" cy="28575"/>
            </a:xfrm>
            <a:custGeom>
              <a:avLst/>
              <a:gdLst/>
              <a:ahLst/>
              <a:cxnLst/>
              <a:rect l="l" t="t" r="r" b="b"/>
              <a:pathLst>
                <a:path w="29209" h="28575">
                  <a:moveTo>
                    <a:pt x="22656" y="0"/>
                  </a:moveTo>
                  <a:lnTo>
                    <a:pt x="6426" y="0"/>
                  </a:lnTo>
                  <a:lnTo>
                    <a:pt x="0" y="6248"/>
                  </a:lnTo>
                  <a:lnTo>
                    <a:pt x="0" y="22313"/>
                  </a:lnTo>
                  <a:lnTo>
                    <a:pt x="6426" y="28549"/>
                  </a:lnTo>
                  <a:lnTo>
                    <a:pt x="22656" y="28549"/>
                  </a:lnTo>
                  <a:lnTo>
                    <a:pt x="25276" y="25971"/>
                  </a:lnTo>
                  <a:lnTo>
                    <a:pt x="8026" y="25971"/>
                  </a:lnTo>
                  <a:lnTo>
                    <a:pt x="3111" y="20789"/>
                  </a:lnTo>
                  <a:lnTo>
                    <a:pt x="3111" y="7861"/>
                  </a:lnTo>
                  <a:lnTo>
                    <a:pt x="3681" y="7150"/>
                  </a:lnTo>
                  <a:lnTo>
                    <a:pt x="8026" y="2501"/>
                  </a:lnTo>
                  <a:lnTo>
                    <a:pt x="25194" y="2501"/>
                  </a:lnTo>
                  <a:lnTo>
                    <a:pt x="22656" y="0"/>
                  </a:lnTo>
                  <a:close/>
                </a:path>
                <a:path w="29209" h="28575">
                  <a:moveTo>
                    <a:pt x="25194" y="2501"/>
                  </a:moveTo>
                  <a:lnTo>
                    <a:pt x="21056" y="2501"/>
                  </a:lnTo>
                  <a:lnTo>
                    <a:pt x="25233" y="7150"/>
                  </a:lnTo>
                  <a:lnTo>
                    <a:pt x="25781" y="7861"/>
                  </a:lnTo>
                  <a:lnTo>
                    <a:pt x="25781" y="20789"/>
                  </a:lnTo>
                  <a:lnTo>
                    <a:pt x="21056" y="25971"/>
                  </a:lnTo>
                  <a:lnTo>
                    <a:pt x="25276" y="25971"/>
                  </a:lnTo>
                  <a:lnTo>
                    <a:pt x="28994" y="22313"/>
                  </a:lnTo>
                  <a:lnTo>
                    <a:pt x="28994" y="6248"/>
                  </a:lnTo>
                  <a:lnTo>
                    <a:pt x="25194" y="2501"/>
                  </a:lnTo>
                  <a:close/>
                </a:path>
                <a:path w="29209" h="28575">
                  <a:moveTo>
                    <a:pt x="16865" y="6705"/>
                  </a:moveTo>
                  <a:lnTo>
                    <a:pt x="12293" y="6705"/>
                  </a:lnTo>
                  <a:lnTo>
                    <a:pt x="10693" y="6870"/>
                  </a:lnTo>
                  <a:lnTo>
                    <a:pt x="9182" y="7150"/>
                  </a:lnTo>
                  <a:lnTo>
                    <a:pt x="9182" y="22047"/>
                  </a:lnTo>
                  <a:lnTo>
                    <a:pt x="11950" y="22047"/>
                  </a:lnTo>
                  <a:lnTo>
                    <a:pt x="11950" y="15798"/>
                  </a:lnTo>
                  <a:lnTo>
                    <a:pt x="19331" y="15798"/>
                  </a:lnTo>
                  <a:lnTo>
                    <a:pt x="18999" y="15252"/>
                  </a:lnTo>
                  <a:lnTo>
                    <a:pt x="17665" y="14731"/>
                  </a:lnTo>
                  <a:lnTo>
                    <a:pt x="17665" y="14541"/>
                  </a:lnTo>
                  <a:lnTo>
                    <a:pt x="19265" y="14020"/>
                  </a:lnTo>
                  <a:lnTo>
                    <a:pt x="19690" y="13652"/>
                  </a:lnTo>
                  <a:lnTo>
                    <a:pt x="11950" y="13652"/>
                  </a:lnTo>
                  <a:lnTo>
                    <a:pt x="11950" y="9016"/>
                  </a:lnTo>
                  <a:lnTo>
                    <a:pt x="20277" y="9016"/>
                  </a:lnTo>
                  <a:lnTo>
                    <a:pt x="19977" y="8470"/>
                  </a:lnTo>
                  <a:lnTo>
                    <a:pt x="19088" y="7861"/>
                  </a:lnTo>
                  <a:lnTo>
                    <a:pt x="18110" y="7150"/>
                  </a:lnTo>
                  <a:lnTo>
                    <a:pt x="16865" y="6705"/>
                  </a:lnTo>
                  <a:close/>
                </a:path>
                <a:path w="29209" h="28575">
                  <a:moveTo>
                    <a:pt x="19331" y="15798"/>
                  </a:moveTo>
                  <a:lnTo>
                    <a:pt x="15875" y="15798"/>
                  </a:lnTo>
                  <a:lnTo>
                    <a:pt x="16865" y="16497"/>
                  </a:lnTo>
                  <a:lnTo>
                    <a:pt x="17208" y="18122"/>
                  </a:lnTo>
                  <a:lnTo>
                    <a:pt x="17576" y="20154"/>
                  </a:lnTo>
                  <a:lnTo>
                    <a:pt x="17919" y="21513"/>
                  </a:lnTo>
                  <a:lnTo>
                    <a:pt x="18376" y="22047"/>
                  </a:lnTo>
                  <a:lnTo>
                    <a:pt x="21234" y="22047"/>
                  </a:lnTo>
                  <a:lnTo>
                    <a:pt x="20866" y="21513"/>
                  </a:lnTo>
                  <a:lnTo>
                    <a:pt x="20659" y="20789"/>
                  </a:lnTo>
                  <a:lnTo>
                    <a:pt x="20612" y="20624"/>
                  </a:lnTo>
                  <a:lnTo>
                    <a:pt x="20154" y="18287"/>
                  </a:lnTo>
                  <a:lnTo>
                    <a:pt x="19728" y="16497"/>
                  </a:lnTo>
                  <a:lnTo>
                    <a:pt x="19331" y="15798"/>
                  </a:lnTo>
                  <a:close/>
                </a:path>
                <a:path w="29209" h="28575">
                  <a:moveTo>
                    <a:pt x="20277" y="9016"/>
                  </a:moveTo>
                  <a:lnTo>
                    <a:pt x="16927" y="9016"/>
                  </a:lnTo>
                  <a:lnTo>
                    <a:pt x="17665" y="9817"/>
                  </a:lnTo>
                  <a:lnTo>
                    <a:pt x="17665" y="13017"/>
                  </a:lnTo>
                  <a:lnTo>
                    <a:pt x="15875" y="13652"/>
                  </a:lnTo>
                  <a:lnTo>
                    <a:pt x="19690" y="13652"/>
                  </a:lnTo>
                  <a:lnTo>
                    <a:pt x="20612" y="12852"/>
                  </a:lnTo>
                  <a:lnTo>
                    <a:pt x="20612" y="9626"/>
                  </a:lnTo>
                  <a:lnTo>
                    <a:pt x="20277" y="9016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>
            <a:extLst>
              <a:ext uri="{FF2B5EF4-FFF2-40B4-BE49-F238E27FC236}">
                <a16:creationId xmlns:a16="http://schemas.microsoft.com/office/drawing/2014/main" id="{F9C651B0-AC98-2202-40C5-55DF65D4CA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95400" y="2089134"/>
            <a:ext cx="10465904" cy="3413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854075" indent="-227329"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dirty="0"/>
              <a:t>Define what constitutes a clinical decision support tool</a:t>
            </a:r>
          </a:p>
          <a:p>
            <a:pPr marL="240029" marR="854075" indent="-227329"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endParaRPr lang="en-US" spc="-10" dirty="0"/>
          </a:p>
          <a:p>
            <a:pPr marL="240029" marR="854075" indent="-227329"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dirty="0"/>
              <a:t>Review common types of clinical conditions that may benefit from clinical decision support tools </a:t>
            </a:r>
          </a:p>
          <a:p>
            <a:pPr marL="240029" marR="854075" indent="-227329"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endParaRPr lang="en-US" spc="-10" dirty="0"/>
          </a:p>
          <a:p>
            <a:pPr marL="240029" marR="854075" indent="-227329">
              <a:spcBef>
                <a:spcPts val="100"/>
              </a:spcBef>
              <a:buClr>
                <a:schemeClr val="accent1"/>
              </a:buClr>
              <a:buChar char="•"/>
              <a:tabLst>
                <a:tab pos="241300" algn="l"/>
              </a:tabLst>
            </a:pPr>
            <a:r>
              <a:rPr lang="en-US" dirty="0"/>
              <a:t>Describe how to document the use of a clinical decision tool and the rationale for using the chosen tool in the patient's medical record </a:t>
            </a:r>
            <a:endParaRPr lang="en-US" spc="-10" dirty="0"/>
          </a:p>
          <a:p>
            <a:pPr marL="240029" marR="854075" indent="-227329">
              <a:lnSpc>
                <a:spcPct val="1000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endParaRPr lang="en-US" spc="-10" dirty="0"/>
          </a:p>
          <a:p>
            <a:pPr marL="12700" marR="854075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endParaRPr lang="en-US" spc="-10" dirty="0"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6076A5C3-4A5C-4587-4540-BB6DAB17E7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0" y="1169171"/>
            <a:ext cx="9144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Educational Objectives</a:t>
            </a:r>
            <a:endParaRPr spc="-1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6D3D68-EDA8-13C8-9ED3-640E271B4006}"/>
              </a:ext>
            </a:extLst>
          </p:cNvPr>
          <p:cNvSpPr txBox="1"/>
          <p:nvPr/>
        </p:nvSpPr>
        <p:spPr>
          <a:xfrm>
            <a:off x="990600" y="614716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307055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A5447A-F638-352D-FBA8-8B3E23BBA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406265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Decision Support Tools provides evidence-based decision algorithms to guide clinicians to make informed decisions regarding patient care and treatment.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Examples of Clinical Decision Support Tools: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Canadian Head CT Evaluation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Ottawa Ankle/Knee Evaluation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HEART Score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Nursing Protocols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F881431-FB16-429F-6BC0-6A0942E4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Clinical Decision Support Tool?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311C15-943C-D6DE-D66C-22CA315B0D6E}"/>
              </a:ext>
            </a:extLst>
          </p:cNvPr>
          <p:cNvSpPr txBox="1"/>
          <p:nvPr/>
        </p:nvSpPr>
        <p:spPr>
          <a:xfrm>
            <a:off x="914400" y="632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89041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D9282D-31A3-A6CE-1439-EB2115464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5539978"/>
          </a:xfrm>
        </p:spPr>
        <p:txBody>
          <a:bodyPr/>
          <a:lstStyle/>
          <a:p>
            <a:r>
              <a:rPr lang="en-US" dirty="0"/>
              <a:t>Evidenced Based Practice Advantages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Generally tested and validated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Usually widely used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Easy to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Helps guide the clinician to develop an appropriate plan of care for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Potentially mitigates liability by documenting a validated tool to develop the plan of care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64C244-3992-79C2-5D78-D763D86DE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Use a Clinical Decision Support Tool?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2A7A7B-ED5C-8238-317F-9E0DF0BCC537}"/>
              </a:ext>
            </a:extLst>
          </p:cNvPr>
          <p:cNvSpPr txBox="1"/>
          <p:nvPr/>
        </p:nvSpPr>
        <p:spPr>
          <a:xfrm>
            <a:off x="430696" y="6400800"/>
            <a:ext cx="6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1293453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CE2762-3C6E-907B-3BCE-DC946BE5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36933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May not fit every situation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Tends to be geared towards community settings instead of corrections (outpatient treatment vs. inpatient treatment as only options)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Can result in clinician “tunnel vision”-</a:t>
            </a:r>
            <a:r>
              <a:rPr lang="en-US" dirty="0" err="1"/>
              <a:t>ie</a:t>
            </a:r>
            <a:r>
              <a:rPr lang="en-US" dirty="0"/>
              <a:t>., not treating the whole patient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Limited use if not filled out correctly/accurately/fully or may result in incorrect recommendations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CEFACA-D72D-5E76-79BA-902FBA8A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Not Use a Clinical Decision Support Tool?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CF02D9-0584-B227-FB69-53A3736B2DFE}"/>
              </a:ext>
            </a:extLst>
          </p:cNvPr>
          <p:cNvSpPr txBox="1"/>
          <p:nvPr/>
        </p:nvSpPr>
        <p:spPr>
          <a:xfrm>
            <a:off x="838200" y="632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2608075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786EAEE-8B24-08DF-C07C-3D9912CF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4235466"/>
          </a:xfrm>
        </p:spPr>
        <p:txBody>
          <a:bodyPr/>
          <a:lstStyle/>
          <a:p>
            <a:r>
              <a:rPr lang="en-US" dirty="0"/>
              <a:t>Examples (not inclusive):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Chest Pain Complaints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GI Complaints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Detox Protocols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Abdominal Complaints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866A19-AD4D-3206-0B00-0B484E43E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Nursing Clinical Decision Support Tools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6A6611-82F7-7BB7-0B8A-F33D02F3DA63}"/>
              </a:ext>
            </a:extLst>
          </p:cNvPr>
          <p:cNvSpPr txBox="1"/>
          <p:nvPr/>
        </p:nvSpPr>
        <p:spPr>
          <a:xfrm>
            <a:off x="838200" y="6400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214965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76CEA3-1FC1-A677-DE7A-BC0079D13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36933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Written instructions or guidelines that specify steps to be taken for evaluating a patient’s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appropriate for the level of competency of the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Comply with state and facility laws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not intended to replace a referral to a licensed provider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C85A7C-E9B4-9D0E-6DB4-939992633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Nursing Clinical Decision Support Tools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74033-5F5E-7565-B58A-C946533B1F09}"/>
              </a:ext>
            </a:extLst>
          </p:cNvPr>
          <p:cNvSpPr txBox="1"/>
          <p:nvPr/>
        </p:nvSpPr>
        <p:spPr>
          <a:xfrm>
            <a:off x="685800" y="6400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4210164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0EAAC0-FF50-8E04-89DE-72E01CAB0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089134"/>
            <a:ext cx="10237304" cy="4062651"/>
          </a:xfrm>
        </p:spPr>
        <p:txBody>
          <a:bodyPr/>
          <a:lstStyle/>
          <a:p>
            <a:r>
              <a:rPr lang="en-US" dirty="0"/>
              <a:t>Potential Liability Areas: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the clinician does not have the appropriate training or licensing level to complete the CDST (</a:t>
            </a:r>
            <a:r>
              <a:rPr lang="en-US" dirty="0" err="1"/>
              <a:t>ie</a:t>
            </a:r>
            <a:r>
              <a:rPr lang="en-US" dirty="0"/>
              <a:t>., RN protocol being filled out by LPN or paramedic)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Poorly written protocols may result in incorrect treatments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not filled out correctly or accurately, the CDST may be a potential liability in case of a lawsuit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SM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FFAA46-124C-8B73-1CA4-945727C2E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Liabilities of Clinical Decision Support Tools</a:t>
            </a:r>
          </a:p>
        </p:txBody>
      </p:sp>
    </p:spTree>
    <p:extLst>
      <p:ext uri="{BB962C8B-B14F-4D97-AF65-F5344CB8AC3E}">
        <p14:creationId xmlns:p14="http://schemas.microsoft.com/office/powerpoint/2010/main" val="4129452066"/>
      </p:ext>
    </p:extLst>
  </p:cSld>
  <p:clrMapOvr>
    <a:masterClrMapping/>
  </p:clrMapOvr>
</p:sld>
</file>

<file path=ppt/theme/theme1.xml><?xml version="1.0" encoding="utf-8"?>
<a:theme xmlns:a="http://schemas.openxmlformats.org/drawingml/2006/main" name="ncchc presenta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chc presentation 2" id="{0D429EFC-29E8-4C4C-B382-18944D8ECD77}" vid="{F4ABEBAF-70BA-4BA0-9401-6D3EA3523F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2E3EEED7E95D41BE6DAFB7A386ED56" ma:contentTypeVersion="19" ma:contentTypeDescription="Create a new document." ma:contentTypeScope="" ma:versionID="24505146d677e46b7fc6f0d751839e7a">
  <xsd:schema xmlns:xsd="http://www.w3.org/2001/XMLSchema" xmlns:xs="http://www.w3.org/2001/XMLSchema" xmlns:p="http://schemas.microsoft.com/office/2006/metadata/properties" xmlns:ns2="36d003b4-c26f-45ed-9590-1fcc775e8757" xmlns:ns3="dced7b01-0387-4c5f-b0a9-7a7cb3b66720" targetNamespace="http://schemas.microsoft.com/office/2006/metadata/properties" ma:root="true" ma:fieldsID="ab574d4b2f05640aacb93655f5637f89" ns2:_="" ns3:_="">
    <xsd:import namespace="36d003b4-c26f-45ed-9590-1fcc775e8757"/>
    <xsd:import namespace="dced7b01-0387-4c5f-b0a9-7a7cb3b66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d003b4-c26f-45ed-9590-1fcc775e87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a31ab95-1769-4b0c-b274-4c3a3f1e11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ed7b01-0387-4c5f-b0a9-7a7cb3b6672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e1d68e-c8e7-437f-bdf9-2546f2535225}" ma:internalName="TaxCatchAll" ma:showField="CatchAllData" ma:web="dced7b01-0387-4c5f-b0a9-7a7cb3b66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ed7b01-0387-4c5f-b0a9-7a7cb3b66720" xsi:nil="true"/>
    <lcf76f155ced4ddcb4097134ff3c332f xmlns="36d003b4-c26f-45ed-9590-1fcc775e875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7594F1-48BF-47CB-B79C-F4701EB5B2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d003b4-c26f-45ed-9590-1fcc775e8757"/>
    <ds:schemaRef ds:uri="dced7b01-0387-4c5f-b0a9-7a7cb3b66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260968-8F9D-4B0C-BA2D-A7EFCDAA080A}">
  <ds:schemaRefs>
    <ds:schemaRef ds:uri="http://schemas.microsoft.com/office/2006/metadata/properties"/>
    <ds:schemaRef ds:uri="http://schemas.microsoft.com/office/infopath/2007/PartnerControls"/>
    <ds:schemaRef ds:uri="dced7b01-0387-4c5f-b0a9-7a7cb3b66720"/>
    <ds:schemaRef ds:uri="36d003b4-c26f-45ed-9590-1fcc775e8757"/>
  </ds:schemaRefs>
</ds:datastoreItem>
</file>

<file path=customXml/itemProps3.xml><?xml version="1.0" encoding="utf-8"?>
<ds:datastoreItem xmlns:ds="http://schemas.openxmlformats.org/officeDocument/2006/customXml" ds:itemID="{F8EF2202-E78A-4AA2-AA76-51BF153A56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2404</TotalTime>
  <Words>1442</Words>
  <Application>Microsoft Office PowerPoint</Application>
  <PresentationFormat>Widescreen</PresentationFormat>
  <Paragraphs>207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Arial</vt:lpstr>
      <vt:lpstr>Calibri</vt:lpstr>
      <vt:lpstr>ncchc presentation 2</vt:lpstr>
      <vt:lpstr>Implementation of Clinical Decision Support Tools</vt:lpstr>
      <vt:lpstr>Disclosure and Disclaimer</vt:lpstr>
      <vt:lpstr>Educational Objectives</vt:lpstr>
      <vt:lpstr>What is a Clinical Decision Support Tool?</vt:lpstr>
      <vt:lpstr>Why Use a Clinical Decision Support Tool?</vt:lpstr>
      <vt:lpstr>Why Not Use a Clinical Decision Support Tool?</vt:lpstr>
      <vt:lpstr>Nursing Clinical Decision Support Tools</vt:lpstr>
      <vt:lpstr>Nursing Clinical Decision Support Tools</vt:lpstr>
      <vt:lpstr>Liabilities of Clinical Decision Support Tools</vt:lpstr>
      <vt:lpstr>Example </vt:lpstr>
      <vt:lpstr>Medical Clinical Decision Support Tools (Examples)</vt:lpstr>
      <vt:lpstr>HEART Score</vt:lpstr>
      <vt:lpstr>Limitations in the Correctional Setting</vt:lpstr>
      <vt:lpstr>Example</vt:lpstr>
      <vt:lpstr>Review of Questions for CURB-65 Score in Corrections</vt:lpstr>
      <vt:lpstr>CURB-65 Discussion</vt:lpstr>
      <vt:lpstr>Example of Simplified Clinical Decision Support Tool </vt:lpstr>
      <vt:lpstr>Other Clinical Decision Support Tools that may not require special diagnostics, suitable for most correctional settings</vt:lpstr>
      <vt:lpstr>Documentation of Clinical Decision Support Tools</vt:lpstr>
      <vt:lpstr>Documentation, Continued </vt:lpstr>
      <vt:lpstr>Key Presentation Pearls or Practice Change Takeaway</vt:lpstr>
      <vt:lpstr>Questions/Discussions?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 2024 PPT 4 pg Slide Templates</dc:title>
  <dc:creator>Claire Wolfe</dc:creator>
  <cp:lastModifiedBy>susan minter</cp:lastModifiedBy>
  <cp:revision>9</cp:revision>
  <dcterms:created xsi:type="dcterms:W3CDTF">2024-12-11T18:56:55Z</dcterms:created>
  <dcterms:modified xsi:type="dcterms:W3CDTF">2026-05-05T13:55:31Z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2024-12-11T00:00:00Z</vt:filetime>
  </property>
  <property fmtid="{D5CDD505-2E9C-101B-9397-08002B2CF9AE}" pid="3" name="Creator">
    <vt:lpwstr>Adobe Illustrator 29.0 (Macintosh)</vt:lpwstr>
  </property>
  <property fmtid="{D5CDD505-2E9C-101B-9397-08002B2CF9AE}" pid="4" name="LastSaved">
    <vt:filetime>2024-12-11T00:00:00Z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0x0101009C2E3EEED7E95D41BE6DAFB7A386ED56</vt:lpwstr>
  </property>
  <property fmtid="{D5CDD505-2E9C-101B-9397-08002B2CF9AE}" pid="7" name="MediaServiceImageTags">
    <vt:lpwstr/>
  </property>
</Properties>
</file>