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</p:sldMasterIdLst>
  <p:sldIdLst>
    <p:sldId id="256" r:id="rId5"/>
    <p:sldId id="257" r:id="rId6"/>
    <p:sldId id="262" r:id="rId7"/>
    <p:sldId id="264" r:id="rId8"/>
    <p:sldId id="265" r:id="rId9"/>
    <p:sldId id="269" r:id="rId10"/>
    <p:sldId id="268" r:id="rId11"/>
    <p:sldId id="271" r:id="rId12"/>
    <p:sldId id="272" r:id="rId13"/>
    <p:sldId id="270" r:id="rId14"/>
    <p:sldId id="280" r:id="rId15"/>
    <p:sldId id="281" r:id="rId16"/>
    <p:sldId id="282" r:id="rId17"/>
    <p:sldId id="286" r:id="rId18"/>
    <p:sldId id="273" r:id="rId19"/>
    <p:sldId id="274" r:id="rId20"/>
    <p:sldId id="275" r:id="rId21"/>
    <p:sldId id="283" r:id="rId22"/>
    <p:sldId id="278" r:id="rId23"/>
    <p:sldId id="279" r:id="rId24"/>
    <p:sldId id="276" r:id="rId25"/>
    <p:sldId id="277" r:id="rId26"/>
    <p:sldId id="284" r:id="rId27"/>
    <p:sldId id="285" r:id="rId28"/>
    <p:sldId id="263" r:id="rId2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3840480"/>
            <a:ext cx="88392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AE50FA6B-5BAF-CB5D-0079-708915271284}"/>
              </a:ext>
            </a:extLst>
          </p:cNvPr>
          <p:cNvSpPr/>
          <p:nvPr/>
        </p:nvSpPr>
        <p:spPr>
          <a:xfrm>
            <a:off x="1" y="2523117"/>
            <a:ext cx="12189515" cy="333068"/>
          </a:xfrm>
          <a:custGeom>
            <a:avLst/>
            <a:gdLst/>
            <a:ahLst/>
            <a:cxnLst/>
            <a:rect l="l" t="t" r="r" b="b"/>
            <a:pathLst>
              <a:path w="9345295" h="344169">
                <a:moveTo>
                  <a:pt x="0" y="343585"/>
                </a:moveTo>
                <a:lnTo>
                  <a:pt x="9345168" y="343585"/>
                </a:lnTo>
                <a:lnTo>
                  <a:pt x="9345168" y="0"/>
                </a:lnTo>
                <a:lnTo>
                  <a:pt x="0" y="0"/>
                </a:lnTo>
                <a:lnTo>
                  <a:pt x="0" y="343585"/>
                </a:lnTo>
                <a:close/>
              </a:path>
            </a:pathLst>
          </a:custGeom>
          <a:solidFill>
            <a:srgbClr val="024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3">
            <a:extLst>
              <a:ext uri="{FF2B5EF4-FFF2-40B4-BE49-F238E27FC236}">
                <a16:creationId xmlns:a16="http://schemas.microsoft.com/office/drawing/2014/main" id="{F532A9F7-5522-766E-8737-1E5BF0556DDA}"/>
              </a:ext>
            </a:extLst>
          </p:cNvPr>
          <p:cNvGrpSpPr/>
          <p:nvPr/>
        </p:nvGrpSpPr>
        <p:grpSpPr>
          <a:xfrm>
            <a:off x="1" y="0"/>
            <a:ext cx="12189515" cy="2523203"/>
            <a:chOff x="0" y="0"/>
            <a:chExt cx="9345295" cy="2607310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7AF29179-664A-2C78-E7D6-839E7E6E451F}"/>
                </a:ext>
              </a:extLst>
            </p:cNvPr>
            <p:cNvSpPr/>
            <p:nvPr/>
          </p:nvSpPr>
          <p:spPr>
            <a:xfrm>
              <a:off x="0" y="0"/>
              <a:ext cx="9345295" cy="2503170"/>
            </a:xfrm>
            <a:custGeom>
              <a:avLst/>
              <a:gdLst/>
              <a:ahLst/>
              <a:cxnLst/>
              <a:rect l="l" t="t" r="r" b="b"/>
              <a:pathLst>
                <a:path w="9345295" h="2503170">
                  <a:moveTo>
                    <a:pt x="0" y="2502865"/>
                  </a:moveTo>
                  <a:lnTo>
                    <a:pt x="9345168" y="2502865"/>
                  </a:lnTo>
                  <a:lnTo>
                    <a:pt x="9345168" y="0"/>
                  </a:lnTo>
                  <a:lnTo>
                    <a:pt x="0" y="0"/>
                  </a:lnTo>
                  <a:lnTo>
                    <a:pt x="0" y="2502865"/>
                  </a:lnTo>
                  <a:close/>
                </a:path>
              </a:pathLst>
            </a:custGeom>
            <a:solidFill>
              <a:srgbClr val="024E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BA567E09-6C89-0C13-A19D-27E1B74804C6}"/>
                </a:ext>
              </a:extLst>
            </p:cNvPr>
            <p:cNvSpPr/>
            <p:nvPr/>
          </p:nvSpPr>
          <p:spPr>
            <a:xfrm>
              <a:off x="0" y="2502865"/>
              <a:ext cx="9344025" cy="50165"/>
            </a:xfrm>
            <a:custGeom>
              <a:avLst/>
              <a:gdLst/>
              <a:ahLst/>
              <a:cxnLst/>
              <a:rect l="l" t="t" r="r" b="b"/>
              <a:pathLst>
                <a:path w="9344025" h="50164">
                  <a:moveTo>
                    <a:pt x="0" y="49606"/>
                  </a:moveTo>
                  <a:lnTo>
                    <a:pt x="9343555" y="49606"/>
                  </a:lnTo>
                  <a:lnTo>
                    <a:pt x="9343555" y="0"/>
                  </a:lnTo>
                  <a:lnTo>
                    <a:pt x="0" y="0"/>
                  </a:lnTo>
                  <a:lnTo>
                    <a:pt x="0" y="49606"/>
                  </a:lnTo>
                  <a:close/>
                </a:path>
              </a:pathLst>
            </a:custGeom>
            <a:solidFill>
              <a:srgbClr val="F4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7E484AA7-B7C4-F7CA-4055-E2F2B4A36315}"/>
                </a:ext>
              </a:extLst>
            </p:cNvPr>
            <p:cNvSpPr/>
            <p:nvPr/>
          </p:nvSpPr>
          <p:spPr>
            <a:xfrm>
              <a:off x="0" y="2552471"/>
              <a:ext cx="9344025" cy="55244"/>
            </a:xfrm>
            <a:custGeom>
              <a:avLst/>
              <a:gdLst/>
              <a:ahLst/>
              <a:cxnLst/>
              <a:rect l="l" t="t" r="r" b="b"/>
              <a:pathLst>
                <a:path w="9344025" h="55244">
                  <a:moveTo>
                    <a:pt x="9343796" y="0"/>
                  </a:moveTo>
                  <a:lnTo>
                    <a:pt x="0" y="0"/>
                  </a:lnTo>
                  <a:lnTo>
                    <a:pt x="0" y="54749"/>
                  </a:lnTo>
                  <a:lnTo>
                    <a:pt x="9343796" y="54749"/>
                  </a:lnTo>
                  <a:lnTo>
                    <a:pt x="9343796" y="0"/>
                  </a:lnTo>
                  <a:close/>
                </a:path>
              </a:pathLst>
            </a:custGeom>
            <a:solidFill>
              <a:srgbClr val="179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7">
            <a:extLst>
              <a:ext uri="{FF2B5EF4-FFF2-40B4-BE49-F238E27FC236}">
                <a16:creationId xmlns:a16="http://schemas.microsoft.com/office/drawing/2014/main" id="{B487546D-1198-19B5-0C06-B647A6D1EB10}"/>
              </a:ext>
            </a:extLst>
          </p:cNvPr>
          <p:cNvSpPr txBox="1">
            <a:spLocks/>
          </p:cNvSpPr>
          <p:nvPr/>
        </p:nvSpPr>
        <p:spPr>
          <a:xfrm>
            <a:off x="595718" y="766412"/>
            <a:ext cx="7928584" cy="566408"/>
          </a:xfrm>
          <a:prstGeom prst="rect">
            <a:avLst/>
          </a:prstGeom>
        </p:spPr>
        <p:txBody>
          <a:bodyPr vert="horz" wrap="square" lIns="0" tIns="12290" rIns="0" bIns="0" rtlCol="0">
            <a:spAutoFit/>
          </a:bodyPr>
          <a:lstStyle>
            <a:lvl1pPr eaLnBrk="1" hangingPunct="1">
              <a:defRPr sz="2800" b="0" i="0">
                <a:solidFill>
                  <a:srgbClr val="231F2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290">
              <a:spcBef>
                <a:spcPts val="97"/>
              </a:spcBef>
            </a:pPr>
            <a:r>
              <a:rPr lang="en-US" sz="3600" b="1">
                <a:solidFill>
                  <a:srgbClr val="FFFFFF"/>
                </a:solidFill>
              </a:rPr>
              <a:t>Your</a:t>
            </a:r>
            <a:r>
              <a:rPr lang="en-US" sz="3600" b="1" spc="-126">
                <a:solidFill>
                  <a:srgbClr val="FFFFFF"/>
                </a:solidFill>
              </a:rPr>
              <a:t> </a:t>
            </a:r>
            <a:r>
              <a:rPr lang="en-US" sz="3600" b="1">
                <a:solidFill>
                  <a:srgbClr val="FFFFFF"/>
                </a:solidFill>
              </a:rPr>
              <a:t>Presentation</a:t>
            </a:r>
            <a:r>
              <a:rPr lang="en-US" sz="3600" b="1" spc="-116">
                <a:solidFill>
                  <a:srgbClr val="FFFFFF"/>
                </a:solidFill>
              </a:rPr>
              <a:t> </a:t>
            </a:r>
            <a:r>
              <a:rPr lang="en-US" sz="3600" b="1">
                <a:solidFill>
                  <a:srgbClr val="FFFFFF"/>
                </a:solidFill>
              </a:rPr>
              <a:t>Title</a:t>
            </a:r>
            <a:r>
              <a:rPr lang="en-US" sz="3600" b="1" spc="-121">
                <a:solidFill>
                  <a:srgbClr val="FFFFFF"/>
                </a:solidFill>
              </a:rPr>
              <a:t> </a:t>
            </a:r>
            <a:r>
              <a:rPr lang="en-US" sz="3600" b="1" spc="-19">
                <a:solidFill>
                  <a:srgbClr val="FFFFFF"/>
                </a:solidFill>
              </a:rPr>
              <a:t>Here</a:t>
            </a:r>
            <a:endParaRPr lang="en-US" sz="3600"/>
          </a:p>
        </p:txBody>
      </p:sp>
      <p:grpSp>
        <p:nvGrpSpPr>
          <p:cNvPr id="13" name="object 8">
            <a:extLst>
              <a:ext uri="{FF2B5EF4-FFF2-40B4-BE49-F238E27FC236}">
                <a16:creationId xmlns:a16="http://schemas.microsoft.com/office/drawing/2014/main" id="{3F1B7687-06A9-4720-7F00-9196B614380B}"/>
              </a:ext>
            </a:extLst>
          </p:cNvPr>
          <p:cNvGrpSpPr/>
          <p:nvPr/>
        </p:nvGrpSpPr>
        <p:grpSpPr>
          <a:xfrm>
            <a:off x="1" y="0"/>
            <a:ext cx="12189515" cy="3065821"/>
            <a:chOff x="0" y="0"/>
            <a:chExt cx="9345295" cy="316801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94B15062-7380-C115-C774-7EB1B0EEDE9B}"/>
                </a:ext>
              </a:extLst>
            </p:cNvPr>
            <p:cNvSpPr/>
            <p:nvPr/>
          </p:nvSpPr>
          <p:spPr>
            <a:xfrm>
              <a:off x="0" y="2457279"/>
              <a:ext cx="9345295" cy="710565"/>
            </a:xfrm>
            <a:custGeom>
              <a:avLst/>
              <a:gdLst/>
              <a:ahLst/>
              <a:cxnLst/>
              <a:rect l="l" t="t" r="r" b="b"/>
              <a:pathLst>
                <a:path w="9345295" h="710564">
                  <a:moveTo>
                    <a:pt x="9345168" y="0"/>
                  </a:moveTo>
                  <a:lnTo>
                    <a:pt x="9322104" y="68170"/>
                  </a:lnTo>
                  <a:lnTo>
                    <a:pt x="9228725" y="168028"/>
                  </a:lnTo>
                  <a:lnTo>
                    <a:pt x="9046173" y="211200"/>
                  </a:lnTo>
                  <a:lnTo>
                    <a:pt x="278969" y="220827"/>
                  </a:lnTo>
                  <a:lnTo>
                    <a:pt x="237257" y="225490"/>
                  </a:lnTo>
                  <a:lnTo>
                    <a:pt x="143757" y="255147"/>
                  </a:lnTo>
                  <a:lnTo>
                    <a:pt x="45920" y="333304"/>
                  </a:lnTo>
                  <a:lnTo>
                    <a:pt x="0" y="459315"/>
                  </a:lnTo>
                  <a:lnTo>
                    <a:pt x="0" y="710349"/>
                  </a:lnTo>
                  <a:lnTo>
                    <a:pt x="9345168" y="710349"/>
                  </a:lnTo>
                  <a:lnTo>
                    <a:pt x="9345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2D4189EB-B916-8001-AE30-D6F42430F44C}"/>
                </a:ext>
              </a:extLst>
            </p:cNvPr>
            <p:cNvSpPr/>
            <p:nvPr/>
          </p:nvSpPr>
          <p:spPr>
            <a:xfrm>
              <a:off x="469137" y="0"/>
              <a:ext cx="965835" cy="116205"/>
            </a:xfrm>
            <a:custGeom>
              <a:avLst/>
              <a:gdLst/>
              <a:ahLst/>
              <a:cxnLst/>
              <a:rect l="l" t="t" r="r" b="b"/>
              <a:pathLst>
                <a:path w="965835" h="116205">
                  <a:moveTo>
                    <a:pt x="965327" y="0"/>
                  </a:moveTo>
                  <a:lnTo>
                    <a:pt x="0" y="0"/>
                  </a:lnTo>
                  <a:lnTo>
                    <a:pt x="0" y="115925"/>
                  </a:lnTo>
                  <a:lnTo>
                    <a:pt x="965327" y="115925"/>
                  </a:lnTo>
                  <a:lnTo>
                    <a:pt x="965327" y="0"/>
                  </a:lnTo>
                  <a:close/>
                </a:path>
              </a:pathLst>
            </a:custGeom>
            <a:solidFill>
              <a:srgbClr val="179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255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2">
            <a:extLst>
              <a:ext uri="{FF2B5EF4-FFF2-40B4-BE49-F238E27FC236}">
                <a16:creationId xmlns:a16="http://schemas.microsoft.com/office/drawing/2014/main" id="{4513A47A-93F6-287A-66AF-CA3578579A34}"/>
              </a:ext>
            </a:extLst>
          </p:cNvPr>
          <p:cNvSpPr/>
          <p:nvPr/>
        </p:nvSpPr>
        <p:spPr>
          <a:xfrm>
            <a:off x="1821" y="526259"/>
            <a:ext cx="12187859" cy="333068"/>
          </a:xfrm>
          <a:custGeom>
            <a:avLst/>
            <a:gdLst/>
            <a:ahLst/>
            <a:cxnLst/>
            <a:rect l="l" t="t" r="r" b="b"/>
            <a:pathLst>
              <a:path w="9344025" h="344169">
                <a:moveTo>
                  <a:pt x="0" y="343573"/>
                </a:moveTo>
                <a:lnTo>
                  <a:pt x="9343771" y="343573"/>
                </a:lnTo>
                <a:lnTo>
                  <a:pt x="9343771" y="0"/>
                </a:lnTo>
                <a:lnTo>
                  <a:pt x="0" y="0"/>
                </a:lnTo>
                <a:lnTo>
                  <a:pt x="0" y="343573"/>
                </a:lnTo>
                <a:close/>
              </a:path>
            </a:pathLst>
          </a:custGeom>
          <a:solidFill>
            <a:srgbClr val="024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3">
            <a:extLst>
              <a:ext uri="{FF2B5EF4-FFF2-40B4-BE49-F238E27FC236}">
                <a16:creationId xmlns:a16="http://schemas.microsoft.com/office/drawing/2014/main" id="{E1B33D35-5537-BB17-0870-B0589D0266B3}"/>
              </a:ext>
            </a:extLst>
          </p:cNvPr>
          <p:cNvGrpSpPr/>
          <p:nvPr/>
        </p:nvGrpSpPr>
        <p:grpSpPr>
          <a:xfrm>
            <a:off x="1" y="0"/>
            <a:ext cx="12189515" cy="1068644"/>
            <a:chOff x="0" y="0"/>
            <a:chExt cx="9345295" cy="1104265"/>
          </a:xfrm>
        </p:grpSpPr>
        <p:sp>
          <p:nvSpPr>
            <p:cNvPr id="43" name="object 4">
              <a:extLst>
                <a:ext uri="{FF2B5EF4-FFF2-40B4-BE49-F238E27FC236}">
                  <a16:creationId xmlns:a16="http://schemas.microsoft.com/office/drawing/2014/main" id="{ADBCEA27-F20A-91FC-EF18-1454723D3D5E}"/>
                </a:ext>
              </a:extLst>
            </p:cNvPr>
            <p:cNvSpPr/>
            <p:nvPr/>
          </p:nvSpPr>
          <p:spPr>
            <a:xfrm>
              <a:off x="1396" y="0"/>
              <a:ext cx="9344025" cy="440055"/>
            </a:xfrm>
            <a:custGeom>
              <a:avLst/>
              <a:gdLst/>
              <a:ahLst/>
              <a:cxnLst/>
              <a:rect l="l" t="t" r="r" b="b"/>
              <a:pathLst>
                <a:path w="9344025" h="440055">
                  <a:moveTo>
                    <a:pt x="0" y="439445"/>
                  </a:moveTo>
                  <a:lnTo>
                    <a:pt x="9343771" y="439445"/>
                  </a:lnTo>
                  <a:lnTo>
                    <a:pt x="9343771" y="0"/>
                  </a:lnTo>
                  <a:lnTo>
                    <a:pt x="0" y="0"/>
                  </a:lnTo>
                  <a:lnTo>
                    <a:pt x="0" y="439445"/>
                  </a:lnTo>
                  <a:close/>
                </a:path>
              </a:pathLst>
            </a:custGeom>
            <a:solidFill>
              <a:srgbClr val="024E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A3AECB6A-7A99-C1EF-A49D-B3653017E0DB}"/>
                </a:ext>
              </a:extLst>
            </p:cNvPr>
            <p:cNvSpPr/>
            <p:nvPr/>
          </p:nvSpPr>
          <p:spPr>
            <a:xfrm>
              <a:off x="0" y="439445"/>
              <a:ext cx="9345295" cy="50165"/>
            </a:xfrm>
            <a:custGeom>
              <a:avLst/>
              <a:gdLst/>
              <a:ahLst/>
              <a:cxnLst/>
              <a:rect l="l" t="t" r="r" b="b"/>
              <a:pathLst>
                <a:path w="9345295" h="50165">
                  <a:moveTo>
                    <a:pt x="0" y="49593"/>
                  </a:moveTo>
                  <a:lnTo>
                    <a:pt x="9345168" y="49593"/>
                  </a:lnTo>
                  <a:lnTo>
                    <a:pt x="9345168" y="0"/>
                  </a:lnTo>
                  <a:lnTo>
                    <a:pt x="0" y="0"/>
                  </a:lnTo>
                  <a:lnTo>
                    <a:pt x="0" y="49593"/>
                  </a:lnTo>
                  <a:close/>
                </a:path>
              </a:pathLst>
            </a:custGeom>
            <a:solidFill>
              <a:srgbClr val="F4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6">
              <a:extLst>
                <a:ext uri="{FF2B5EF4-FFF2-40B4-BE49-F238E27FC236}">
                  <a16:creationId xmlns:a16="http://schemas.microsoft.com/office/drawing/2014/main" id="{16F1D3A6-31DD-298B-618B-1D2E0EEE7D06}"/>
                </a:ext>
              </a:extLst>
            </p:cNvPr>
            <p:cNvSpPr/>
            <p:nvPr/>
          </p:nvSpPr>
          <p:spPr>
            <a:xfrm>
              <a:off x="0" y="489038"/>
              <a:ext cx="9345295" cy="55244"/>
            </a:xfrm>
            <a:custGeom>
              <a:avLst/>
              <a:gdLst/>
              <a:ahLst/>
              <a:cxnLst/>
              <a:rect l="l" t="t" r="r" b="b"/>
              <a:pathLst>
                <a:path w="9345295" h="55245">
                  <a:moveTo>
                    <a:pt x="9345168" y="0"/>
                  </a:moveTo>
                  <a:lnTo>
                    <a:pt x="0" y="0"/>
                  </a:lnTo>
                  <a:lnTo>
                    <a:pt x="0" y="54762"/>
                  </a:lnTo>
                  <a:lnTo>
                    <a:pt x="9345168" y="54762"/>
                  </a:lnTo>
                  <a:lnTo>
                    <a:pt x="9345168" y="0"/>
                  </a:lnTo>
                  <a:close/>
                </a:path>
              </a:pathLst>
            </a:custGeom>
            <a:solidFill>
              <a:srgbClr val="179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7">
              <a:extLst>
                <a:ext uri="{FF2B5EF4-FFF2-40B4-BE49-F238E27FC236}">
                  <a16:creationId xmlns:a16="http://schemas.microsoft.com/office/drawing/2014/main" id="{466AC504-6D20-7ED5-D3DD-6E49E7B2B742}"/>
                </a:ext>
              </a:extLst>
            </p:cNvPr>
            <p:cNvSpPr/>
            <p:nvPr/>
          </p:nvSpPr>
          <p:spPr>
            <a:xfrm>
              <a:off x="0" y="400182"/>
              <a:ext cx="9345295" cy="704215"/>
            </a:xfrm>
            <a:custGeom>
              <a:avLst/>
              <a:gdLst/>
              <a:ahLst/>
              <a:cxnLst/>
              <a:rect l="l" t="t" r="r" b="b"/>
              <a:pathLst>
                <a:path w="9345295" h="704215">
                  <a:moveTo>
                    <a:pt x="9345168" y="0"/>
                  </a:moveTo>
                  <a:lnTo>
                    <a:pt x="9324244" y="61845"/>
                  </a:lnTo>
                  <a:lnTo>
                    <a:pt x="9230865" y="161703"/>
                  </a:lnTo>
                  <a:lnTo>
                    <a:pt x="9048313" y="204875"/>
                  </a:lnTo>
                  <a:lnTo>
                    <a:pt x="281109" y="214502"/>
                  </a:lnTo>
                  <a:lnTo>
                    <a:pt x="239397" y="219165"/>
                  </a:lnTo>
                  <a:lnTo>
                    <a:pt x="145897" y="248822"/>
                  </a:lnTo>
                  <a:lnTo>
                    <a:pt x="48060" y="326979"/>
                  </a:lnTo>
                  <a:lnTo>
                    <a:pt x="0" y="458862"/>
                  </a:lnTo>
                  <a:lnTo>
                    <a:pt x="0" y="704023"/>
                  </a:lnTo>
                  <a:lnTo>
                    <a:pt x="9345168" y="704023"/>
                  </a:lnTo>
                  <a:lnTo>
                    <a:pt x="9345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20">
            <a:extLst>
              <a:ext uri="{FF2B5EF4-FFF2-40B4-BE49-F238E27FC236}">
                <a16:creationId xmlns:a16="http://schemas.microsoft.com/office/drawing/2014/main" id="{C022E75A-8187-84D9-C075-BCF1648F79E5}"/>
              </a:ext>
            </a:extLst>
          </p:cNvPr>
          <p:cNvSpPr/>
          <p:nvPr/>
        </p:nvSpPr>
        <p:spPr>
          <a:xfrm>
            <a:off x="1191759" y="5368579"/>
            <a:ext cx="26504" cy="19665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0" y="9969"/>
                </a:moveTo>
                <a:lnTo>
                  <a:pt x="2919" y="2919"/>
                </a:lnTo>
                <a:lnTo>
                  <a:pt x="9969" y="0"/>
                </a:lnTo>
                <a:lnTo>
                  <a:pt x="17019" y="2919"/>
                </a:lnTo>
                <a:lnTo>
                  <a:pt x="19938" y="9969"/>
                </a:lnTo>
                <a:lnTo>
                  <a:pt x="17019" y="17019"/>
                </a:lnTo>
                <a:lnTo>
                  <a:pt x="9969" y="19938"/>
                </a:lnTo>
                <a:lnTo>
                  <a:pt x="2919" y="17019"/>
                </a:lnTo>
                <a:lnTo>
                  <a:pt x="0" y="9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2136A917-5660-F954-EFBE-B3FAE4937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089134"/>
            <a:ext cx="10237304" cy="147732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22BEC0AC-C4E9-8498-9507-FC5F66D8E6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1169171"/>
            <a:ext cx="10237304" cy="431029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0507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B5A14-BF3E-5E32-99D9-FE6FBBA96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55242F-DF06-C3E1-17FC-E2E45F6764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8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8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4000" y="1154390"/>
            <a:ext cx="96811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9973" y="1805201"/>
            <a:ext cx="968118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9392ED96-9952-F191-B3F5-9CCEE63509F4}"/>
              </a:ext>
            </a:extLst>
          </p:cNvPr>
          <p:cNvSpPr/>
          <p:nvPr/>
        </p:nvSpPr>
        <p:spPr>
          <a:xfrm>
            <a:off x="1821" y="526259"/>
            <a:ext cx="12187859" cy="333068"/>
          </a:xfrm>
          <a:custGeom>
            <a:avLst/>
            <a:gdLst/>
            <a:ahLst/>
            <a:cxnLst/>
            <a:rect l="l" t="t" r="r" b="b"/>
            <a:pathLst>
              <a:path w="9344025" h="344169">
                <a:moveTo>
                  <a:pt x="0" y="343573"/>
                </a:moveTo>
                <a:lnTo>
                  <a:pt x="9343771" y="343573"/>
                </a:lnTo>
                <a:lnTo>
                  <a:pt x="9343771" y="0"/>
                </a:lnTo>
                <a:lnTo>
                  <a:pt x="0" y="0"/>
                </a:lnTo>
                <a:lnTo>
                  <a:pt x="0" y="343573"/>
                </a:lnTo>
                <a:close/>
              </a:path>
            </a:pathLst>
          </a:custGeom>
          <a:solidFill>
            <a:srgbClr val="024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">
            <a:extLst>
              <a:ext uri="{FF2B5EF4-FFF2-40B4-BE49-F238E27FC236}">
                <a16:creationId xmlns:a16="http://schemas.microsoft.com/office/drawing/2014/main" id="{F9C839CE-BDE7-9889-3349-7A7F6FB0CF62}"/>
              </a:ext>
            </a:extLst>
          </p:cNvPr>
          <p:cNvGrpSpPr/>
          <p:nvPr/>
        </p:nvGrpSpPr>
        <p:grpSpPr>
          <a:xfrm>
            <a:off x="1" y="0"/>
            <a:ext cx="12189515" cy="1068644"/>
            <a:chOff x="0" y="0"/>
            <a:chExt cx="9345295" cy="1104265"/>
          </a:xfrm>
        </p:grpSpPr>
        <p:sp>
          <p:nvSpPr>
            <p:cNvPr id="35" name="object 4">
              <a:extLst>
                <a:ext uri="{FF2B5EF4-FFF2-40B4-BE49-F238E27FC236}">
                  <a16:creationId xmlns:a16="http://schemas.microsoft.com/office/drawing/2014/main" id="{FFF19F24-7BBE-A917-F562-A4E901D35A4D}"/>
                </a:ext>
              </a:extLst>
            </p:cNvPr>
            <p:cNvSpPr/>
            <p:nvPr/>
          </p:nvSpPr>
          <p:spPr>
            <a:xfrm>
              <a:off x="1396" y="0"/>
              <a:ext cx="9344025" cy="440055"/>
            </a:xfrm>
            <a:custGeom>
              <a:avLst/>
              <a:gdLst/>
              <a:ahLst/>
              <a:cxnLst/>
              <a:rect l="l" t="t" r="r" b="b"/>
              <a:pathLst>
                <a:path w="9344025" h="440055">
                  <a:moveTo>
                    <a:pt x="0" y="439445"/>
                  </a:moveTo>
                  <a:lnTo>
                    <a:pt x="9343771" y="439445"/>
                  </a:lnTo>
                  <a:lnTo>
                    <a:pt x="9343771" y="0"/>
                  </a:lnTo>
                  <a:lnTo>
                    <a:pt x="0" y="0"/>
                  </a:lnTo>
                  <a:lnTo>
                    <a:pt x="0" y="439445"/>
                  </a:lnTo>
                  <a:close/>
                </a:path>
              </a:pathLst>
            </a:custGeom>
            <a:solidFill>
              <a:srgbClr val="024E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5">
              <a:extLst>
                <a:ext uri="{FF2B5EF4-FFF2-40B4-BE49-F238E27FC236}">
                  <a16:creationId xmlns:a16="http://schemas.microsoft.com/office/drawing/2014/main" id="{0974C27B-9DBE-1D35-6661-3A68B66C1EFA}"/>
                </a:ext>
              </a:extLst>
            </p:cNvPr>
            <p:cNvSpPr/>
            <p:nvPr/>
          </p:nvSpPr>
          <p:spPr>
            <a:xfrm>
              <a:off x="0" y="439445"/>
              <a:ext cx="9345295" cy="50165"/>
            </a:xfrm>
            <a:custGeom>
              <a:avLst/>
              <a:gdLst/>
              <a:ahLst/>
              <a:cxnLst/>
              <a:rect l="l" t="t" r="r" b="b"/>
              <a:pathLst>
                <a:path w="9345295" h="50165">
                  <a:moveTo>
                    <a:pt x="0" y="49593"/>
                  </a:moveTo>
                  <a:lnTo>
                    <a:pt x="9345168" y="49593"/>
                  </a:lnTo>
                  <a:lnTo>
                    <a:pt x="9345168" y="0"/>
                  </a:lnTo>
                  <a:lnTo>
                    <a:pt x="0" y="0"/>
                  </a:lnTo>
                  <a:lnTo>
                    <a:pt x="0" y="49593"/>
                  </a:lnTo>
                  <a:close/>
                </a:path>
              </a:pathLst>
            </a:custGeom>
            <a:solidFill>
              <a:srgbClr val="F4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6">
              <a:extLst>
                <a:ext uri="{FF2B5EF4-FFF2-40B4-BE49-F238E27FC236}">
                  <a16:creationId xmlns:a16="http://schemas.microsoft.com/office/drawing/2014/main" id="{CB088687-F53C-99FC-86A6-3A25F384AF0C}"/>
                </a:ext>
              </a:extLst>
            </p:cNvPr>
            <p:cNvSpPr/>
            <p:nvPr/>
          </p:nvSpPr>
          <p:spPr>
            <a:xfrm>
              <a:off x="0" y="489038"/>
              <a:ext cx="9345295" cy="55244"/>
            </a:xfrm>
            <a:custGeom>
              <a:avLst/>
              <a:gdLst/>
              <a:ahLst/>
              <a:cxnLst/>
              <a:rect l="l" t="t" r="r" b="b"/>
              <a:pathLst>
                <a:path w="9345295" h="55245">
                  <a:moveTo>
                    <a:pt x="9345168" y="0"/>
                  </a:moveTo>
                  <a:lnTo>
                    <a:pt x="0" y="0"/>
                  </a:lnTo>
                  <a:lnTo>
                    <a:pt x="0" y="54762"/>
                  </a:lnTo>
                  <a:lnTo>
                    <a:pt x="9345168" y="54762"/>
                  </a:lnTo>
                  <a:lnTo>
                    <a:pt x="9345168" y="0"/>
                  </a:lnTo>
                  <a:close/>
                </a:path>
              </a:pathLst>
            </a:custGeom>
            <a:solidFill>
              <a:srgbClr val="179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7">
              <a:extLst>
                <a:ext uri="{FF2B5EF4-FFF2-40B4-BE49-F238E27FC236}">
                  <a16:creationId xmlns:a16="http://schemas.microsoft.com/office/drawing/2014/main" id="{A78365FC-57E8-B812-6757-A83EC3D9252D}"/>
                </a:ext>
              </a:extLst>
            </p:cNvPr>
            <p:cNvSpPr/>
            <p:nvPr/>
          </p:nvSpPr>
          <p:spPr>
            <a:xfrm>
              <a:off x="0" y="400182"/>
              <a:ext cx="9345295" cy="704215"/>
            </a:xfrm>
            <a:custGeom>
              <a:avLst/>
              <a:gdLst/>
              <a:ahLst/>
              <a:cxnLst/>
              <a:rect l="l" t="t" r="r" b="b"/>
              <a:pathLst>
                <a:path w="9345295" h="704215">
                  <a:moveTo>
                    <a:pt x="9345168" y="0"/>
                  </a:moveTo>
                  <a:lnTo>
                    <a:pt x="9324244" y="61845"/>
                  </a:lnTo>
                  <a:lnTo>
                    <a:pt x="9230865" y="161703"/>
                  </a:lnTo>
                  <a:lnTo>
                    <a:pt x="9048313" y="204875"/>
                  </a:lnTo>
                  <a:lnTo>
                    <a:pt x="281109" y="214502"/>
                  </a:lnTo>
                  <a:lnTo>
                    <a:pt x="239397" y="219165"/>
                  </a:lnTo>
                  <a:lnTo>
                    <a:pt x="145897" y="248822"/>
                  </a:lnTo>
                  <a:lnTo>
                    <a:pt x="48060" y="326979"/>
                  </a:lnTo>
                  <a:lnTo>
                    <a:pt x="0" y="458862"/>
                  </a:lnTo>
                  <a:lnTo>
                    <a:pt x="0" y="704023"/>
                  </a:lnTo>
                  <a:lnTo>
                    <a:pt x="9345168" y="704023"/>
                  </a:lnTo>
                  <a:lnTo>
                    <a:pt x="9345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20">
            <a:extLst>
              <a:ext uri="{FF2B5EF4-FFF2-40B4-BE49-F238E27FC236}">
                <a16:creationId xmlns:a16="http://schemas.microsoft.com/office/drawing/2014/main" id="{D44C0A18-F6B3-6B06-073B-F84AEA915492}"/>
              </a:ext>
            </a:extLst>
          </p:cNvPr>
          <p:cNvSpPr/>
          <p:nvPr/>
        </p:nvSpPr>
        <p:spPr>
          <a:xfrm>
            <a:off x="1191759" y="5368579"/>
            <a:ext cx="26504" cy="19665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0" y="9969"/>
                </a:moveTo>
                <a:lnTo>
                  <a:pt x="2919" y="2919"/>
                </a:lnTo>
                <a:lnTo>
                  <a:pt x="9969" y="0"/>
                </a:lnTo>
                <a:lnTo>
                  <a:pt x="17019" y="2919"/>
                </a:lnTo>
                <a:lnTo>
                  <a:pt x="19938" y="9969"/>
                </a:lnTo>
                <a:lnTo>
                  <a:pt x="17019" y="17019"/>
                </a:lnTo>
                <a:lnTo>
                  <a:pt x="9969" y="19938"/>
                </a:lnTo>
                <a:lnTo>
                  <a:pt x="2919" y="17019"/>
                </a:lnTo>
                <a:lnTo>
                  <a:pt x="0" y="9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3">
            <a:extLst>
              <a:ext uri="{FF2B5EF4-FFF2-40B4-BE49-F238E27FC236}">
                <a16:creationId xmlns:a16="http://schemas.microsoft.com/office/drawing/2014/main" id="{2985EE25-06CE-A763-4C11-FB9FA5B4291E}"/>
              </a:ext>
            </a:extLst>
          </p:cNvPr>
          <p:cNvGrpSpPr/>
          <p:nvPr userDrawn="1"/>
        </p:nvGrpSpPr>
        <p:grpSpPr>
          <a:xfrm>
            <a:off x="9782927" y="6220872"/>
            <a:ext cx="2026920" cy="416559"/>
            <a:chOff x="9782927" y="6220872"/>
            <a:chExt cx="2026920" cy="416559"/>
          </a:xfrm>
        </p:grpSpPr>
        <p:pic>
          <p:nvPicPr>
            <p:cNvPr id="8" name="object 14">
              <a:extLst>
                <a:ext uri="{FF2B5EF4-FFF2-40B4-BE49-F238E27FC236}">
                  <a16:creationId xmlns:a16="http://schemas.microsoft.com/office/drawing/2014/main" id="{9226EF2D-4221-6D76-0CFE-8C3776C4C80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32998" y="6308181"/>
              <a:ext cx="1576500" cy="227854"/>
            </a:xfrm>
            <a:prstGeom prst="rect">
              <a:avLst/>
            </a:prstGeom>
          </p:spPr>
        </p:pic>
        <p:pic>
          <p:nvPicPr>
            <p:cNvPr id="9" name="object 15">
              <a:extLst>
                <a:ext uri="{FF2B5EF4-FFF2-40B4-BE49-F238E27FC236}">
                  <a16:creationId xmlns:a16="http://schemas.microsoft.com/office/drawing/2014/main" id="{FF565148-A6A3-0CBB-729C-6760944F2B7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82927" y="6220872"/>
              <a:ext cx="416377" cy="416377"/>
            </a:xfrm>
            <a:prstGeom prst="rect">
              <a:avLst/>
            </a:prstGeom>
          </p:spPr>
        </p:pic>
        <p:sp>
          <p:nvSpPr>
            <p:cNvPr id="10" name="object 16">
              <a:extLst>
                <a:ext uri="{FF2B5EF4-FFF2-40B4-BE49-F238E27FC236}">
                  <a16:creationId xmlns:a16="http://schemas.microsoft.com/office/drawing/2014/main" id="{4E14FDB1-8A67-810F-1700-1CFB475D2F0C}"/>
                </a:ext>
              </a:extLst>
            </p:cNvPr>
            <p:cNvSpPr/>
            <p:nvPr/>
          </p:nvSpPr>
          <p:spPr>
            <a:xfrm>
              <a:off x="9796382" y="6234640"/>
              <a:ext cx="375920" cy="375920"/>
            </a:xfrm>
            <a:custGeom>
              <a:avLst/>
              <a:gdLst/>
              <a:ahLst/>
              <a:cxnLst/>
              <a:rect l="l" t="t" r="r" b="b"/>
              <a:pathLst>
                <a:path w="375920" h="375920">
                  <a:moveTo>
                    <a:pt x="187820" y="0"/>
                  </a:moveTo>
                  <a:lnTo>
                    <a:pt x="137950" y="6719"/>
                  </a:lnTo>
                  <a:lnTo>
                    <a:pt x="93101" y="25675"/>
                  </a:lnTo>
                  <a:lnTo>
                    <a:pt x="55076" y="55064"/>
                  </a:lnTo>
                  <a:lnTo>
                    <a:pt x="25681" y="93082"/>
                  </a:lnTo>
                  <a:lnTo>
                    <a:pt x="6721" y="137927"/>
                  </a:lnTo>
                  <a:lnTo>
                    <a:pt x="0" y="187794"/>
                  </a:lnTo>
                  <a:lnTo>
                    <a:pt x="6721" y="237664"/>
                  </a:lnTo>
                  <a:lnTo>
                    <a:pt x="25681" y="282513"/>
                  </a:lnTo>
                  <a:lnTo>
                    <a:pt x="55076" y="320538"/>
                  </a:lnTo>
                  <a:lnTo>
                    <a:pt x="93101" y="349933"/>
                  </a:lnTo>
                  <a:lnTo>
                    <a:pt x="137950" y="368893"/>
                  </a:lnTo>
                  <a:lnTo>
                    <a:pt x="187820" y="375615"/>
                  </a:lnTo>
                  <a:lnTo>
                    <a:pt x="237689" y="368893"/>
                  </a:lnTo>
                  <a:lnTo>
                    <a:pt x="247025" y="364947"/>
                  </a:lnTo>
                  <a:lnTo>
                    <a:pt x="187820" y="364947"/>
                  </a:lnTo>
                  <a:lnTo>
                    <a:pt x="140783" y="358608"/>
                  </a:lnTo>
                  <a:lnTo>
                    <a:pt x="98483" y="340727"/>
                  </a:lnTo>
                  <a:lnTo>
                    <a:pt x="62622" y="313004"/>
                  </a:lnTo>
                  <a:lnTo>
                    <a:pt x="34900" y="277140"/>
                  </a:lnTo>
                  <a:lnTo>
                    <a:pt x="17019" y="234836"/>
                  </a:lnTo>
                  <a:lnTo>
                    <a:pt x="10680" y="187794"/>
                  </a:lnTo>
                  <a:lnTo>
                    <a:pt x="17019" y="140758"/>
                  </a:lnTo>
                  <a:lnTo>
                    <a:pt x="34900" y="98458"/>
                  </a:lnTo>
                  <a:lnTo>
                    <a:pt x="62622" y="62596"/>
                  </a:lnTo>
                  <a:lnTo>
                    <a:pt x="98483" y="34874"/>
                  </a:lnTo>
                  <a:lnTo>
                    <a:pt x="140783" y="16993"/>
                  </a:lnTo>
                  <a:lnTo>
                    <a:pt x="187820" y="10655"/>
                  </a:lnTo>
                  <a:lnTo>
                    <a:pt x="247002" y="10655"/>
                  </a:lnTo>
                  <a:lnTo>
                    <a:pt x="237689" y="6719"/>
                  </a:lnTo>
                  <a:lnTo>
                    <a:pt x="187820" y="0"/>
                  </a:lnTo>
                  <a:close/>
                </a:path>
                <a:path w="375920" h="375920">
                  <a:moveTo>
                    <a:pt x="247002" y="10655"/>
                  </a:moveTo>
                  <a:lnTo>
                    <a:pt x="187820" y="10655"/>
                  </a:lnTo>
                  <a:lnTo>
                    <a:pt x="234861" y="16993"/>
                  </a:lnTo>
                  <a:lnTo>
                    <a:pt x="277162" y="34874"/>
                  </a:lnTo>
                  <a:lnTo>
                    <a:pt x="313023" y="62596"/>
                  </a:lnTo>
                  <a:lnTo>
                    <a:pt x="340743" y="98458"/>
                  </a:lnTo>
                  <a:lnTo>
                    <a:pt x="358622" y="140758"/>
                  </a:lnTo>
                  <a:lnTo>
                    <a:pt x="364959" y="187794"/>
                  </a:lnTo>
                  <a:lnTo>
                    <a:pt x="358622" y="234836"/>
                  </a:lnTo>
                  <a:lnTo>
                    <a:pt x="340743" y="277140"/>
                  </a:lnTo>
                  <a:lnTo>
                    <a:pt x="313023" y="313004"/>
                  </a:lnTo>
                  <a:lnTo>
                    <a:pt x="277162" y="340727"/>
                  </a:lnTo>
                  <a:lnTo>
                    <a:pt x="234861" y="358608"/>
                  </a:lnTo>
                  <a:lnTo>
                    <a:pt x="187820" y="364947"/>
                  </a:lnTo>
                  <a:lnTo>
                    <a:pt x="247025" y="364947"/>
                  </a:lnTo>
                  <a:lnTo>
                    <a:pt x="282539" y="349933"/>
                  </a:lnTo>
                  <a:lnTo>
                    <a:pt x="320563" y="320538"/>
                  </a:lnTo>
                  <a:lnTo>
                    <a:pt x="349958" y="282513"/>
                  </a:lnTo>
                  <a:lnTo>
                    <a:pt x="368919" y="237664"/>
                  </a:lnTo>
                  <a:lnTo>
                    <a:pt x="375640" y="187794"/>
                  </a:lnTo>
                  <a:lnTo>
                    <a:pt x="368919" y="137927"/>
                  </a:lnTo>
                  <a:lnTo>
                    <a:pt x="349958" y="93082"/>
                  </a:lnTo>
                  <a:lnTo>
                    <a:pt x="320563" y="55064"/>
                  </a:lnTo>
                  <a:lnTo>
                    <a:pt x="282539" y="25675"/>
                  </a:lnTo>
                  <a:lnTo>
                    <a:pt x="247002" y="10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7">
              <a:extLst>
                <a:ext uri="{FF2B5EF4-FFF2-40B4-BE49-F238E27FC236}">
                  <a16:creationId xmlns:a16="http://schemas.microsoft.com/office/drawing/2014/main" id="{C288FEB3-65B3-5B3E-6DD6-7B3C65766F8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64629" y="6235219"/>
              <a:ext cx="225333" cy="384536"/>
            </a:xfrm>
            <a:prstGeom prst="rect">
              <a:avLst/>
            </a:prstGeom>
          </p:spPr>
        </p:pic>
        <p:pic>
          <p:nvPicPr>
            <p:cNvPr id="12" name="object 18">
              <a:extLst>
                <a:ext uri="{FF2B5EF4-FFF2-40B4-BE49-F238E27FC236}">
                  <a16:creationId xmlns:a16="http://schemas.microsoft.com/office/drawing/2014/main" id="{E3E38D96-16BE-6B93-CCB0-877540C9A6D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65939" y="6272518"/>
              <a:ext cx="69242" cy="154660"/>
            </a:xfrm>
            <a:prstGeom prst="rect">
              <a:avLst/>
            </a:prstGeom>
          </p:spPr>
        </p:pic>
        <p:pic>
          <p:nvPicPr>
            <p:cNvPr id="13" name="object 19">
              <a:extLst>
                <a:ext uri="{FF2B5EF4-FFF2-40B4-BE49-F238E27FC236}">
                  <a16:creationId xmlns:a16="http://schemas.microsoft.com/office/drawing/2014/main" id="{18D8A1F3-042F-587C-6B88-589BF787FF8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30750" y="6448374"/>
              <a:ext cx="78917" cy="87718"/>
            </a:xfrm>
            <a:prstGeom prst="rect">
              <a:avLst/>
            </a:prstGeom>
          </p:spPr>
        </p:pic>
        <p:sp>
          <p:nvSpPr>
            <p:cNvPr id="14" name="object 20">
              <a:extLst>
                <a:ext uri="{FF2B5EF4-FFF2-40B4-BE49-F238E27FC236}">
                  <a16:creationId xmlns:a16="http://schemas.microsoft.com/office/drawing/2014/main" id="{F84CDDF3-0CC7-477C-3661-623DCEACFB95}"/>
                </a:ext>
              </a:extLst>
            </p:cNvPr>
            <p:cNvSpPr/>
            <p:nvPr/>
          </p:nvSpPr>
          <p:spPr>
            <a:xfrm>
              <a:off x="9942677" y="6245913"/>
              <a:ext cx="81280" cy="353060"/>
            </a:xfrm>
            <a:custGeom>
              <a:avLst/>
              <a:gdLst/>
              <a:ahLst/>
              <a:cxnLst/>
              <a:rect l="l" t="t" r="r" b="b"/>
              <a:pathLst>
                <a:path w="81279" h="353059">
                  <a:moveTo>
                    <a:pt x="60553" y="0"/>
                  </a:moveTo>
                  <a:lnTo>
                    <a:pt x="0" y="350443"/>
                  </a:lnTo>
                  <a:lnTo>
                    <a:pt x="13385" y="352907"/>
                  </a:lnTo>
                  <a:lnTo>
                    <a:pt x="81076" y="3771"/>
                  </a:lnTo>
                  <a:lnTo>
                    <a:pt x="60553" y="0"/>
                  </a:lnTo>
                  <a:close/>
                </a:path>
              </a:pathLst>
            </a:custGeom>
            <a:solidFill>
              <a:srgbClr val="12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1">
              <a:extLst>
                <a:ext uri="{FF2B5EF4-FFF2-40B4-BE49-F238E27FC236}">
                  <a16:creationId xmlns:a16="http://schemas.microsoft.com/office/drawing/2014/main" id="{E0A76D35-1981-E67B-9393-F85FA96F956F}"/>
                </a:ext>
              </a:extLst>
            </p:cNvPr>
            <p:cNvSpPr/>
            <p:nvPr/>
          </p:nvSpPr>
          <p:spPr>
            <a:xfrm>
              <a:off x="9873259" y="6249746"/>
              <a:ext cx="196215" cy="320675"/>
            </a:xfrm>
            <a:custGeom>
              <a:avLst/>
              <a:gdLst/>
              <a:ahLst/>
              <a:cxnLst/>
              <a:rect l="l" t="t" r="r" b="b"/>
              <a:pathLst>
                <a:path w="196215" h="320675">
                  <a:moveTo>
                    <a:pt x="134277" y="267716"/>
                  </a:moveTo>
                  <a:lnTo>
                    <a:pt x="134124" y="266839"/>
                  </a:lnTo>
                  <a:lnTo>
                    <a:pt x="129870" y="261442"/>
                  </a:lnTo>
                  <a:lnTo>
                    <a:pt x="134277" y="267716"/>
                  </a:lnTo>
                  <a:close/>
                </a:path>
                <a:path w="196215" h="320675">
                  <a:moveTo>
                    <a:pt x="140500" y="290182"/>
                  </a:moveTo>
                  <a:lnTo>
                    <a:pt x="139839" y="277545"/>
                  </a:lnTo>
                  <a:lnTo>
                    <a:pt x="139738" y="275488"/>
                  </a:lnTo>
                  <a:lnTo>
                    <a:pt x="134277" y="267716"/>
                  </a:lnTo>
                  <a:lnTo>
                    <a:pt x="90449" y="288988"/>
                  </a:lnTo>
                  <a:lnTo>
                    <a:pt x="50444" y="300329"/>
                  </a:lnTo>
                  <a:lnTo>
                    <a:pt x="1778" y="312483"/>
                  </a:lnTo>
                  <a:lnTo>
                    <a:pt x="76" y="319951"/>
                  </a:lnTo>
                  <a:lnTo>
                    <a:pt x="0" y="320294"/>
                  </a:lnTo>
                  <a:lnTo>
                    <a:pt x="21120" y="320294"/>
                  </a:lnTo>
                  <a:lnTo>
                    <a:pt x="84594" y="318363"/>
                  </a:lnTo>
                  <a:lnTo>
                    <a:pt x="124853" y="312191"/>
                  </a:lnTo>
                  <a:lnTo>
                    <a:pt x="136563" y="302298"/>
                  </a:lnTo>
                  <a:lnTo>
                    <a:pt x="140500" y="290182"/>
                  </a:lnTo>
                  <a:close/>
                </a:path>
                <a:path w="196215" h="320675">
                  <a:moveTo>
                    <a:pt x="165569" y="161480"/>
                  </a:moveTo>
                  <a:lnTo>
                    <a:pt x="162013" y="143611"/>
                  </a:lnTo>
                  <a:lnTo>
                    <a:pt x="157937" y="156298"/>
                  </a:lnTo>
                  <a:lnTo>
                    <a:pt x="149720" y="163880"/>
                  </a:lnTo>
                  <a:lnTo>
                    <a:pt x="140627" y="167919"/>
                  </a:lnTo>
                  <a:lnTo>
                    <a:pt x="133896" y="169926"/>
                  </a:lnTo>
                  <a:lnTo>
                    <a:pt x="114300" y="176745"/>
                  </a:lnTo>
                  <a:lnTo>
                    <a:pt x="69634" y="196342"/>
                  </a:lnTo>
                  <a:lnTo>
                    <a:pt x="58585" y="245211"/>
                  </a:lnTo>
                  <a:lnTo>
                    <a:pt x="60693" y="240372"/>
                  </a:lnTo>
                  <a:lnTo>
                    <a:pt x="65659" y="235432"/>
                  </a:lnTo>
                  <a:lnTo>
                    <a:pt x="75577" y="230111"/>
                  </a:lnTo>
                  <a:lnTo>
                    <a:pt x="92532" y="224167"/>
                  </a:lnTo>
                  <a:lnTo>
                    <a:pt x="111620" y="218224"/>
                  </a:lnTo>
                  <a:lnTo>
                    <a:pt x="126580" y="212826"/>
                  </a:lnTo>
                  <a:lnTo>
                    <a:pt x="137502" y="207543"/>
                  </a:lnTo>
                  <a:lnTo>
                    <a:pt x="144513" y="201942"/>
                  </a:lnTo>
                  <a:lnTo>
                    <a:pt x="158457" y="185178"/>
                  </a:lnTo>
                  <a:lnTo>
                    <a:pt x="164934" y="173507"/>
                  </a:lnTo>
                  <a:lnTo>
                    <a:pt x="165569" y="161480"/>
                  </a:lnTo>
                  <a:close/>
                </a:path>
                <a:path w="196215" h="320675">
                  <a:moveTo>
                    <a:pt x="195732" y="30683"/>
                  </a:moveTo>
                  <a:lnTo>
                    <a:pt x="159740" y="952"/>
                  </a:lnTo>
                  <a:lnTo>
                    <a:pt x="146862" y="0"/>
                  </a:lnTo>
                  <a:lnTo>
                    <a:pt x="138582" y="1981"/>
                  </a:lnTo>
                  <a:lnTo>
                    <a:pt x="131318" y="8953"/>
                  </a:lnTo>
                  <a:lnTo>
                    <a:pt x="121500" y="22987"/>
                  </a:lnTo>
                  <a:lnTo>
                    <a:pt x="135585" y="18440"/>
                  </a:lnTo>
                  <a:lnTo>
                    <a:pt x="145542" y="18262"/>
                  </a:lnTo>
                  <a:lnTo>
                    <a:pt x="156057" y="23660"/>
                  </a:lnTo>
                  <a:lnTo>
                    <a:pt x="171881" y="35839"/>
                  </a:lnTo>
                  <a:lnTo>
                    <a:pt x="190055" y="35585"/>
                  </a:lnTo>
                  <a:lnTo>
                    <a:pt x="195732" y="30683"/>
                  </a:lnTo>
                  <a:close/>
                </a:path>
              </a:pathLst>
            </a:custGeom>
            <a:solidFill>
              <a:srgbClr val="B7C1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22">
              <a:extLst>
                <a:ext uri="{FF2B5EF4-FFF2-40B4-BE49-F238E27FC236}">
                  <a16:creationId xmlns:a16="http://schemas.microsoft.com/office/drawing/2014/main" id="{CC84A0A3-FB5A-D53E-6318-C49B5C4BA01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21305" y="6368249"/>
              <a:ext cx="337996" cy="99187"/>
            </a:xfrm>
            <a:prstGeom prst="rect">
              <a:avLst/>
            </a:prstGeom>
          </p:spPr>
        </p:pic>
        <p:sp>
          <p:nvSpPr>
            <p:cNvPr id="17" name="object 23">
              <a:extLst>
                <a:ext uri="{FF2B5EF4-FFF2-40B4-BE49-F238E27FC236}">
                  <a16:creationId xmlns:a16="http://schemas.microsoft.com/office/drawing/2014/main" id="{9CBDF2AC-7CA8-84F1-C9E3-1D13FFBE486F}"/>
                </a:ext>
              </a:extLst>
            </p:cNvPr>
            <p:cNvSpPr/>
            <p:nvPr/>
          </p:nvSpPr>
          <p:spPr>
            <a:xfrm>
              <a:off x="9831146" y="6378143"/>
              <a:ext cx="309880" cy="71120"/>
            </a:xfrm>
            <a:custGeom>
              <a:avLst/>
              <a:gdLst/>
              <a:ahLst/>
              <a:cxnLst/>
              <a:rect l="l" t="t" r="r" b="b"/>
              <a:pathLst>
                <a:path w="309879" h="71120">
                  <a:moveTo>
                    <a:pt x="56756" y="1117"/>
                  </a:moveTo>
                  <a:lnTo>
                    <a:pt x="42519" y="1117"/>
                  </a:lnTo>
                  <a:lnTo>
                    <a:pt x="42583" y="28689"/>
                  </a:lnTo>
                  <a:lnTo>
                    <a:pt x="42799" y="35902"/>
                  </a:lnTo>
                  <a:lnTo>
                    <a:pt x="43205" y="42900"/>
                  </a:lnTo>
                  <a:lnTo>
                    <a:pt x="43840" y="49745"/>
                  </a:lnTo>
                  <a:lnTo>
                    <a:pt x="43522" y="49745"/>
                  </a:lnTo>
                  <a:lnTo>
                    <a:pt x="18110" y="1117"/>
                  </a:lnTo>
                  <a:lnTo>
                    <a:pt x="0" y="1117"/>
                  </a:lnTo>
                  <a:lnTo>
                    <a:pt x="0" y="69672"/>
                  </a:lnTo>
                  <a:lnTo>
                    <a:pt x="14236" y="69672"/>
                  </a:lnTo>
                  <a:lnTo>
                    <a:pt x="14236" y="49022"/>
                  </a:lnTo>
                  <a:lnTo>
                    <a:pt x="14084" y="33274"/>
                  </a:lnTo>
                  <a:lnTo>
                    <a:pt x="13627" y="19126"/>
                  </a:lnTo>
                  <a:lnTo>
                    <a:pt x="13931" y="19024"/>
                  </a:lnTo>
                  <a:lnTo>
                    <a:pt x="16637" y="25171"/>
                  </a:lnTo>
                  <a:lnTo>
                    <a:pt x="19621" y="31394"/>
                  </a:lnTo>
                  <a:lnTo>
                    <a:pt x="22733" y="37490"/>
                  </a:lnTo>
                  <a:lnTo>
                    <a:pt x="40487" y="69672"/>
                  </a:lnTo>
                  <a:lnTo>
                    <a:pt x="56756" y="69672"/>
                  </a:lnTo>
                  <a:lnTo>
                    <a:pt x="56756" y="1117"/>
                  </a:lnTo>
                  <a:close/>
                </a:path>
                <a:path w="309879" h="71120">
                  <a:moveTo>
                    <a:pt x="121335" y="3060"/>
                  </a:moveTo>
                  <a:lnTo>
                    <a:pt x="118592" y="1638"/>
                  </a:lnTo>
                  <a:lnTo>
                    <a:pt x="112496" y="0"/>
                  </a:lnTo>
                  <a:lnTo>
                    <a:pt x="104457" y="0"/>
                  </a:lnTo>
                  <a:lnTo>
                    <a:pt x="89852" y="2400"/>
                  </a:lnTo>
                  <a:lnTo>
                    <a:pt x="77952" y="9436"/>
                  </a:lnTo>
                  <a:lnTo>
                    <a:pt x="69951" y="20866"/>
                  </a:lnTo>
                  <a:lnTo>
                    <a:pt x="67030" y="36410"/>
                  </a:lnTo>
                  <a:lnTo>
                    <a:pt x="69303" y="50012"/>
                  </a:lnTo>
                  <a:lnTo>
                    <a:pt x="76085" y="60871"/>
                  </a:lnTo>
                  <a:lnTo>
                    <a:pt x="87325" y="68084"/>
                  </a:lnTo>
                  <a:lnTo>
                    <a:pt x="102933" y="70688"/>
                  </a:lnTo>
                  <a:lnTo>
                    <a:pt x="111264" y="70688"/>
                  </a:lnTo>
                  <a:lnTo>
                    <a:pt x="117678" y="69164"/>
                  </a:lnTo>
                  <a:lnTo>
                    <a:pt x="120523" y="67741"/>
                  </a:lnTo>
                  <a:lnTo>
                    <a:pt x="118186" y="55638"/>
                  </a:lnTo>
                  <a:lnTo>
                    <a:pt x="115125" y="56845"/>
                  </a:lnTo>
                  <a:lnTo>
                    <a:pt x="109943" y="57873"/>
                  </a:lnTo>
                  <a:lnTo>
                    <a:pt x="105257" y="57873"/>
                  </a:lnTo>
                  <a:lnTo>
                    <a:pt x="95986" y="56311"/>
                  </a:lnTo>
                  <a:lnTo>
                    <a:pt x="89090" y="51841"/>
                  </a:lnTo>
                  <a:lnTo>
                    <a:pt x="84785" y="44792"/>
                  </a:lnTo>
                  <a:lnTo>
                    <a:pt x="83299" y="35496"/>
                  </a:lnTo>
                  <a:lnTo>
                    <a:pt x="84988" y="25527"/>
                  </a:lnTo>
                  <a:lnTo>
                    <a:pt x="89611" y="18440"/>
                  </a:lnTo>
                  <a:lnTo>
                    <a:pt x="96558" y="14224"/>
                  </a:lnTo>
                  <a:lnTo>
                    <a:pt x="105168" y="12827"/>
                  </a:lnTo>
                  <a:lnTo>
                    <a:pt x="110655" y="12827"/>
                  </a:lnTo>
                  <a:lnTo>
                    <a:pt x="115023" y="14033"/>
                  </a:lnTo>
                  <a:lnTo>
                    <a:pt x="118186" y="15354"/>
                  </a:lnTo>
                  <a:lnTo>
                    <a:pt x="121335" y="3060"/>
                  </a:lnTo>
                  <a:close/>
                </a:path>
                <a:path w="309879" h="71120">
                  <a:moveTo>
                    <a:pt x="178803" y="3060"/>
                  </a:moveTo>
                  <a:lnTo>
                    <a:pt x="176047" y="1638"/>
                  </a:lnTo>
                  <a:lnTo>
                    <a:pt x="169964" y="0"/>
                  </a:lnTo>
                  <a:lnTo>
                    <a:pt x="161925" y="0"/>
                  </a:lnTo>
                  <a:lnTo>
                    <a:pt x="147307" y="2400"/>
                  </a:lnTo>
                  <a:lnTo>
                    <a:pt x="135420" y="9436"/>
                  </a:lnTo>
                  <a:lnTo>
                    <a:pt x="127419" y="20866"/>
                  </a:lnTo>
                  <a:lnTo>
                    <a:pt x="124498" y="36410"/>
                  </a:lnTo>
                  <a:lnTo>
                    <a:pt x="126771" y="50012"/>
                  </a:lnTo>
                  <a:lnTo>
                    <a:pt x="133553" y="60871"/>
                  </a:lnTo>
                  <a:lnTo>
                    <a:pt x="144780" y="68084"/>
                  </a:lnTo>
                  <a:lnTo>
                    <a:pt x="160401" y="70688"/>
                  </a:lnTo>
                  <a:lnTo>
                    <a:pt x="168732" y="70688"/>
                  </a:lnTo>
                  <a:lnTo>
                    <a:pt x="175145" y="69164"/>
                  </a:lnTo>
                  <a:lnTo>
                    <a:pt x="177990" y="67741"/>
                  </a:lnTo>
                  <a:lnTo>
                    <a:pt x="175653" y="55638"/>
                  </a:lnTo>
                  <a:lnTo>
                    <a:pt x="172593" y="56845"/>
                  </a:lnTo>
                  <a:lnTo>
                    <a:pt x="167411" y="57873"/>
                  </a:lnTo>
                  <a:lnTo>
                    <a:pt x="162725" y="57873"/>
                  </a:lnTo>
                  <a:lnTo>
                    <a:pt x="153454" y="56311"/>
                  </a:lnTo>
                  <a:lnTo>
                    <a:pt x="146558" y="51841"/>
                  </a:lnTo>
                  <a:lnTo>
                    <a:pt x="142252" y="44792"/>
                  </a:lnTo>
                  <a:lnTo>
                    <a:pt x="140766" y="35496"/>
                  </a:lnTo>
                  <a:lnTo>
                    <a:pt x="142443" y="25527"/>
                  </a:lnTo>
                  <a:lnTo>
                    <a:pt x="147078" y="18440"/>
                  </a:lnTo>
                  <a:lnTo>
                    <a:pt x="154025" y="14224"/>
                  </a:lnTo>
                  <a:lnTo>
                    <a:pt x="162636" y="12827"/>
                  </a:lnTo>
                  <a:lnTo>
                    <a:pt x="168122" y="12827"/>
                  </a:lnTo>
                  <a:lnTo>
                    <a:pt x="172491" y="14033"/>
                  </a:lnTo>
                  <a:lnTo>
                    <a:pt x="175653" y="15354"/>
                  </a:lnTo>
                  <a:lnTo>
                    <a:pt x="178803" y="3060"/>
                  </a:lnTo>
                  <a:close/>
                </a:path>
                <a:path w="309879" h="71120">
                  <a:moveTo>
                    <a:pt x="244690" y="1130"/>
                  </a:moveTo>
                  <a:lnTo>
                    <a:pt x="229235" y="1130"/>
                  </a:lnTo>
                  <a:lnTo>
                    <a:pt x="229235" y="27482"/>
                  </a:lnTo>
                  <a:lnTo>
                    <a:pt x="203708" y="27482"/>
                  </a:lnTo>
                  <a:lnTo>
                    <a:pt x="203708" y="1130"/>
                  </a:lnTo>
                  <a:lnTo>
                    <a:pt x="188150" y="1130"/>
                  </a:lnTo>
                  <a:lnTo>
                    <a:pt x="188150" y="69684"/>
                  </a:lnTo>
                  <a:lnTo>
                    <a:pt x="203708" y="69684"/>
                  </a:lnTo>
                  <a:lnTo>
                    <a:pt x="203708" y="40995"/>
                  </a:lnTo>
                  <a:lnTo>
                    <a:pt x="229235" y="40995"/>
                  </a:lnTo>
                  <a:lnTo>
                    <a:pt x="229235" y="69684"/>
                  </a:lnTo>
                  <a:lnTo>
                    <a:pt x="244690" y="69684"/>
                  </a:lnTo>
                  <a:lnTo>
                    <a:pt x="244690" y="1130"/>
                  </a:lnTo>
                  <a:close/>
                </a:path>
                <a:path w="309879" h="71120">
                  <a:moveTo>
                    <a:pt x="309384" y="3060"/>
                  </a:moveTo>
                  <a:lnTo>
                    <a:pt x="306641" y="1638"/>
                  </a:lnTo>
                  <a:lnTo>
                    <a:pt x="300532" y="0"/>
                  </a:lnTo>
                  <a:lnTo>
                    <a:pt x="292506" y="0"/>
                  </a:lnTo>
                  <a:lnTo>
                    <a:pt x="277901" y="2400"/>
                  </a:lnTo>
                  <a:lnTo>
                    <a:pt x="266001" y="9436"/>
                  </a:lnTo>
                  <a:lnTo>
                    <a:pt x="258013" y="20866"/>
                  </a:lnTo>
                  <a:lnTo>
                    <a:pt x="255079" y="36410"/>
                  </a:lnTo>
                  <a:lnTo>
                    <a:pt x="257352" y="50012"/>
                  </a:lnTo>
                  <a:lnTo>
                    <a:pt x="264134" y="60871"/>
                  </a:lnTo>
                  <a:lnTo>
                    <a:pt x="275374" y="68084"/>
                  </a:lnTo>
                  <a:lnTo>
                    <a:pt x="290982" y="70688"/>
                  </a:lnTo>
                  <a:lnTo>
                    <a:pt x="299313" y="70688"/>
                  </a:lnTo>
                  <a:lnTo>
                    <a:pt x="305727" y="69164"/>
                  </a:lnTo>
                  <a:lnTo>
                    <a:pt x="308571" y="67741"/>
                  </a:lnTo>
                  <a:lnTo>
                    <a:pt x="306235" y="55638"/>
                  </a:lnTo>
                  <a:lnTo>
                    <a:pt x="303174" y="56845"/>
                  </a:lnTo>
                  <a:lnTo>
                    <a:pt x="297992" y="57873"/>
                  </a:lnTo>
                  <a:lnTo>
                    <a:pt x="293306" y="57873"/>
                  </a:lnTo>
                  <a:lnTo>
                    <a:pt x="284035" y="56311"/>
                  </a:lnTo>
                  <a:lnTo>
                    <a:pt x="277139" y="51841"/>
                  </a:lnTo>
                  <a:lnTo>
                    <a:pt x="272834" y="44792"/>
                  </a:lnTo>
                  <a:lnTo>
                    <a:pt x="271348" y="35496"/>
                  </a:lnTo>
                  <a:lnTo>
                    <a:pt x="273037" y="25527"/>
                  </a:lnTo>
                  <a:lnTo>
                    <a:pt x="277660" y="18440"/>
                  </a:lnTo>
                  <a:lnTo>
                    <a:pt x="284607" y="14224"/>
                  </a:lnTo>
                  <a:lnTo>
                    <a:pt x="293217" y="12827"/>
                  </a:lnTo>
                  <a:lnTo>
                    <a:pt x="298704" y="12827"/>
                  </a:lnTo>
                  <a:lnTo>
                    <a:pt x="303072" y="14033"/>
                  </a:lnTo>
                  <a:lnTo>
                    <a:pt x="306235" y="15354"/>
                  </a:lnTo>
                  <a:lnTo>
                    <a:pt x="309384" y="30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4">
              <a:extLst>
                <a:ext uri="{FF2B5EF4-FFF2-40B4-BE49-F238E27FC236}">
                  <a16:creationId xmlns:a16="http://schemas.microsoft.com/office/drawing/2014/main" id="{CC50AA84-FF04-6EF7-DFB7-97E187881FC8}"/>
                </a:ext>
              </a:extLst>
            </p:cNvPr>
            <p:cNvSpPr/>
            <p:nvPr/>
          </p:nvSpPr>
          <p:spPr>
            <a:xfrm>
              <a:off x="10135253" y="6574817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2656" y="0"/>
                  </a:moveTo>
                  <a:lnTo>
                    <a:pt x="6426" y="0"/>
                  </a:lnTo>
                  <a:lnTo>
                    <a:pt x="0" y="6248"/>
                  </a:lnTo>
                  <a:lnTo>
                    <a:pt x="0" y="22313"/>
                  </a:lnTo>
                  <a:lnTo>
                    <a:pt x="6426" y="28549"/>
                  </a:lnTo>
                  <a:lnTo>
                    <a:pt x="22656" y="28549"/>
                  </a:lnTo>
                  <a:lnTo>
                    <a:pt x="25276" y="25971"/>
                  </a:lnTo>
                  <a:lnTo>
                    <a:pt x="8026" y="25971"/>
                  </a:lnTo>
                  <a:lnTo>
                    <a:pt x="3111" y="20789"/>
                  </a:lnTo>
                  <a:lnTo>
                    <a:pt x="3111" y="7861"/>
                  </a:lnTo>
                  <a:lnTo>
                    <a:pt x="3681" y="7150"/>
                  </a:lnTo>
                  <a:lnTo>
                    <a:pt x="8026" y="2501"/>
                  </a:lnTo>
                  <a:lnTo>
                    <a:pt x="25194" y="2501"/>
                  </a:lnTo>
                  <a:lnTo>
                    <a:pt x="22656" y="0"/>
                  </a:lnTo>
                  <a:close/>
                </a:path>
                <a:path w="29209" h="28575">
                  <a:moveTo>
                    <a:pt x="25194" y="2501"/>
                  </a:moveTo>
                  <a:lnTo>
                    <a:pt x="21056" y="2501"/>
                  </a:lnTo>
                  <a:lnTo>
                    <a:pt x="25233" y="7150"/>
                  </a:lnTo>
                  <a:lnTo>
                    <a:pt x="25781" y="7861"/>
                  </a:lnTo>
                  <a:lnTo>
                    <a:pt x="25781" y="20789"/>
                  </a:lnTo>
                  <a:lnTo>
                    <a:pt x="21056" y="25971"/>
                  </a:lnTo>
                  <a:lnTo>
                    <a:pt x="25276" y="25971"/>
                  </a:lnTo>
                  <a:lnTo>
                    <a:pt x="28994" y="22313"/>
                  </a:lnTo>
                  <a:lnTo>
                    <a:pt x="28994" y="6248"/>
                  </a:lnTo>
                  <a:lnTo>
                    <a:pt x="25194" y="2501"/>
                  </a:lnTo>
                  <a:close/>
                </a:path>
                <a:path w="29209" h="28575">
                  <a:moveTo>
                    <a:pt x="16865" y="6705"/>
                  </a:moveTo>
                  <a:lnTo>
                    <a:pt x="12293" y="6705"/>
                  </a:lnTo>
                  <a:lnTo>
                    <a:pt x="10693" y="6870"/>
                  </a:lnTo>
                  <a:lnTo>
                    <a:pt x="9182" y="7150"/>
                  </a:lnTo>
                  <a:lnTo>
                    <a:pt x="9182" y="22047"/>
                  </a:lnTo>
                  <a:lnTo>
                    <a:pt x="11950" y="22047"/>
                  </a:lnTo>
                  <a:lnTo>
                    <a:pt x="11950" y="15798"/>
                  </a:lnTo>
                  <a:lnTo>
                    <a:pt x="19331" y="15798"/>
                  </a:lnTo>
                  <a:lnTo>
                    <a:pt x="18999" y="15252"/>
                  </a:lnTo>
                  <a:lnTo>
                    <a:pt x="17665" y="14731"/>
                  </a:lnTo>
                  <a:lnTo>
                    <a:pt x="17665" y="14541"/>
                  </a:lnTo>
                  <a:lnTo>
                    <a:pt x="19265" y="14020"/>
                  </a:lnTo>
                  <a:lnTo>
                    <a:pt x="19690" y="13652"/>
                  </a:lnTo>
                  <a:lnTo>
                    <a:pt x="11950" y="13652"/>
                  </a:lnTo>
                  <a:lnTo>
                    <a:pt x="11950" y="9016"/>
                  </a:lnTo>
                  <a:lnTo>
                    <a:pt x="20277" y="9016"/>
                  </a:lnTo>
                  <a:lnTo>
                    <a:pt x="19977" y="8470"/>
                  </a:lnTo>
                  <a:lnTo>
                    <a:pt x="19088" y="7861"/>
                  </a:lnTo>
                  <a:lnTo>
                    <a:pt x="18110" y="7150"/>
                  </a:lnTo>
                  <a:lnTo>
                    <a:pt x="16865" y="6705"/>
                  </a:lnTo>
                  <a:close/>
                </a:path>
                <a:path w="29209" h="28575">
                  <a:moveTo>
                    <a:pt x="19331" y="15798"/>
                  </a:moveTo>
                  <a:lnTo>
                    <a:pt x="15875" y="15798"/>
                  </a:lnTo>
                  <a:lnTo>
                    <a:pt x="16865" y="16497"/>
                  </a:lnTo>
                  <a:lnTo>
                    <a:pt x="17208" y="18122"/>
                  </a:lnTo>
                  <a:lnTo>
                    <a:pt x="17576" y="20154"/>
                  </a:lnTo>
                  <a:lnTo>
                    <a:pt x="17919" y="21513"/>
                  </a:lnTo>
                  <a:lnTo>
                    <a:pt x="18376" y="22047"/>
                  </a:lnTo>
                  <a:lnTo>
                    <a:pt x="21234" y="22047"/>
                  </a:lnTo>
                  <a:lnTo>
                    <a:pt x="20866" y="21513"/>
                  </a:lnTo>
                  <a:lnTo>
                    <a:pt x="20659" y="20789"/>
                  </a:lnTo>
                  <a:lnTo>
                    <a:pt x="20612" y="20624"/>
                  </a:lnTo>
                  <a:lnTo>
                    <a:pt x="20154" y="18287"/>
                  </a:lnTo>
                  <a:lnTo>
                    <a:pt x="19728" y="16497"/>
                  </a:lnTo>
                  <a:lnTo>
                    <a:pt x="19331" y="15798"/>
                  </a:lnTo>
                  <a:close/>
                </a:path>
                <a:path w="29209" h="28575">
                  <a:moveTo>
                    <a:pt x="20277" y="9016"/>
                  </a:moveTo>
                  <a:lnTo>
                    <a:pt x="16927" y="9016"/>
                  </a:lnTo>
                  <a:lnTo>
                    <a:pt x="17665" y="9817"/>
                  </a:lnTo>
                  <a:lnTo>
                    <a:pt x="17665" y="13017"/>
                  </a:lnTo>
                  <a:lnTo>
                    <a:pt x="15875" y="13652"/>
                  </a:lnTo>
                  <a:lnTo>
                    <a:pt x="19690" y="13652"/>
                  </a:lnTo>
                  <a:lnTo>
                    <a:pt x="20612" y="12852"/>
                  </a:lnTo>
                  <a:lnTo>
                    <a:pt x="20612" y="9626"/>
                  </a:lnTo>
                  <a:lnTo>
                    <a:pt x="20277" y="9016"/>
                  </a:lnTo>
                  <a:close/>
                </a:path>
              </a:pathLst>
            </a:custGeom>
            <a:solidFill>
              <a:srgbClr val="221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340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2" r:id="rId3"/>
    <p:sldLayoutId id="2147483671" r:id="rId4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42432" eaLnBrk="1" hangingPunct="1">
        <a:defRPr>
          <a:latin typeface="+mn-lt"/>
          <a:ea typeface="+mn-ea"/>
          <a:cs typeface="+mn-cs"/>
        </a:defRPr>
      </a:lvl2pPr>
      <a:lvl3pPr marL="884865" eaLnBrk="1" hangingPunct="1">
        <a:defRPr>
          <a:latin typeface="+mn-lt"/>
          <a:ea typeface="+mn-ea"/>
          <a:cs typeface="+mn-cs"/>
        </a:defRPr>
      </a:lvl3pPr>
      <a:lvl4pPr marL="1327297" eaLnBrk="1" hangingPunct="1">
        <a:defRPr>
          <a:latin typeface="+mn-lt"/>
          <a:ea typeface="+mn-ea"/>
          <a:cs typeface="+mn-cs"/>
        </a:defRPr>
      </a:lvl4pPr>
      <a:lvl5pPr marL="1769730" eaLnBrk="1" hangingPunct="1">
        <a:defRPr>
          <a:latin typeface="+mn-lt"/>
          <a:ea typeface="+mn-ea"/>
          <a:cs typeface="+mn-cs"/>
        </a:defRPr>
      </a:lvl5pPr>
      <a:lvl6pPr marL="2212162" eaLnBrk="1" hangingPunct="1">
        <a:defRPr>
          <a:latin typeface="+mn-lt"/>
          <a:ea typeface="+mn-ea"/>
          <a:cs typeface="+mn-cs"/>
        </a:defRPr>
      </a:lvl6pPr>
      <a:lvl7pPr marL="2654595" eaLnBrk="1" hangingPunct="1">
        <a:defRPr>
          <a:latin typeface="+mn-lt"/>
          <a:ea typeface="+mn-ea"/>
          <a:cs typeface="+mn-cs"/>
        </a:defRPr>
      </a:lvl7pPr>
      <a:lvl8pPr marL="3097027" eaLnBrk="1" hangingPunct="1">
        <a:defRPr>
          <a:latin typeface="+mn-lt"/>
          <a:ea typeface="+mn-ea"/>
          <a:cs typeface="+mn-cs"/>
        </a:defRPr>
      </a:lvl8pPr>
      <a:lvl9pPr marL="353946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42432" eaLnBrk="1" hangingPunct="1">
        <a:defRPr>
          <a:latin typeface="+mn-lt"/>
          <a:ea typeface="+mn-ea"/>
          <a:cs typeface="+mn-cs"/>
        </a:defRPr>
      </a:lvl2pPr>
      <a:lvl3pPr marL="884865" eaLnBrk="1" hangingPunct="1">
        <a:defRPr>
          <a:latin typeface="+mn-lt"/>
          <a:ea typeface="+mn-ea"/>
          <a:cs typeface="+mn-cs"/>
        </a:defRPr>
      </a:lvl3pPr>
      <a:lvl4pPr marL="1327297" eaLnBrk="1" hangingPunct="1">
        <a:defRPr>
          <a:latin typeface="+mn-lt"/>
          <a:ea typeface="+mn-ea"/>
          <a:cs typeface="+mn-cs"/>
        </a:defRPr>
      </a:lvl4pPr>
      <a:lvl5pPr marL="1769730" eaLnBrk="1" hangingPunct="1">
        <a:defRPr>
          <a:latin typeface="+mn-lt"/>
          <a:ea typeface="+mn-ea"/>
          <a:cs typeface="+mn-cs"/>
        </a:defRPr>
      </a:lvl5pPr>
      <a:lvl6pPr marL="2212162" eaLnBrk="1" hangingPunct="1">
        <a:defRPr>
          <a:latin typeface="+mn-lt"/>
          <a:ea typeface="+mn-ea"/>
          <a:cs typeface="+mn-cs"/>
        </a:defRPr>
      </a:lvl6pPr>
      <a:lvl7pPr marL="2654595" eaLnBrk="1" hangingPunct="1">
        <a:defRPr>
          <a:latin typeface="+mn-lt"/>
          <a:ea typeface="+mn-ea"/>
          <a:cs typeface="+mn-cs"/>
        </a:defRPr>
      </a:lvl7pPr>
      <a:lvl8pPr marL="3097027" eaLnBrk="1" hangingPunct="1">
        <a:defRPr>
          <a:latin typeface="+mn-lt"/>
          <a:ea typeface="+mn-ea"/>
          <a:cs typeface="+mn-cs"/>
        </a:defRPr>
      </a:lvl8pPr>
      <a:lvl9pPr marL="353946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mnote.org/emnotes/head-ct-for-adult-minor-tbi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58859"/>
            <a:ext cx="12192000" cy="394335"/>
          </a:xfrm>
          <a:custGeom>
            <a:avLst/>
            <a:gdLst/>
            <a:ahLst/>
            <a:cxnLst/>
            <a:rect l="l" t="t" r="r" b="b"/>
            <a:pathLst>
              <a:path w="12192000" h="394335">
                <a:moveTo>
                  <a:pt x="0" y="394106"/>
                </a:moveTo>
                <a:lnTo>
                  <a:pt x="12191695" y="394106"/>
                </a:lnTo>
                <a:lnTo>
                  <a:pt x="12191695" y="0"/>
                </a:lnTo>
                <a:lnTo>
                  <a:pt x="0" y="0"/>
                </a:lnTo>
                <a:lnTo>
                  <a:pt x="0" y="394106"/>
                </a:lnTo>
                <a:close/>
              </a:path>
            </a:pathLst>
          </a:custGeom>
          <a:solidFill>
            <a:srgbClr val="024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2459355"/>
            <a:chOff x="0" y="0"/>
            <a:chExt cx="12192000" cy="245935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2339340"/>
            </a:xfrm>
            <a:custGeom>
              <a:avLst/>
              <a:gdLst/>
              <a:ahLst/>
              <a:cxnLst/>
              <a:rect l="l" t="t" r="r" b="b"/>
              <a:pathLst>
                <a:path w="12192000" h="2339340">
                  <a:moveTo>
                    <a:pt x="0" y="2339149"/>
                  </a:moveTo>
                  <a:lnTo>
                    <a:pt x="12191695" y="2339149"/>
                  </a:lnTo>
                  <a:lnTo>
                    <a:pt x="12191695" y="0"/>
                  </a:lnTo>
                  <a:lnTo>
                    <a:pt x="0" y="0"/>
                  </a:lnTo>
                  <a:lnTo>
                    <a:pt x="0" y="2339149"/>
                  </a:lnTo>
                  <a:close/>
                </a:path>
              </a:pathLst>
            </a:custGeom>
            <a:solidFill>
              <a:srgbClr val="024E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339149"/>
              <a:ext cx="12192000" cy="57150"/>
            </a:xfrm>
            <a:custGeom>
              <a:avLst/>
              <a:gdLst/>
              <a:ahLst/>
              <a:cxnLst/>
              <a:rect l="l" t="t" r="r" b="b"/>
              <a:pathLst>
                <a:path w="12192000" h="57150">
                  <a:moveTo>
                    <a:pt x="0" y="56908"/>
                  </a:moveTo>
                  <a:lnTo>
                    <a:pt x="12191695" y="56908"/>
                  </a:lnTo>
                  <a:lnTo>
                    <a:pt x="12191695" y="0"/>
                  </a:lnTo>
                  <a:lnTo>
                    <a:pt x="0" y="0"/>
                  </a:lnTo>
                  <a:lnTo>
                    <a:pt x="0" y="56908"/>
                  </a:lnTo>
                  <a:close/>
                </a:path>
              </a:pathLst>
            </a:custGeom>
            <a:solidFill>
              <a:srgbClr val="F4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396058"/>
              <a:ext cx="12192000" cy="62865"/>
            </a:xfrm>
            <a:custGeom>
              <a:avLst/>
              <a:gdLst/>
              <a:ahLst/>
              <a:cxnLst/>
              <a:rect l="l" t="t" r="r" b="b"/>
              <a:pathLst>
                <a:path w="12192000" h="62864">
                  <a:moveTo>
                    <a:pt x="12191695" y="0"/>
                  </a:moveTo>
                  <a:lnTo>
                    <a:pt x="0" y="0"/>
                  </a:lnTo>
                  <a:lnTo>
                    <a:pt x="0" y="62801"/>
                  </a:lnTo>
                  <a:lnTo>
                    <a:pt x="12191695" y="62801"/>
                  </a:lnTo>
                  <a:lnTo>
                    <a:pt x="12191695" y="0"/>
                  </a:lnTo>
                  <a:close/>
                </a:path>
              </a:pathLst>
            </a:custGeom>
            <a:solidFill>
              <a:srgbClr val="179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5762" y="709321"/>
            <a:ext cx="7086637" cy="1124667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/>
          <a:p>
            <a:pPr marL="12700">
              <a:spcBef>
                <a:spcPts val="130"/>
              </a:spcBef>
            </a:pPr>
            <a:r>
              <a:rPr lang="en-US" sz="3600" b="1">
                <a:solidFill>
                  <a:srgbClr val="FFFFFF"/>
                </a:solidFill>
              </a:rPr>
              <a:t>The Importance of Head Trauma Assessment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12192000" cy="3117850"/>
            <a:chOff x="0" y="0"/>
            <a:chExt cx="12192000" cy="3117850"/>
          </a:xfrm>
        </p:grpSpPr>
        <p:sp>
          <p:nvSpPr>
            <p:cNvPr id="9" name="object 9"/>
            <p:cNvSpPr/>
            <p:nvPr/>
          </p:nvSpPr>
          <p:spPr>
            <a:xfrm>
              <a:off x="0" y="2220413"/>
              <a:ext cx="12192000" cy="897255"/>
            </a:xfrm>
            <a:custGeom>
              <a:avLst/>
              <a:gdLst/>
              <a:ahLst/>
              <a:cxnLst/>
              <a:rect l="l" t="t" r="r" b="b"/>
              <a:pathLst>
                <a:path w="12192000" h="897255">
                  <a:moveTo>
                    <a:pt x="12191695" y="0"/>
                  </a:moveTo>
                  <a:lnTo>
                    <a:pt x="12185907" y="49369"/>
                  </a:lnTo>
                  <a:lnTo>
                    <a:pt x="12141486" y="164391"/>
                  </a:lnTo>
                  <a:lnTo>
                    <a:pt x="12019854" y="278343"/>
                  </a:lnTo>
                  <a:lnTo>
                    <a:pt x="11782065" y="327613"/>
                  </a:lnTo>
                  <a:lnTo>
                    <a:pt x="362339" y="338586"/>
                  </a:lnTo>
                  <a:lnTo>
                    <a:pt x="308009" y="343908"/>
                  </a:lnTo>
                  <a:lnTo>
                    <a:pt x="186222" y="377754"/>
                  </a:lnTo>
                  <a:lnTo>
                    <a:pt x="58787" y="466943"/>
                  </a:lnTo>
                  <a:lnTo>
                    <a:pt x="0" y="608271"/>
                  </a:lnTo>
                  <a:lnTo>
                    <a:pt x="0" y="897195"/>
                  </a:lnTo>
                  <a:lnTo>
                    <a:pt x="12191695" y="897195"/>
                  </a:lnTo>
                  <a:lnTo>
                    <a:pt x="121916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8461" y="0"/>
              <a:ext cx="1104900" cy="134620"/>
            </a:xfrm>
            <a:custGeom>
              <a:avLst/>
              <a:gdLst/>
              <a:ahLst/>
              <a:cxnLst/>
              <a:rect l="l" t="t" r="r" b="b"/>
              <a:pathLst>
                <a:path w="1104900" h="134620">
                  <a:moveTo>
                    <a:pt x="1104455" y="0"/>
                  </a:moveTo>
                  <a:lnTo>
                    <a:pt x="0" y="0"/>
                  </a:lnTo>
                  <a:lnTo>
                    <a:pt x="0" y="134175"/>
                  </a:lnTo>
                  <a:lnTo>
                    <a:pt x="1104455" y="134175"/>
                  </a:lnTo>
                  <a:lnTo>
                    <a:pt x="1104455" y="0"/>
                  </a:lnTo>
                  <a:close/>
                </a:path>
              </a:pathLst>
            </a:custGeom>
            <a:solidFill>
              <a:srgbClr val="179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12161" y="3622656"/>
            <a:ext cx="4607639" cy="130805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2400" spc="-25">
                <a:solidFill>
                  <a:srgbClr val="231F20"/>
                </a:solidFill>
                <a:latin typeface="Calibri"/>
                <a:ea typeface="Calibri"/>
                <a:cs typeface="Calibri"/>
              </a:rPr>
              <a:t>Susan Minter DNP APRN CCHP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2400" spc="-25">
                <a:solidFill>
                  <a:srgbClr val="231F20"/>
                </a:solidFill>
                <a:latin typeface="Calibri"/>
                <a:cs typeface="Calibri"/>
              </a:rPr>
              <a:t>Nurse Practitioner</a:t>
            </a:r>
            <a:endParaRPr lang="en-US" sz="2400" spc="-25">
              <a:solidFill>
                <a:srgbClr val="231F20"/>
              </a:solidFill>
              <a:latin typeface="Calibri"/>
              <a:ea typeface="Calibri"/>
              <a:cs typeface="Calibri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2400" spc="-25" err="1">
                <a:solidFill>
                  <a:srgbClr val="231F20"/>
                </a:solidFill>
                <a:latin typeface="Calibri"/>
                <a:ea typeface="Calibri"/>
                <a:cs typeface="Calibri"/>
              </a:rPr>
              <a:t>Naphcare</a:t>
            </a:r>
            <a:endParaRPr lang="en-US" sz="2400" spc="-25" err="1">
              <a:solidFill>
                <a:srgbClr val="231F20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10400" y="3622656"/>
            <a:ext cx="4419600" cy="175298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2400" dirty="0">
                <a:solidFill>
                  <a:srgbClr val="231F20"/>
                </a:solidFill>
                <a:latin typeface="Calibri"/>
                <a:cs typeface="Calibri"/>
              </a:rPr>
              <a:t>P. Daniel McConnell MD FAAEM</a:t>
            </a:r>
            <a:endParaRPr lang="en-US" sz="2400" dirty="0">
              <a:solidFill>
                <a:srgbClr val="231F20"/>
              </a:solidFill>
              <a:latin typeface="Calibri"/>
              <a:ea typeface="Calibri"/>
              <a:cs typeface="Calibri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2400" dirty="0">
                <a:solidFill>
                  <a:srgbClr val="231F20"/>
                </a:solidFill>
                <a:latin typeface="Calibri"/>
                <a:cs typeface="Calibri"/>
              </a:rPr>
              <a:t>Medical Director</a:t>
            </a:r>
            <a:endParaRPr lang="en-US" sz="2400" dirty="0">
              <a:solidFill>
                <a:srgbClr val="231F20"/>
              </a:solidFill>
              <a:latin typeface="Calibri"/>
              <a:ea typeface="Calibri"/>
              <a:cs typeface="Calibri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2400" err="1">
                <a:solidFill>
                  <a:srgbClr val="231F20"/>
                </a:solidFill>
                <a:latin typeface="Calibri"/>
                <a:cs typeface="Calibri"/>
              </a:rPr>
              <a:t>Naphcare</a:t>
            </a:r>
            <a:endParaRPr lang="en-US" sz="2400" err="1">
              <a:solidFill>
                <a:srgbClr val="231F20"/>
              </a:solidFill>
              <a:latin typeface="Calibri"/>
              <a:ea typeface="Calibri"/>
              <a:cs typeface="Calibri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sz="2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782927" y="6220872"/>
            <a:ext cx="2026920" cy="416559"/>
            <a:chOff x="9782927" y="6220872"/>
            <a:chExt cx="2026920" cy="416559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32998" y="6308181"/>
              <a:ext cx="1576500" cy="2278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82927" y="6220872"/>
              <a:ext cx="416377" cy="4163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796382" y="6234640"/>
              <a:ext cx="375920" cy="375920"/>
            </a:xfrm>
            <a:custGeom>
              <a:avLst/>
              <a:gdLst/>
              <a:ahLst/>
              <a:cxnLst/>
              <a:rect l="l" t="t" r="r" b="b"/>
              <a:pathLst>
                <a:path w="375920" h="375920">
                  <a:moveTo>
                    <a:pt x="187820" y="0"/>
                  </a:moveTo>
                  <a:lnTo>
                    <a:pt x="137950" y="6719"/>
                  </a:lnTo>
                  <a:lnTo>
                    <a:pt x="93101" y="25675"/>
                  </a:lnTo>
                  <a:lnTo>
                    <a:pt x="55076" y="55064"/>
                  </a:lnTo>
                  <a:lnTo>
                    <a:pt x="25681" y="93082"/>
                  </a:lnTo>
                  <a:lnTo>
                    <a:pt x="6721" y="137927"/>
                  </a:lnTo>
                  <a:lnTo>
                    <a:pt x="0" y="187794"/>
                  </a:lnTo>
                  <a:lnTo>
                    <a:pt x="6721" y="237664"/>
                  </a:lnTo>
                  <a:lnTo>
                    <a:pt x="25681" y="282513"/>
                  </a:lnTo>
                  <a:lnTo>
                    <a:pt x="55076" y="320538"/>
                  </a:lnTo>
                  <a:lnTo>
                    <a:pt x="93101" y="349933"/>
                  </a:lnTo>
                  <a:lnTo>
                    <a:pt x="137950" y="368893"/>
                  </a:lnTo>
                  <a:lnTo>
                    <a:pt x="187820" y="375615"/>
                  </a:lnTo>
                  <a:lnTo>
                    <a:pt x="237689" y="368893"/>
                  </a:lnTo>
                  <a:lnTo>
                    <a:pt x="247025" y="364947"/>
                  </a:lnTo>
                  <a:lnTo>
                    <a:pt x="187820" y="364947"/>
                  </a:lnTo>
                  <a:lnTo>
                    <a:pt x="140783" y="358608"/>
                  </a:lnTo>
                  <a:lnTo>
                    <a:pt x="98483" y="340727"/>
                  </a:lnTo>
                  <a:lnTo>
                    <a:pt x="62622" y="313004"/>
                  </a:lnTo>
                  <a:lnTo>
                    <a:pt x="34900" y="277140"/>
                  </a:lnTo>
                  <a:lnTo>
                    <a:pt x="17019" y="234836"/>
                  </a:lnTo>
                  <a:lnTo>
                    <a:pt x="10680" y="187794"/>
                  </a:lnTo>
                  <a:lnTo>
                    <a:pt x="17019" y="140758"/>
                  </a:lnTo>
                  <a:lnTo>
                    <a:pt x="34900" y="98458"/>
                  </a:lnTo>
                  <a:lnTo>
                    <a:pt x="62622" y="62596"/>
                  </a:lnTo>
                  <a:lnTo>
                    <a:pt x="98483" y="34874"/>
                  </a:lnTo>
                  <a:lnTo>
                    <a:pt x="140783" y="16993"/>
                  </a:lnTo>
                  <a:lnTo>
                    <a:pt x="187820" y="10655"/>
                  </a:lnTo>
                  <a:lnTo>
                    <a:pt x="247002" y="10655"/>
                  </a:lnTo>
                  <a:lnTo>
                    <a:pt x="237689" y="6719"/>
                  </a:lnTo>
                  <a:lnTo>
                    <a:pt x="187820" y="0"/>
                  </a:lnTo>
                  <a:close/>
                </a:path>
                <a:path w="375920" h="375920">
                  <a:moveTo>
                    <a:pt x="247002" y="10655"/>
                  </a:moveTo>
                  <a:lnTo>
                    <a:pt x="187820" y="10655"/>
                  </a:lnTo>
                  <a:lnTo>
                    <a:pt x="234861" y="16993"/>
                  </a:lnTo>
                  <a:lnTo>
                    <a:pt x="277162" y="34874"/>
                  </a:lnTo>
                  <a:lnTo>
                    <a:pt x="313023" y="62596"/>
                  </a:lnTo>
                  <a:lnTo>
                    <a:pt x="340743" y="98458"/>
                  </a:lnTo>
                  <a:lnTo>
                    <a:pt x="358622" y="140758"/>
                  </a:lnTo>
                  <a:lnTo>
                    <a:pt x="364959" y="187794"/>
                  </a:lnTo>
                  <a:lnTo>
                    <a:pt x="358622" y="234836"/>
                  </a:lnTo>
                  <a:lnTo>
                    <a:pt x="340743" y="277140"/>
                  </a:lnTo>
                  <a:lnTo>
                    <a:pt x="313023" y="313004"/>
                  </a:lnTo>
                  <a:lnTo>
                    <a:pt x="277162" y="340727"/>
                  </a:lnTo>
                  <a:lnTo>
                    <a:pt x="234861" y="358608"/>
                  </a:lnTo>
                  <a:lnTo>
                    <a:pt x="187820" y="364947"/>
                  </a:lnTo>
                  <a:lnTo>
                    <a:pt x="247025" y="364947"/>
                  </a:lnTo>
                  <a:lnTo>
                    <a:pt x="282539" y="349933"/>
                  </a:lnTo>
                  <a:lnTo>
                    <a:pt x="320563" y="320538"/>
                  </a:lnTo>
                  <a:lnTo>
                    <a:pt x="349958" y="282513"/>
                  </a:lnTo>
                  <a:lnTo>
                    <a:pt x="368919" y="237664"/>
                  </a:lnTo>
                  <a:lnTo>
                    <a:pt x="375640" y="187794"/>
                  </a:lnTo>
                  <a:lnTo>
                    <a:pt x="368919" y="137927"/>
                  </a:lnTo>
                  <a:lnTo>
                    <a:pt x="349958" y="93082"/>
                  </a:lnTo>
                  <a:lnTo>
                    <a:pt x="320563" y="55064"/>
                  </a:lnTo>
                  <a:lnTo>
                    <a:pt x="282539" y="25675"/>
                  </a:lnTo>
                  <a:lnTo>
                    <a:pt x="247002" y="10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64629" y="6235219"/>
              <a:ext cx="225333" cy="3845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65939" y="6272518"/>
              <a:ext cx="69242" cy="1546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30750" y="6448374"/>
              <a:ext cx="78917" cy="8771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942677" y="6245913"/>
              <a:ext cx="81280" cy="353060"/>
            </a:xfrm>
            <a:custGeom>
              <a:avLst/>
              <a:gdLst/>
              <a:ahLst/>
              <a:cxnLst/>
              <a:rect l="l" t="t" r="r" b="b"/>
              <a:pathLst>
                <a:path w="81279" h="353059">
                  <a:moveTo>
                    <a:pt x="60553" y="0"/>
                  </a:moveTo>
                  <a:lnTo>
                    <a:pt x="0" y="350443"/>
                  </a:lnTo>
                  <a:lnTo>
                    <a:pt x="13385" y="352907"/>
                  </a:lnTo>
                  <a:lnTo>
                    <a:pt x="81076" y="3771"/>
                  </a:lnTo>
                  <a:lnTo>
                    <a:pt x="60553" y="0"/>
                  </a:lnTo>
                  <a:close/>
                </a:path>
              </a:pathLst>
            </a:custGeom>
            <a:solidFill>
              <a:srgbClr val="12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873259" y="6249746"/>
              <a:ext cx="196215" cy="320675"/>
            </a:xfrm>
            <a:custGeom>
              <a:avLst/>
              <a:gdLst/>
              <a:ahLst/>
              <a:cxnLst/>
              <a:rect l="l" t="t" r="r" b="b"/>
              <a:pathLst>
                <a:path w="196215" h="320675">
                  <a:moveTo>
                    <a:pt x="134277" y="267716"/>
                  </a:moveTo>
                  <a:lnTo>
                    <a:pt x="134124" y="266839"/>
                  </a:lnTo>
                  <a:lnTo>
                    <a:pt x="129870" y="261442"/>
                  </a:lnTo>
                  <a:lnTo>
                    <a:pt x="134277" y="267716"/>
                  </a:lnTo>
                  <a:close/>
                </a:path>
                <a:path w="196215" h="320675">
                  <a:moveTo>
                    <a:pt x="140500" y="290182"/>
                  </a:moveTo>
                  <a:lnTo>
                    <a:pt x="139839" y="277545"/>
                  </a:lnTo>
                  <a:lnTo>
                    <a:pt x="139738" y="275488"/>
                  </a:lnTo>
                  <a:lnTo>
                    <a:pt x="134277" y="267716"/>
                  </a:lnTo>
                  <a:lnTo>
                    <a:pt x="90449" y="288988"/>
                  </a:lnTo>
                  <a:lnTo>
                    <a:pt x="50444" y="300329"/>
                  </a:lnTo>
                  <a:lnTo>
                    <a:pt x="1778" y="312483"/>
                  </a:lnTo>
                  <a:lnTo>
                    <a:pt x="76" y="319951"/>
                  </a:lnTo>
                  <a:lnTo>
                    <a:pt x="0" y="320294"/>
                  </a:lnTo>
                  <a:lnTo>
                    <a:pt x="21120" y="320294"/>
                  </a:lnTo>
                  <a:lnTo>
                    <a:pt x="84594" y="318363"/>
                  </a:lnTo>
                  <a:lnTo>
                    <a:pt x="124853" y="312191"/>
                  </a:lnTo>
                  <a:lnTo>
                    <a:pt x="136563" y="302298"/>
                  </a:lnTo>
                  <a:lnTo>
                    <a:pt x="140500" y="290182"/>
                  </a:lnTo>
                  <a:close/>
                </a:path>
                <a:path w="196215" h="320675">
                  <a:moveTo>
                    <a:pt x="165569" y="161480"/>
                  </a:moveTo>
                  <a:lnTo>
                    <a:pt x="162013" y="143611"/>
                  </a:lnTo>
                  <a:lnTo>
                    <a:pt x="157937" y="156298"/>
                  </a:lnTo>
                  <a:lnTo>
                    <a:pt x="149720" y="163880"/>
                  </a:lnTo>
                  <a:lnTo>
                    <a:pt x="140627" y="167919"/>
                  </a:lnTo>
                  <a:lnTo>
                    <a:pt x="133896" y="169926"/>
                  </a:lnTo>
                  <a:lnTo>
                    <a:pt x="114300" y="176745"/>
                  </a:lnTo>
                  <a:lnTo>
                    <a:pt x="69634" y="196342"/>
                  </a:lnTo>
                  <a:lnTo>
                    <a:pt x="58585" y="245211"/>
                  </a:lnTo>
                  <a:lnTo>
                    <a:pt x="60693" y="240372"/>
                  </a:lnTo>
                  <a:lnTo>
                    <a:pt x="65659" y="235432"/>
                  </a:lnTo>
                  <a:lnTo>
                    <a:pt x="75577" y="230111"/>
                  </a:lnTo>
                  <a:lnTo>
                    <a:pt x="92532" y="224167"/>
                  </a:lnTo>
                  <a:lnTo>
                    <a:pt x="111620" y="218224"/>
                  </a:lnTo>
                  <a:lnTo>
                    <a:pt x="126580" y="212826"/>
                  </a:lnTo>
                  <a:lnTo>
                    <a:pt x="137502" y="207543"/>
                  </a:lnTo>
                  <a:lnTo>
                    <a:pt x="144513" y="201942"/>
                  </a:lnTo>
                  <a:lnTo>
                    <a:pt x="158457" y="185178"/>
                  </a:lnTo>
                  <a:lnTo>
                    <a:pt x="164934" y="173507"/>
                  </a:lnTo>
                  <a:lnTo>
                    <a:pt x="165569" y="161480"/>
                  </a:lnTo>
                  <a:close/>
                </a:path>
                <a:path w="196215" h="320675">
                  <a:moveTo>
                    <a:pt x="195732" y="30683"/>
                  </a:moveTo>
                  <a:lnTo>
                    <a:pt x="159740" y="952"/>
                  </a:lnTo>
                  <a:lnTo>
                    <a:pt x="146862" y="0"/>
                  </a:lnTo>
                  <a:lnTo>
                    <a:pt x="138582" y="1981"/>
                  </a:lnTo>
                  <a:lnTo>
                    <a:pt x="131318" y="8953"/>
                  </a:lnTo>
                  <a:lnTo>
                    <a:pt x="121500" y="22987"/>
                  </a:lnTo>
                  <a:lnTo>
                    <a:pt x="135585" y="18440"/>
                  </a:lnTo>
                  <a:lnTo>
                    <a:pt x="145542" y="18262"/>
                  </a:lnTo>
                  <a:lnTo>
                    <a:pt x="156057" y="23660"/>
                  </a:lnTo>
                  <a:lnTo>
                    <a:pt x="171881" y="35839"/>
                  </a:lnTo>
                  <a:lnTo>
                    <a:pt x="190055" y="35585"/>
                  </a:lnTo>
                  <a:lnTo>
                    <a:pt x="195732" y="30683"/>
                  </a:lnTo>
                  <a:close/>
                </a:path>
              </a:pathLst>
            </a:custGeom>
            <a:solidFill>
              <a:srgbClr val="B7C1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21305" y="6368249"/>
              <a:ext cx="337996" cy="9918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831146" y="6378143"/>
              <a:ext cx="309880" cy="71120"/>
            </a:xfrm>
            <a:custGeom>
              <a:avLst/>
              <a:gdLst/>
              <a:ahLst/>
              <a:cxnLst/>
              <a:rect l="l" t="t" r="r" b="b"/>
              <a:pathLst>
                <a:path w="309879" h="71120">
                  <a:moveTo>
                    <a:pt x="56756" y="1117"/>
                  </a:moveTo>
                  <a:lnTo>
                    <a:pt x="42519" y="1117"/>
                  </a:lnTo>
                  <a:lnTo>
                    <a:pt x="42583" y="28689"/>
                  </a:lnTo>
                  <a:lnTo>
                    <a:pt x="42799" y="35902"/>
                  </a:lnTo>
                  <a:lnTo>
                    <a:pt x="43205" y="42900"/>
                  </a:lnTo>
                  <a:lnTo>
                    <a:pt x="43840" y="49745"/>
                  </a:lnTo>
                  <a:lnTo>
                    <a:pt x="43522" y="49745"/>
                  </a:lnTo>
                  <a:lnTo>
                    <a:pt x="18110" y="1117"/>
                  </a:lnTo>
                  <a:lnTo>
                    <a:pt x="0" y="1117"/>
                  </a:lnTo>
                  <a:lnTo>
                    <a:pt x="0" y="69672"/>
                  </a:lnTo>
                  <a:lnTo>
                    <a:pt x="14236" y="69672"/>
                  </a:lnTo>
                  <a:lnTo>
                    <a:pt x="14236" y="49022"/>
                  </a:lnTo>
                  <a:lnTo>
                    <a:pt x="14084" y="33274"/>
                  </a:lnTo>
                  <a:lnTo>
                    <a:pt x="13627" y="19126"/>
                  </a:lnTo>
                  <a:lnTo>
                    <a:pt x="13931" y="19024"/>
                  </a:lnTo>
                  <a:lnTo>
                    <a:pt x="16637" y="25171"/>
                  </a:lnTo>
                  <a:lnTo>
                    <a:pt x="19621" y="31394"/>
                  </a:lnTo>
                  <a:lnTo>
                    <a:pt x="22733" y="37490"/>
                  </a:lnTo>
                  <a:lnTo>
                    <a:pt x="40487" y="69672"/>
                  </a:lnTo>
                  <a:lnTo>
                    <a:pt x="56756" y="69672"/>
                  </a:lnTo>
                  <a:lnTo>
                    <a:pt x="56756" y="1117"/>
                  </a:lnTo>
                  <a:close/>
                </a:path>
                <a:path w="309879" h="71120">
                  <a:moveTo>
                    <a:pt x="121335" y="3060"/>
                  </a:moveTo>
                  <a:lnTo>
                    <a:pt x="118592" y="1638"/>
                  </a:lnTo>
                  <a:lnTo>
                    <a:pt x="112496" y="0"/>
                  </a:lnTo>
                  <a:lnTo>
                    <a:pt x="104457" y="0"/>
                  </a:lnTo>
                  <a:lnTo>
                    <a:pt x="89852" y="2400"/>
                  </a:lnTo>
                  <a:lnTo>
                    <a:pt x="77952" y="9436"/>
                  </a:lnTo>
                  <a:lnTo>
                    <a:pt x="69951" y="20866"/>
                  </a:lnTo>
                  <a:lnTo>
                    <a:pt x="67030" y="36410"/>
                  </a:lnTo>
                  <a:lnTo>
                    <a:pt x="69303" y="50012"/>
                  </a:lnTo>
                  <a:lnTo>
                    <a:pt x="76085" y="60871"/>
                  </a:lnTo>
                  <a:lnTo>
                    <a:pt x="87325" y="68084"/>
                  </a:lnTo>
                  <a:lnTo>
                    <a:pt x="102933" y="70688"/>
                  </a:lnTo>
                  <a:lnTo>
                    <a:pt x="111264" y="70688"/>
                  </a:lnTo>
                  <a:lnTo>
                    <a:pt x="117678" y="69164"/>
                  </a:lnTo>
                  <a:lnTo>
                    <a:pt x="120523" y="67741"/>
                  </a:lnTo>
                  <a:lnTo>
                    <a:pt x="118186" y="55638"/>
                  </a:lnTo>
                  <a:lnTo>
                    <a:pt x="115125" y="56845"/>
                  </a:lnTo>
                  <a:lnTo>
                    <a:pt x="109943" y="57873"/>
                  </a:lnTo>
                  <a:lnTo>
                    <a:pt x="105257" y="57873"/>
                  </a:lnTo>
                  <a:lnTo>
                    <a:pt x="95986" y="56311"/>
                  </a:lnTo>
                  <a:lnTo>
                    <a:pt x="89090" y="51841"/>
                  </a:lnTo>
                  <a:lnTo>
                    <a:pt x="84785" y="44792"/>
                  </a:lnTo>
                  <a:lnTo>
                    <a:pt x="83299" y="35496"/>
                  </a:lnTo>
                  <a:lnTo>
                    <a:pt x="84988" y="25527"/>
                  </a:lnTo>
                  <a:lnTo>
                    <a:pt x="89611" y="18440"/>
                  </a:lnTo>
                  <a:lnTo>
                    <a:pt x="96558" y="14224"/>
                  </a:lnTo>
                  <a:lnTo>
                    <a:pt x="105168" y="12827"/>
                  </a:lnTo>
                  <a:lnTo>
                    <a:pt x="110655" y="12827"/>
                  </a:lnTo>
                  <a:lnTo>
                    <a:pt x="115023" y="14033"/>
                  </a:lnTo>
                  <a:lnTo>
                    <a:pt x="118186" y="15354"/>
                  </a:lnTo>
                  <a:lnTo>
                    <a:pt x="121335" y="3060"/>
                  </a:lnTo>
                  <a:close/>
                </a:path>
                <a:path w="309879" h="71120">
                  <a:moveTo>
                    <a:pt x="178803" y="3060"/>
                  </a:moveTo>
                  <a:lnTo>
                    <a:pt x="176047" y="1638"/>
                  </a:lnTo>
                  <a:lnTo>
                    <a:pt x="169964" y="0"/>
                  </a:lnTo>
                  <a:lnTo>
                    <a:pt x="161925" y="0"/>
                  </a:lnTo>
                  <a:lnTo>
                    <a:pt x="147307" y="2400"/>
                  </a:lnTo>
                  <a:lnTo>
                    <a:pt x="135420" y="9436"/>
                  </a:lnTo>
                  <a:lnTo>
                    <a:pt x="127419" y="20866"/>
                  </a:lnTo>
                  <a:lnTo>
                    <a:pt x="124498" y="36410"/>
                  </a:lnTo>
                  <a:lnTo>
                    <a:pt x="126771" y="50012"/>
                  </a:lnTo>
                  <a:lnTo>
                    <a:pt x="133553" y="60871"/>
                  </a:lnTo>
                  <a:lnTo>
                    <a:pt x="144780" y="68084"/>
                  </a:lnTo>
                  <a:lnTo>
                    <a:pt x="160401" y="70688"/>
                  </a:lnTo>
                  <a:lnTo>
                    <a:pt x="168732" y="70688"/>
                  </a:lnTo>
                  <a:lnTo>
                    <a:pt x="175145" y="69164"/>
                  </a:lnTo>
                  <a:lnTo>
                    <a:pt x="177990" y="67741"/>
                  </a:lnTo>
                  <a:lnTo>
                    <a:pt x="175653" y="55638"/>
                  </a:lnTo>
                  <a:lnTo>
                    <a:pt x="172593" y="56845"/>
                  </a:lnTo>
                  <a:lnTo>
                    <a:pt x="167411" y="57873"/>
                  </a:lnTo>
                  <a:lnTo>
                    <a:pt x="162725" y="57873"/>
                  </a:lnTo>
                  <a:lnTo>
                    <a:pt x="153454" y="56311"/>
                  </a:lnTo>
                  <a:lnTo>
                    <a:pt x="146558" y="51841"/>
                  </a:lnTo>
                  <a:lnTo>
                    <a:pt x="142252" y="44792"/>
                  </a:lnTo>
                  <a:lnTo>
                    <a:pt x="140766" y="35496"/>
                  </a:lnTo>
                  <a:lnTo>
                    <a:pt x="142443" y="25527"/>
                  </a:lnTo>
                  <a:lnTo>
                    <a:pt x="147078" y="18440"/>
                  </a:lnTo>
                  <a:lnTo>
                    <a:pt x="154025" y="14224"/>
                  </a:lnTo>
                  <a:lnTo>
                    <a:pt x="162636" y="12827"/>
                  </a:lnTo>
                  <a:lnTo>
                    <a:pt x="168122" y="12827"/>
                  </a:lnTo>
                  <a:lnTo>
                    <a:pt x="172491" y="14033"/>
                  </a:lnTo>
                  <a:lnTo>
                    <a:pt x="175653" y="15354"/>
                  </a:lnTo>
                  <a:lnTo>
                    <a:pt x="178803" y="3060"/>
                  </a:lnTo>
                  <a:close/>
                </a:path>
                <a:path w="309879" h="71120">
                  <a:moveTo>
                    <a:pt x="244690" y="1130"/>
                  </a:moveTo>
                  <a:lnTo>
                    <a:pt x="229235" y="1130"/>
                  </a:lnTo>
                  <a:lnTo>
                    <a:pt x="229235" y="27482"/>
                  </a:lnTo>
                  <a:lnTo>
                    <a:pt x="203708" y="27482"/>
                  </a:lnTo>
                  <a:lnTo>
                    <a:pt x="203708" y="1130"/>
                  </a:lnTo>
                  <a:lnTo>
                    <a:pt x="188150" y="1130"/>
                  </a:lnTo>
                  <a:lnTo>
                    <a:pt x="188150" y="69684"/>
                  </a:lnTo>
                  <a:lnTo>
                    <a:pt x="203708" y="69684"/>
                  </a:lnTo>
                  <a:lnTo>
                    <a:pt x="203708" y="40995"/>
                  </a:lnTo>
                  <a:lnTo>
                    <a:pt x="229235" y="40995"/>
                  </a:lnTo>
                  <a:lnTo>
                    <a:pt x="229235" y="69684"/>
                  </a:lnTo>
                  <a:lnTo>
                    <a:pt x="244690" y="69684"/>
                  </a:lnTo>
                  <a:lnTo>
                    <a:pt x="244690" y="1130"/>
                  </a:lnTo>
                  <a:close/>
                </a:path>
                <a:path w="309879" h="71120">
                  <a:moveTo>
                    <a:pt x="309384" y="3060"/>
                  </a:moveTo>
                  <a:lnTo>
                    <a:pt x="306641" y="1638"/>
                  </a:lnTo>
                  <a:lnTo>
                    <a:pt x="300532" y="0"/>
                  </a:lnTo>
                  <a:lnTo>
                    <a:pt x="292506" y="0"/>
                  </a:lnTo>
                  <a:lnTo>
                    <a:pt x="277901" y="2400"/>
                  </a:lnTo>
                  <a:lnTo>
                    <a:pt x="266001" y="9436"/>
                  </a:lnTo>
                  <a:lnTo>
                    <a:pt x="258013" y="20866"/>
                  </a:lnTo>
                  <a:lnTo>
                    <a:pt x="255079" y="36410"/>
                  </a:lnTo>
                  <a:lnTo>
                    <a:pt x="257352" y="50012"/>
                  </a:lnTo>
                  <a:lnTo>
                    <a:pt x="264134" y="60871"/>
                  </a:lnTo>
                  <a:lnTo>
                    <a:pt x="275374" y="68084"/>
                  </a:lnTo>
                  <a:lnTo>
                    <a:pt x="290982" y="70688"/>
                  </a:lnTo>
                  <a:lnTo>
                    <a:pt x="299313" y="70688"/>
                  </a:lnTo>
                  <a:lnTo>
                    <a:pt x="305727" y="69164"/>
                  </a:lnTo>
                  <a:lnTo>
                    <a:pt x="308571" y="67741"/>
                  </a:lnTo>
                  <a:lnTo>
                    <a:pt x="306235" y="55638"/>
                  </a:lnTo>
                  <a:lnTo>
                    <a:pt x="303174" y="56845"/>
                  </a:lnTo>
                  <a:lnTo>
                    <a:pt x="297992" y="57873"/>
                  </a:lnTo>
                  <a:lnTo>
                    <a:pt x="293306" y="57873"/>
                  </a:lnTo>
                  <a:lnTo>
                    <a:pt x="284035" y="56311"/>
                  </a:lnTo>
                  <a:lnTo>
                    <a:pt x="277139" y="51841"/>
                  </a:lnTo>
                  <a:lnTo>
                    <a:pt x="272834" y="44792"/>
                  </a:lnTo>
                  <a:lnTo>
                    <a:pt x="271348" y="35496"/>
                  </a:lnTo>
                  <a:lnTo>
                    <a:pt x="273037" y="25527"/>
                  </a:lnTo>
                  <a:lnTo>
                    <a:pt x="277660" y="18440"/>
                  </a:lnTo>
                  <a:lnTo>
                    <a:pt x="284607" y="14224"/>
                  </a:lnTo>
                  <a:lnTo>
                    <a:pt x="293217" y="12827"/>
                  </a:lnTo>
                  <a:lnTo>
                    <a:pt x="298704" y="12827"/>
                  </a:lnTo>
                  <a:lnTo>
                    <a:pt x="303072" y="14033"/>
                  </a:lnTo>
                  <a:lnTo>
                    <a:pt x="306235" y="15354"/>
                  </a:lnTo>
                  <a:lnTo>
                    <a:pt x="309384" y="30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135253" y="6574817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2656" y="0"/>
                  </a:moveTo>
                  <a:lnTo>
                    <a:pt x="6426" y="0"/>
                  </a:lnTo>
                  <a:lnTo>
                    <a:pt x="0" y="6248"/>
                  </a:lnTo>
                  <a:lnTo>
                    <a:pt x="0" y="22313"/>
                  </a:lnTo>
                  <a:lnTo>
                    <a:pt x="6426" y="28549"/>
                  </a:lnTo>
                  <a:lnTo>
                    <a:pt x="22656" y="28549"/>
                  </a:lnTo>
                  <a:lnTo>
                    <a:pt x="25276" y="25971"/>
                  </a:lnTo>
                  <a:lnTo>
                    <a:pt x="8026" y="25971"/>
                  </a:lnTo>
                  <a:lnTo>
                    <a:pt x="3111" y="20789"/>
                  </a:lnTo>
                  <a:lnTo>
                    <a:pt x="3111" y="7861"/>
                  </a:lnTo>
                  <a:lnTo>
                    <a:pt x="3681" y="7150"/>
                  </a:lnTo>
                  <a:lnTo>
                    <a:pt x="8026" y="2501"/>
                  </a:lnTo>
                  <a:lnTo>
                    <a:pt x="25194" y="2501"/>
                  </a:lnTo>
                  <a:lnTo>
                    <a:pt x="22656" y="0"/>
                  </a:lnTo>
                  <a:close/>
                </a:path>
                <a:path w="29209" h="28575">
                  <a:moveTo>
                    <a:pt x="25194" y="2501"/>
                  </a:moveTo>
                  <a:lnTo>
                    <a:pt x="21056" y="2501"/>
                  </a:lnTo>
                  <a:lnTo>
                    <a:pt x="25233" y="7150"/>
                  </a:lnTo>
                  <a:lnTo>
                    <a:pt x="25781" y="7861"/>
                  </a:lnTo>
                  <a:lnTo>
                    <a:pt x="25781" y="20789"/>
                  </a:lnTo>
                  <a:lnTo>
                    <a:pt x="21056" y="25971"/>
                  </a:lnTo>
                  <a:lnTo>
                    <a:pt x="25276" y="25971"/>
                  </a:lnTo>
                  <a:lnTo>
                    <a:pt x="28994" y="22313"/>
                  </a:lnTo>
                  <a:lnTo>
                    <a:pt x="28994" y="6248"/>
                  </a:lnTo>
                  <a:lnTo>
                    <a:pt x="25194" y="2501"/>
                  </a:lnTo>
                  <a:close/>
                </a:path>
                <a:path w="29209" h="28575">
                  <a:moveTo>
                    <a:pt x="16865" y="6705"/>
                  </a:moveTo>
                  <a:lnTo>
                    <a:pt x="12293" y="6705"/>
                  </a:lnTo>
                  <a:lnTo>
                    <a:pt x="10693" y="6870"/>
                  </a:lnTo>
                  <a:lnTo>
                    <a:pt x="9182" y="7150"/>
                  </a:lnTo>
                  <a:lnTo>
                    <a:pt x="9182" y="22047"/>
                  </a:lnTo>
                  <a:lnTo>
                    <a:pt x="11950" y="22047"/>
                  </a:lnTo>
                  <a:lnTo>
                    <a:pt x="11950" y="15798"/>
                  </a:lnTo>
                  <a:lnTo>
                    <a:pt x="19331" y="15798"/>
                  </a:lnTo>
                  <a:lnTo>
                    <a:pt x="18999" y="15252"/>
                  </a:lnTo>
                  <a:lnTo>
                    <a:pt x="17665" y="14731"/>
                  </a:lnTo>
                  <a:lnTo>
                    <a:pt x="17665" y="14541"/>
                  </a:lnTo>
                  <a:lnTo>
                    <a:pt x="19265" y="14020"/>
                  </a:lnTo>
                  <a:lnTo>
                    <a:pt x="19690" y="13652"/>
                  </a:lnTo>
                  <a:lnTo>
                    <a:pt x="11950" y="13652"/>
                  </a:lnTo>
                  <a:lnTo>
                    <a:pt x="11950" y="9016"/>
                  </a:lnTo>
                  <a:lnTo>
                    <a:pt x="20277" y="9016"/>
                  </a:lnTo>
                  <a:lnTo>
                    <a:pt x="19977" y="8470"/>
                  </a:lnTo>
                  <a:lnTo>
                    <a:pt x="19088" y="7861"/>
                  </a:lnTo>
                  <a:lnTo>
                    <a:pt x="18110" y="7150"/>
                  </a:lnTo>
                  <a:lnTo>
                    <a:pt x="16865" y="6705"/>
                  </a:lnTo>
                  <a:close/>
                </a:path>
                <a:path w="29209" h="28575">
                  <a:moveTo>
                    <a:pt x="19331" y="15798"/>
                  </a:moveTo>
                  <a:lnTo>
                    <a:pt x="15875" y="15798"/>
                  </a:lnTo>
                  <a:lnTo>
                    <a:pt x="16865" y="16497"/>
                  </a:lnTo>
                  <a:lnTo>
                    <a:pt x="17208" y="18122"/>
                  </a:lnTo>
                  <a:lnTo>
                    <a:pt x="17576" y="20154"/>
                  </a:lnTo>
                  <a:lnTo>
                    <a:pt x="17919" y="21513"/>
                  </a:lnTo>
                  <a:lnTo>
                    <a:pt x="18376" y="22047"/>
                  </a:lnTo>
                  <a:lnTo>
                    <a:pt x="21234" y="22047"/>
                  </a:lnTo>
                  <a:lnTo>
                    <a:pt x="20866" y="21513"/>
                  </a:lnTo>
                  <a:lnTo>
                    <a:pt x="20659" y="20789"/>
                  </a:lnTo>
                  <a:lnTo>
                    <a:pt x="20612" y="20624"/>
                  </a:lnTo>
                  <a:lnTo>
                    <a:pt x="20154" y="18287"/>
                  </a:lnTo>
                  <a:lnTo>
                    <a:pt x="19728" y="16497"/>
                  </a:lnTo>
                  <a:lnTo>
                    <a:pt x="19331" y="15798"/>
                  </a:lnTo>
                  <a:close/>
                </a:path>
                <a:path w="29209" h="28575">
                  <a:moveTo>
                    <a:pt x="20277" y="9016"/>
                  </a:moveTo>
                  <a:lnTo>
                    <a:pt x="16927" y="9016"/>
                  </a:lnTo>
                  <a:lnTo>
                    <a:pt x="17665" y="9817"/>
                  </a:lnTo>
                  <a:lnTo>
                    <a:pt x="17665" y="13017"/>
                  </a:lnTo>
                  <a:lnTo>
                    <a:pt x="15875" y="13652"/>
                  </a:lnTo>
                  <a:lnTo>
                    <a:pt x="19690" y="13652"/>
                  </a:lnTo>
                  <a:lnTo>
                    <a:pt x="20612" y="12852"/>
                  </a:lnTo>
                  <a:lnTo>
                    <a:pt x="20612" y="9626"/>
                  </a:lnTo>
                  <a:lnTo>
                    <a:pt x="20277" y="9016"/>
                  </a:lnTo>
                  <a:close/>
                </a:path>
              </a:pathLst>
            </a:custGeom>
            <a:solidFill>
              <a:srgbClr val="221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2FC11A9-6564-A0EC-28A9-A6141E2E6BAB}"/>
              </a:ext>
            </a:extLst>
          </p:cNvPr>
          <p:cNvSpPr txBox="1"/>
          <p:nvPr/>
        </p:nvSpPr>
        <p:spPr>
          <a:xfrm>
            <a:off x="10055505" y="5713600"/>
            <a:ext cx="10745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SM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B8B739-43F5-0FBF-7C8C-5955AFD3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pPr algn="ctr"/>
            <a:r>
              <a:rPr lang="en-US">
                <a:ea typeface="Calibri"/>
              </a:rPr>
              <a:t>Illustrations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BEC6EA-252D-8D37-72F5-BE3C9683377C}"/>
              </a:ext>
            </a:extLst>
          </p:cNvPr>
          <p:cNvSpPr txBox="1"/>
          <p:nvPr/>
        </p:nvSpPr>
        <p:spPr>
          <a:xfrm>
            <a:off x="5348288" y="3489949"/>
            <a:ext cx="2589212" cy="63580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9" name="Content Placeholder 8" descr="A close-up of a person&amp;#39;s face&#10;&#10;AI-generated content may be incorrect.">
            <a:extLst>
              <a:ext uri="{FF2B5EF4-FFF2-40B4-BE49-F238E27FC236}">
                <a16:creationId xmlns:a16="http://schemas.microsoft.com/office/drawing/2014/main" id="{CBF01D68-8898-E65D-5B53-D0C867903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8013" t="18231" r="2989" b="12420"/>
          <a:stretch/>
        </p:blipFill>
        <p:spPr>
          <a:xfrm>
            <a:off x="2179247" y="1599575"/>
            <a:ext cx="2476586" cy="210145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601747-7EB8-A0F8-CD11-CCB549302905}"/>
              </a:ext>
            </a:extLst>
          </p:cNvPr>
          <p:cNvSpPr txBox="1"/>
          <p:nvPr/>
        </p:nvSpPr>
        <p:spPr>
          <a:xfrm>
            <a:off x="5849104" y="171535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Raccoon Eyes</a:t>
            </a:r>
          </a:p>
        </p:txBody>
      </p:sp>
      <p:pic>
        <p:nvPicPr>
          <p:cNvPr id="11" name="Picture 10" descr="A person&amp;#39;s hand holding a small ear&#10;&#10;AI-generated content may be incorrect.">
            <a:extLst>
              <a:ext uri="{FF2B5EF4-FFF2-40B4-BE49-F238E27FC236}">
                <a16:creationId xmlns:a16="http://schemas.microsoft.com/office/drawing/2014/main" id="{98BDDCC9-8FB0-7954-6C55-B8AE22D65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477" y="4224758"/>
            <a:ext cx="2487756" cy="16493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74580E-33C8-AFBB-94D7-F20D92E90786}"/>
              </a:ext>
            </a:extLst>
          </p:cNvPr>
          <p:cNvSpPr txBox="1"/>
          <p:nvPr/>
        </p:nvSpPr>
        <p:spPr>
          <a:xfrm>
            <a:off x="5850193" y="4243739"/>
            <a:ext cx="18461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Battle's sign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84F41D-B000-13C1-2D89-50527EE95350}"/>
              </a:ext>
            </a:extLst>
          </p:cNvPr>
          <p:cNvSpPr txBox="1"/>
          <p:nvPr/>
        </p:nvSpPr>
        <p:spPr>
          <a:xfrm>
            <a:off x="10557387" y="593622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DM</a:t>
            </a:r>
          </a:p>
        </p:txBody>
      </p:sp>
    </p:spTree>
    <p:extLst>
      <p:ext uri="{BB962C8B-B14F-4D97-AF65-F5344CB8AC3E}">
        <p14:creationId xmlns:p14="http://schemas.microsoft.com/office/powerpoint/2010/main" val="313867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ndible x-rays - Don't Forget the Bubbles">
            <a:extLst>
              <a:ext uri="{FF2B5EF4-FFF2-40B4-BE49-F238E27FC236}">
                <a16:creationId xmlns:a16="http://schemas.microsoft.com/office/drawing/2014/main" id="{72FE1E93-02E3-BEE6-5914-93D881D51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777" y="1857640"/>
            <a:ext cx="4115446" cy="354147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FD91E29-F50A-D913-05B4-90751EF9E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pPr algn="ctr"/>
            <a:r>
              <a:rPr lang="en-US" dirty="0">
                <a:ea typeface="Calibri"/>
              </a:rPr>
              <a:t>Illustrations</a:t>
            </a:r>
          </a:p>
        </p:txBody>
      </p:sp>
      <p:pic>
        <p:nvPicPr>
          <p:cNvPr id="5" name="Picture 4" descr="Maxillary Fracture">
            <a:extLst>
              <a:ext uri="{FF2B5EF4-FFF2-40B4-BE49-F238E27FC236}">
                <a16:creationId xmlns:a16="http://schemas.microsoft.com/office/drawing/2014/main" id="{9F0B06B0-09A8-18A3-F4D8-B1D234242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477" y="2307473"/>
            <a:ext cx="3264059" cy="3535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D522B7-4BEC-B27E-4E2A-BDE4BD3BD71F}"/>
              </a:ext>
            </a:extLst>
          </p:cNvPr>
          <p:cNvSpPr txBox="1"/>
          <p:nvPr/>
        </p:nvSpPr>
        <p:spPr>
          <a:xfrm>
            <a:off x="6091643" y="185692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Maxillary Fracture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681CE-9382-EC3A-3CD5-ED8901704EFA}"/>
              </a:ext>
            </a:extLst>
          </p:cNvPr>
          <p:cNvSpPr txBox="1"/>
          <p:nvPr/>
        </p:nvSpPr>
        <p:spPr>
          <a:xfrm>
            <a:off x="10520516" y="591164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DM</a:t>
            </a:r>
          </a:p>
        </p:txBody>
      </p:sp>
    </p:spTree>
    <p:extLst>
      <p:ext uri="{BB962C8B-B14F-4D97-AF65-F5344CB8AC3E}">
        <p14:creationId xmlns:p14="http://schemas.microsoft.com/office/powerpoint/2010/main" val="251075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5C615E-F299-C450-D7ED-A967984B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pPr algn="ctr"/>
            <a:r>
              <a:rPr lang="en-US" dirty="0">
                <a:ea typeface="Calibri"/>
              </a:rPr>
              <a:t>Illustrations</a:t>
            </a:r>
          </a:p>
        </p:txBody>
      </p:sp>
      <p:pic>
        <p:nvPicPr>
          <p:cNvPr id="7" name="Content Placeholder 6" descr="What can you do for an Orbital Blowout Fracture ...">
            <a:extLst>
              <a:ext uri="{FF2B5EF4-FFF2-40B4-BE49-F238E27FC236}">
                <a16:creationId xmlns:a16="http://schemas.microsoft.com/office/drawing/2014/main" id="{8459A91E-F065-11E6-3010-2A2B222FA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6880" y="2150586"/>
            <a:ext cx="3299802" cy="147732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B2B217-C192-8C5E-E0DE-0C87CA6DF31D}"/>
              </a:ext>
            </a:extLst>
          </p:cNvPr>
          <p:cNvSpPr txBox="1"/>
          <p:nvPr/>
        </p:nvSpPr>
        <p:spPr>
          <a:xfrm>
            <a:off x="4952999" y="2249129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Orbital Blowout Fracture</a:t>
            </a:r>
          </a:p>
        </p:txBody>
      </p:sp>
      <p:pic>
        <p:nvPicPr>
          <p:cNvPr id="9" name="Picture 8" descr="A skull with text and words&#10;&#10;AI-generated content may be incorrect.">
            <a:extLst>
              <a:ext uri="{FF2B5EF4-FFF2-40B4-BE49-F238E27FC236}">
                <a16:creationId xmlns:a16="http://schemas.microsoft.com/office/drawing/2014/main" id="{DF16A6BE-1072-3CA7-1D6C-80561D134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705" y="1597742"/>
            <a:ext cx="3086560" cy="3687097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DD36F7A9-16A8-BDB3-0767-9CBF02069B24}"/>
              </a:ext>
            </a:extLst>
          </p:cNvPr>
          <p:cNvSpPr/>
          <p:nvPr/>
        </p:nvSpPr>
        <p:spPr>
          <a:xfrm>
            <a:off x="5604387" y="2949677"/>
            <a:ext cx="978407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D2A22E-E385-8B8E-0211-1C18321E59BA}"/>
              </a:ext>
            </a:extLst>
          </p:cNvPr>
          <p:cNvSpPr txBox="1"/>
          <p:nvPr/>
        </p:nvSpPr>
        <p:spPr>
          <a:xfrm>
            <a:off x="10692580" y="588706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DM</a:t>
            </a:r>
          </a:p>
        </p:txBody>
      </p:sp>
    </p:spTree>
    <p:extLst>
      <p:ext uri="{BB962C8B-B14F-4D97-AF65-F5344CB8AC3E}">
        <p14:creationId xmlns:p14="http://schemas.microsoft.com/office/powerpoint/2010/main" val="398192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C44623-E509-AAC4-1358-0729F9676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590" y="2166299"/>
            <a:ext cx="3392681" cy="280841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84B5F1B-D155-1A1C-F44E-3D4AA9CA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pPr algn="ctr"/>
            <a:r>
              <a:rPr lang="en-US" dirty="0">
                <a:ea typeface="Calibri"/>
              </a:rPr>
              <a:t>Illustrations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860E9-4C40-AF15-4E03-F0FCDC7E8C29}"/>
              </a:ext>
            </a:extLst>
          </p:cNvPr>
          <p:cNvSpPr txBox="1"/>
          <p:nvPr/>
        </p:nvSpPr>
        <p:spPr>
          <a:xfrm>
            <a:off x="5392184" y="171177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Zygomatic Arch Fracture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4571AB8-AFFC-E31A-65CB-1CEF80A651D6}"/>
              </a:ext>
            </a:extLst>
          </p:cNvPr>
          <p:cNvSpPr/>
          <p:nvPr/>
        </p:nvSpPr>
        <p:spPr>
          <a:xfrm>
            <a:off x="2065707" y="2947499"/>
            <a:ext cx="978407" cy="4846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Zygomatic Arch Fracture Treatment">
            <a:extLst>
              <a:ext uri="{FF2B5EF4-FFF2-40B4-BE49-F238E27FC236}">
                <a16:creationId xmlns:a16="http://schemas.microsoft.com/office/drawing/2014/main" id="{8D2B9A96-8EB3-205D-2575-6583860135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967" t="20229" r="38" b="11352"/>
          <a:stretch/>
        </p:blipFill>
        <p:spPr>
          <a:xfrm>
            <a:off x="6423828" y="2170192"/>
            <a:ext cx="3412218" cy="2812951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A7F7009A-AF48-A18A-9B57-2031205BDABC}"/>
              </a:ext>
            </a:extLst>
          </p:cNvPr>
          <p:cNvSpPr/>
          <p:nvPr/>
        </p:nvSpPr>
        <p:spPr>
          <a:xfrm>
            <a:off x="9840192" y="3190660"/>
            <a:ext cx="978407" cy="48463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B53AA3-7F2A-382E-3761-B5564029C8E6}"/>
              </a:ext>
            </a:extLst>
          </p:cNvPr>
          <p:cNvSpPr txBox="1"/>
          <p:nvPr/>
        </p:nvSpPr>
        <p:spPr>
          <a:xfrm>
            <a:off x="10680290" y="591164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DM</a:t>
            </a:r>
          </a:p>
        </p:txBody>
      </p:sp>
    </p:spTree>
    <p:extLst>
      <p:ext uri="{BB962C8B-B14F-4D97-AF65-F5344CB8AC3E}">
        <p14:creationId xmlns:p14="http://schemas.microsoft.com/office/powerpoint/2010/main" val="2881636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-up of a brain scan&#10;&#10;AI-generated content may be incorrect.">
            <a:extLst>
              <a:ext uri="{FF2B5EF4-FFF2-40B4-BE49-F238E27FC236}">
                <a16:creationId xmlns:a16="http://schemas.microsoft.com/office/drawing/2014/main" id="{EB6EBEFE-A9DF-2CF5-3772-60E7AA5EC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5811" y="2089134"/>
            <a:ext cx="6066010" cy="37151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AB48973-D4E0-04D5-1968-C9D8E450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69171"/>
            <a:ext cx="10237304" cy="861774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dirty="0">
                <a:ea typeface="Calibri"/>
              </a:rPr>
              <a:t>Illustrations</a:t>
            </a:r>
            <a:br>
              <a:rPr lang="en-US" dirty="0">
                <a:ea typeface="Calibri"/>
              </a:rPr>
            </a:br>
            <a:r>
              <a:rPr lang="en-US" dirty="0">
                <a:ea typeface="Calibri"/>
              </a:rPr>
              <a:t>Intraparenchymal hemorrhage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C9EDE-0D9D-92CA-4EF0-F8682AA82C76}"/>
              </a:ext>
            </a:extLst>
          </p:cNvPr>
          <p:cNvSpPr txBox="1"/>
          <p:nvPr/>
        </p:nvSpPr>
        <p:spPr>
          <a:xfrm>
            <a:off x="9989232" y="580647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DM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76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24E11C-78C4-F0C7-4636-FF791C44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pPr algn="ctr"/>
            <a:r>
              <a:rPr lang="en-US">
                <a:ea typeface="Calibri"/>
              </a:rPr>
              <a:t>How To Manage Head Injuries in Corrections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5C1743-9BDD-0AD8-064F-F70CD338A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089134"/>
            <a:ext cx="10237304" cy="4801314"/>
          </a:xfrm>
        </p:spPr>
        <p:txBody>
          <a:bodyPr wrap="square" lIns="0" tIns="0" rIns="0" bIns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ea typeface="Calibri"/>
              </a:rPr>
              <a:t>Thorough History!!!</a:t>
            </a:r>
          </a:p>
          <a:p>
            <a:pPr marL="342900" indent="-342900">
              <a:buFont typeface="Arial"/>
              <a:buChar char="•"/>
            </a:pPr>
            <a:endParaRPr lang="en-US" dirty="0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ea typeface="Calibri"/>
              </a:rPr>
              <a:t>What happened, witnesses, camera review, information from collateral stakeholders (custody staff, nursing staff, cellmates if needed)</a:t>
            </a:r>
          </a:p>
          <a:p>
            <a:pPr marL="342900" indent="-342900">
              <a:buFont typeface="Arial"/>
              <a:buChar char="•"/>
            </a:pPr>
            <a:endParaRPr lang="en-US" dirty="0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ea typeface="Calibri"/>
              </a:rPr>
              <a:t>Ask the inmate what happened (does it match the story-for example if stating LOC, but not verified by camera, etc.,)</a:t>
            </a:r>
          </a:p>
          <a:p>
            <a:pPr marL="342900" indent="-342900">
              <a:buFont typeface="Arial"/>
              <a:buChar char="•"/>
            </a:pPr>
            <a:endParaRPr lang="en-US" dirty="0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ea typeface="Calibri"/>
              </a:rPr>
              <a:t>Canadian Head CT Algorithm</a:t>
            </a: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46B71A-D034-8F26-B6BC-8A34E0BCA0DA}"/>
              </a:ext>
            </a:extLst>
          </p:cNvPr>
          <p:cNvSpPr txBox="1"/>
          <p:nvPr/>
        </p:nvSpPr>
        <p:spPr>
          <a:xfrm>
            <a:off x="10545096" y="588706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DM</a:t>
            </a:r>
          </a:p>
        </p:txBody>
      </p:sp>
    </p:spTree>
    <p:extLst>
      <p:ext uri="{BB962C8B-B14F-4D97-AF65-F5344CB8AC3E}">
        <p14:creationId xmlns:p14="http://schemas.microsoft.com/office/powerpoint/2010/main" val="158762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05AF67-00EC-D5D3-F81F-3A27452D2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089134"/>
            <a:ext cx="7902143" cy="5170646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dirty="0">
                <a:ea typeface="Calibri"/>
              </a:rPr>
              <a:t>(Assuming Canadian Head CT algorithm is negative)</a:t>
            </a:r>
          </a:p>
          <a:p>
            <a:endParaRPr lang="en-US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ea typeface="Calibri"/>
              </a:rPr>
              <a:t>Document orientation and answers to questions (what jail are they in), date (month and year).</a:t>
            </a: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ea typeface="Calibri"/>
              </a:rPr>
              <a:t>Cranial nerve examination II-XII, thorough physical exam</a:t>
            </a: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ea typeface="Calibri"/>
              </a:rPr>
              <a:t>Bruising overlying the temporal area, raccoon's eyes, or Battle's sign</a:t>
            </a: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ea typeface="Calibri"/>
              </a:rPr>
              <a:t>Any motor deficits (ataxia, hemiplegia)</a:t>
            </a: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ea typeface="Calibri"/>
              </a:rPr>
              <a:t>Bite test</a:t>
            </a:r>
          </a:p>
          <a:p>
            <a:endParaRPr lang="en-US">
              <a:ea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9750C9-F653-178A-8502-3DC623259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pPr algn="ctr"/>
            <a:r>
              <a:rPr lang="en-US">
                <a:ea typeface="Calibri"/>
              </a:rPr>
              <a:t>Physical Exam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34F235-19F0-3B5B-61B7-02E1C41E59B7}"/>
              </a:ext>
            </a:extLst>
          </p:cNvPr>
          <p:cNvSpPr txBox="1"/>
          <p:nvPr/>
        </p:nvSpPr>
        <p:spPr>
          <a:xfrm>
            <a:off x="10606548" y="594851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DM</a:t>
            </a:r>
          </a:p>
        </p:txBody>
      </p:sp>
    </p:spTree>
    <p:extLst>
      <p:ext uri="{BB962C8B-B14F-4D97-AF65-F5344CB8AC3E}">
        <p14:creationId xmlns:p14="http://schemas.microsoft.com/office/powerpoint/2010/main" val="2320690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81B532-31F0-895D-6590-DDE084CB6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97521"/>
            <a:ext cx="10237304" cy="5909310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dirty="0">
                <a:ea typeface="Calibri"/>
              </a:rPr>
              <a:t>All the bad things have been ruled out at least immediately....</a:t>
            </a:r>
            <a:r>
              <a:rPr lang="en-US" i="1" dirty="0">
                <a:ea typeface="Calibri"/>
              </a:rPr>
              <a:t>Now what?</a:t>
            </a: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  <a:p>
            <a:r>
              <a:rPr lang="en-US" dirty="0">
                <a:ea typeface="Calibri"/>
              </a:rPr>
              <a:t>You've made the decision that your patient does not need immediate intervention, so what's the next step?</a:t>
            </a:r>
          </a:p>
          <a:p>
            <a:endParaRPr lang="en-US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ea typeface="Calibri"/>
              </a:rPr>
              <a:t>Neuro checks (how frequently?-therein lies the question...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ea typeface="Calibri"/>
              </a:rPr>
              <a:t>The goal is to catch an fairly immediate head bleed (epidural bleed), or a later </a:t>
            </a:r>
            <a:r>
              <a:rPr lang="en-US">
                <a:ea typeface="Calibri"/>
              </a:rPr>
              <a:t>bleed over a period of hours or days (subdural bleed, subarachnoid bleed)</a:t>
            </a: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ea typeface="Calibri"/>
              </a:rPr>
              <a:t>Acetaminophen and ice for comfort</a:t>
            </a: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ea typeface="Calibri"/>
              </a:rPr>
              <a:t>Avoid aspirin and NSAIDs (ibuprofen, naproxen) early on</a:t>
            </a: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  <a:p>
            <a:pPr marL="457200" indent="-457200">
              <a:buFont typeface="Arial"/>
              <a:buChar char="•"/>
            </a:pPr>
            <a:endParaRPr lang="en-US">
              <a:ea typeface="Calibri"/>
            </a:endParaRP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BA4DF6-2DE5-8F10-8F36-6068DB44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pPr algn="ctr"/>
            <a:r>
              <a:rPr lang="en-US">
                <a:ea typeface="Calibri"/>
              </a:rPr>
              <a:t>Managing Minor Head Injuries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14DDD-D21E-CE36-1758-FDC1553BDA88}"/>
              </a:ext>
            </a:extLst>
          </p:cNvPr>
          <p:cNvSpPr txBox="1"/>
          <p:nvPr/>
        </p:nvSpPr>
        <p:spPr>
          <a:xfrm>
            <a:off x="10553964" y="57136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DM</a:t>
            </a:r>
          </a:p>
        </p:txBody>
      </p:sp>
    </p:spTree>
    <p:extLst>
      <p:ext uri="{BB962C8B-B14F-4D97-AF65-F5344CB8AC3E}">
        <p14:creationId xmlns:p14="http://schemas.microsoft.com/office/powerpoint/2010/main" val="3815145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rtoon of a person sitting at a table with a computer and a person looking at him&#10;&#10;AI-generated content may be incorrect.">
            <a:extLst>
              <a:ext uri="{FF2B5EF4-FFF2-40B4-BE49-F238E27FC236}">
                <a16:creationId xmlns:a16="http://schemas.microsoft.com/office/drawing/2014/main" id="{AF16A393-0EFD-D50E-5E34-DC91E22FD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2734" y="2089134"/>
            <a:ext cx="3770595" cy="397552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79223F7-A7D0-5122-2D7B-B445A87A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pPr algn="ctr"/>
            <a:r>
              <a:rPr lang="en-US" dirty="0">
                <a:ea typeface="Calibri"/>
              </a:rPr>
              <a:t>Now the Fun Begins...Case Studies!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881FDE-B611-1B64-C19B-AB9CBF026FE6}"/>
              </a:ext>
            </a:extLst>
          </p:cNvPr>
          <p:cNvSpPr txBox="1"/>
          <p:nvPr/>
        </p:nvSpPr>
        <p:spPr>
          <a:xfrm>
            <a:off x="10520516" y="592393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DM/SM</a:t>
            </a:r>
          </a:p>
        </p:txBody>
      </p:sp>
    </p:spTree>
    <p:extLst>
      <p:ext uri="{BB962C8B-B14F-4D97-AF65-F5344CB8AC3E}">
        <p14:creationId xmlns:p14="http://schemas.microsoft.com/office/powerpoint/2010/main" val="1198248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FE31EB-DD55-43B2-401C-FB3001B62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089134"/>
            <a:ext cx="10237304" cy="4062651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>
                <a:ea typeface="Calibri"/>
              </a:rPr>
              <a:t>45 year old male, fell out of bed.</a:t>
            </a:r>
          </a:p>
          <a:p>
            <a:endParaRPr lang="en-US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ea typeface="Calibri"/>
              </a:rPr>
              <a:t>What questions would you ask about the fall?</a:t>
            </a: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ea typeface="Calibri"/>
              </a:rPr>
              <a:t>What would you ask in terms of medical history?</a:t>
            </a: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ea typeface="Calibri"/>
              </a:rPr>
              <a:t>What is your plan?</a:t>
            </a: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ea typeface="Calibri"/>
              </a:rPr>
              <a:t>Why or why not?</a:t>
            </a: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DB882E-9FEC-E17B-576A-532F7EBEB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pPr algn="ctr"/>
            <a:r>
              <a:rPr lang="en-US" dirty="0">
                <a:ea typeface="Calibri"/>
              </a:rPr>
              <a:t>Case Study #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C7E694-B02E-DEE1-27CE-095BFD4A2FDD}"/>
              </a:ext>
            </a:extLst>
          </p:cNvPr>
          <p:cNvSpPr txBox="1"/>
          <p:nvPr/>
        </p:nvSpPr>
        <p:spPr>
          <a:xfrm>
            <a:off x="10569677" y="586248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DM/SM</a:t>
            </a:r>
          </a:p>
        </p:txBody>
      </p:sp>
    </p:spTree>
    <p:extLst>
      <p:ext uri="{BB962C8B-B14F-4D97-AF65-F5344CB8AC3E}">
        <p14:creationId xmlns:p14="http://schemas.microsoft.com/office/powerpoint/2010/main" val="348899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0831"/>
            <a:ext cx="12192000" cy="438784"/>
          </a:xfrm>
          <a:custGeom>
            <a:avLst/>
            <a:gdLst/>
            <a:ahLst/>
            <a:cxnLst/>
            <a:rect l="l" t="t" r="r" b="b"/>
            <a:pathLst>
              <a:path w="12192000" h="438784">
                <a:moveTo>
                  <a:pt x="0" y="438188"/>
                </a:moveTo>
                <a:lnTo>
                  <a:pt x="12191695" y="438188"/>
                </a:lnTo>
                <a:lnTo>
                  <a:pt x="12191695" y="0"/>
                </a:lnTo>
                <a:lnTo>
                  <a:pt x="0" y="0"/>
                </a:lnTo>
                <a:lnTo>
                  <a:pt x="0" y="438188"/>
                </a:lnTo>
                <a:close/>
              </a:path>
            </a:pathLst>
          </a:custGeom>
          <a:solidFill>
            <a:srgbClr val="024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1434465"/>
            <a:chOff x="0" y="0"/>
            <a:chExt cx="12192000" cy="143446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574675"/>
            </a:xfrm>
            <a:custGeom>
              <a:avLst/>
              <a:gdLst/>
              <a:ahLst/>
              <a:cxnLst/>
              <a:rect l="l" t="t" r="r" b="b"/>
              <a:pathLst>
                <a:path w="12192000" h="574675">
                  <a:moveTo>
                    <a:pt x="0" y="574421"/>
                  </a:moveTo>
                  <a:lnTo>
                    <a:pt x="12191695" y="574421"/>
                  </a:lnTo>
                  <a:lnTo>
                    <a:pt x="12191695" y="0"/>
                  </a:lnTo>
                  <a:lnTo>
                    <a:pt x="0" y="0"/>
                  </a:lnTo>
                  <a:lnTo>
                    <a:pt x="0" y="574421"/>
                  </a:lnTo>
                  <a:close/>
                </a:path>
              </a:pathLst>
            </a:custGeom>
            <a:solidFill>
              <a:srgbClr val="024E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89" y="574420"/>
              <a:ext cx="12188190" cy="65405"/>
            </a:xfrm>
            <a:custGeom>
              <a:avLst/>
              <a:gdLst/>
              <a:ahLst/>
              <a:cxnLst/>
              <a:rect l="l" t="t" r="r" b="b"/>
              <a:pathLst>
                <a:path w="12188190" h="65404">
                  <a:moveTo>
                    <a:pt x="0" y="64820"/>
                  </a:moveTo>
                  <a:lnTo>
                    <a:pt x="12187605" y="64820"/>
                  </a:lnTo>
                  <a:lnTo>
                    <a:pt x="12187605" y="0"/>
                  </a:lnTo>
                  <a:lnTo>
                    <a:pt x="0" y="0"/>
                  </a:lnTo>
                  <a:lnTo>
                    <a:pt x="0" y="64820"/>
                  </a:lnTo>
                  <a:close/>
                </a:path>
              </a:pathLst>
            </a:custGeom>
            <a:solidFill>
              <a:srgbClr val="F4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89" y="639241"/>
              <a:ext cx="12188190" cy="71755"/>
            </a:xfrm>
            <a:custGeom>
              <a:avLst/>
              <a:gdLst/>
              <a:ahLst/>
              <a:cxnLst/>
              <a:rect l="l" t="t" r="r" b="b"/>
              <a:pathLst>
                <a:path w="12188190" h="71754">
                  <a:moveTo>
                    <a:pt x="12187605" y="0"/>
                  </a:moveTo>
                  <a:lnTo>
                    <a:pt x="0" y="0"/>
                  </a:lnTo>
                  <a:lnTo>
                    <a:pt x="0" y="71589"/>
                  </a:lnTo>
                  <a:lnTo>
                    <a:pt x="12187605" y="71589"/>
                  </a:lnTo>
                  <a:lnTo>
                    <a:pt x="12187605" y="0"/>
                  </a:lnTo>
                  <a:close/>
                </a:path>
              </a:pathLst>
            </a:custGeom>
            <a:solidFill>
              <a:srgbClr val="179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23045"/>
              <a:ext cx="12192000" cy="1011555"/>
            </a:xfrm>
            <a:custGeom>
              <a:avLst/>
              <a:gdLst/>
              <a:ahLst/>
              <a:cxnLst/>
              <a:rect l="l" t="t" r="r" b="b"/>
              <a:pathLst>
                <a:path w="12192000" h="1011555">
                  <a:moveTo>
                    <a:pt x="12191695" y="0"/>
                  </a:moveTo>
                  <a:lnTo>
                    <a:pt x="12187213" y="43638"/>
                  </a:lnTo>
                  <a:lnTo>
                    <a:pt x="12142815" y="174867"/>
                  </a:lnTo>
                  <a:lnTo>
                    <a:pt x="12021242" y="304876"/>
                  </a:lnTo>
                  <a:lnTo>
                    <a:pt x="11783571" y="361083"/>
                  </a:lnTo>
                  <a:lnTo>
                    <a:pt x="369434" y="373618"/>
                  </a:lnTo>
                  <a:lnTo>
                    <a:pt x="315129" y="379687"/>
                  </a:lnTo>
                  <a:lnTo>
                    <a:pt x="193400" y="418296"/>
                  </a:lnTo>
                  <a:lnTo>
                    <a:pt x="66026" y="520047"/>
                  </a:lnTo>
                  <a:lnTo>
                    <a:pt x="0" y="701227"/>
                  </a:lnTo>
                  <a:lnTo>
                    <a:pt x="0" y="1010929"/>
                  </a:lnTo>
                  <a:lnTo>
                    <a:pt x="12191695" y="1010929"/>
                  </a:lnTo>
                  <a:lnTo>
                    <a:pt x="121916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9771213" y="6220872"/>
            <a:ext cx="2026920" cy="416559"/>
            <a:chOff x="9771213" y="6220872"/>
            <a:chExt cx="2026920" cy="416559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21284" y="6308181"/>
              <a:ext cx="1576500" cy="2278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71213" y="6220872"/>
              <a:ext cx="416377" cy="41637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784669" y="6234640"/>
              <a:ext cx="375920" cy="375920"/>
            </a:xfrm>
            <a:custGeom>
              <a:avLst/>
              <a:gdLst/>
              <a:ahLst/>
              <a:cxnLst/>
              <a:rect l="l" t="t" r="r" b="b"/>
              <a:pathLst>
                <a:path w="375920" h="375920">
                  <a:moveTo>
                    <a:pt x="187820" y="0"/>
                  </a:moveTo>
                  <a:lnTo>
                    <a:pt x="137950" y="6719"/>
                  </a:lnTo>
                  <a:lnTo>
                    <a:pt x="93101" y="25675"/>
                  </a:lnTo>
                  <a:lnTo>
                    <a:pt x="55076" y="55064"/>
                  </a:lnTo>
                  <a:lnTo>
                    <a:pt x="25681" y="93082"/>
                  </a:lnTo>
                  <a:lnTo>
                    <a:pt x="6721" y="137927"/>
                  </a:lnTo>
                  <a:lnTo>
                    <a:pt x="0" y="187794"/>
                  </a:lnTo>
                  <a:lnTo>
                    <a:pt x="6721" y="237664"/>
                  </a:lnTo>
                  <a:lnTo>
                    <a:pt x="25681" y="282513"/>
                  </a:lnTo>
                  <a:lnTo>
                    <a:pt x="55076" y="320538"/>
                  </a:lnTo>
                  <a:lnTo>
                    <a:pt x="93101" y="349933"/>
                  </a:lnTo>
                  <a:lnTo>
                    <a:pt x="137950" y="368893"/>
                  </a:lnTo>
                  <a:lnTo>
                    <a:pt x="187820" y="375615"/>
                  </a:lnTo>
                  <a:lnTo>
                    <a:pt x="237689" y="368893"/>
                  </a:lnTo>
                  <a:lnTo>
                    <a:pt x="247025" y="364947"/>
                  </a:lnTo>
                  <a:lnTo>
                    <a:pt x="187820" y="364947"/>
                  </a:lnTo>
                  <a:lnTo>
                    <a:pt x="140779" y="358608"/>
                  </a:lnTo>
                  <a:lnTo>
                    <a:pt x="98478" y="340727"/>
                  </a:lnTo>
                  <a:lnTo>
                    <a:pt x="62617" y="313004"/>
                  </a:lnTo>
                  <a:lnTo>
                    <a:pt x="34897" y="277140"/>
                  </a:lnTo>
                  <a:lnTo>
                    <a:pt x="17018" y="234836"/>
                  </a:lnTo>
                  <a:lnTo>
                    <a:pt x="10680" y="187794"/>
                  </a:lnTo>
                  <a:lnTo>
                    <a:pt x="17018" y="140758"/>
                  </a:lnTo>
                  <a:lnTo>
                    <a:pt x="34897" y="98458"/>
                  </a:lnTo>
                  <a:lnTo>
                    <a:pt x="62617" y="62596"/>
                  </a:lnTo>
                  <a:lnTo>
                    <a:pt x="98478" y="34874"/>
                  </a:lnTo>
                  <a:lnTo>
                    <a:pt x="140779" y="16993"/>
                  </a:lnTo>
                  <a:lnTo>
                    <a:pt x="187820" y="10655"/>
                  </a:lnTo>
                  <a:lnTo>
                    <a:pt x="247002" y="10655"/>
                  </a:lnTo>
                  <a:lnTo>
                    <a:pt x="237689" y="6719"/>
                  </a:lnTo>
                  <a:lnTo>
                    <a:pt x="187820" y="0"/>
                  </a:lnTo>
                  <a:close/>
                </a:path>
                <a:path w="375920" h="375920">
                  <a:moveTo>
                    <a:pt x="247002" y="10655"/>
                  </a:moveTo>
                  <a:lnTo>
                    <a:pt x="187820" y="10655"/>
                  </a:lnTo>
                  <a:lnTo>
                    <a:pt x="234861" y="16993"/>
                  </a:lnTo>
                  <a:lnTo>
                    <a:pt x="277162" y="34874"/>
                  </a:lnTo>
                  <a:lnTo>
                    <a:pt x="313023" y="62596"/>
                  </a:lnTo>
                  <a:lnTo>
                    <a:pt x="340743" y="98458"/>
                  </a:lnTo>
                  <a:lnTo>
                    <a:pt x="358622" y="140758"/>
                  </a:lnTo>
                  <a:lnTo>
                    <a:pt x="364959" y="187794"/>
                  </a:lnTo>
                  <a:lnTo>
                    <a:pt x="358622" y="234836"/>
                  </a:lnTo>
                  <a:lnTo>
                    <a:pt x="340743" y="277140"/>
                  </a:lnTo>
                  <a:lnTo>
                    <a:pt x="313023" y="313004"/>
                  </a:lnTo>
                  <a:lnTo>
                    <a:pt x="277162" y="340727"/>
                  </a:lnTo>
                  <a:lnTo>
                    <a:pt x="234861" y="358608"/>
                  </a:lnTo>
                  <a:lnTo>
                    <a:pt x="187820" y="364947"/>
                  </a:lnTo>
                  <a:lnTo>
                    <a:pt x="247025" y="364947"/>
                  </a:lnTo>
                  <a:lnTo>
                    <a:pt x="282539" y="349933"/>
                  </a:lnTo>
                  <a:lnTo>
                    <a:pt x="320563" y="320538"/>
                  </a:lnTo>
                  <a:lnTo>
                    <a:pt x="349958" y="282513"/>
                  </a:lnTo>
                  <a:lnTo>
                    <a:pt x="368919" y="237664"/>
                  </a:lnTo>
                  <a:lnTo>
                    <a:pt x="375640" y="187794"/>
                  </a:lnTo>
                  <a:lnTo>
                    <a:pt x="368919" y="137927"/>
                  </a:lnTo>
                  <a:lnTo>
                    <a:pt x="349958" y="93082"/>
                  </a:lnTo>
                  <a:lnTo>
                    <a:pt x="320563" y="55064"/>
                  </a:lnTo>
                  <a:lnTo>
                    <a:pt x="282539" y="25675"/>
                  </a:lnTo>
                  <a:lnTo>
                    <a:pt x="247002" y="10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52916" y="6235219"/>
              <a:ext cx="225333" cy="3845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19037" y="6448374"/>
              <a:ext cx="78917" cy="877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54226" y="6272518"/>
              <a:ext cx="69242" cy="15466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930964" y="6245913"/>
              <a:ext cx="81280" cy="353060"/>
            </a:xfrm>
            <a:custGeom>
              <a:avLst/>
              <a:gdLst/>
              <a:ahLst/>
              <a:cxnLst/>
              <a:rect l="l" t="t" r="r" b="b"/>
              <a:pathLst>
                <a:path w="81279" h="353059">
                  <a:moveTo>
                    <a:pt x="60553" y="0"/>
                  </a:moveTo>
                  <a:lnTo>
                    <a:pt x="0" y="350443"/>
                  </a:lnTo>
                  <a:lnTo>
                    <a:pt x="13385" y="352907"/>
                  </a:lnTo>
                  <a:lnTo>
                    <a:pt x="81076" y="3771"/>
                  </a:lnTo>
                  <a:lnTo>
                    <a:pt x="60553" y="0"/>
                  </a:lnTo>
                  <a:close/>
                </a:path>
              </a:pathLst>
            </a:custGeom>
            <a:solidFill>
              <a:srgbClr val="12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61550" y="6249746"/>
              <a:ext cx="196215" cy="320675"/>
            </a:xfrm>
            <a:custGeom>
              <a:avLst/>
              <a:gdLst/>
              <a:ahLst/>
              <a:cxnLst/>
              <a:rect l="l" t="t" r="r" b="b"/>
              <a:pathLst>
                <a:path w="196215" h="320675">
                  <a:moveTo>
                    <a:pt x="134277" y="267716"/>
                  </a:moveTo>
                  <a:lnTo>
                    <a:pt x="134112" y="266839"/>
                  </a:lnTo>
                  <a:lnTo>
                    <a:pt x="129870" y="261442"/>
                  </a:lnTo>
                  <a:lnTo>
                    <a:pt x="134277" y="267716"/>
                  </a:lnTo>
                  <a:close/>
                </a:path>
                <a:path w="196215" h="320675">
                  <a:moveTo>
                    <a:pt x="140500" y="290182"/>
                  </a:moveTo>
                  <a:lnTo>
                    <a:pt x="139839" y="277545"/>
                  </a:lnTo>
                  <a:lnTo>
                    <a:pt x="139738" y="275488"/>
                  </a:lnTo>
                  <a:lnTo>
                    <a:pt x="134277" y="267716"/>
                  </a:lnTo>
                  <a:lnTo>
                    <a:pt x="90449" y="288988"/>
                  </a:lnTo>
                  <a:lnTo>
                    <a:pt x="50431" y="300329"/>
                  </a:lnTo>
                  <a:lnTo>
                    <a:pt x="1778" y="312483"/>
                  </a:lnTo>
                  <a:lnTo>
                    <a:pt x="76" y="319951"/>
                  </a:lnTo>
                  <a:lnTo>
                    <a:pt x="0" y="320294"/>
                  </a:lnTo>
                  <a:lnTo>
                    <a:pt x="21107" y="320294"/>
                  </a:lnTo>
                  <a:lnTo>
                    <a:pt x="84582" y="318363"/>
                  </a:lnTo>
                  <a:lnTo>
                    <a:pt x="124853" y="312191"/>
                  </a:lnTo>
                  <a:lnTo>
                    <a:pt x="136563" y="302298"/>
                  </a:lnTo>
                  <a:lnTo>
                    <a:pt x="140500" y="290182"/>
                  </a:lnTo>
                  <a:close/>
                </a:path>
                <a:path w="196215" h="320675">
                  <a:moveTo>
                    <a:pt x="165557" y="161480"/>
                  </a:moveTo>
                  <a:lnTo>
                    <a:pt x="162001" y="143611"/>
                  </a:lnTo>
                  <a:lnTo>
                    <a:pt x="157924" y="156298"/>
                  </a:lnTo>
                  <a:lnTo>
                    <a:pt x="149720" y="163880"/>
                  </a:lnTo>
                  <a:lnTo>
                    <a:pt x="140614" y="167919"/>
                  </a:lnTo>
                  <a:lnTo>
                    <a:pt x="133883" y="169926"/>
                  </a:lnTo>
                  <a:lnTo>
                    <a:pt x="114300" y="176745"/>
                  </a:lnTo>
                  <a:lnTo>
                    <a:pt x="69621" y="196342"/>
                  </a:lnTo>
                  <a:lnTo>
                    <a:pt x="58572" y="245211"/>
                  </a:lnTo>
                  <a:lnTo>
                    <a:pt x="60680" y="240372"/>
                  </a:lnTo>
                  <a:lnTo>
                    <a:pt x="65646" y="235432"/>
                  </a:lnTo>
                  <a:lnTo>
                    <a:pt x="75565" y="230111"/>
                  </a:lnTo>
                  <a:lnTo>
                    <a:pt x="92519" y="224167"/>
                  </a:lnTo>
                  <a:lnTo>
                    <a:pt x="111620" y="218224"/>
                  </a:lnTo>
                  <a:lnTo>
                    <a:pt x="126580" y="212826"/>
                  </a:lnTo>
                  <a:lnTo>
                    <a:pt x="137502" y="207543"/>
                  </a:lnTo>
                  <a:lnTo>
                    <a:pt x="144500" y="201942"/>
                  </a:lnTo>
                  <a:lnTo>
                    <a:pt x="158457" y="185178"/>
                  </a:lnTo>
                  <a:lnTo>
                    <a:pt x="164922" y="173507"/>
                  </a:lnTo>
                  <a:lnTo>
                    <a:pt x="165557" y="161480"/>
                  </a:lnTo>
                  <a:close/>
                </a:path>
                <a:path w="196215" h="320675">
                  <a:moveTo>
                    <a:pt x="195719" y="30683"/>
                  </a:moveTo>
                  <a:lnTo>
                    <a:pt x="159727" y="952"/>
                  </a:lnTo>
                  <a:lnTo>
                    <a:pt x="146862" y="0"/>
                  </a:lnTo>
                  <a:lnTo>
                    <a:pt x="138582" y="1981"/>
                  </a:lnTo>
                  <a:lnTo>
                    <a:pt x="131330" y="8953"/>
                  </a:lnTo>
                  <a:lnTo>
                    <a:pt x="121488" y="22987"/>
                  </a:lnTo>
                  <a:lnTo>
                    <a:pt x="135585" y="18440"/>
                  </a:lnTo>
                  <a:lnTo>
                    <a:pt x="145529" y="18262"/>
                  </a:lnTo>
                  <a:lnTo>
                    <a:pt x="156057" y="23660"/>
                  </a:lnTo>
                  <a:lnTo>
                    <a:pt x="171869" y="35839"/>
                  </a:lnTo>
                  <a:lnTo>
                    <a:pt x="190042" y="35585"/>
                  </a:lnTo>
                  <a:lnTo>
                    <a:pt x="195719" y="30683"/>
                  </a:lnTo>
                  <a:close/>
                </a:path>
              </a:pathLst>
            </a:custGeom>
            <a:solidFill>
              <a:srgbClr val="B7C1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09594" y="6368249"/>
              <a:ext cx="337997" cy="9918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819437" y="6378143"/>
              <a:ext cx="309880" cy="71120"/>
            </a:xfrm>
            <a:custGeom>
              <a:avLst/>
              <a:gdLst/>
              <a:ahLst/>
              <a:cxnLst/>
              <a:rect l="l" t="t" r="r" b="b"/>
              <a:pathLst>
                <a:path w="309879" h="71120">
                  <a:moveTo>
                    <a:pt x="56756" y="1117"/>
                  </a:moveTo>
                  <a:lnTo>
                    <a:pt x="42519" y="1117"/>
                  </a:lnTo>
                  <a:lnTo>
                    <a:pt x="42583" y="28689"/>
                  </a:lnTo>
                  <a:lnTo>
                    <a:pt x="42786" y="35902"/>
                  </a:lnTo>
                  <a:lnTo>
                    <a:pt x="43192" y="42900"/>
                  </a:lnTo>
                  <a:lnTo>
                    <a:pt x="43840" y="49745"/>
                  </a:lnTo>
                  <a:lnTo>
                    <a:pt x="43522" y="49745"/>
                  </a:lnTo>
                  <a:lnTo>
                    <a:pt x="18110" y="1117"/>
                  </a:lnTo>
                  <a:lnTo>
                    <a:pt x="0" y="1117"/>
                  </a:lnTo>
                  <a:lnTo>
                    <a:pt x="0" y="69672"/>
                  </a:lnTo>
                  <a:lnTo>
                    <a:pt x="14236" y="69672"/>
                  </a:lnTo>
                  <a:lnTo>
                    <a:pt x="14236" y="49022"/>
                  </a:lnTo>
                  <a:lnTo>
                    <a:pt x="14084" y="33274"/>
                  </a:lnTo>
                  <a:lnTo>
                    <a:pt x="13627" y="19126"/>
                  </a:lnTo>
                  <a:lnTo>
                    <a:pt x="13931" y="19024"/>
                  </a:lnTo>
                  <a:lnTo>
                    <a:pt x="16637" y="25171"/>
                  </a:lnTo>
                  <a:lnTo>
                    <a:pt x="19621" y="31394"/>
                  </a:lnTo>
                  <a:lnTo>
                    <a:pt x="22733" y="37490"/>
                  </a:lnTo>
                  <a:lnTo>
                    <a:pt x="40487" y="69672"/>
                  </a:lnTo>
                  <a:lnTo>
                    <a:pt x="56756" y="69672"/>
                  </a:lnTo>
                  <a:lnTo>
                    <a:pt x="56756" y="1117"/>
                  </a:lnTo>
                  <a:close/>
                </a:path>
                <a:path w="309879" h="71120">
                  <a:moveTo>
                    <a:pt x="121335" y="3060"/>
                  </a:moveTo>
                  <a:lnTo>
                    <a:pt x="118579" y="1638"/>
                  </a:lnTo>
                  <a:lnTo>
                    <a:pt x="112496" y="0"/>
                  </a:lnTo>
                  <a:lnTo>
                    <a:pt x="104457" y="0"/>
                  </a:lnTo>
                  <a:lnTo>
                    <a:pt x="89839" y="2400"/>
                  </a:lnTo>
                  <a:lnTo>
                    <a:pt x="77952" y="9436"/>
                  </a:lnTo>
                  <a:lnTo>
                    <a:pt x="69951" y="20866"/>
                  </a:lnTo>
                  <a:lnTo>
                    <a:pt x="67030" y="36410"/>
                  </a:lnTo>
                  <a:lnTo>
                    <a:pt x="69303" y="50012"/>
                  </a:lnTo>
                  <a:lnTo>
                    <a:pt x="76085" y="60871"/>
                  </a:lnTo>
                  <a:lnTo>
                    <a:pt x="87312" y="68084"/>
                  </a:lnTo>
                  <a:lnTo>
                    <a:pt x="102933" y="70688"/>
                  </a:lnTo>
                  <a:lnTo>
                    <a:pt x="111264" y="70688"/>
                  </a:lnTo>
                  <a:lnTo>
                    <a:pt x="117678" y="69164"/>
                  </a:lnTo>
                  <a:lnTo>
                    <a:pt x="120523" y="67741"/>
                  </a:lnTo>
                  <a:lnTo>
                    <a:pt x="118186" y="55638"/>
                  </a:lnTo>
                  <a:lnTo>
                    <a:pt x="115125" y="56845"/>
                  </a:lnTo>
                  <a:lnTo>
                    <a:pt x="109943" y="57873"/>
                  </a:lnTo>
                  <a:lnTo>
                    <a:pt x="105257" y="57873"/>
                  </a:lnTo>
                  <a:lnTo>
                    <a:pt x="95986" y="56311"/>
                  </a:lnTo>
                  <a:lnTo>
                    <a:pt x="89090" y="51841"/>
                  </a:lnTo>
                  <a:lnTo>
                    <a:pt x="84785" y="44792"/>
                  </a:lnTo>
                  <a:lnTo>
                    <a:pt x="83299" y="35496"/>
                  </a:lnTo>
                  <a:lnTo>
                    <a:pt x="84975" y="25527"/>
                  </a:lnTo>
                  <a:lnTo>
                    <a:pt x="89611" y="18440"/>
                  </a:lnTo>
                  <a:lnTo>
                    <a:pt x="96545" y="14224"/>
                  </a:lnTo>
                  <a:lnTo>
                    <a:pt x="105168" y="12827"/>
                  </a:lnTo>
                  <a:lnTo>
                    <a:pt x="110655" y="12827"/>
                  </a:lnTo>
                  <a:lnTo>
                    <a:pt x="115023" y="14033"/>
                  </a:lnTo>
                  <a:lnTo>
                    <a:pt x="118186" y="15354"/>
                  </a:lnTo>
                  <a:lnTo>
                    <a:pt x="121335" y="3060"/>
                  </a:lnTo>
                  <a:close/>
                </a:path>
                <a:path w="309879" h="71120">
                  <a:moveTo>
                    <a:pt x="178790" y="3060"/>
                  </a:moveTo>
                  <a:lnTo>
                    <a:pt x="176047" y="1638"/>
                  </a:lnTo>
                  <a:lnTo>
                    <a:pt x="169951" y="0"/>
                  </a:lnTo>
                  <a:lnTo>
                    <a:pt x="161912" y="0"/>
                  </a:lnTo>
                  <a:lnTo>
                    <a:pt x="147307" y="2400"/>
                  </a:lnTo>
                  <a:lnTo>
                    <a:pt x="135420" y="9436"/>
                  </a:lnTo>
                  <a:lnTo>
                    <a:pt x="127419" y="20866"/>
                  </a:lnTo>
                  <a:lnTo>
                    <a:pt x="124485" y="36410"/>
                  </a:lnTo>
                  <a:lnTo>
                    <a:pt x="126758" y="50012"/>
                  </a:lnTo>
                  <a:lnTo>
                    <a:pt x="133553" y="60871"/>
                  </a:lnTo>
                  <a:lnTo>
                    <a:pt x="144780" y="68084"/>
                  </a:lnTo>
                  <a:lnTo>
                    <a:pt x="160388" y="70688"/>
                  </a:lnTo>
                  <a:lnTo>
                    <a:pt x="168719" y="70688"/>
                  </a:lnTo>
                  <a:lnTo>
                    <a:pt x="175133" y="69164"/>
                  </a:lnTo>
                  <a:lnTo>
                    <a:pt x="177977" y="67741"/>
                  </a:lnTo>
                  <a:lnTo>
                    <a:pt x="175641" y="55638"/>
                  </a:lnTo>
                  <a:lnTo>
                    <a:pt x="172580" y="56845"/>
                  </a:lnTo>
                  <a:lnTo>
                    <a:pt x="167398" y="57873"/>
                  </a:lnTo>
                  <a:lnTo>
                    <a:pt x="162712" y="57873"/>
                  </a:lnTo>
                  <a:lnTo>
                    <a:pt x="153454" y="56311"/>
                  </a:lnTo>
                  <a:lnTo>
                    <a:pt x="146545" y="51841"/>
                  </a:lnTo>
                  <a:lnTo>
                    <a:pt x="142240" y="44792"/>
                  </a:lnTo>
                  <a:lnTo>
                    <a:pt x="140754" y="35496"/>
                  </a:lnTo>
                  <a:lnTo>
                    <a:pt x="142443" y="25527"/>
                  </a:lnTo>
                  <a:lnTo>
                    <a:pt x="147078" y="18440"/>
                  </a:lnTo>
                  <a:lnTo>
                    <a:pt x="154012" y="14224"/>
                  </a:lnTo>
                  <a:lnTo>
                    <a:pt x="162623" y="12827"/>
                  </a:lnTo>
                  <a:lnTo>
                    <a:pt x="168109" y="12827"/>
                  </a:lnTo>
                  <a:lnTo>
                    <a:pt x="172478" y="14033"/>
                  </a:lnTo>
                  <a:lnTo>
                    <a:pt x="175641" y="15354"/>
                  </a:lnTo>
                  <a:lnTo>
                    <a:pt x="178790" y="3060"/>
                  </a:lnTo>
                  <a:close/>
                </a:path>
                <a:path w="309879" h="71120">
                  <a:moveTo>
                    <a:pt x="244690" y="1130"/>
                  </a:moveTo>
                  <a:lnTo>
                    <a:pt x="229235" y="1130"/>
                  </a:lnTo>
                  <a:lnTo>
                    <a:pt x="229235" y="27482"/>
                  </a:lnTo>
                  <a:lnTo>
                    <a:pt x="203708" y="27482"/>
                  </a:lnTo>
                  <a:lnTo>
                    <a:pt x="203708" y="1130"/>
                  </a:lnTo>
                  <a:lnTo>
                    <a:pt x="188150" y="1130"/>
                  </a:lnTo>
                  <a:lnTo>
                    <a:pt x="188150" y="69684"/>
                  </a:lnTo>
                  <a:lnTo>
                    <a:pt x="203708" y="69684"/>
                  </a:lnTo>
                  <a:lnTo>
                    <a:pt x="203708" y="40995"/>
                  </a:lnTo>
                  <a:lnTo>
                    <a:pt x="229235" y="40995"/>
                  </a:lnTo>
                  <a:lnTo>
                    <a:pt x="229235" y="69684"/>
                  </a:lnTo>
                  <a:lnTo>
                    <a:pt x="244690" y="69684"/>
                  </a:lnTo>
                  <a:lnTo>
                    <a:pt x="244690" y="1130"/>
                  </a:lnTo>
                  <a:close/>
                </a:path>
                <a:path w="309879" h="71120">
                  <a:moveTo>
                    <a:pt x="309384" y="3060"/>
                  </a:moveTo>
                  <a:lnTo>
                    <a:pt x="306628" y="1638"/>
                  </a:lnTo>
                  <a:lnTo>
                    <a:pt x="300532" y="0"/>
                  </a:lnTo>
                  <a:lnTo>
                    <a:pt x="292506" y="0"/>
                  </a:lnTo>
                  <a:lnTo>
                    <a:pt x="277888" y="2400"/>
                  </a:lnTo>
                  <a:lnTo>
                    <a:pt x="266001" y="9436"/>
                  </a:lnTo>
                  <a:lnTo>
                    <a:pt x="258000" y="20866"/>
                  </a:lnTo>
                  <a:lnTo>
                    <a:pt x="255079" y="36410"/>
                  </a:lnTo>
                  <a:lnTo>
                    <a:pt x="257352" y="50012"/>
                  </a:lnTo>
                  <a:lnTo>
                    <a:pt x="264134" y="60871"/>
                  </a:lnTo>
                  <a:lnTo>
                    <a:pt x="275361" y="68084"/>
                  </a:lnTo>
                  <a:lnTo>
                    <a:pt x="290982" y="70688"/>
                  </a:lnTo>
                  <a:lnTo>
                    <a:pt x="299313" y="70688"/>
                  </a:lnTo>
                  <a:lnTo>
                    <a:pt x="305727" y="69164"/>
                  </a:lnTo>
                  <a:lnTo>
                    <a:pt x="308571" y="67741"/>
                  </a:lnTo>
                  <a:lnTo>
                    <a:pt x="306235" y="55638"/>
                  </a:lnTo>
                  <a:lnTo>
                    <a:pt x="303174" y="56845"/>
                  </a:lnTo>
                  <a:lnTo>
                    <a:pt x="297992" y="57873"/>
                  </a:lnTo>
                  <a:lnTo>
                    <a:pt x="293306" y="57873"/>
                  </a:lnTo>
                  <a:lnTo>
                    <a:pt x="284035" y="56311"/>
                  </a:lnTo>
                  <a:lnTo>
                    <a:pt x="277139" y="51841"/>
                  </a:lnTo>
                  <a:lnTo>
                    <a:pt x="272834" y="44792"/>
                  </a:lnTo>
                  <a:lnTo>
                    <a:pt x="271348" y="35496"/>
                  </a:lnTo>
                  <a:lnTo>
                    <a:pt x="273024" y="25527"/>
                  </a:lnTo>
                  <a:lnTo>
                    <a:pt x="277660" y="18440"/>
                  </a:lnTo>
                  <a:lnTo>
                    <a:pt x="284594" y="14224"/>
                  </a:lnTo>
                  <a:lnTo>
                    <a:pt x="293217" y="12827"/>
                  </a:lnTo>
                  <a:lnTo>
                    <a:pt x="298704" y="12827"/>
                  </a:lnTo>
                  <a:lnTo>
                    <a:pt x="303072" y="14033"/>
                  </a:lnTo>
                  <a:lnTo>
                    <a:pt x="306235" y="15354"/>
                  </a:lnTo>
                  <a:lnTo>
                    <a:pt x="309384" y="30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123539" y="6574817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2656" y="0"/>
                  </a:moveTo>
                  <a:lnTo>
                    <a:pt x="6426" y="0"/>
                  </a:lnTo>
                  <a:lnTo>
                    <a:pt x="0" y="6248"/>
                  </a:lnTo>
                  <a:lnTo>
                    <a:pt x="0" y="22313"/>
                  </a:lnTo>
                  <a:lnTo>
                    <a:pt x="6426" y="28549"/>
                  </a:lnTo>
                  <a:lnTo>
                    <a:pt x="22656" y="28549"/>
                  </a:lnTo>
                  <a:lnTo>
                    <a:pt x="25276" y="25971"/>
                  </a:lnTo>
                  <a:lnTo>
                    <a:pt x="8026" y="25971"/>
                  </a:lnTo>
                  <a:lnTo>
                    <a:pt x="3111" y="20789"/>
                  </a:lnTo>
                  <a:lnTo>
                    <a:pt x="3111" y="7861"/>
                  </a:lnTo>
                  <a:lnTo>
                    <a:pt x="3681" y="7150"/>
                  </a:lnTo>
                  <a:lnTo>
                    <a:pt x="8026" y="2501"/>
                  </a:lnTo>
                  <a:lnTo>
                    <a:pt x="25194" y="2501"/>
                  </a:lnTo>
                  <a:lnTo>
                    <a:pt x="22656" y="0"/>
                  </a:lnTo>
                  <a:close/>
                </a:path>
                <a:path w="29209" h="28575">
                  <a:moveTo>
                    <a:pt x="25194" y="2501"/>
                  </a:moveTo>
                  <a:lnTo>
                    <a:pt x="21056" y="2501"/>
                  </a:lnTo>
                  <a:lnTo>
                    <a:pt x="25233" y="7150"/>
                  </a:lnTo>
                  <a:lnTo>
                    <a:pt x="25781" y="7861"/>
                  </a:lnTo>
                  <a:lnTo>
                    <a:pt x="25781" y="20789"/>
                  </a:lnTo>
                  <a:lnTo>
                    <a:pt x="21056" y="25971"/>
                  </a:lnTo>
                  <a:lnTo>
                    <a:pt x="25276" y="25971"/>
                  </a:lnTo>
                  <a:lnTo>
                    <a:pt x="28994" y="22313"/>
                  </a:lnTo>
                  <a:lnTo>
                    <a:pt x="28994" y="6248"/>
                  </a:lnTo>
                  <a:lnTo>
                    <a:pt x="25194" y="2501"/>
                  </a:lnTo>
                  <a:close/>
                </a:path>
                <a:path w="29209" h="28575">
                  <a:moveTo>
                    <a:pt x="16865" y="6705"/>
                  </a:moveTo>
                  <a:lnTo>
                    <a:pt x="12293" y="6705"/>
                  </a:lnTo>
                  <a:lnTo>
                    <a:pt x="10693" y="6870"/>
                  </a:lnTo>
                  <a:lnTo>
                    <a:pt x="9182" y="7150"/>
                  </a:lnTo>
                  <a:lnTo>
                    <a:pt x="9182" y="22047"/>
                  </a:lnTo>
                  <a:lnTo>
                    <a:pt x="11950" y="22047"/>
                  </a:lnTo>
                  <a:lnTo>
                    <a:pt x="11950" y="15798"/>
                  </a:lnTo>
                  <a:lnTo>
                    <a:pt x="19331" y="15798"/>
                  </a:lnTo>
                  <a:lnTo>
                    <a:pt x="18999" y="15252"/>
                  </a:lnTo>
                  <a:lnTo>
                    <a:pt x="17665" y="14731"/>
                  </a:lnTo>
                  <a:lnTo>
                    <a:pt x="17665" y="14541"/>
                  </a:lnTo>
                  <a:lnTo>
                    <a:pt x="19265" y="14020"/>
                  </a:lnTo>
                  <a:lnTo>
                    <a:pt x="19690" y="13652"/>
                  </a:lnTo>
                  <a:lnTo>
                    <a:pt x="11950" y="13652"/>
                  </a:lnTo>
                  <a:lnTo>
                    <a:pt x="11950" y="9016"/>
                  </a:lnTo>
                  <a:lnTo>
                    <a:pt x="20277" y="9016"/>
                  </a:lnTo>
                  <a:lnTo>
                    <a:pt x="19977" y="8470"/>
                  </a:lnTo>
                  <a:lnTo>
                    <a:pt x="19088" y="7861"/>
                  </a:lnTo>
                  <a:lnTo>
                    <a:pt x="18110" y="7150"/>
                  </a:lnTo>
                  <a:lnTo>
                    <a:pt x="16865" y="6705"/>
                  </a:lnTo>
                  <a:close/>
                </a:path>
                <a:path w="29209" h="28575">
                  <a:moveTo>
                    <a:pt x="19331" y="15798"/>
                  </a:moveTo>
                  <a:lnTo>
                    <a:pt x="15875" y="15798"/>
                  </a:lnTo>
                  <a:lnTo>
                    <a:pt x="16865" y="16497"/>
                  </a:lnTo>
                  <a:lnTo>
                    <a:pt x="17208" y="18122"/>
                  </a:lnTo>
                  <a:lnTo>
                    <a:pt x="17576" y="20154"/>
                  </a:lnTo>
                  <a:lnTo>
                    <a:pt x="17919" y="21513"/>
                  </a:lnTo>
                  <a:lnTo>
                    <a:pt x="18376" y="22047"/>
                  </a:lnTo>
                  <a:lnTo>
                    <a:pt x="21234" y="22047"/>
                  </a:lnTo>
                  <a:lnTo>
                    <a:pt x="20866" y="21513"/>
                  </a:lnTo>
                  <a:lnTo>
                    <a:pt x="20659" y="20789"/>
                  </a:lnTo>
                  <a:lnTo>
                    <a:pt x="20612" y="20624"/>
                  </a:lnTo>
                  <a:lnTo>
                    <a:pt x="20154" y="18287"/>
                  </a:lnTo>
                  <a:lnTo>
                    <a:pt x="19728" y="16497"/>
                  </a:lnTo>
                  <a:lnTo>
                    <a:pt x="19331" y="15798"/>
                  </a:lnTo>
                  <a:close/>
                </a:path>
                <a:path w="29209" h="28575">
                  <a:moveTo>
                    <a:pt x="20277" y="9016"/>
                  </a:moveTo>
                  <a:lnTo>
                    <a:pt x="16927" y="9016"/>
                  </a:lnTo>
                  <a:lnTo>
                    <a:pt x="17665" y="9817"/>
                  </a:lnTo>
                  <a:lnTo>
                    <a:pt x="17665" y="13017"/>
                  </a:lnTo>
                  <a:lnTo>
                    <a:pt x="15875" y="13652"/>
                  </a:lnTo>
                  <a:lnTo>
                    <a:pt x="19690" y="13652"/>
                  </a:lnTo>
                  <a:lnTo>
                    <a:pt x="20612" y="12852"/>
                  </a:lnTo>
                  <a:lnTo>
                    <a:pt x="20612" y="9626"/>
                  </a:lnTo>
                  <a:lnTo>
                    <a:pt x="20277" y="9016"/>
                  </a:lnTo>
                  <a:close/>
                </a:path>
              </a:pathLst>
            </a:custGeom>
            <a:solidFill>
              <a:srgbClr val="221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idx="1"/>
          </p:nvPr>
        </p:nvSpPr>
        <p:spPr>
          <a:xfrm>
            <a:off x="1295400" y="2042357"/>
            <a:ext cx="10237304" cy="314701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39395" marR="854075" indent="-226695"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  <a:buChar char="•"/>
              <a:tabLst>
                <a:tab pos="241300" algn="l"/>
              </a:tabLst>
            </a:pPr>
            <a:r>
              <a:rPr spc="-50"/>
              <a:t> </a:t>
            </a:r>
            <a:r>
              <a:t>I/We</a:t>
            </a:r>
            <a:r>
              <a:rPr spc="-45"/>
              <a:t> </a:t>
            </a:r>
            <a:r>
              <a:t>do</a:t>
            </a:r>
            <a:r>
              <a:rPr spc="-50"/>
              <a:t> </a:t>
            </a:r>
            <a:r>
              <a:t>not</a:t>
            </a:r>
            <a:r>
              <a:rPr spc="-50"/>
              <a:t> </a:t>
            </a:r>
            <a:r>
              <a:t>have</a:t>
            </a:r>
            <a:r>
              <a:rPr spc="-45"/>
              <a:t> </a:t>
            </a:r>
            <a:r>
              <a:t>any</a:t>
            </a:r>
            <a:r>
              <a:rPr spc="-45"/>
              <a:t> </a:t>
            </a:r>
            <a:r>
              <a:t>relevant</a:t>
            </a:r>
            <a:r>
              <a:rPr spc="-50"/>
              <a:t> </a:t>
            </a:r>
            <a:r>
              <a:t>ﬁnancial</a:t>
            </a:r>
            <a:r>
              <a:rPr spc="-50"/>
              <a:t> </a:t>
            </a:r>
            <a:r>
              <a:rPr spc="-10"/>
              <a:t>relationships</a:t>
            </a:r>
            <a:r>
              <a:rPr spc="-50"/>
              <a:t> </a:t>
            </a:r>
            <a:r>
              <a:t>with</a:t>
            </a:r>
            <a:r>
              <a:rPr spc="-50"/>
              <a:t> </a:t>
            </a:r>
            <a:r>
              <a:rPr spc="-25"/>
              <a:t>any </a:t>
            </a:r>
            <a:r>
              <a:t>commercial</a:t>
            </a:r>
            <a:r>
              <a:rPr spc="-50"/>
              <a:t> </a:t>
            </a:r>
            <a:r>
              <a:rPr spc="-10"/>
              <a:t>interests.</a:t>
            </a:r>
            <a:endParaRPr lang="en-US"/>
          </a:p>
          <a:p>
            <a:pPr marL="239395" indent="-226695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Char char="•"/>
              <a:tabLst>
                <a:tab pos="240029" algn="l"/>
              </a:tabLst>
            </a:pPr>
            <a:r>
              <a:t>This</a:t>
            </a:r>
            <a:r>
              <a:rPr spc="-60"/>
              <a:t> </a:t>
            </a:r>
            <a:r>
              <a:rPr spc="-10"/>
              <a:t>educational</a:t>
            </a:r>
            <a:r>
              <a:rPr spc="-60"/>
              <a:t> </a:t>
            </a:r>
            <a:r>
              <a:rPr spc="-10"/>
              <a:t>presentation</a:t>
            </a:r>
            <a:r>
              <a:rPr spc="-55"/>
              <a:t> </a:t>
            </a:r>
            <a:r>
              <a:t>was</a:t>
            </a:r>
            <a:r>
              <a:rPr spc="-60"/>
              <a:t> </a:t>
            </a:r>
            <a:r>
              <a:rPr spc="-10"/>
              <a:t>developed</a:t>
            </a:r>
            <a:r>
              <a:rPr spc="-55"/>
              <a:t> </a:t>
            </a:r>
            <a:r>
              <a:t>by</a:t>
            </a:r>
            <a:r>
              <a:rPr spc="-55"/>
              <a:t> </a:t>
            </a:r>
            <a:r>
              <a:t>independent</a:t>
            </a:r>
            <a:r>
              <a:rPr spc="-60"/>
              <a:t> </a:t>
            </a:r>
            <a:r>
              <a:rPr spc="-10"/>
              <a:t>experts.</a:t>
            </a:r>
            <a:r>
              <a:rPr lang="en-US" spc="-10"/>
              <a:t> </a:t>
            </a:r>
            <a:r>
              <a:rPr lang="en-US"/>
              <a:t>The</a:t>
            </a:r>
            <a:r>
              <a:rPr lang="en-US" spc="-45"/>
              <a:t> </a:t>
            </a:r>
            <a:r>
              <a:rPr lang="en-US" spc="-10"/>
              <a:t>information</a:t>
            </a:r>
            <a:r>
              <a:rPr lang="en-US" spc="-50"/>
              <a:t> </a:t>
            </a:r>
            <a:r>
              <a:rPr lang="en-US"/>
              <a:t>provided</a:t>
            </a:r>
            <a:r>
              <a:rPr lang="en-US" spc="-45"/>
              <a:t> </a:t>
            </a:r>
            <a:r>
              <a:rPr lang="en-US"/>
              <a:t>in</a:t>
            </a:r>
            <a:r>
              <a:rPr lang="en-US" spc="-50"/>
              <a:t> </a:t>
            </a:r>
            <a:r>
              <a:rPr lang="en-US"/>
              <a:t>this</a:t>
            </a:r>
            <a:r>
              <a:rPr lang="en-US" spc="-45"/>
              <a:t> </a:t>
            </a:r>
            <a:r>
              <a:rPr lang="en-US" spc="-10"/>
              <a:t>presentation</a:t>
            </a:r>
            <a:r>
              <a:rPr lang="en-US" spc="-50"/>
              <a:t> </a:t>
            </a:r>
            <a:r>
              <a:rPr lang="en-US"/>
              <a:t>is</a:t>
            </a:r>
            <a:r>
              <a:rPr lang="en-US" spc="-50"/>
              <a:t> </a:t>
            </a:r>
            <a:r>
              <a:rPr lang="en-US"/>
              <a:t>not</a:t>
            </a:r>
            <a:r>
              <a:rPr lang="en-US" spc="-45"/>
              <a:t> </a:t>
            </a:r>
            <a:r>
              <a:rPr lang="en-US"/>
              <a:t>the</a:t>
            </a:r>
            <a:r>
              <a:rPr lang="en-US" spc="-45"/>
              <a:t> </a:t>
            </a:r>
            <a:r>
              <a:rPr lang="en-US"/>
              <a:t>oﬃcial</a:t>
            </a:r>
            <a:r>
              <a:rPr lang="en-US" spc="-45"/>
              <a:t> </a:t>
            </a:r>
            <a:r>
              <a:rPr lang="en-US"/>
              <a:t>position</a:t>
            </a:r>
            <a:r>
              <a:rPr lang="en-US" spc="-50"/>
              <a:t> </a:t>
            </a:r>
            <a:r>
              <a:rPr lang="en-US" spc="-25"/>
              <a:t>or </a:t>
            </a:r>
            <a:r>
              <a:rPr lang="en-US" spc="-10"/>
              <a:t>recommendation</a:t>
            </a:r>
            <a:r>
              <a:rPr lang="en-US" spc="-50"/>
              <a:t> </a:t>
            </a:r>
            <a:r>
              <a:rPr lang="en-US"/>
              <a:t>of</a:t>
            </a:r>
            <a:r>
              <a:rPr lang="en-US" spc="-45"/>
              <a:t> </a:t>
            </a:r>
            <a:r>
              <a:rPr lang="en-US"/>
              <a:t>NCCHC</a:t>
            </a:r>
            <a:r>
              <a:rPr lang="en-US" spc="-45"/>
              <a:t> </a:t>
            </a:r>
            <a:r>
              <a:rPr lang="en-US"/>
              <a:t>but</a:t>
            </a:r>
            <a:r>
              <a:rPr lang="en-US" spc="-50"/>
              <a:t> </a:t>
            </a:r>
            <a:r>
              <a:rPr lang="en-US"/>
              <a:t>rather</a:t>
            </a:r>
            <a:r>
              <a:rPr lang="en-US" spc="-40"/>
              <a:t> </a:t>
            </a:r>
            <a:r>
              <a:rPr lang="en-US"/>
              <a:t>expert</a:t>
            </a:r>
            <a:r>
              <a:rPr lang="en-US" spc="-50"/>
              <a:t> </a:t>
            </a:r>
            <a:r>
              <a:rPr lang="en-US"/>
              <a:t>opinion.</a:t>
            </a:r>
            <a:r>
              <a:rPr lang="en-US" spc="-45"/>
              <a:t> </a:t>
            </a:r>
            <a:r>
              <a:rPr lang="en-US"/>
              <a:t>This</a:t>
            </a:r>
            <a:r>
              <a:rPr lang="en-US" spc="-45"/>
              <a:t> </a:t>
            </a:r>
            <a:r>
              <a:rPr lang="en-US" spc="-10"/>
              <a:t>information </a:t>
            </a:r>
            <a:r>
              <a:rPr lang="en-US"/>
              <a:t>is</a:t>
            </a:r>
            <a:r>
              <a:rPr lang="en-US" spc="-45"/>
              <a:t> </a:t>
            </a:r>
            <a:r>
              <a:rPr lang="en-US"/>
              <a:t>not</a:t>
            </a:r>
            <a:r>
              <a:rPr lang="en-US" spc="-45"/>
              <a:t> </a:t>
            </a:r>
            <a:r>
              <a:rPr lang="en-US"/>
              <a:t>intended</a:t>
            </a:r>
            <a:r>
              <a:rPr lang="en-US" spc="-40"/>
              <a:t> </a:t>
            </a:r>
            <a:r>
              <a:rPr lang="en-US"/>
              <a:t>to</a:t>
            </a:r>
            <a:r>
              <a:rPr lang="en-US" spc="-45"/>
              <a:t> </a:t>
            </a:r>
            <a:r>
              <a:rPr lang="en-US"/>
              <a:t>be</a:t>
            </a:r>
            <a:r>
              <a:rPr lang="en-US" spc="-30"/>
              <a:t> </a:t>
            </a:r>
            <a:r>
              <a:rPr lang="en-US" spc="-10"/>
              <a:t>appropriate</a:t>
            </a:r>
            <a:r>
              <a:rPr lang="en-US" spc="-40"/>
              <a:t> </a:t>
            </a:r>
            <a:r>
              <a:rPr lang="en-US"/>
              <a:t>for</a:t>
            </a:r>
            <a:r>
              <a:rPr lang="en-US" spc="-40"/>
              <a:t> </a:t>
            </a:r>
            <a:r>
              <a:rPr lang="en-US"/>
              <a:t>every</a:t>
            </a:r>
            <a:r>
              <a:rPr lang="en-US" spc="-35"/>
              <a:t> </a:t>
            </a:r>
            <a:r>
              <a:rPr lang="en-US"/>
              <a:t>clinical</a:t>
            </a:r>
            <a:r>
              <a:rPr lang="en-US" spc="-45"/>
              <a:t> </a:t>
            </a:r>
            <a:r>
              <a:rPr lang="en-US"/>
              <a:t>situation</a:t>
            </a:r>
            <a:r>
              <a:rPr lang="en-US" spc="-40"/>
              <a:t> </a:t>
            </a:r>
            <a:r>
              <a:rPr lang="en-US"/>
              <a:t>nor</a:t>
            </a:r>
            <a:r>
              <a:rPr lang="en-US" spc="-35"/>
              <a:t> </a:t>
            </a:r>
            <a:r>
              <a:rPr lang="en-US"/>
              <a:t>does</a:t>
            </a:r>
            <a:r>
              <a:rPr lang="en-US" spc="-45"/>
              <a:t> </a:t>
            </a:r>
            <a:r>
              <a:rPr lang="en-US"/>
              <a:t>it</a:t>
            </a:r>
            <a:r>
              <a:rPr lang="en-US" spc="-40"/>
              <a:t> </a:t>
            </a:r>
            <a:r>
              <a:rPr lang="en-US" spc="-10"/>
              <a:t>replace </a:t>
            </a:r>
            <a:r>
              <a:rPr lang="en-US"/>
              <a:t>clinical</a:t>
            </a:r>
            <a:r>
              <a:rPr lang="en-US" spc="-45"/>
              <a:t> </a:t>
            </a:r>
            <a:r>
              <a:rPr lang="en-US" spc="-10"/>
              <a:t>judgment.</a:t>
            </a:r>
            <a:endParaRPr lang="en-US" spc="-10">
              <a:ea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Char char="•"/>
              <a:tabLst>
                <a:tab pos="240029" algn="l"/>
              </a:tabLst>
            </a:pPr>
            <a:r>
              <a:t>NCCHC</a:t>
            </a:r>
            <a:r>
              <a:rPr spc="-45"/>
              <a:t> </a:t>
            </a:r>
            <a:r>
              <a:t>does</a:t>
            </a:r>
            <a:r>
              <a:rPr spc="-45"/>
              <a:t> </a:t>
            </a:r>
            <a:r>
              <a:t>not</a:t>
            </a:r>
            <a:r>
              <a:rPr spc="-45"/>
              <a:t> </a:t>
            </a:r>
            <a:r>
              <a:t>endorse</a:t>
            </a:r>
            <a:r>
              <a:rPr spc="-40"/>
              <a:t> </a:t>
            </a:r>
            <a:r>
              <a:t>or</a:t>
            </a:r>
            <a:r>
              <a:rPr spc="-40"/>
              <a:t> </a:t>
            </a:r>
            <a:r>
              <a:t>recommend</a:t>
            </a:r>
            <a:r>
              <a:rPr spc="-45"/>
              <a:t> </a:t>
            </a:r>
            <a:r>
              <a:t>any</a:t>
            </a:r>
            <a:r>
              <a:rPr spc="-40"/>
              <a:t> </a:t>
            </a:r>
            <a:r>
              <a:t>products</a:t>
            </a:r>
            <a:r>
              <a:rPr spc="-45"/>
              <a:t> </a:t>
            </a:r>
            <a:r>
              <a:t>or</a:t>
            </a:r>
            <a:r>
              <a:rPr spc="-40"/>
              <a:t> </a:t>
            </a:r>
            <a:r>
              <a:t>services</a:t>
            </a:r>
            <a:r>
              <a:rPr spc="-45"/>
              <a:t> </a:t>
            </a:r>
            <a:r>
              <a:rPr spc="-10"/>
              <a:t>mentioned.</a:t>
            </a:r>
            <a:endParaRPr spc="-10">
              <a:ea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524000" y="1169171"/>
            <a:ext cx="91440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t>Disclosure</a:t>
            </a:r>
            <a:r>
              <a:rPr spc="-105"/>
              <a:t> </a:t>
            </a:r>
            <a:r>
              <a:t>and</a:t>
            </a:r>
            <a:r>
              <a:rPr spc="-110"/>
              <a:t> </a:t>
            </a:r>
            <a:r>
              <a:rPr spc="-10"/>
              <a:t>Disclaimer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EAE1C8-A63C-E64D-1917-8113869CEF8F}"/>
              </a:ext>
            </a:extLst>
          </p:cNvPr>
          <p:cNvSpPr txBox="1"/>
          <p:nvPr/>
        </p:nvSpPr>
        <p:spPr>
          <a:xfrm>
            <a:off x="10717161" y="598538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SM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5DEA2B-6C20-AB3B-0F06-35EA5A9C4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089134"/>
            <a:ext cx="10237304" cy="3693319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>
                <a:ea typeface="Calibri"/>
              </a:rPr>
              <a:t>28 year old male who was involved in an altercation.</a:t>
            </a:r>
          </a:p>
          <a:p>
            <a:endParaRPr lang="en-US">
              <a:ea typeface="Calibri"/>
            </a:endParaRPr>
          </a:p>
          <a:p>
            <a:endParaRPr lang="en-US">
              <a:solidFill>
                <a:srgbClr val="000000"/>
              </a:solidFill>
              <a:ea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en-US">
                <a:ea typeface="Calibri"/>
              </a:rPr>
              <a:t>What questions would you ask about the altercation?</a:t>
            </a:r>
            <a:endParaRPr lang="en-US">
              <a:solidFill>
                <a:srgbClr val="000000"/>
              </a:solidFill>
              <a:ea typeface="Calibri"/>
            </a:endParaRPr>
          </a:p>
          <a:p>
            <a:pPr marL="342900" indent="-342900">
              <a:buFont typeface="Arial,Sans-Serif"/>
              <a:buChar char="•"/>
            </a:pPr>
            <a:endParaRPr lang="en-US">
              <a:solidFill>
                <a:srgbClr val="000000"/>
              </a:solidFill>
              <a:ea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en-US">
                <a:ea typeface="Calibri"/>
              </a:rPr>
              <a:t>What would you ask in terms of medical history?</a:t>
            </a:r>
            <a:endParaRPr lang="en-US">
              <a:solidFill>
                <a:srgbClr val="000000"/>
              </a:solidFill>
              <a:ea typeface="Calibri"/>
            </a:endParaRPr>
          </a:p>
          <a:p>
            <a:pPr marL="342900" indent="-342900">
              <a:buFont typeface="Arial,Sans-Serif"/>
              <a:buChar char="•"/>
            </a:pPr>
            <a:endParaRPr lang="en-US">
              <a:solidFill>
                <a:srgbClr val="000000"/>
              </a:solidFill>
              <a:ea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en-US">
                <a:ea typeface="Calibri"/>
              </a:rPr>
              <a:t>What is your plan?</a:t>
            </a:r>
            <a:endParaRPr lang="en-US">
              <a:solidFill>
                <a:srgbClr val="000000"/>
              </a:solidFill>
              <a:ea typeface="Calibri"/>
            </a:endParaRPr>
          </a:p>
          <a:p>
            <a:pPr marL="342900" indent="-342900">
              <a:buFont typeface="Arial,Sans-Serif"/>
              <a:buChar char="•"/>
            </a:pPr>
            <a:endParaRPr lang="en-US">
              <a:solidFill>
                <a:srgbClr val="000000"/>
              </a:solidFill>
              <a:ea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en-US">
                <a:ea typeface="Calibri"/>
              </a:rPr>
              <a:t>Why or why not?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C32A33-43C0-3EF5-5F85-8A8DB68B0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pPr algn="ctr"/>
            <a:r>
              <a:rPr lang="en-US" dirty="0">
                <a:ea typeface="Calibri"/>
              </a:rPr>
              <a:t>Case Study #2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D1D61D-107B-E84D-46B2-865D78535F13}"/>
              </a:ext>
            </a:extLst>
          </p:cNvPr>
          <p:cNvSpPr txBox="1"/>
          <p:nvPr/>
        </p:nvSpPr>
        <p:spPr>
          <a:xfrm>
            <a:off x="10581967" y="589935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DM/SM</a:t>
            </a:r>
          </a:p>
        </p:txBody>
      </p:sp>
    </p:spTree>
    <p:extLst>
      <p:ext uri="{BB962C8B-B14F-4D97-AF65-F5344CB8AC3E}">
        <p14:creationId xmlns:p14="http://schemas.microsoft.com/office/powerpoint/2010/main" val="3228210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B5CC6E-6C54-99EA-78CA-A4F765E36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089134"/>
            <a:ext cx="10237304" cy="3323987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>
                <a:ea typeface="Calibri"/>
              </a:rPr>
              <a:t>38 year old AA male, states he "fell in the shower" in the housing unit. Unfortunately, no camera footage was available as it was in the shower area. </a:t>
            </a:r>
          </a:p>
          <a:p>
            <a:r>
              <a:rPr lang="en-US">
                <a:ea typeface="Calibri"/>
              </a:rPr>
              <a:t>He was helped up by custody staff, and brought in a wheelchair to the clinic area. </a:t>
            </a:r>
          </a:p>
          <a:p>
            <a:r>
              <a:rPr lang="en-US">
                <a:ea typeface="Calibri"/>
              </a:rPr>
              <a:t>He stated that he could not move his right side, but was gesturing with his right hand. When asked to show his right hand, he denied it was his. </a:t>
            </a:r>
          </a:p>
          <a:p>
            <a:endParaRPr lang="en-US">
              <a:ea typeface="Calibri"/>
            </a:endParaRPr>
          </a:p>
          <a:p>
            <a:endParaRPr lang="en-US">
              <a:ea typeface="Calibri"/>
            </a:endParaRPr>
          </a:p>
          <a:p>
            <a:r>
              <a:rPr lang="en-US">
                <a:ea typeface="Calibri"/>
              </a:rPr>
              <a:t>What was the diagnosis?</a:t>
            </a:r>
          </a:p>
          <a:p>
            <a:endParaRPr lang="en-US">
              <a:ea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739D8-8333-7A72-2FE2-A20B01A36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pPr algn="ctr"/>
            <a:r>
              <a:rPr lang="en-US" dirty="0">
                <a:ea typeface="Calibri"/>
              </a:rPr>
              <a:t>Case Study #3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E65AE-80E8-4B03-D6D5-BFD0DDE2147E}"/>
              </a:ext>
            </a:extLst>
          </p:cNvPr>
          <p:cNvSpPr txBox="1"/>
          <p:nvPr/>
        </p:nvSpPr>
        <p:spPr>
          <a:xfrm>
            <a:off x="10277821" y="571266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DM/SM</a:t>
            </a:r>
          </a:p>
        </p:txBody>
      </p:sp>
    </p:spTree>
    <p:extLst>
      <p:ext uri="{BB962C8B-B14F-4D97-AF65-F5344CB8AC3E}">
        <p14:creationId xmlns:p14="http://schemas.microsoft.com/office/powerpoint/2010/main" val="2861429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36B1BB-70A2-1E1C-C5D1-3B0CD87BB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089134"/>
            <a:ext cx="10237304" cy="2215991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>
                <a:ea typeface="Calibri"/>
              </a:rPr>
              <a:t>What happened?</a:t>
            </a:r>
          </a:p>
          <a:p>
            <a:r>
              <a:rPr lang="en-US">
                <a:ea typeface="Calibri"/>
              </a:rPr>
              <a:t>Patient was unable to identify his right hand or leg-indicating hemineglect.</a:t>
            </a:r>
          </a:p>
          <a:p>
            <a:endParaRPr lang="en-US">
              <a:ea typeface="Calibri"/>
            </a:endParaRPr>
          </a:p>
          <a:p>
            <a:r>
              <a:rPr lang="en-US">
                <a:ea typeface="Calibri"/>
              </a:rPr>
              <a:t>Result:</a:t>
            </a:r>
          </a:p>
          <a:p>
            <a:r>
              <a:rPr lang="en-US">
                <a:ea typeface="Calibri"/>
              </a:rPr>
              <a:t>Transferred to the hospital/ED, received head CT, indicating intraparenchymal hemorrhage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A1BF7D-233C-5E01-58AF-C9EA22F9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pPr algn="ctr"/>
            <a:r>
              <a:rPr lang="en-US" dirty="0">
                <a:ea typeface="Calibri"/>
              </a:rPr>
              <a:t>Case Study #3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9889E4-6180-98FF-BF18-DD778D7FCB65}"/>
              </a:ext>
            </a:extLst>
          </p:cNvPr>
          <p:cNvSpPr txBox="1"/>
          <p:nvPr/>
        </p:nvSpPr>
        <p:spPr>
          <a:xfrm>
            <a:off x="10190077" y="574331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DM/SM</a:t>
            </a:r>
          </a:p>
        </p:txBody>
      </p:sp>
    </p:spTree>
    <p:extLst>
      <p:ext uri="{BB962C8B-B14F-4D97-AF65-F5344CB8AC3E}">
        <p14:creationId xmlns:p14="http://schemas.microsoft.com/office/powerpoint/2010/main" val="3391109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99A3E5-CF93-7FAF-0EBB-FCEF1BE7B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pPr algn="ctr"/>
            <a:r>
              <a:rPr lang="en-US" dirty="0">
                <a:ea typeface="Calibri"/>
              </a:rPr>
              <a:t>Questions????</a:t>
            </a:r>
          </a:p>
        </p:txBody>
      </p:sp>
      <p:pic>
        <p:nvPicPr>
          <p:cNvPr id="7" name="Picture 6" descr="A raccoon looking through a window&#10;&#10;AI-generated content may be incorrect.">
            <a:extLst>
              <a:ext uri="{FF2B5EF4-FFF2-40B4-BE49-F238E27FC236}">
                <a16:creationId xmlns:a16="http://schemas.microsoft.com/office/drawing/2014/main" id="{8959DE37-9CCB-8B16-5BE1-4BC0DB8F28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23" t="133" r="25158" b="24784"/>
          <a:stretch/>
        </p:blipFill>
        <p:spPr>
          <a:xfrm>
            <a:off x="3810000" y="1706716"/>
            <a:ext cx="5671607" cy="51491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8FEDAC-D392-0E57-E708-F68C88522B27}"/>
              </a:ext>
            </a:extLst>
          </p:cNvPr>
          <p:cNvSpPr txBox="1"/>
          <p:nvPr/>
        </p:nvSpPr>
        <p:spPr>
          <a:xfrm>
            <a:off x="9969940" y="568979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DM/SM</a:t>
            </a:r>
          </a:p>
        </p:txBody>
      </p:sp>
    </p:spTree>
    <p:extLst>
      <p:ext uri="{BB962C8B-B14F-4D97-AF65-F5344CB8AC3E}">
        <p14:creationId xmlns:p14="http://schemas.microsoft.com/office/powerpoint/2010/main" val="3214290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9D1C09-9B16-B6D4-C8F5-1664AC632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089134"/>
            <a:ext cx="10237304" cy="1477328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dirty="0">
                <a:ea typeface="Calibri"/>
              </a:rPr>
              <a:t>Susan Minter DNP APRN </a:t>
            </a:r>
          </a:p>
          <a:p>
            <a:endParaRPr lang="en-US" dirty="0">
              <a:ea typeface="Calibri"/>
            </a:endParaRPr>
          </a:p>
          <a:p>
            <a:endParaRPr lang="en-US" dirty="0">
              <a:ea typeface="Calibri"/>
            </a:endParaRPr>
          </a:p>
          <a:p>
            <a:r>
              <a:rPr lang="en-US" dirty="0">
                <a:ea typeface="Calibri"/>
              </a:rPr>
              <a:t>P. Daniel McConnell, MD FAAEM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E29FA9-A596-445C-EE80-619CC177F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pPr algn="ctr"/>
            <a:r>
              <a:rPr lang="en-US" dirty="0">
                <a:ea typeface="Calibri"/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1225536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9271935-A149-B84A-FA8A-3A83662B6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1DC9E3F-81D4-00BF-6B23-802FB87DBF43}"/>
              </a:ext>
            </a:extLst>
          </p:cNvPr>
          <p:cNvSpPr/>
          <p:nvPr/>
        </p:nvSpPr>
        <p:spPr>
          <a:xfrm>
            <a:off x="0" y="710831"/>
            <a:ext cx="12192000" cy="438784"/>
          </a:xfrm>
          <a:custGeom>
            <a:avLst/>
            <a:gdLst/>
            <a:ahLst/>
            <a:cxnLst/>
            <a:rect l="l" t="t" r="r" b="b"/>
            <a:pathLst>
              <a:path w="12192000" h="438784">
                <a:moveTo>
                  <a:pt x="0" y="438188"/>
                </a:moveTo>
                <a:lnTo>
                  <a:pt x="12191695" y="438188"/>
                </a:lnTo>
                <a:lnTo>
                  <a:pt x="12191695" y="0"/>
                </a:lnTo>
                <a:lnTo>
                  <a:pt x="0" y="0"/>
                </a:lnTo>
                <a:lnTo>
                  <a:pt x="0" y="438188"/>
                </a:lnTo>
                <a:close/>
              </a:path>
            </a:pathLst>
          </a:custGeom>
          <a:solidFill>
            <a:srgbClr val="024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784C63B-D106-A30D-8DD4-4B2AACBB64AE}"/>
              </a:ext>
            </a:extLst>
          </p:cNvPr>
          <p:cNvGrpSpPr/>
          <p:nvPr/>
        </p:nvGrpSpPr>
        <p:grpSpPr>
          <a:xfrm>
            <a:off x="0" y="0"/>
            <a:ext cx="12192000" cy="1434465"/>
            <a:chOff x="0" y="0"/>
            <a:chExt cx="12192000" cy="143446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737AE12-84BE-42FD-E315-4E847FEAE386}"/>
                </a:ext>
              </a:extLst>
            </p:cNvPr>
            <p:cNvSpPr/>
            <p:nvPr/>
          </p:nvSpPr>
          <p:spPr>
            <a:xfrm>
              <a:off x="0" y="0"/>
              <a:ext cx="12192000" cy="574675"/>
            </a:xfrm>
            <a:custGeom>
              <a:avLst/>
              <a:gdLst/>
              <a:ahLst/>
              <a:cxnLst/>
              <a:rect l="l" t="t" r="r" b="b"/>
              <a:pathLst>
                <a:path w="12192000" h="574675">
                  <a:moveTo>
                    <a:pt x="0" y="574421"/>
                  </a:moveTo>
                  <a:lnTo>
                    <a:pt x="12191695" y="574421"/>
                  </a:lnTo>
                  <a:lnTo>
                    <a:pt x="12191695" y="0"/>
                  </a:lnTo>
                  <a:lnTo>
                    <a:pt x="0" y="0"/>
                  </a:lnTo>
                  <a:lnTo>
                    <a:pt x="0" y="574421"/>
                  </a:lnTo>
                  <a:close/>
                </a:path>
              </a:pathLst>
            </a:custGeom>
            <a:solidFill>
              <a:srgbClr val="024E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3DCE512-F0C9-8EF1-E0FA-1A25CD0216C2}"/>
                </a:ext>
              </a:extLst>
            </p:cNvPr>
            <p:cNvSpPr/>
            <p:nvPr/>
          </p:nvSpPr>
          <p:spPr>
            <a:xfrm>
              <a:off x="4089" y="574420"/>
              <a:ext cx="12188190" cy="65405"/>
            </a:xfrm>
            <a:custGeom>
              <a:avLst/>
              <a:gdLst/>
              <a:ahLst/>
              <a:cxnLst/>
              <a:rect l="l" t="t" r="r" b="b"/>
              <a:pathLst>
                <a:path w="12188190" h="65404">
                  <a:moveTo>
                    <a:pt x="0" y="64820"/>
                  </a:moveTo>
                  <a:lnTo>
                    <a:pt x="12187605" y="64820"/>
                  </a:lnTo>
                  <a:lnTo>
                    <a:pt x="12187605" y="0"/>
                  </a:lnTo>
                  <a:lnTo>
                    <a:pt x="0" y="0"/>
                  </a:lnTo>
                  <a:lnTo>
                    <a:pt x="0" y="64820"/>
                  </a:lnTo>
                  <a:close/>
                </a:path>
              </a:pathLst>
            </a:custGeom>
            <a:solidFill>
              <a:srgbClr val="F4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A477CD0-6FDC-5B48-2D1B-A7AB2BBAE2EF}"/>
                </a:ext>
              </a:extLst>
            </p:cNvPr>
            <p:cNvSpPr/>
            <p:nvPr/>
          </p:nvSpPr>
          <p:spPr>
            <a:xfrm>
              <a:off x="4089" y="639241"/>
              <a:ext cx="12188190" cy="71755"/>
            </a:xfrm>
            <a:custGeom>
              <a:avLst/>
              <a:gdLst/>
              <a:ahLst/>
              <a:cxnLst/>
              <a:rect l="l" t="t" r="r" b="b"/>
              <a:pathLst>
                <a:path w="12188190" h="71754">
                  <a:moveTo>
                    <a:pt x="12187605" y="0"/>
                  </a:moveTo>
                  <a:lnTo>
                    <a:pt x="0" y="0"/>
                  </a:lnTo>
                  <a:lnTo>
                    <a:pt x="0" y="71589"/>
                  </a:lnTo>
                  <a:lnTo>
                    <a:pt x="12187605" y="71589"/>
                  </a:lnTo>
                  <a:lnTo>
                    <a:pt x="12187605" y="0"/>
                  </a:lnTo>
                  <a:close/>
                </a:path>
              </a:pathLst>
            </a:custGeom>
            <a:solidFill>
              <a:srgbClr val="179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E80EBEB7-6695-6BB9-AB3F-CAEE8C1EF0BD}"/>
                </a:ext>
              </a:extLst>
            </p:cNvPr>
            <p:cNvSpPr/>
            <p:nvPr/>
          </p:nvSpPr>
          <p:spPr>
            <a:xfrm>
              <a:off x="0" y="423045"/>
              <a:ext cx="12192000" cy="1011555"/>
            </a:xfrm>
            <a:custGeom>
              <a:avLst/>
              <a:gdLst/>
              <a:ahLst/>
              <a:cxnLst/>
              <a:rect l="l" t="t" r="r" b="b"/>
              <a:pathLst>
                <a:path w="12192000" h="1011555">
                  <a:moveTo>
                    <a:pt x="12191695" y="0"/>
                  </a:moveTo>
                  <a:lnTo>
                    <a:pt x="12187213" y="43638"/>
                  </a:lnTo>
                  <a:lnTo>
                    <a:pt x="12142815" y="174867"/>
                  </a:lnTo>
                  <a:lnTo>
                    <a:pt x="12021242" y="304876"/>
                  </a:lnTo>
                  <a:lnTo>
                    <a:pt x="11783571" y="361083"/>
                  </a:lnTo>
                  <a:lnTo>
                    <a:pt x="369434" y="373618"/>
                  </a:lnTo>
                  <a:lnTo>
                    <a:pt x="315129" y="379687"/>
                  </a:lnTo>
                  <a:lnTo>
                    <a:pt x="193400" y="418296"/>
                  </a:lnTo>
                  <a:lnTo>
                    <a:pt x="66026" y="520047"/>
                  </a:lnTo>
                  <a:lnTo>
                    <a:pt x="0" y="701227"/>
                  </a:lnTo>
                  <a:lnTo>
                    <a:pt x="0" y="1010929"/>
                  </a:lnTo>
                  <a:lnTo>
                    <a:pt x="12191695" y="1010929"/>
                  </a:lnTo>
                  <a:lnTo>
                    <a:pt x="121916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>
            <a:extLst>
              <a:ext uri="{FF2B5EF4-FFF2-40B4-BE49-F238E27FC236}">
                <a16:creationId xmlns:a16="http://schemas.microsoft.com/office/drawing/2014/main" id="{925E91BF-9176-B583-2B21-E7EAAD4D3BDA}"/>
              </a:ext>
            </a:extLst>
          </p:cNvPr>
          <p:cNvGrpSpPr/>
          <p:nvPr/>
        </p:nvGrpSpPr>
        <p:grpSpPr>
          <a:xfrm>
            <a:off x="9771213" y="6220872"/>
            <a:ext cx="2026920" cy="416559"/>
            <a:chOff x="9771213" y="6220872"/>
            <a:chExt cx="2026920" cy="416559"/>
          </a:xfrm>
        </p:grpSpPr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46643722-6790-9BB1-861A-189BAAA2BA5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21284" y="6308181"/>
              <a:ext cx="1576500" cy="227854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09E39AA1-1386-46F5-CFCD-FEFCEBBAA73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71213" y="6220872"/>
              <a:ext cx="416377" cy="416377"/>
            </a:xfrm>
            <a:prstGeom prst="rect">
              <a:avLst/>
            </a:prstGeom>
          </p:spPr>
        </p:pic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66302E5-DCB2-07BB-9C0C-0587733E8AD5}"/>
                </a:ext>
              </a:extLst>
            </p:cNvPr>
            <p:cNvSpPr/>
            <p:nvPr/>
          </p:nvSpPr>
          <p:spPr>
            <a:xfrm>
              <a:off x="9784669" y="6234640"/>
              <a:ext cx="375920" cy="375920"/>
            </a:xfrm>
            <a:custGeom>
              <a:avLst/>
              <a:gdLst/>
              <a:ahLst/>
              <a:cxnLst/>
              <a:rect l="l" t="t" r="r" b="b"/>
              <a:pathLst>
                <a:path w="375920" h="375920">
                  <a:moveTo>
                    <a:pt x="187820" y="0"/>
                  </a:moveTo>
                  <a:lnTo>
                    <a:pt x="137950" y="6719"/>
                  </a:lnTo>
                  <a:lnTo>
                    <a:pt x="93101" y="25675"/>
                  </a:lnTo>
                  <a:lnTo>
                    <a:pt x="55076" y="55064"/>
                  </a:lnTo>
                  <a:lnTo>
                    <a:pt x="25681" y="93082"/>
                  </a:lnTo>
                  <a:lnTo>
                    <a:pt x="6721" y="137927"/>
                  </a:lnTo>
                  <a:lnTo>
                    <a:pt x="0" y="187794"/>
                  </a:lnTo>
                  <a:lnTo>
                    <a:pt x="6721" y="237664"/>
                  </a:lnTo>
                  <a:lnTo>
                    <a:pt x="25681" y="282513"/>
                  </a:lnTo>
                  <a:lnTo>
                    <a:pt x="55076" y="320538"/>
                  </a:lnTo>
                  <a:lnTo>
                    <a:pt x="93101" y="349933"/>
                  </a:lnTo>
                  <a:lnTo>
                    <a:pt x="137950" y="368893"/>
                  </a:lnTo>
                  <a:lnTo>
                    <a:pt x="187820" y="375615"/>
                  </a:lnTo>
                  <a:lnTo>
                    <a:pt x="237689" y="368893"/>
                  </a:lnTo>
                  <a:lnTo>
                    <a:pt x="247025" y="364947"/>
                  </a:lnTo>
                  <a:lnTo>
                    <a:pt x="187820" y="364947"/>
                  </a:lnTo>
                  <a:lnTo>
                    <a:pt x="140779" y="358608"/>
                  </a:lnTo>
                  <a:lnTo>
                    <a:pt x="98478" y="340727"/>
                  </a:lnTo>
                  <a:lnTo>
                    <a:pt x="62617" y="313004"/>
                  </a:lnTo>
                  <a:lnTo>
                    <a:pt x="34897" y="277140"/>
                  </a:lnTo>
                  <a:lnTo>
                    <a:pt x="17018" y="234836"/>
                  </a:lnTo>
                  <a:lnTo>
                    <a:pt x="10680" y="187794"/>
                  </a:lnTo>
                  <a:lnTo>
                    <a:pt x="17018" y="140758"/>
                  </a:lnTo>
                  <a:lnTo>
                    <a:pt x="34897" y="98458"/>
                  </a:lnTo>
                  <a:lnTo>
                    <a:pt x="62617" y="62596"/>
                  </a:lnTo>
                  <a:lnTo>
                    <a:pt x="98478" y="34874"/>
                  </a:lnTo>
                  <a:lnTo>
                    <a:pt x="140779" y="16993"/>
                  </a:lnTo>
                  <a:lnTo>
                    <a:pt x="187820" y="10655"/>
                  </a:lnTo>
                  <a:lnTo>
                    <a:pt x="247002" y="10655"/>
                  </a:lnTo>
                  <a:lnTo>
                    <a:pt x="237689" y="6719"/>
                  </a:lnTo>
                  <a:lnTo>
                    <a:pt x="187820" y="0"/>
                  </a:lnTo>
                  <a:close/>
                </a:path>
                <a:path w="375920" h="375920">
                  <a:moveTo>
                    <a:pt x="247002" y="10655"/>
                  </a:moveTo>
                  <a:lnTo>
                    <a:pt x="187820" y="10655"/>
                  </a:lnTo>
                  <a:lnTo>
                    <a:pt x="234861" y="16993"/>
                  </a:lnTo>
                  <a:lnTo>
                    <a:pt x="277162" y="34874"/>
                  </a:lnTo>
                  <a:lnTo>
                    <a:pt x="313023" y="62596"/>
                  </a:lnTo>
                  <a:lnTo>
                    <a:pt x="340743" y="98458"/>
                  </a:lnTo>
                  <a:lnTo>
                    <a:pt x="358622" y="140758"/>
                  </a:lnTo>
                  <a:lnTo>
                    <a:pt x="364959" y="187794"/>
                  </a:lnTo>
                  <a:lnTo>
                    <a:pt x="358622" y="234836"/>
                  </a:lnTo>
                  <a:lnTo>
                    <a:pt x="340743" y="277140"/>
                  </a:lnTo>
                  <a:lnTo>
                    <a:pt x="313023" y="313004"/>
                  </a:lnTo>
                  <a:lnTo>
                    <a:pt x="277162" y="340727"/>
                  </a:lnTo>
                  <a:lnTo>
                    <a:pt x="234861" y="358608"/>
                  </a:lnTo>
                  <a:lnTo>
                    <a:pt x="187820" y="364947"/>
                  </a:lnTo>
                  <a:lnTo>
                    <a:pt x="247025" y="364947"/>
                  </a:lnTo>
                  <a:lnTo>
                    <a:pt x="282539" y="349933"/>
                  </a:lnTo>
                  <a:lnTo>
                    <a:pt x="320563" y="320538"/>
                  </a:lnTo>
                  <a:lnTo>
                    <a:pt x="349958" y="282513"/>
                  </a:lnTo>
                  <a:lnTo>
                    <a:pt x="368919" y="237664"/>
                  </a:lnTo>
                  <a:lnTo>
                    <a:pt x="375640" y="187794"/>
                  </a:lnTo>
                  <a:lnTo>
                    <a:pt x="368919" y="137927"/>
                  </a:lnTo>
                  <a:lnTo>
                    <a:pt x="349958" y="93082"/>
                  </a:lnTo>
                  <a:lnTo>
                    <a:pt x="320563" y="55064"/>
                  </a:lnTo>
                  <a:lnTo>
                    <a:pt x="282539" y="25675"/>
                  </a:lnTo>
                  <a:lnTo>
                    <a:pt x="247002" y="10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CA654CF8-0C57-355C-1E29-E48ACA7029C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52916" y="6235219"/>
              <a:ext cx="225333" cy="384536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80C5395B-CD4B-E4C3-BA0D-DE0296638CC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19037" y="6448374"/>
              <a:ext cx="78917" cy="87718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C88C3CDB-51D0-2071-ED26-399A5CA7CD6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54226" y="6272518"/>
              <a:ext cx="69242" cy="154660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F692566-CAE8-0078-C037-E79A4A8BB29F}"/>
                </a:ext>
              </a:extLst>
            </p:cNvPr>
            <p:cNvSpPr/>
            <p:nvPr/>
          </p:nvSpPr>
          <p:spPr>
            <a:xfrm>
              <a:off x="9930964" y="6245913"/>
              <a:ext cx="81280" cy="353060"/>
            </a:xfrm>
            <a:custGeom>
              <a:avLst/>
              <a:gdLst/>
              <a:ahLst/>
              <a:cxnLst/>
              <a:rect l="l" t="t" r="r" b="b"/>
              <a:pathLst>
                <a:path w="81279" h="353059">
                  <a:moveTo>
                    <a:pt x="60553" y="0"/>
                  </a:moveTo>
                  <a:lnTo>
                    <a:pt x="0" y="350443"/>
                  </a:lnTo>
                  <a:lnTo>
                    <a:pt x="13385" y="352907"/>
                  </a:lnTo>
                  <a:lnTo>
                    <a:pt x="81076" y="3771"/>
                  </a:lnTo>
                  <a:lnTo>
                    <a:pt x="60553" y="0"/>
                  </a:lnTo>
                  <a:close/>
                </a:path>
              </a:pathLst>
            </a:custGeom>
            <a:solidFill>
              <a:srgbClr val="12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84C5C324-335E-6F08-7AF7-863B3237231C}"/>
                </a:ext>
              </a:extLst>
            </p:cNvPr>
            <p:cNvSpPr/>
            <p:nvPr/>
          </p:nvSpPr>
          <p:spPr>
            <a:xfrm>
              <a:off x="9861550" y="6249746"/>
              <a:ext cx="196215" cy="320675"/>
            </a:xfrm>
            <a:custGeom>
              <a:avLst/>
              <a:gdLst/>
              <a:ahLst/>
              <a:cxnLst/>
              <a:rect l="l" t="t" r="r" b="b"/>
              <a:pathLst>
                <a:path w="196215" h="320675">
                  <a:moveTo>
                    <a:pt x="134277" y="267716"/>
                  </a:moveTo>
                  <a:lnTo>
                    <a:pt x="134112" y="266839"/>
                  </a:lnTo>
                  <a:lnTo>
                    <a:pt x="129870" y="261442"/>
                  </a:lnTo>
                  <a:lnTo>
                    <a:pt x="134277" y="267716"/>
                  </a:lnTo>
                  <a:close/>
                </a:path>
                <a:path w="196215" h="320675">
                  <a:moveTo>
                    <a:pt x="140500" y="290182"/>
                  </a:moveTo>
                  <a:lnTo>
                    <a:pt x="139839" y="277545"/>
                  </a:lnTo>
                  <a:lnTo>
                    <a:pt x="139738" y="275488"/>
                  </a:lnTo>
                  <a:lnTo>
                    <a:pt x="134277" y="267716"/>
                  </a:lnTo>
                  <a:lnTo>
                    <a:pt x="90449" y="288988"/>
                  </a:lnTo>
                  <a:lnTo>
                    <a:pt x="50431" y="300329"/>
                  </a:lnTo>
                  <a:lnTo>
                    <a:pt x="1778" y="312483"/>
                  </a:lnTo>
                  <a:lnTo>
                    <a:pt x="76" y="319951"/>
                  </a:lnTo>
                  <a:lnTo>
                    <a:pt x="0" y="320294"/>
                  </a:lnTo>
                  <a:lnTo>
                    <a:pt x="21107" y="320294"/>
                  </a:lnTo>
                  <a:lnTo>
                    <a:pt x="84582" y="318363"/>
                  </a:lnTo>
                  <a:lnTo>
                    <a:pt x="124853" y="312191"/>
                  </a:lnTo>
                  <a:lnTo>
                    <a:pt x="136563" y="302298"/>
                  </a:lnTo>
                  <a:lnTo>
                    <a:pt x="140500" y="290182"/>
                  </a:lnTo>
                  <a:close/>
                </a:path>
                <a:path w="196215" h="320675">
                  <a:moveTo>
                    <a:pt x="165557" y="161480"/>
                  </a:moveTo>
                  <a:lnTo>
                    <a:pt x="162001" y="143611"/>
                  </a:lnTo>
                  <a:lnTo>
                    <a:pt x="157924" y="156298"/>
                  </a:lnTo>
                  <a:lnTo>
                    <a:pt x="149720" y="163880"/>
                  </a:lnTo>
                  <a:lnTo>
                    <a:pt x="140614" y="167919"/>
                  </a:lnTo>
                  <a:lnTo>
                    <a:pt x="133883" y="169926"/>
                  </a:lnTo>
                  <a:lnTo>
                    <a:pt x="114300" y="176745"/>
                  </a:lnTo>
                  <a:lnTo>
                    <a:pt x="69621" y="196342"/>
                  </a:lnTo>
                  <a:lnTo>
                    <a:pt x="58572" y="245211"/>
                  </a:lnTo>
                  <a:lnTo>
                    <a:pt x="60680" y="240372"/>
                  </a:lnTo>
                  <a:lnTo>
                    <a:pt x="65646" y="235432"/>
                  </a:lnTo>
                  <a:lnTo>
                    <a:pt x="75565" y="230111"/>
                  </a:lnTo>
                  <a:lnTo>
                    <a:pt x="92519" y="224167"/>
                  </a:lnTo>
                  <a:lnTo>
                    <a:pt x="111620" y="218224"/>
                  </a:lnTo>
                  <a:lnTo>
                    <a:pt x="126580" y="212826"/>
                  </a:lnTo>
                  <a:lnTo>
                    <a:pt x="137502" y="207543"/>
                  </a:lnTo>
                  <a:lnTo>
                    <a:pt x="144500" y="201942"/>
                  </a:lnTo>
                  <a:lnTo>
                    <a:pt x="158457" y="185178"/>
                  </a:lnTo>
                  <a:lnTo>
                    <a:pt x="164922" y="173507"/>
                  </a:lnTo>
                  <a:lnTo>
                    <a:pt x="165557" y="161480"/>
                  </a:lnTo>
                  <a:close/>
                </a:path>
                <a:path w="196215" h="320675">
                  <a:moveTo>
                    <a:pt x="195719" y="30683"/>
                  </a:moveTo>
                  <a:lnTo>
                    <a:pt x="159727" y="952"/>
                  </a:lnTo>
                  <a:lnTo>
                    <a:pt x="146862" y="0"/>
                  </a:lnTo>
                  <a:lnTo>
                    <a:pt x="138582" y="1981"/>
                  </a:lnTo>
                  <a:lnTo>
                    <a:pt x="131330" y="8953"/>
                  </a:lnTo>
                  <a:lnTo>
                    <a:pt x="121488" y="22987"/>
                  </a:lnTo>
                  <a:lnTo>
                    <a:pt x="135585" y="18440"/>
                  </a:lnTo>
                  <a:lnTo>
                    <a:pt x="145529" y="18262"/>
                  </a:lnTo>
                  <a:lnTo>
                    <a:pt x="156057" y="23660"/>
                  </a:lnTo>
                  <a:lnTo>
                    <a:pt x="171869" y="35839"/>
                  </a:lnTo>
                  <a:lnTo>
                    <a:pt x="190042" y="35585"/>
                  </a:lnTo>
                  <a:lnTo>
                    <a:pt x="195719" y="30683"/>
                  </a:lnTo>
                  <a:close/>
                </a:path>
              </a:pathLst>
            </a:custGeom>
            <a:solidFill>
              <a:srgbClr val="B7C1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0D621BEF-791B-117A-24BC-33385C7428B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09594" y="6368249"/>
              <a:ext cx="337997" cy="99187"/>
            </a:xfrm>
            <a:prstGeom prst="rect">
              <a:avLst/>
            </a:prstGeom>
          </p:spPr>
        </p:pic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72CB391B-22FB-8FEE-BE23-36850BFB2522}"/>
                </a:ext>
              </a:extLst>
            </p:cNvPr>
            <p:cNvSpPr/>
            <p:nvPr/>
          </p:nvSpPr>
          <p:spPr>
            <a:xfrm>
              <a:off x="9819437" y="6378143"/>
              <a:ext cx="309880" cy="71120"/>
            </a:xfrm>
            <a:custGeom>
              <a:avLst/>
              <a:gdLst/>
              <a:ahLst/>
              <a:cxnLst/>
              <a:rect l="l" t="t" r="r" b="b"/>
              <a:pathLst>
                <a:path w="309879" h="71120">
                  <a:moveTo>
                    <a:pt x="56756" y="1117"/>
                  </a:moveTo>
                  <a:lnTo>
                    <a:pt x="42519" y="1117"/>
                  </a:lnTo>
                  <a:lnTo>
                    <a:pt x="42583" y="28689"/>
                  </a:lnTo>
                  <a:lnTo>
                    <a:pt x="42786" y="35902"/>
                  </a:lnTo>
                  <a:lnTo>
                    <a:pt x="43192" y="42900"/>
                  </a:lnTo>
                  <a:lnTo>
                    <a:pt x="43840" y="49745"/>
                  </a:lnTo>
                  <a:lnTo>
                    <a:pt x="43522" y="49745"/>
                  </a:lnTo>
                  <a:lnTo>
                    <a:pt x="18110" y="1117"/>
                  </a:lnTo>
                  <a:lnTo>
                    <a:pt x="0" y="1117"/>
                  </a:lnTo>
                  <a:lnTo>
                    <a:pt x="0" y="69672"/>
                  </a:lnTo>
                  <a:lnTo>
                    <a:pt x="14236" y="69672"/>
                  </a:lnTo>
                  <a:lnTo>
                    <a:pt x="14236" y="49022"/>
                  </a:lnTo>
                  <a:lnTo>
                    <a:pt x="14084" y="33274"/>
                  </a:lnTo>
                  <a:lnTo>
                    <a:pt x="13627" y="19126"/>
                  </a:lnTo>
                  <a:lnTo>
                    <a:pt x="13931" y="19024"/>
                  </a:lnTo>
                  <a:lnTo>
                    <a:pt x="16637" y="25171"/>
                  </a:lnTo>
                  <a:lnTo>
                    <a:pt x="19621" y="31394"/>
                  </a:lnTo>
                  <a:lnTo>
                    <a:pt x="22733" y="37490"/>
                  </a:lnTo>
                  <a:lnTo>
                    <a:pt x="40487" y="69672"/>
                  </a:lnTo>
                  <a:lnTo>
                    <a:pt x="56756" y="69672"/>
                  </a:lnTo>
                  <a:lnTo>
                    <a:pt x="56756" y="1117"/>
                  </a:lnTo>
                  <a:close/>
                </a:path>
                <a:path w="309879" h="71120">
                  <a:moveTo>
                    <a:pt x="121335" y="3060"/>
                  </a:moveTo>
                  <a:lnTo>
                    <a:pt x="118579" y="1638"/>
                  </a:lnTo>
                  <a:lnTo>
                    <a:pt x="112496" y="0"/>
                  </a:lnTo>
                  <a:lnTo>
                    <a:pt x="104457" y="0"/>
                  </a:lnTo>
                  <a:lnTo>
                    <a:pt x="89839" y="2400"/>
                  </a:lnTo>
                  <a:lnTo>
                    <a:pt x="77952" y="9436"/>
                  </a:lnTo>
                  <a:lnTo>
                    <a:pt x="69951" y="20866"/>
                  </a:lnTo>
                  <a:lnTo>
                    <a:pt x="67030" y="36410"/>
                  </a:lnTo>
                  <a:lnTo>
                    <a:pt x="69303" y="50012"/>
                  </a:lnTo>
                  <a:lnTo>
                    <a:pt x="76085" y="60871"/>
                  </a:lnTo>
                  <a:lnTo>
                    <a:pt x="87312" y="68084"/>
                  </a:lnTo>
                  <a:lnTo>
                    <a:pt x="102933" y="70688"/>
                  </a:lnTo>
                  <a:lnTo>
                    <a:pt x="111264" y="70688"/>
                  </a:lnTo>
                  <a:lnTo>
                    <a:pt x="117678" y="69164"/>
                  </a:lnTo>
                  <a:lnTo>
                    <a:pt x="120523" y="67741"/>
                  </a:lnTo>
                  <a:lnTo>
                    <a:pt x="118186" y="55638"/>
                  </a:lnTo>
                  <a:lnTo>
                    <a:pt x="115125" y="56845"/>
                  </a:lnTo>
                  <a:lnTo>
                    <a:pt x="109943" y="57873"/>
                  </a:lnTo>
                  <a:lnTo>
                    <a:pt x="105257" y="57873"/>
                  </a:lnTo>
                  <a:lnTo>
                    <a:pt x="95986" y="56311"/>
                  </a:lnTo>
                  <a:lnTo>
                    <a:pt x="89090" y="51841"/>
                  </a:lnTo>
                  <a:lnTo>
                    <a:pt x="84785" y="44792"/>
                  </a:lnTo>
                  <a:lnTo>
                    <a:pt x="83299" y="35496"/>
                  </a:lnTo>
                  <a:lnTo>
                    <a:pt x="84975" y="25527"/>
                  </a:lnTo>
                  <a:lnTo>
                    <a:pt x="89611" y="18440"/>
                  </a:lnTo>
                  <a:lnTo>
                    <a:pt x="96545" y="14224"/>
                  </a:lnTo>
                  <a:lnTo>
                    <a:pt x="105168" y="12827"/>
                  </a:lnTo>
                  <a:lnTo>
                    <a:pt x="110655" y="12827"/>
                  </a:lnTo>
                  <a:lnTo>
                    <a:pt x="115023" y="14033"/>
                  </a:lnTo>
                  <a:lnTo>
                    <a:pt x="118186" y="15354"/>
                  </a:lnTo>
                  <a:lnTo>
                    <a:pt x="121335" y="3060"/>
                  </a:lnTo>
                  <a:close/>
                </a:path>
                <a:path w="309879" h="71120">
                  <a:moveTo>
                    <a:pt x="178790" y="3060"/>
                  </a:moveTo>
                  <a:lnTo>
                    <a:pt x="176047" y="1638"/>
                  </a:lnTo>
                  <a:lnTo>
                    <a:pt x="169951" y="0"/>
                  </a:lnTo>
                  <a:lnTo>
                    <a:pt x="161912" y="0"/>
                  </a:lnTo>
                  <a:lnTo>
                    <a:pt x="147307" y="2400"/>
                  </a:lnTo>
                  <a:lnTo>
                    <a:pt x="135420" y="9436"/>
                  </a:lnTo>
                  <a:lnTo>
                    <a:pt x="127419" y="20866"/>
                  </a:lnTo>
                  <a:lnTo>
                    <a:pt x="124485" y="36410"/>
                  </a:lnTo>
                  <a:lnTo>
                    <a:pt x="126758" y="50012"/>
                  </a:lnTo>
                  <a:lnTo>
                    <a:pt x="133553" y="60871"/>
                  </a:lnTo>
                  <a:lnTo>
                    <a:pt x="144780" y="68084"/>
                  </a:lnTo>
                  <a:lnTo>
                    <a:pt x="160388" y="70688"/>
                  </a:lnTo>
                  <a:lnTo>
                    <a:pt x="168719" y="70688"/>
                  </a:lnTo>
                  <a:lnTo>
                    <a:pt x="175133" y="69164"/>
                  </a:lnTo>
                  <a:lnTo>
                    <a:pt x="177977" y="67741"/>
                  </a:lnTo>
                  <a:lnTo>
                    <a:pt x="175641" y="55638"/>
                  </a:lnTo>
                  <a:lnTo>
                    <a:pt x="172580" y="56845"/>
                  </a:lnTo>
                  <a:lnTo>
                    <a:pt x="167398" y="57873"/>
                  </a:lnTo>
                  <a:lnTo>
                    <a:pt x="162712" y="57873"/>
                  </a:lnTo>
                  <a:lnTo>
                    <a:pt x="153454" y="56311"/>
                  </a:lnTo>
                  <a:lnTo>
                    <a:pt x="146545" y="51841"/>
                  </a:lnTo>
                  <a:lnTo>
                    <a:pt x="142240" y="44792"/>
                  </a:lnTo>
                  <a:lnTo>
                    <a:pt x="140754" y="35496"/>
                  </a:lnTo>
                  <a:lnTo>
                    <a:pt x="142443" y="25527"/>
                  </a:lnTo>
                  <a:lnTo>
                    <a:pt x="147078" y="18440"/>
                  </a:lnTo>
                  <a:lnTo>
                    <a:pt x="154012" y="14224"/>
                  </a:lnTo>
                  <a:lnTo>
                    <a:pt x="162623" y="12827"/>
                  </a:lnTo>
                  <a:lnTo>
                    <a:pt x="168109" y="12827"/>
                  </a:lnTo>
                  <a:lnTo>
                    <a:pt x="172478" y="14033"/>
                  </a:lnTo>
                  <a:lnTo>
                    <a:pt x="175641" y="15354"/>
                  </a:lnTo>
                  <a:lnTo>
                    <a:pt x="178790" y="3060"/>
                  </a:lnTo>
                  <a:close/>
                </a:path>
                <a:path w="309879" h="71120">
                  <a:moveTo>
                    <a:pt x="244690" y="1130"/>
                  </a:moveTo>
                  <a:lnTo>
                    <a:pt x="229235" y="1130"/>
                  </a:lnTo>
                  <a:lnTo>
                    <a:pt x="229235" y="27482"/>
                  </a:lnTo>
                  <a:lnTo>
                    <a:pt x="203708" y="27482"/>
                  </a:lnTo>
                  <a:lnTo>
                    <a:pt x="203708" y="1130"/>
                  </a:lnTo>
                  <a:lnTo>
                    <a:pt x="188150" y="1130"/>
                  </a:lnTo>
                  <a:lnTo>
                    <a:pt x="188150" y="69684"/>
                  </a:lnTo>
                  <a:lnTo>
                    <a:pt x="203708" y="69684"/>
                  </a:lnTo>
                  <a:lnTo>
                    <a:pt x="203708" y="40995"/>
                  </a:lnTo>
                  <a:lnTo>
                    <a:pt x="229235" y="40995"/>
                  </a:lnTo>
                  <a:lnTo>
                    <a:pt x="229235" y="69684"/>
                  </a:lnTo>
                  <a:lnTo>
                    <a:pt x="244690" y="69684"/>
                  </a:lnTo>
                  <a:lnTo>
                    <a:pt x="244690" y="1130"/>
                  </a:lnTo>
                  <a:close/>
                </a:path>
                <a:path w="309879" h="71120">
                  <a:moveTo>
                    <a:pt x="309384" y="3060"/>
                  </a:moveTo>
                  <a:lnTo>
                    <a:pt x="306628" y="1638"/>
                  </a:lnTo>
                  <a:lnTo>
                    <a:pt x="300532" y="0"/>
                  </a:lnTo>
                  <a:lnTo>
                    <a:pt x="292506" y="0"/>
                  </a:lnTo>
                  <a:lnTo>
                    <a:pt x="277888" y="2400"/>
                  </a:lnTo>
                  <a:lnTo>
                    <a:pt x="266001" y="9436"/>
                  </a:lnTo>
                  <a:lnTo>
                    <a:pt x="258000" y="20866"/>
                  </a:lnTo>
                  <a:lnTo>
                    <a:pt x="255079" y="36410"/>
                  </a:lnTo>
                  <a:lnTo>
                    <a:pt x="257352" y="50012"/>
                  </a:lnTo>
                  <a:lnTo>
                    <a:pt x="264134" y="60871"/>
                  </a:lnTo>
                  <a:lnTo>
                    <a:pt x="275361" y="68084"/>
                  </a:lnTo>
                  <a:lnTo>
                    <a:pt x="290982" y="70688"/>
                  </a:lnTo>
                  <a:lnTo>
                    <a:pt x="299313" y="70688"/>
                  </a:lnTo>
                  <a:lnTo>
                    <a:pt x="305727" y="69164"/>
                  </a:lnTo>
                  <a:lnTo>
                    <a:pt x="308571" y="67741"/>
                  </a:lnTo>
                  <a:lnTo>
                    <a:pt x="306235" y="55638"/>
                  </a:lnTo>
                  <a:lnTo>
                    <a:pt x="303174" y="56845"/>
                  </a:lnTo>
                  <a:lnTo>
                    <a:pt x="297992" y="57873"/>
                  </a:lnTo>
                  <a:lnTo>
                    <a:pt x="293306" y="57873"/>
                  </a:lnTo>
                  <a:lnTo>
                    <a:pt x="284035" y="56311"/>
                  </a:lnTo>
                  <a:lnTo>
                    <a:pt x="277139" y="51841"/>
                  </a:lnTo>
                  <a:lnTo>
                    <a:pt x="272834" y="44792"/>
                  </a:lnTo>
                  <a:lnTo>
                    <a:pt x="271348" y="35496"/>
                  </a:lnTo>
                  <a:lnTo>
                    <a:pt x="273024" y="25527"/>
                  </a:lnTo>
                  <a:lnTo>
                    <a:pt x="277660" y="18440"/>
                  </a:lnTo>
                  <a:lnTo>
                    <a:pt x="284594" y="14224"/>
                  </a:lnTo>
                  <a:lnTo>
                    <a:pt x="293217" y="12827"/>
                  </a:lnTo>
                  <a:lnTo>
                    <a:pt x="298704" y="12827"/>
                  </a:lnTo>
                  <a:lnTo>
                    <a:pt x="303072" y="14033"/>
                  </a:lnTo>
                  <a:lnTo>
                    <a:pt x="306235" y="15354"/>
                  </a:lnTo>
                  <a:lnTo>
                    <a:pt x="309384" y="30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00BD7069-263F-A5B0-81AB-0AFAA5B0B8F7}"/>
                </a:ext>
              </a:extLst>
            </p:cNvPr>
            <p:cNvSpPr/>
            <p:nvPr/>
          </p:nvSpPr>
          <p:spPr>
            <a:xfrm>
              <a:off x="10123539" y="6574817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2656" y="0"/>
                  </a:moveTo>
                  <a:lnTo>
                    <a:pt x="6426" y="0"/>
                  </a:lnTo>
                  <a:lnTo>
                    <a:pt x="0" y="6248"/>
                  </a:lnTo>
                  <a:lnTo>
                    <a:pt x="0" y="22313"/>
                  </a:lnTo>
                  <a:lnTo>
                    <a:pt x="6426" y="28549"/>
                  </a:lnTo>
                  <a:lnTo>
                    <a:pt x="22656" y="28549"/>
                  </a:lnTo>
                  <a:lnTo>
                    <a:pt x="25276" y="25971"/>
                  </a:lnTo>
                  <a:lnTo>
                    <a:pt x="8026" y="25971"/>
                  </a:lnTo>
                  <a:lnTo>
                    <a:pt x="3111" y="20789"/>
                  </a:lnTo>
                  <a:lnTo>
                    <a:pt x="3111" y="7861"/>
                  </a:lnTo>
                  <a:lnTo>
                    <a:pt x="3681" y="7150"/>
                  </a:lnTo>
                  <a:lnTo>
                    <a:pt x="8026" y="2501"/>
                  </a:lnTo>
                  <a:lnTo>
                    <a:pt x="25194" y="2501"/>
                  </a:lnTo>
                  <a:lnTo>
                    <a:pt x="22656" y="0"/>
                  </a:lnTo>
                  <a:close/>
                </a:path>
                <a:path w="29209" h="28575">
                  <a:moveTo>
                    <a:pt x="25194" y="2501"/>
                  </a:moveTo>
                  <a:lnTo>
                    <a:pt x="21056" y="2501"/>
                  </a:lnTo>
                  <a:lnTo>
                    <a:pt x="25233" y="7150"/>
                  </a:lnTo>
                  <a:lnTo>
                    <a:pt x="25781" y="7861"/>
                  </a:lnTo>
                  <a:lnTo>
                    <a:pt x="25781" y="20789"/>
                  </a:lnTo>
                  <a:lnTo>
                    <a:pt x="21056" y="25971"/>
                  </a:lnTo>
                  <a:lnTo>
                    <a:pt x="25276" y="25971"/>
                  </a:lnTo>
                  <a:lnTo>
                    <a:pt x="28994" y="22313"/>
                  </a:lnTo>
                  <a:lnTo>
                    <a:pt x="28994" y="6248"/>
                  </a:lnTo>
                  <a:lnTo>
                    <a:pt x="25194" y="2501"/>
                  </a:lnTo>
                  <a:close/>
                </a:path>
                <a:path w="29209" h="28575">
                  <a:moveTo>
                    <a:pt x="16865" y="6705"/>
                  </a:moveTo>
                  <a:lnTo>
                    <a:pt x="12293" y="6705"/>
                  </a:lnTo>
                  <a:lnTo>
                    <a:pt x="10693" y="6870"/>
                  </a:lnTo>
                  <a:lnTo>
                    <a:pt x="9182" y="7150"/>
                  </a:lnTo>
                  <a:lnTo>
                    <a:pt x="9182" y="22047"/>
                  </a:lnTo>
                  <a:lnTo>
                    <a:pt x="11950" y="22047"/>
                  </a:lnTo>
                  <a:lnTo>
                    <a:pt x="11950" y="15798"/>
                  </a:lnTo>
                  <a:lnTo>
                    <a:pt x="19331" y="15798"/>
                  </a:lnTo>
                  <a:lnTo>
                    <a:pt x="18999" y="15252"/>
                  </a:lnTo>
                  <a:lnTo>
                    <a:pt x="17665" y="14731"/>
                  </a:lnTo>
                  <a:lnTo>
                    <a:pt x="17665" y="14541"/>
                  </a:lnTo>
                  <a:lnTo>
                    <a:pt x="19265" y="14020"/>
                  </a:lnTo>
                  <a:lnTo>
                    <a:pt x="19690" y="13652"/>
                  </a:lnTo>
                  <a:lnTo>
                    <a:pt x="11950" y="13652"/>
                  </a:lnTo>
                  <a:lnTo>
                    <a:pt x="11950" y="9016"/>
                  </a:lnTo>
                  <a:lnTo>
                    <a:pt x="20277" y="9016"/>
                  </a:lnTo>
                  <a:lnTo>
                    <a:pt x="19977" y="8470"/>
                  </a:lnTo>
                  <a:lnTo>
                    <a:pt x="19088" y="7861"/>
                  </a:lnTo>
                  <a:lnTo>
                    <a:pt x="18110" y="7150"/>
                  </a:lnTo>
                  <a:lnTo>
                    <a:pt x="16865" y="6705"/>
                  </a:lnTo>
                  <a:close/>
                </a:path>
                <a:path w="29209" h="28575">
                  <a:moveTo>
                    <a:pt x="19331" y="15798"/>
                  </a:moveTo>
                  <a:lnTo>
                    <a:pt x="15875" y="15798"/>
                  </a:lnTo>
                  <a:lnTo>
                    <a:pt x="16865" y="16497"/>
                  </a:lnTo>
                  <a:lnTo>
                    <a:pt x="17208" y="18122"/>
                  </a:lnTo>
                  <a:lnTo>
                    <a:pt x="17576" y="20154"/>
                  </a:lnTo>
                  <a:lnTo>
                    <a:pt x="17919" y="21513"/>
                  </a:lnTo>
                  <a:lnTo>
                    <a:pt x="18376" y="22047"/>
                  </a:lnTo>
                  <a:lnTo>
                    <a:pt x="21234" y="22047"/>
                  </a:lnTo>
                  <a:lnTo>
                    <a:pt x="20866" y="21513"/>
                  </a:lnTo>
                  <a:lnTo>
                    <a:pt x="20659" y="20789"/>
                  </a:lnTo>
                  <a:lnTo>
                    <a:pt x="20612" y="20624"/>
                  </a:lnTo>
                  <a:lnTo>
                    <a:pt x="20154" y="18287"/>
                  </a:lnTo>
                  <a:lnTo>
                    <a:pt x="19728" y="16497"/>
                  </a:lnTo>
                  <a:lnTo>
                    <a:pt x="19331" y="15798"/>
                  </a:lnTo>
                  <a:close/>
                </a:path>
                <a:path w="29209" h="28575">
                  <a:moveTo>
                    <a:pt x="20277" y="9016"/>
                  </a:moveTo>
                  <a:lnTo>
                    <a:pt x="16927" y="9016"/>
                  </a:lnTo>
                  <a:lnTo>
                    <a:pt x="17665" y="9817"/>
                  </a:lnTo>
                  <a:lnTo>
                    <a:pt x="17665" y="13017"/>
                  </a:lnTo>
                  <a:lnTo>
                    <a:pt x="15875" y="13652"/>
                  </a:lnTo>
                  <a:lnTo>
                    <a:pt x="19690" y="13652"/>
                  </a:lnTo>
                  <a:lnTo>
                    <a:pt x="20612" y="12852"/>
                  </a:lnTo>
                  <a:lnTo>
                    <a:pt x="20612" y="9626"/>
                  </a:lnTo>
                  <a:lnTo>
                    <a:pt x="20277" y="9016"/>
                  </a:lnTo>
                  <a:close/>
                </a:path>
              </a:pathLst>
            </a:custGeom>
            <a:solidFill>
              <a:srgbClr val="221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>
            <a:extLst>
              <a:ext uri="{FF2B5EF4-FFF2-40B4-BE49-F238E27FC236}">
                <a16:creationId xmlns:a16="http://schemas.microsoft.com/office/drawing/2014/main" id="{6A6D7125-B792-5A79-1D51-B9769A81A21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5248" y="1433235"/>
            <a:ext cx="10880662" cy="783547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39395" marR="854075" indent="-226695"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  <a:buFont typeface="Arial"/>
              <a:buChar char="•"/>
              <a:tabLst>
                <a:tab pos="241300" algn="l"/>
              </a:tabLst>
            </a:pPr>
            <a:endParaRPr lang="en-US" sz="1800" spc="-10" dirty="0">
              <a:solidFill>
                <a:srgbClr val="212121"/>
              </a:solidFill>
              <a:ea typeface="Calibri"/>
            </a:endParaRPr>
          </a:p>
          <a:p>
            <a:pPr marL="298450" marR="854075" indent="-285750"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1800" spc="-10">
                <a:solidFill>
                  <a:srgbClr val="212121"/>
                </a:solidFill>
                <a:ea typeface="Calibri"/>
              </a:rPr>
              <a:t>Chong, J. C. (n.d.). </a:t>
            </a:r>
            <a:r>
              <a:rPr lang="en-US" sz="1800" i="1" spc="-10">
                <a:solidFill>
                  <a:srgbClr val="212121"/>
                </a:solidFill>
                <a:ea typeface="Calibri"/>
              </a:rPr>
              <a:t>Head CT for adult minor TBI</a:t>
            </a:r>
            <a:r>
              <a:rPr lang="en-US" sz="1800" spc="-10">
                <a:solidFill>
                  <a:srgbClr val="212121"/>
                </a:solidFill>
                <a:ea typeface="Calibri"/>
              </a:rPr>
              <a:t>. </a:t>
            </a:r>
            <a:r>
              <a:rPr lang="en-US" sz="1800" spc="-10" err="1">
                <a:solidFill>
                  <a:srgbClr val="212121"/>
                </a:solidFill>
                <a:ea typeface="Calibri"/>
              </a:rPr>
              <a:t>EMNote</a:t>
            </a:r>
            <a:r>
              <a:rPr lang="en-US" sz="1800" spc="-10">
                <a:solidFill>
                  <a:srgbClr val="212121"/>
                </a:solidFill>
                <a:ea typeface="Calibri"/>
              </a:rPr>
              <a:t>. </a:t>
            </a:r>
            <a:r>
              <a:rPr lang="en-US" sz="1800" spc="-10" dirty="0">
                <a:solidFill>
                  <a:srgbClr val="212121"/>
                </a:solidFill>
                <a:ea typeface="Calibri"/>
                <a:hlinkClick r:id="rId8"/>
              </a:rPr>
              <a:t>https://www.emnote.org/emnotes/head-ct-for-adult-minor-tbi</a:t>
            </a:r>
            <a:r>
              <a:rPr lang="en-US" sz="1800" spc="-10" dirty="0">
                <a:solidFill>
                  <a:srgbClr val="212121"/>
                </a:solidFill>
                <a:ea typeface="Calibri"/>
              </a:rPr>
              <a:t> </a:t>
            </a:r>
          </a:p>
          <a:p>
            <a:pPr marL="239395" marR="854075" indent="-226695"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1800" spc="-10" dirty="0">
                <a:solidFill>
                  <a:srgbClr val="212121"/>
                </a:solidFill>
                <a:ea typeface="Calibri"/>
              </a:rPr>
              <a:t>Lavery, M. D., Williamson, R. A., Curran, J., Wilkey, J., &amp; McCarroll, K. (2024). Canadian CT head rule adherence in a rural hospital without in-house computed tomography. </a:t>
            </a:r>
            <a:r>
              <a:rPr lang="en-US" sz="1800" i="1" spc="-10" dirty="0">
                <a:solidFill>
                  <a:srgbClr val="212121"/>
                </a:solidFill>
                <a:ea typeface="Calibri"/>
              </a:rPr>
              <a:t>Canadian journal of rural medicine : the official journal of the Society of Rural Physicians of Canada = Journal </a:t>
            </a:r>
            <a:r>
              <a:rPr lang="en-US" sz="1800" i="1" spc="-10" dirty="0" err="1">
                <a:solidFill>
                  <a:srgbClr val="212121"/>
                </a:solidFill>
                <a:ea typeface="Calibri"/>
              </a:rPr>
              <a:t>canadien</a:t>
            </a:r>
            <a:r>
              <a:rPr lang="en-US" sz="1800" i="1" spc="-10" dirty="0">
                <a:solidFill>
                  <a:srgbClr val="212121"/>
                </a:solidFill>
                <a:ea typeface="Calibri"/>
              </a:rPr>
              <a:t> de la </a:t>
            </a:r>
            <a:r>
              <a:rPr lang="en-US" sz="1800" i="1" spc="-10" dirty="0" err="1">
                <a:solidFill>
                  <a:srgbClr val="212121"/>
                </a:solidFill>
                <a:ea typeface="Calibri"/>
              </a:rPr>
              <a:t>medecine</a:t>
            </a:r>
            <a:r>
              <a:rPr lang="en-US" sz="1800" i="1" spc="-10" dirty="0">
                <a:solidFill>
                  <a:srgbClr val="212121"/>
                </a:solidFill>
                <a:ea typeface="Calibri"/>
              </a:rPr>
              <a:t> </a:t>
            </a:r>
            <a:r>
              <a:rPr lang="en-US" sz="1800" i="1" spc="-10" dirty="0" err="1">
                <a:solidFill>
                  <a:srgbClr val="212121"/>
                </a:solidFill>
                <a:ea typeface="Calibri"/>
              </a:rPr>
              <a:t>rurale</a:t>
            </a:r>
            <a:r>
              <a:rPr lang="en-US" sz="1800" i="1" spc="-10" dirty="0">
                <a:solidFill>
                  <a:srgbClr val="212121"/>
                </a:solidFill>
                <a:ea typeface="Calibri"/>
              </a:rPr>
              <a:t> : le journal </a:t>
            </a:r>
            <a:r>
              <a:rPr lang="en-US" sz="1800" i="1" spc="-10" dirty="0" err="1">
                <a:solidFill>
                  <a:srgbClr val="212121"/>
                </a:solidFill>
                <a:ea typeface="Calibri"/>
              </a:rPr>
              <a:t>officiel</a:t>
            </a:r>
            <a:r>
              <a:rPr lang="en-US" sz="1800" i="1" spc="-10" dirty="0">
                <a:solidFill>
                  <a:srgbClr val="212121"/>
                </a:solidFill>
                <a:ea typeface="Calibri"/>
              </a:rPr>
              <a:t> de la Societe de </a:t>
            </a:r>
            <a:r>
              <a:rPr lang="en-US" sz="1800" i="1" spc="-10" dirty="0" err="1">
                <a:solidFill>
                  <a:srgbClr val="212121"/>
                </a:solidFill>
                <a:ea typeface="Calibri"/>
              </a:rPr>
              <a:t>medecine</a:t>
            </a:r>
            <a:r>
              <a:rPr lang="en-US" sz="1800" i="1" spc="-10" dirty="0">
                <a:solidFill>
                  <a:srgbClr val="212121"/>
                </a:solidFill>
                <a:ea typeface="Calibri"/>
              </a:rPr>
              <a:t> </a:t>
            </a:r>
            <a:r>
              <a:rPr lang="en-US" sz="1800" i="1" spc="-10" dirty="0" err="1">
                <a:solidFill>
                  <a:srgbClr val="212121"/>
                </a:solidFill>
                <a:ea typeface="Calibri"/>
              </a:rPr>
              <a:t>rurale</a:t>
            </a:r>
            <a:r>
              <a:rPr lang="en-US" sz="1800" i="1" spc="-10" dirty="0">
                <a:solidFill>
                  <a:srgbClr val="212121"/>
                </a:solidFill>
                <a:ea typeface="Calibri"/>
              </a:rPr>
              <a:t> du Canada</a:t>
            </a:r>
            <a:r>
              <a:rPr lang="en-US" sz="1800" spc="-10" dirty="0">
                <a:solidFill>
                  <a:srgbClr val="212121"/>
                </a:solidFill>
                <a:ea typeface="Calibri"/>
              </a:rPr>
              <a:t>, </a:t>
            </a:r>
            <a:r>
              <a:rPr lang="en-US" sz="1800" i="1" spc="-10" dirty="0">
                <a:solidFill>
                  <a:srgbClr val="212121"/>
                </a:solidFill>
                <a:ea typeface="Calibri"/>
              </a:rPr>
              <a:t>29</a:t>
            </a:r>
            <a:r>
              <a:rPr lang="en-US" sz="1800" spc="-10" dirty="0">
                <a:solidFill>
                  <a:srgbClr val="212121"/>
                </a:solidFill>
                <a:ea typeface="Calibri"/>
              </a:rPr>
              <a:t>(4), 167–172. https://doi.org/10.4103/cjrm.cjrm_1_24</a:t>
            </a:r>
          </a:p>
          <a:p>
            <a:pPr marL="239395" marR="854075" indent="-226695"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  <a:buFont typeface="Arial"/>
              <a:buChar char="•"/>
              <a:tabLst>
                <a:tab pos="241300" algn="l"/>
              </a:tabLst>
            </a:pPr>
            <a:endParaRPr lang="en-US" sz="1800" spc="-10" dirty="0">
              <a:solidFill>
                <a:srgbClr val="212121"/>
              </a:solidFill>
              <a:ea typeface="Calibri"/>
            </a:endParaRPr>
          </a:p>
          <a:p>
            <a:pPr marL="239395" marR="854075" indent="-226695"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1800" spc="-10" dirty="0">
                <a:solidFill>
                  <a:srgbClr val="212121"/>
                </a:solidFill>
                <a:ea typeface="Calibri"/>
              </a:rPr>
              <a:t>Uchiyama, M., Mori, K., Abe, T., &amp; </a:t>
            </a:r>
            <a:r>
              <a:rPr lang="en-US" sz="1800" spc="-10" dirty="0" err="1">
                <a:solidFill>
                  <a:srgbClr val="212121"/>
                </a:solidFill>
                <a:ea typeface="Calibri"/>
              </a:rPr>
              <a:t>Imaki</a:t>
            </a:r>
            <a:r>
              <a:rPr lang="en-US" sz="1800" spc="-10" dirty="0">
                <a:solidFill>
                  <a:srgbClr val="212121"/>
                </a:solidFill>
                <a:ea typeface="Calibri"/>
              </a:rPr>
              <a:t>, S. (2024). Risk factors for clinically important traumatic brain injury in minor head injury in older people. </a:t>
            </a:r>
            <a:r>
              <a:rPr lang="en-US" sz="1800" i="1" spc="-10" dirty="0">
                <a:solidFill>
                  <a:srgbClr val="212121"/>
                </a:solidFill>
                <a:ea typeface="Calibri"/>
              </a:rPr>
              <a:t>The American journal of emergency medicine</a:t>
            </a:r>
            <a:r>
              <a:rPr lang="en-US" sz="1800" spc="-10" dirty="0">
                <a:solidFill>
                  <a:srgbClr val="212121"/>
                </a:solidFill>
                <a:ea typeface="Calibri"/>
              </a:rPr>
              <a:t>, </a:t>
            </a:r>
            <a:r>
              <a:rPr lang="en-US" sz="1800" i="1" spc="-10" dirty="0">
                <a:solidFill>
                  <a:srgbClr val="212121"/>
                </a:solidFill>
                <a:ea typeface="Calibri"/>
              </a:rPr>
              <a:t>80</a:t>
            </a:r>
            <a:r>
              <a:rPr lang="en-US" sz="1800" spc="-10" dirty="0">
                <a:solidFill>
                  <a:srgbClr val="212121"/>
                </a:solidFill>
                <a:ea typeface="Calibri"/>
              </a:rPr>
              <a:t>, 156–161. https://doi.org/10.1016/j.ajem.2024.04.003</a:t>
            </a:r>
            <a:endParaRPr lang="en-US" sz="1800" spc="-10">
              <a:ea typeface="Calibri"/>
            </a:endParaRPr>
          </a:p>
          <a:p>
            <a:pPr marL="239395" marR="854075" indent="-226695"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  <a:buChar char="•"/>
              <a:tabLst>
                <a:tab pos="241300" algn="l"/>
              </a:tabLst>
            </a:pPr>
            <a:endParaRPr lang="en-US" spc="-10" dirty="0">
              <a:ea typeface="Calibri"/>
            </a:endParaRPr>
          </a:p>
          <a:p>
            <a:pPr marL="239395" marR="854075" indent="-226695"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  <a:buChar char="•"/>
              <a:tabLst>
                <a:tab pos="241300" algn="l"/>
              </a:tabLst>
            </a:pPr>
            <a:endParaRPr lang="en-US" spc="-10" dirty="0">
              <a:ea typeface="Calibri"/>
            </a:endParaRPr>
          </a:p>
          <a:p>
            <a:pPr marL="239395" marR="854075" indent="-226695"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  <a:buChar char="•"/>
              <a:tabLst>
                <a:tab pos="241300" algn="l"/>
              </a:tabLst>
            </a:pPr>
            <a:endParaRPr lang="en-US" spc="-10">
              <a:ea typeface="Calibri"/>
            </a:endParaRPr>
          </a:p>
          <a:p>
            <a:pPr marL="12700" marR="854075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lang="en-US" spc="-10"/>
          </a:p>
          <a:p>
            <a:pPr marL="239395" marR="854075" indent="-226695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spc="-10">
              <a:ea typeface="Calibri"/>
            </a:endParaRPr>
          </a:p>
          <a:p>
            <a:pPr marL="12700" marR="854075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lang="en-US" sz="2000" spc="-10">
              <a:ea typeface="Calibri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1638E1C5-3CE1-EB1D-6798-E89674C23B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0" y="1169171"/>
            <a:ext cx="9296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/>
              <a:t>References</a:t>
            </a:r>
            <a:endParaRPr spc="-10"/>
          </a:p>
        </p:txBody>
      </p:sp>
    </p:spTree>
    <p:extLst>
      <p:ext uri="{BB962C8B-B14F-4D97-AF65-F5344CB8AC3E}">
        <p14:creationId xmlns:p14="http://schemas.microsoft.com/office/powerpoint/2010/main" val="389942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22595C6-44F5-EC0B-3649-0002817CA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A75FDBB-9E3B-A3AF-AD54-5C97002F335F}"/>
              </a:ext>
            </a:extLst>
          </p:cNvPr>
          <p:cNvSpPr/>
          <p:nvPr/>
        </p:nvSpPr>
        <p:spPr>
          <a:xfrm>
            <a:off x="0" y="710831"/>
            <a:ext cx="12192000" cy="438784"/>
          </a:xfrm>
          <a:custGeom>
            <a:avLst/>
            <a:gdLst/>
            <a:ahLst/>
            <a:cxnLst/>
            <a:rect l="l" t="t" r="r" b="b"/>
            <a:pathLst>
              <a:path w="12192000" h="438784">
                <a:moveTo>
                  <a:pt x="0" y="438188"/>
                </a:moveTo>
                <a:lnTo>
                  <a:pt x="12191695" y="438188"/>
                </a:lnTo>
                <a:lnTo>
                  <a:pt x="12191695" y="0"/>
                </a:lnTo>
                <a:lnTo>
                  <a:pt x="0" y="0"/>
                </a:lnTo>
                <a:lnTo>
                  <a:pt x="0" y="438188"/>
                </a:lnTo>
                <a:close/>
              </a:path>
            </a:pathLst>
          </a:custGeom>
          <a:solidFill>
            <a:srgbClr val="024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BF2C109-4F49-7FD8-3CCB-711F76544953}"/>
              </a:ext>
            </a:extLst>
          </p:cNvPr>
          <p:cNvGrpSpPr/>
          <p:nvPr/>
        </p:nvGrpSpPr>
        <p:grpSpPr>
          <a:xfrm>
            <a:off x="0" y="0"/>
            <a:ext cx="12192000" cy="1434465"/>
            <a:chOff x="0" y="0"/>
            <a:chExt cx="12192000" cy="143446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3E0A240-DF6C-B866-E43A-F907FC8475DC}"/>
                </a:ext>
              </a:extLst>
            </p:cNvPr>
            <p:cNvSpPr/>
            <p:nvPr/>
          </p:nvSpPr>
          <p:spPr>
            <a:xfrm>
              <a:off x="0" y="0"/>
              <a:ext cx="12192000" cy="574675"/>
            </a:xfrm>
            <a:custGeom>
              <a:avLst/>
              <a:gdLst/>
              <a:ahLst/>
              <a:cxnLst/>
              <a:rect l="l" t="t" r="r" b="b"/>
              <a:pathLst>
                <a:path w="12192000" h="574675">
                  <a:moveTo>
                    <a:pt x="0" y="574421"/>
                  </a:moveTo>
                  <a:lnTo>
                    <a:pt x="12191695" y="574421"/>
                  </a:lnTo>
                  <a:lnTo>
                    <a:pt x="12191695" y="0"/>
                  </a:lnTo>
                  <a:lnTo>
                    <a:pt x="0" y="0"/>
                  </a:lnTo>
                  <a:lnTo>
                    <a:pt x="0" y="574421"/>
                  </a:lnTo>
                  <a:close/>
                </a:path>
              </a:pathLst>
            </a:custGeom>
            <a:solidFill>
              <a:srgbClr val="024E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D73D4A0-B25B-92C1-6F83-D6E129642A57}"/>
                </a:ext>
              </a:extLst>
            </p:cNvPr>
            <p:cNvSpPr/>
            <p:nvPr/>
          </p:nvSpPr>
          <p:spPr>
            <a:xfrm>
              <a:off x="4089" y="574420"/>
              <a:ext cx="12188190" cy="65405"/>
            </a:xfrm>
            <a:custGeom>
              <a:avLst/>
              <a:gdLst/>
              <a:ahLst/>
              <a:cxnLst/>
              <a:rect l="l" t="t" r="r" b="b"/>
              <a:pathLst>
                <a:path w="12188190" h="65404">
                  <a:moveTo>
                    <a:pt x="0" y="64820"/>
                  </a:moveTo>
                  <a:lnTo>
                    <a:pt x="12187605" y="64820"/>
                  </a:lnTo>
                  <a:lnTo>
                    <a:pt x="12187605" y="0"/>
                  </a:lnTo>
                  <a:lnTo>
                    <a:pt x="0" y="0"/>
                  </a:lnTo>
                  <a:lnTo>
                    <a:pt x="0" y="64820"/>
                  </a:lnTo>
                  <a:close/>
                </a:path>
              </a:pathLst>
            </a:custGeom>
            <a:solidFill>
              <a:srgbClr val="F4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0A8977B-59F9-5C65-DA7D-FA68CE916172}"/>
                </a:ext>
              </a:extLst>
            </p:cNvPr>
            <p:cNvSpPr/>
            <p:nvPr/>
          </p:nvSpPr>
          <p:spPr>
            <a:xfrm>
              <a:off x="4089" y="639241"/>
              <a:ext cx="12188190" cy="71755"/>
            </a:xfrm>
            <a:custGeom>
              <a:avLst/>
              <a:gdLst/>
              <a:ahLst/>
              <a:cxnLst/>
              <a:rect l="l" t="t" r="r" b="b"/>
              <a:pathLst>
                <a:path w="12188190" h="71754">
                  <a:moveTo>
                    <a:pt x="12187605" y="0"/>
                  </a:moveTo>
                  <a:lnTo>
                    <a:pt x="0" y="0"/>
                  </a:lnTo>
                  <a:lnTo>
                    <a:pt x="0" y="71589"/>
                  </a:lnTo>
                  <a:lnTo>
                    <a:pt x="12187605" y="71589"/>
                  </a:lnTo>
                  <a:lnTo>
                    <a:pt x="12187605" y="0"/>
                  </a:lnTo>
                  <a:close/>
                </a:path>
              </a:pathLst>
            </a:custGeom>
            <a:solidFill>
              <a:srgbClr val="179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DFC18DDC-B4D1-4AB8-6171-F2F5325563D0}"/>
                </a:ext>
              </a:extLst>
            </p:cNvPr>
            <p:cNvSpPr/>
            <p:nvPr/>
          </p:nvSpPr>
          <p:spPr>
            <a:xfrm>
              <a:off x="0" y="423045"/>
              <a:ext cx="12192000" cy="1011555"/>
            </a:xfrm>
            <a:custGeom>
              <a:avLst/>
              <a:gdLst/>
              <a:ahLst/>
              <a:cxnLst/>
              <a:rect l="l" t="t" r="r" b="b"/>
              <a:pathLst>
                <a:path w="12192000" h="1011555">
                  <a:moveTo>
                    <a:pt x="12191695" y="0"/>
                  </a:moveTo>
                  <a:lnTo>
                    <a:pt x="12187213" y="43638"/>
                  </a:lnTo>
                  <a:lnTo>
                    <a:pt x="12142815" y="174867"/>
                  </a:lnTo>
                  <a:lnTo>
                    <a:pt x="12021242" y="304876"/>
                  </a:lnTo>
                  <a:lnTo>
                    <a:pt x="11783571" y="361083"/>
                  </a:lnTo>
                  <a:lnTo>
                    <a:pt x="369434" y="373618"/>
                  </a:lnTo>
                  <a:lnTo>
                    <a:pt x="315129" y="379687"/>
                  </a:lnTo>
                  <a:lnTo>
                    <a:pt x="193400" y="418296"/>
                  </a:lnTo>
                  <a:lnTo>
                    <a:pt x="66026" y="520047"/>
                  </a:lnTo>
                  <a:lnTo>
                    <a:pt x="0" y="701227"/>
                  </a:lnTo>
                  <a:lnTo>
                    <a:pt x="0" y="1010929"/>
                  </a:lnTo>
                  <a:lnTo>
                    <a:pt x="12191695" y="1010929"/>
                  </a:lnTo>
                  <a:lnTo>
                    <a:pt x="121916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>
            <a:extLst>
              <a:ext uri="{FF2B5EF4-FFF2-40B4-BE49-F238E27FC236}">
                <a16:creationId xmlns:a16="http://schemas.microsoft.com/office/drawing/2014/main" id="{5034275D-7DCD-460B-749E-F467F8AD0A3B}"/>
              </a:ext>
            </a:extLst>
          </p:cNvPr>
          <p:cNvGrpSpPr/>
          <p:nvPr/>
        </p:nvGrpSpPr>
        <p:grpSpPr>
          <a:xfrm>
            <a:off x="9771213" y="6220872"/>
            <a:ext cx="2026920" cy="416559"/>
            <a:chOff x="9771213" y="6220872"/>
            <a:chExt cx="2026920" cy="416559"/>
          </a:xfrm>
        </p:grpSpPr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075E7076-58DB-9A9D-B9B0-52D87E050A7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21284" y="6308181"/>
              <a:ext cx="1576500" cy="227854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9A700E8E-C7A5-80C3-17F4-9F56CE543A7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71213" y="6220872"/>
              <a:ext cx="416377" cy="416377"/>
            </a:xfrm>
            <a:prstGeom prst="rect">
              <a:avLst/>
            </a:prstGeom>
          </p:spPr>
        </p:pic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8F79AF0B-2A28-F4FC-A15D-9C88E2E6A497}"/>
                </a:ext>
              </a:extLst>
            </p:cNvPr>
            <p:cNvSpPr/>
            <p:nvPr/>
          </p:nvSpPr>
          <p:spPr>
            <a:xfrm>
              <a:off x="9784669" y="6234640"/>
              <a:ext cx="375920" cy="375920"/>
            </a:xfrm>
            <a:custGeom>
              <a:avLst/>
              <a:gdLst/>
              <a:ahLst/>
              <a:cxnLst/>
              <a:rect l="l" t="t" r="r" b="b"/>
              <a:pathLst>
                <a:path w="375920" h="375920">
                  <a:moveTo>
                    <a:pt x="187820" y="0"/>
                  </a:moveTo>
                  <a:lnTo>
                    <a:pt x="137950" y="6719"/>
                  </a:lnTo>
                  <a:lnTo>
                    <a:pt x="93101" y="25675"/>
                  </a:lnTo>
                  <a:lnTo>
                    <a:pt x="55076" y="55064"/>
                  </a:lnTo>
                  <a:lnTo>
                    <a:pt x="25681" y="93082"/>
                  </a:lnTo>
                  <a:lnTo>
                    <a:pt x="6721" y="137927"/>
                  </a:lnTo>
                  <a:lnTo>
                    <a:pt x="0" y="187794"/>
                  </a:lnTo>
                  <a:lnTo>
                    <a:pt x="6721" y="237664"/>
                  </a:lnTo>
                  <a:lnTo>
                    <a:pt x="25681" y="282513"/>
                  </a:lnTo>
                  <a:lnTo>
                    <a:pt x="55076" y="320538"/>
                  </a:lnTo>
                  <a:lnTo>
                    <a:pt x="93101" y="349933"/>
                  </a:lnTo>
                  <a:lnTo>
                    <a:pt x="137950" y="368893"/>
                  </a:lnTo>
                  <a:lnTo>
                    <a:pt x="187820" y="375615"/>
                  </a:lnTo>
                  <a:lnTo>
                    <a:pt x="237689" y="368893"/>
                  </a:lnTo>
                  <a:lnTo>
                    <a:pt x="247025" y="364947"/>
                  </a:lnTo>
                  <a:lnTo>
                    <a:pt x="187820" y="364947"/>
                  </a:lnTo>
                  <a:lnTo>
                    <a:pt x="140779" y="358608"/>
                  </a:lnTo>
                  <a:lnTo>
                    <a:pt x="98478" y="340727"/>
                  </a:lnTo>
                  <a:lnTo>
                    <a:pt x="62617" y="313004"/>
                  </a:lnTo>
                  <a:lnTo>
                    <a:pt x="34897" y="277140"/>
                  </a:lnTo>
                  <a:lnTo>
                    <a:pt x="17018" y="234836"/>
                  </a:lnTo>
                  <a:lnTo>
                    <a:pt x="10680" y="187794"/>
                  </a:lnTo>
                  <a:lnTo>
                    <a:pt x="17018" y="140758"/>
                  </a:lnTo>
                  <a:lnTo>
                    <a:pt x="34897" y="98458"/>
                  </a:lnTo>
                  <a:lnTo>
                    <a:pt x="62617" y="62596"/>
                  </a:lnTo>
                  <a:lnTo>
                    <a:pt x="98478" y="34874"/>
                  </a:lnTo>
                  <a:lnTo>
                    <a:pt x="140779" y="16993"/>
                  </a:lnTo>
                  <a:lnTo>
                    <a:pt x="187820" y="10655"/>
                  </a:lnTo>
                  <a:lnTo>
                    <a:pt x="247002" y="10655"/>
                  </a:lnTo>
                  <a:lnTo>
                    <a:pt x="237689" y="6719"/>
                  </a:lnTo>
                  <a:lnTo>
                    <a:pt x="187820" y="0"/>
                  </a:lnTo>
                  <a:close/>
                </a:path>
                <a:path w="375920" h="375920">
                  <a:moveTo>
                    <a:pt x="247002" y="10655"/>
                  </a:moveTo>
                  <a:lnTo>
                    <a:pt x="187820" y="10655"/>
                  </a:lnTo>
                  <a:lnTo>
                    <a:pt x="234861" y="16993"/>
                  </a:lnTo>
                  <a:lnTo>
                    <a:pt x="277162" y="34874"/>
                  </a:lnTo>
                  <a:lnTo>
                    <a:pt x="313023" y="62596"/>
                  </a:lnTo>
                  <a:lnTo>
                    <a:pt x="340743" y="98458"/>
                  </a:lnTo>
                  <a:lnTo>
                    <a:pt x="358622" y="140758"/>
                  </a:lnTo>
                  <a:lnTo>
                    <a:pt x="364959" y="187794"/>
                  </a:lnTo>
                  <a:lnTo>
                    <a:pt x="358622" y="234836"/>
                  </a:lnTo>
                  <a:lnTo>
                    <a:pt x="340743" y="277140"/>
                  </a:lnTo>
                  <a:lnTo>
                    <a:pt x="313023" y="313004"/>
                  </a:lnTo>
                  <a:lnTo>
                    <a:pt x="277162" y="340727"/>
                  </a:lnTo>
                  <a:lnTo>
                    <a:pt x="234861" y="358608"/>
                  </a:lnTo>
                  <a:lnTo>
                    <a:pt x="187820" y="364947"/>
                  </a:lnTo>
                  <a:lnTo>
                    <a:pt x="247025" y="364947"/>
                  </a:lnTo>
                  <a:lnTo>
                    <a:pt x="282539" y="349933"/>
                  </a:lnTo>
                  <a:lnTo>
                    <a:pt x="320563" y="320538"/>
                  </a:lnTo>
                  <a:lnTo>
                    <a:pt x="349958" y="282513"/>
                  </a:lnTo>
                  <a:lnTo>
                    <a:pt x="368919" y="237664"/>
                  </a:lnTo>
                  <a:lnTo>
                    <a:pt x="375640" y="187794"/>
                  </a:lnTo>
                  <a:lnTo>
                    <a:pt x="368919" y="137927"/>
                  </a:lnTo>
                  <a:lnTo>
                    <a:pt x="349958" y="93082"/>
                  </a:lnTo>
                  <a:lnTo>
                    <a:pt x="320563" y="55064"/>
                  </a:lnTo>
                  <a:lnTo>
                    <a:pt x="282539" y="25675"/>
                  </a:lnTo>
                  <a:lnTo>
                    <a:pt x="247002" y="10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88592FDA-5AF0-AC20-0678-96ED3B1BA8D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52916" y="6235219"/>
              <a:ext cx="225333" cy="384536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52BD43EB-CBFE-1710-C2C2-7ABC1968C1F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19037" y="6448374"/>
              <a:ext cx="78917" cy="87718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3C5FFD3E-9EF9-B247-EC66-46EBB833E67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54226" y="6272518"/>
              <a:ext cx="69242" cy="154660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D3FDD4D3-AF35-9175-7F24-11EAFDEA382D}"/>
                </a:ext>
              </a:extLst>
            </p:cNvPr>
            <p:cNvSpPr/>
            <p:nvPr/>
          </p:nvSpPr>
          <p:spPr>
            <a:xfrm>
              <a:off x="9930964" y="6245913"/>
              <a:ext cx="81280" cy="353060"/>
            </a:xfrm>
            <a:custGeom>
              <a:avLst/>
              <a:gdLst/>
              <a:ahLst/>
              <a:cxnLst/>
              <a:rect l="l" t="t" r="r" b="b"/>
              <a:pathLst>
                <a:path w="81279" h="353059">
                  <a:moveTo>
                    <a:pt x="60553" y="0"/>
                  </a:moveTo>
                  <a:lnTo>
                    <a:pt x="0" y="350443"/>
                  </a:lnTo>
                  <a:lnTo>
                    <a:pt x="13385" y="352907"/>
                  </a:lnTo>
                  <a:lnTo>
                    <a:pt x="81076" y="3771"/>
                  </a:lnTo>
                  <a:lnTo>
                    <a:pt x="60553" y="0"/>
                  </a:lnTo>
                  <a:close/>
                </a:path>
              </a:pathLst>
            </a:custGeom>
            <a:solidFill>
              <a:srgbClr val="12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8F06BB0F-FF62-F297-56B9-2372D69581DC}"/>
                </a:ext>
              </a:extLst>
            </p:cNvPr>
            <p:cNvSpPr/>
            <p:nvPr/>
          </p:nvSpPr>
          <p:spPr>
            <a:xfrm>
              <a:off x="9861550" y="6249746"/>
              <a:ext cx="196215" cy="320675"/>
            </a:xfrm>
            <a:custGeom>
              <a:avLst/>
              <a:gdLst/>
              <a:ahLst/>
              <a:cxnLst/>
              <a:rect l="l" t="t" r="r" b="b"/>
              <a:pathLst>
                <a:path w="196215" h="320675">
                  <a:moveTo>
                    <a:pt x="134277" y="267716"/>
                  </a:moveTo>
                  <a:lnTo>
                    <a:pt x="134112" y="266839"/>
                  </a:lnTo>
                  <a:lnTo>
                    <a:pt x="129870" y="261442"/>
                  </a:lnTo>
                  <a:lnTo>
                    <a:pt x="134277" y="267716"/>
                  </a:lnTo>
                  <a:close/>
                </a:path>
                <a:path w="196215" h="320675">
                  <a:moveTo>
                    <a:pt x="140500" y="290182"/>
                  </a:moveTo>
                  <a:lnTo>
                    <a:pt x="139839" y="277545"/>
                  </a:lnTo>
                  <a:lnTo>
                    <a:pt x="139738" y="275488"/>
                  </a:lnTo>
                  <a:lnTo>
                    <a:pt x="134277" y="267716"/>
                  </a:lnTo>
                  <a:lnTo>
                    <a:pt x="90449" y="288988"/>
                  </a:lnTo>
                  <a:lnTo>
                    <a:pt x="50431" y="300329"/>
                  </a:lnTo>
                  <a:lnTo>
                    <a:pt x="1778" y="312483"/>
                  </a:lnTo>
                  <a:lnTo>
                    <a:pt x="76" y="319951"/>
                  </a:lnTo>
                  <a:lnTo>
                    <a:pt x="0" y="320294"/>
                  </a:lnTo>
                  <a:lnTo>
                    <a:pt x="21107" y="320294"/>
                  </a:lnTo>
                  <a:lnTo>
                    <a:pt x="84582" y="318363"/>
                  </a:lnTo>
                  <a:lnTo>
                    <a:pt x="124853" y="312191"/>
                  </a:lnTo>
                  <a:lnTo>
                    <a:pt x="136563" y="302298"/>
                  </a:lnTo>
                  <a:lnTo>
                    <a:pt x="140500" y="290182"/>
                  </a:lnTo>
                  <a:close/>
                </a:path>
                <a:path w="196215" h="320675">
                  <a:moveTo>
                    <a:pt x="165557" y="161480"/>
                  </a:moveTo>
                  <a:lnTo>
                    <a:pt x="162001" y="143611"/>
                  </a:lnTo>
                  <a:lnTo>
                    <a:pt x="157924" y="156298"/>
                  </a:lnTo>
                  <a:lnTo>
                    <a:pt x="149720" y="163880"/>
                  </a:lnTo>
                  <a:lnTo>
                    <a:pt x="140614" y="167919"/>
                  </a:lnTo>
                  <a:lnTo>
                    <a:pt x="133883" y="169926"/>
                  </a:lnTo>
                  <a:lnTo>
                    <a:pt x="114300" y="176745"/>
                  </a:lnTo>
                  <a:lnTo>
                    <a:pt x="69621" y="196342"/>
                  </a:lnTo>
                  <a:lnTo>
                    <a:pt x="58572" y="245211"/>
                  </a:lnTo>
                  <a:lnTo>
                    <a:pt x="60680" y="240372"/>
                  </a:lnTo>
                  <a:lnTo>
                    <a:pt x="65646" y="235432"/>
                  </a:lnTo>
                  <a:lnTo>
                    <a:pt x="75565" y="230111"/>
                  </a:lnTo>
                  <a:lnTo>
                    <a:pt x="92519" y="224167"/>
                  </a:lnTo>
                  <a:lnTo>
                    <a:pt x="111620" y="218224"/>
                  </a:lnTo>
                  <a:lnTo>
                    <a:pt x="126580" y="212826"/>
                  </a:lnTo>
                  <a:lnTo>
                    <a:pt x="137502" y="207543"/>
                  </a:lnTo>
                  <a:lnTo>
                    <a:pt x="144500" y="201942"/>
                  </a:lnTo>
                  <a:lnTo>
                    <a:pt x="158457" y="185178"/>
                  </a:lnTo>
                  <a:lnTo>
                    <a:pt x="164922" y="173507"/>
                  </a:lnTo>
                  <a:lnTo>
                    <a:pt x="165557" y="161480"/>
                  </a:lnTo>
                  <a:close/>
                </a:path>
                <a:path w="196215" h="320675">
                  <a:moveTo>
                    <a:pt x="195719" y="30683"/>
                  </a:moveTo>
                  <a:lnTo>
                    <a:pt x="159727" y="952"/>
                  </a:lnTo>
                  <a:lnTo>
                    <a:pt x="146862" y="0"/>
                  </a:lnTo>
                  <a:lnTo>
                    <a:pt x="138582" y="1981"/>
                  </a:lnTo>
                  <a:lnTo>
                    <a:pt x="131330" y="8953"/>
                  </a:lnTo>
                  <a:lnTo>
                    <a:pt x="121488" y="22987"/>
                  </a:lnTo>
                  <a:lnTo>
                    <a:pt x="135585" y="18440"/>
                  </a:lnTo>
                  <a:lnTo>
                    <a:pt x="145529" y="18262"/>
                  </a:lnTo>
                  <a:lnTo>
                    <a:pt x="156057" y="23660"/>
                  </a:lnTo>
                  <a:lnTo>
                    <a:pt x="171869" y="35839"/>
                  </a:lnTo>
                  <a:lnTo>
                    <a:pt x="190042" y="35585"/>
                  </a:lnTo>
                  <a:lnTo>
                    <a:pt x="195719" y="30683"/>
                  </a:lnTo>
                  <a:close/>
                </a:path>
              </a:pathLst>
            </a:custGeom>
            <a:solidFill>
              <a:srgbClr val="B7C1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DCA682D5-8747-7B3E-BC07-B41B1132C92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09594" y="6368249"/>
              <a:ext cx="337997" cy="99187"/>
            </a:xfrm>
            <a:prstGeom prst="rect">
              <a:avLst/>
            </a:prstGeom>
          </p:spPr>
        </p:pic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0BF3BDE9-BAAE-9FEC-DE22-FB0830EFF972}"/>
                </a:ext>
              </a:extLst>
            </p:cNvPr>
            <p:cNvSpPr/>
            <p:nvPr/>
          </p:nvSpPr>
          <p:spPr>
            <a:xfrm>
              <a:off x="9819437" y="6378143"/>
              <a:ext cx="309880" cy="71120"/>
            </a:xfrm>
            <a:custGeom>
              <a:avLst/>
              <a:gdLst/>
              <a:ahLst/>
              <a:cxnLst/>
              <a:rect l="l" t="t" r="r" b="b"/>
              <a:pathLst>
                <a:path w="309879" h="71120">
                  <a:moveTo>
                    <a:pt x="56756" y="1117"/>
                  </a:moveTo>
                  <a:lnTo>
                    <a:pt x="42519" y="1117"/>
                  </a:lnTo>
                  <a:lnTo>
                    <a:pt x="42583" y="28689"/>
                  </a:lnTo>
                  <a:lnTo>
                    <a:pt x="42786" y="35902"/>
                  </a:lnTo>
                  <a:lnTo>
                    <a:pt x="43192" y="42900"/>
                  </a:lnTo>
                  <a:lnTo>
                    <a:pt x="43840" y="49745"/>
                  </a:lnTo>
                  <a:lnTo>
                    <a:pt x="43522" y="49745"/>
                  </a:lnTo>
                  <a:lnTo>
                    <a:pt x="18110" y="1117"/>
                  </a:lnTo>
                  <a:lnTo>
                    <a:pt x="0" y="1117"/>
                  </a:lnTo>
                  <a:lnTo>
                    <a:pt x="0" y="69672"/>
                  </a:lnTo>
                  <a:lnTo>
                    <a:pt x="14236" y="69672"/>
                  </a:lnTo>
                  <a:lnTo>
                    <a:pt x="14236" y="49022"/>
                  </a:lnTo>
                  <a:lnTo>
                    <a:pt x="14084" y="33274"/>
                  </a:lnTo>
                  <a:lnTo>
                    <a:pt x="13627" y="19126"/>
                  </a:lnTo>
                  <a:lnTo>
                    <a:pt x="13931" y="19024"/>
                  </a:lnTo>
                  <a:lnTo>
                    <a:pt x="16637" y="25171"/>
                  </a:lnTo>
                  <a:lnTo>
                    <a:pt x="19621" y="31394"/>
                  </a:lnTo>
                  <a:lnTo>
                    <a:pt x="22733" y="37490"/>
                  </a:lnTo>
                  <a:lnTo>
                    <a:pt x="40487" y="69672"/>
                  </a:lnTo>
                  <a:lnTo>
                    <a:pt x="56756" y="69672"/>
                  </a:lnTo>
                  <a:lnTo>
                    <a:pt x="56756" y="1117"/>
                  </a:lnTo>
                  <a:close/>
                </a:path>
                <a:path w="309879" h="71120">
                  <a:moveTo>
                    <a:pt x="121335" y="3060"/>
                  </a:moveTo>
                  <a:lnTo>
                    <a:pt x="118579" y="1638"/>
                  </a:lnTo>
                  <a:lnTo>
                    <a:pt x="112496" y="0"/>
                  </a:lnTo>
                  <a:lnTo>
                    <a:pt x="104457" y="0"/>
                  </a:lnTo>
                  <a:lnTo>
                    <a:pt x="89839" y="2400"/>
                  </a:lnTo>
                  <a:lnTo>
                    <a:pt x="77952" y="9436"/>
                  </a:lnTo>
                  <a:lnTo>
                    <a:pt x="69951" y="20866"/>
                  </a:lnTo>
                  <a:lnTo>
                    <a:pt x="67030" y="36410"/>
                  </a:lnTo>
                  <a:lnTo>
                    <a:pt x="69303" y="50012"/>
                  </a:lnTo>
                  <a:lnTo>
                    <a:pt x="76085" y="60871"/>
                  </a:lnTo>
                  <a:lnTo>
                    <a:pt x="87312" y="68084"/>
                  </a:lnTo>
                  <a:lnTo>
                    <a:pt x="102933" y="70688"/>
                  </a:lnTo>
                  <a:lnTo>
                    <a:pt x="111264" y="70688"/>
                  </a:lnTo>
                  <a:lnTo>
                    <a:pt x="117678" y="69164"/>
                  </a:lnTo>
                  <a:lnTo>
                    <a:pt x="120523" y="67741"/>
                  </a:lnTo>
                  <a:lnTo>
                    <a:pt x="118186" y="55638"/>
                  </a:lnTo>
                  <a:lnTo>
                    <a:pt x="115125" y="56845"/>
                  </a:lnTo>
                  <a:lnTo>
                    <a:pt x="109943" y="57873"/>
                  </a:lnTo>
                  <a:lnTo>
                    <a:pt x="105257" y="57873"/>
                  </a:lnTo>
                  <a:lnTo>
                    <a:pt x="95986" y="56311"/>
                  </a:lnTo>
                  <a:lnTo>
                    <a:pt x="89090" y="51841"/>
                  </a:lnTo>
                  <a:lnTo>
                    <a:pt x="84785" y="44792"/>
                  </a:lnTo>
                  <a:lnTo>
                    <a:pt x="83299" y="35496"/>
                  </a:lnTo>
                  <a:lnTo>
                    <a:pt x="84975" y="25527"/>
                  </a:lnTo>
                  <a:lnTo>
                    <a:pt x="89611" y="18440"/>
                  </a:lnTo>
                  <a:lnTo>
                    <a:pt x="96545" y="14224"/>
                  </a:lnTo>
                  <a:lnTo>
                    <a:pt x="105168" y="12827"/>
                  </a:lnTo>
                  <a:lnTo>
                    <a:pt x="110655" y="12827"/>
                  </a:lnTo>
                  <a:lnTo>
                    <a:pt x="115023" y="14033"/>
                  </a:lnTo>
                  <a:lnTo>
                    <a:pt x="118186" y="15354"/>
                  </a:lnTo>
                  <a:lnTo>
                    <a:pt x="121335" y="3060"/>
                  </a:lnTo>
                  <a:close/>
                </a:path>
                <a:path w="309879" h="71120">
                  <a:moveTo>
                    <a:pt x="178790" y="3060"/>
                  </a:moveTo>
                  <a:lnTo>
                    <a:pt x="176047" y="1638"/>
                  </a:lnTo>
                  <a:lnTo>
                    <a:pt x="169951" y="0"/>
                  </a:lnTo>
                  <a:lnTo>
                    <a:pt x="161912" y="0"/>
                  </a:lnTo>
                  <a:lnTo>
                    <a:pt x="147307" y="2400"/>
                  </a:lnTo>
                  <a:lnTo>
                    <a:pt x="135420" y="9436"/>
                  </a:lnTo>
                  <a:lnTo>
                    <a:pt x="127419" y="20866"/>
                  </a:lnTo>
                  <a:lnTo>
                    <a:pt x="124485" y="36410"/>
                  </a:lnTo>
                  <a:lnTo>
                    <a:pt x="126758" y="50012"/>
                  </a:lnTo>
                  <a:lnTo>
                    <a:pt x="133553" y="60871"/>
                  </a:lnTo>
                  <a:lnTo>
                    <a:pt x="144780" y="68084"/>
                  </a:lnTo>
                  <a:lnTo>
                    <a:pt x="160388" y="70688"/>
                  </a:lnTo>
                  <a:lnTo>
                    <a:pt x="168719" y="70688"/>
                  </a:lnTo>
                  <a:lnTo>
                    <a:pt x="175133" y="69164"/>
                  </a:lnTo>
                  <a:lnTo>
                    <a:pt x="177977" y="67741"/>
                  </a:lnTo>
                  <a:lnTo>
                    <a:pt x="175641" y="55638"/>
                  </a:lnTo>
                  <a:lnTo>
                    <a:pt x="172580" y="56845"/>
                  </a:lnTo>
                  <a:lnTo>
                    <a:pt x="167398" y="57873"/>
                  </a:lnTo>
                  <a:lnTo>
                    <a:pt x="162712" y="57873"/>
                  </a:lnTo>
                  <a:lnTo>
                    <a:pt x="153454" y="56311"/>
                  </a:lnTo>
                  <a:lnTo>
                    <a:pt x="146545" y="51841"/>
                  </a:lnTo>
                  <a:lnTo>
                    <a:pt x="142240" y="44792"/>
                  </a:lnTo>
                  <a:lnTo>
                    <a:pt x="140754" y="35496"/>
                  </a:lnTo>
                  <a:lnTo>
                    <a:pt x="142443" y="25527"/>
                  </a:lnTo>
                  <a:lnTo>
                    <a:pt x="147078" y="18440"/>
                  </a:lnTo>
                  <a:lnTo>
                    <a:pt x="154012" y="14224"/>
                  </a:lnTo>
                  <a:lnTo>
                    <a:pt x="162623" y="12827"/>
                  </a:lnTo>
                  <a:lnTo>
                    <a:pt x="168109" y="12827"/>
                  </a:lnTo>
                  <a:lnTo>
                    <a:pt x="172478" y="14033"/>
                  </a:lnTo>
                  <a:lnTo>
                    <a:pt x="175641" y="15354"/>
                  </a:lnTo>
                  <a:lnTo>
                    <a:pt x="178790" y="3060"/>
                  </a:lnTo>
                  <a:close/>
                </a:path>
                <a:path w="309879" h="71120">
                  <a:moveTo>
                    <a:pt x="244690" y="1130"/>
                  </a:moveTo>
                  <a:lnTo>
                    <a:pt x="229235" y="1130"/>
                  </a:lnTo>
                  <a:lnTo>
                    <a:pt x="229235" y="27482"/>
                  </a:lnTo>
                  <a:lnTo>
                    <a:pt x="203708" y="27482"/>
                  </a:lnTo>
                  <a:lnTo>
                    <a:pt x="203708" y="1130"/>
                  </a:lnTo>
                  <a:lnTo>
                    <a:pt x="188150" y="1130"/>
                  </a:lnTo>
                  <a:lnTo>
                    <a:pt x="188150" y="69684"/>
                  </a:lnTo>
                  <a:lnTo>
                    <a:pt x="203708" y="69684"/>
                  </a:lnTo>
                  <a:lnTo>
                    <a:pt x="203708" y="40995"/>
                  </a:lnTo>
                  <a:lnTo>
                    <a:pt x="229235" y="40995"/>
                  </a:lnTo>
                  <a:lnTo>
                    <a:pt x="229235" y="69684"/>
                  </a:lnTo>
                  <a:lnTo>
                    <a:pt x="244690" y="69684"/>
                  </a:lnTo>
                  <a:lnTo>
                    <a:pt x="244690" y="1130"/>
                  </a:lnTo>
                  <a:close/>
                </a:path>
                <a:path w="309879" h="71120">
                  <a:moveTo>
                    <a:pt x="309384" y="3060"/>
                  </a:moveTo>
                  <a:lnTo>
                    <a:pt x="306628" y="1638"/>
                  </a:lnTo>
                  <a:lnTo>
                    <a:pt x="300532" y="0"/>
                  </a:lnTo>
                  <a:lnTo>
                    <a:pt x="292506" y="0"/>
                  </a:lnTo>
                  <a:lnTo>
                    <a:pt x="277888" y="2400"/>
                  </a:lnTo>
                  <a:lnTo>
                    <a:pt x="266001" y="9436"/>
                  </a:lnTo>
                  <a:lnTo>
                    <a:pt x="258000" y="20866"/>
                  </a:lnTo>
                  <a:lnTo>
                    <a:pt x="255079" y="36410"/>
                  </a:lnTo>
                  <a:lnTo>
                    <a:pt x="257352" y="50012"/>
                  </a:lnTo>
                  <a:lnTo>
                    <a:pt x="264134" y="60871"/>
                  </a:lnTo>
                  <a:lnTo>
                    <a:pt x="275361" y="68084"/>
                  </a:lnTo>
                  <a:lnTo>
                    <a:pt x="290982" y="70688"/>
                  </a:lnTo>
                  <a:lnTo>
                    <a:pt x="299313" y="70688"/>
                  </a:lnTo>
                  <a:lnTo>
                    <a:pt x="305727" y="69164"/>
                  </a:lnTo>
                  <a:lnTo>
                    <a:pt x="308571" y="67741"/>
                  </a:lnTo>
                  <a:lnTo>
                    <a:pt x="306235" y="55638"/>
                  </a:lnTo>
                  <a:lnTo>
                    <a:pt x="303174" y="56845"/>
                  </a:lnTo>
                  <a:lnTo>
                    <a:pt x="297992" y="57873"/>
                  </a:lnTo>
                  <a:lnTo>
                    <a:pt x="293306" y="57873"/>
                  </a:lnTo>
                  <a:lnTo>
                    <a:pt x="284035" y="56311"/>
                  </a:lnTo>
                  <a:lnTo>
                    <a:pt x="277139" y="51841"/>
                  </a:lnTo>
                  <a:lnTo>
                    <a:pt x="272834" y="44792"/>
                  </a:lnTo>
                  <a:lnTo>
                    <a:pt x="271348" y="35496"/>
                  </a:lnTo>
                  <a:lnTo>
                    <a:pt x="273024" y="25527"/>
                  </a:lnTo>
                  <a:lnTo>
                    <a:pt x="277660" y="18440"/>
                  </a:lnTo>
                  <a:lnTo>
                    <a:pt x="284594" y="14224"/>
                  </a:lnTo>
                  <a:lnTo>
                    <a:pt x="293217" y="12827"/>
                  </a:lnTo>
                  <a:lnTo>
                    <a:pt x="298704" y="12827"/>
                  </a:lnTo>
                  <a:lnTo>
                    <a:pt x="303072" y="14033"/>
                  </a:lnTo>
                  <a:lnTo>
                    <a:pt x="306235" y="15354"/>
                  </a:lnTo>
                  <a:lnTo>
                    <a:pt x="309384" y="30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6E53DCD8-55F4-841D-9897-C1100E0ABFD7}"/>
                </a:ext>
              </a:extLst>
            </p:cNvPr>
            <p:cNvSpPr/>
            <p:nvPr/>
          </p:nvSpPr>
          <p:spPr>
            <a:xfrm>
              <a:off x="10123539" y="6574817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2656" y="0"/>
                  </a:moveTo>
                  <a:lnTo>
                    <a:pt x="6426" y="0"/>
                  </a:lnTo>
                  <a:lnTo>
                    <a:pt x="0" y="6248"/>
                  </a:lnTo>
                  <a:lnTo>
                    <a:pt x="0" y="22313"/>
                  </a:lnTo>
                  <a:lnTo>
                    <a:pt x="6426" y="28549"/>
                  </a:lnTo>
                  <a:lnTo>
                    <a:pt x="22656" y="28549"/>
                  </a:lnTo>
                  <a:lnTo>
                    <a:pt x="25276" y="25971"/>
                  </a:lnTo>
                  <a:lnTo>
                    <a:pt x="8026" y="25971"/>
                  </a:lnTo>
                  <a:lnTo>
                    <a:pt x="3111" y="20789"/>
                  </a:lnTo>
                  <a:lnTo>
                    <a:pt x="3111" y="7861"/>
                  </a:lnTo>
                  <a:lnTo>
                    <a:pt x="3681" y="7150"/>
                  </a:lnTo>
                  <a:lnTo>
                    <a:pt x="8026" y="2501"/>
                  </a:lnTo>
                  <a:lnTo>
                    <a:pt x="25194" y="2501"/>
                  </a:lnTo>
                  <a:lnTo>
                    <a:pt x="22656" y="0"/>
                  </a:lnTo>
                  <a:close/>
                </a:path>
                <a:path w="29209" h="28575">
                  <a:moveTo>
                    <a:pt x="25194" y="2501"/>
                  </a:moveTo>
                  <a:lnTo>
                    <a:pt x="21056" y="2501"/>
                  </a:lnTo>
                  <a:lnTo>
                    <a:pt x="25233" y="7150"/>
                  </a:lnTo>
                  <a:lnTo>
                    <a:pt x="25781" y="7861"/>
                  </a:lnTo>
                  <a:lnTo>
                    <a:pt x="25781" y="20789"/>
                  </a:lnTo>
                  <a:lnTo>
                    <a:pt x="21056" y="25971"/>
                  </a:lnTo>
                  <a:lnTo>
                    <a:pt x="25276" y="25971"/>
                  </a:lnTo>
                  <a:lnTo>
                    <a:pt x="28994" y="22313"/>
                  </a:lnTo>
                  <a:lnTo>
                    <a:pt x="28994" y="6248"/>
                  </a:lnTo>
                  <a:lnTo>
                    <a:pt x="25194" y="2501"/>
                  </a:lnTo>
                  <a:close/>
                </a:path>
                <a:path w="29209" h="28575">
                  <a:moveTo>
                    <a:pt x="16865" y="6705"/>
                  </a:moveTo>
                  <a:lnTo>
                    <a:pt x="12293" y="6705"/>
                  </a:lnTo>
                  <a:lnTo>
                    <a:pt x="10693" y="6870"/>
                  </a:lnTo>
                  <a:lnTo>
                    <a:pt x="9182" y="7150"/>
                  </a:lnTo>
                  <a:lnTo>
                    <a:pt x="9182" y="22047"/>
                  </a:lnTo>
                  <a:lnTo>
                    <a:pt x="11950" y="22047"/>
                  </a:lnTo>
                  <a:lnTo>
                    <a:pt x="11950" y="15798"/>
                  </a:lnTo>
                  <a:lnTo>
                    <a:pt x="19331" y="15798"/>
                  </a:lnTo>
                  <a:lnTo>
                    <a:pt x="18999" y="15252"/>
                  </a:lnTo>
                  <a:lnTo>
                    <a:pt x="17665" y="14731"/>
                  </a:lnTo>
                  <a:lnTo>
                    <a:pt x="17665" y="14541"/>
                  </a:lnTo>
                  <a:lnTo>
                    <a:pt x="19265" y="14020"/>
                  </a:lnTo>
                  <a:lnTo>
                    <a:pt x="19690" y="13652"/>
                  </a:lnTo>
                  <a:lnTo>
                    <a:pt x="11950" y="13652"/>
                  </a:lnTo>
                  <a:lnTo>
                    <a:pt x="11950" y="9016"/>
                  </a:lnTo>
                  <a:lnTo>
                    <a:pt x="20277" y="9016"/>
                  </a:lnTo>
                  <a:lnTo>
                    <a:pt x="19977" y="8470"/>
                  </a:lnTo>
                  <a:lnTo>
                    <a:pt x="19088" y="7861"/>
                  </a:lnTo>
                  <a:lnTo>
                    <a:pt x="18110" y="7150"/>
                  </a:lnTo>
                  <a:lnTo>
                    <a:pt x="16865" y="6705"/>
                  </a:lnTo>
                  <a:close/>
                </a:path>
                <a:path w="29209" h="28575">
                  <a:moveTo>
                    <a:pt x="19331" y="15798"/>
                  </a:moveTo>
                  <a:lnTo>
                    <a:pt x="15875" y="15798"/>
                  </a:lnTo>
                  <a:lnTo>
                    <a:pt x="16865" y="16497"/>
                  </a:lnTo>
                  <a:lnTo>
                    <a:pt x="17208" y="18122"/>
                  </a:lnTo>
                  <a:lnTo>
                    <a:pt x="17576" y="20154"/>
                  </a:lnTo>
                  <a:lnTo>
                    <a:pt x="17919" y="21513"/>
                  </a:lnTo>
                  <a:lnTo>
                    <a:pt x="18376" y="22047"/>
                  </a:lnTo>
                  <a:lnTo>
                    <a:pt x="21234" y="22047"/>
                  </a:lnTo>
                  <a:lnTo>
                    <a:pt x="20866" y="21513"/>
                  </a:lnTo>
                  <a:lnTo>
                    <a:pt x="20659" y="20789"/>
                  </a:lnTo>
                  <a:lnTo>
                    <a:pt x="20612" y="20624"/>
                  </a:lnTo>
                  <a:lnTo>
                    <a:pt x="20154" y="18287"/>
                  </a:lnTo>
                  <a:lnTo>
                    <a:pt x="19728" y="16497"/>
                  </a:lnTo>
                  <a:lnTo>
                    <a:pt x="19331" y="15798"/>
                  </a:lnTo>
                  <a:close/>
                </a:path>
                <a:path w="29209" h="28575">
                  <a:moveTo>
                    <a:pt x="20277" y="9016"/>
                  </a:moveTo>
                  <a:lnTo>
                    <a:pt x="16927" y="9016"/>
                  </a:lnTo>
                  <a:lnTo>
                    <a:pt x="17665" y="9817"/>
                  </a:lnTo>
                  <a:lnTo>
                    <a:pt x="17665" y="13017"/>
                  </a:lnTo>
                  <a:lnTo>
                    <a:pt x="15875" y="13652"/>
                  </a:lnTo>
                  <a:lnTo>
                    <a:pt x="19690" y="13652"/>
                  </a:lnTo>
                  <a:lnTo>
                    <a:pt x="20612" y="12852"/>
                  </a:lnTo>
                  <a:lnTo>
                    <a:pt x="20612" y="9626"/>
                  </a:lnTo>
                  <a:lnTo>
                    <a:pt x="20277" y="9016"/>
                  </a:lnTo>
                  <a:close/>
                </a:path>
              </a:pathLst>
            </a:custGeom>
            <a:solidFill>
              <a:srgbClr val="221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>
            <a:extLst>
              <a:ext uri="{FF2B5EF4-FFF2-40B4-BE49-F238E27FC236}">
                <a16:creationId xmlns:a16="http://schemas.microsoft.com/office/drawing/2014/main" id="{F9C651B0-AC98-2202-40C5-55DF65D4CA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95400" y="2089134"/>
            <a:ext cx="10465904" cy="528606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39395" marR="854075" indent="-226695"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  <a:buChar char="•"/>
              <a:tabLst>
                <a:tab pos="241300" algn="l"/>
              </a:tabLst>
            </a:pPr>
            <a:r>
              <a:rPr lang="en-US" spc="-10" dirty="0">
                <a:ea typeface="Calibri"/>
              </a:rPr>
              <a:t>Describe Risk Factors for Serious Head Injuries</a:t>
            </a:r>
          </a:p>
          <a:p>
            <a:pPr marL="239395" marR="854075" indent="-226695"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  <a:buChar char="•"/>
              <a:tabLst>
                <a:tab pos="241300" algn="l"/>
              </a:tabLst>
            </a:pPr>
            <a:endParaRPr lang="en-US" spc="-10">
              <a:ea typeface="Calibri"/>
            </a:endParaRPr>
          </a:p>
          <a:p>
            <a:pPr marL="239395" marR="854075" indent="-226695"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  <a:buChar char="•"/>
              <a:tabLst>
                <a:tab pos="241300" algn="l"/>
              </a:tabLst>
            </a:pPr>
            <a:endParaRPr lang="en-US" spc="-10">
              <a:ea typeface="Calibri"/>
            </a:endParaRPr>
          </a:p>
          <a:p>
            <a:pPr marL="239395" marR="854075" indent="-226695"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  <a:buChar char="•"/>
              <a:tabLst>
                <a:tab pos="241300" algn="l"/>
              </a:tabLst>
            </a:pPr>
            <a:r>
              <a:rPr lang="en-US" spc="-10">
                <a:ea typeface="Calibri"/>
              </a:rPr>
              <a:t>Discuss how to Manage Minor Head Injuries to Ensure a Positive Patient </a:t>
            </a:r>
            <a:r>
              <a:rPr lang="en-US" spc="-10" dirty="0">
                <a:ea typeface="Calibri"/>
              </a:rPr>
              <a:t>Outcome</a:t>
            </a:r>
            <a:endParaRPr lang="en-US" dirty="0"/>
          </a:p>
          <a:p>
            <a:pPr marL="239395" marR="854075" indent="-226695"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  <a:buChar char="•"/>
              <a:tabLst>
                <a:tab pos="241300" algn="l"/>
              </a:tabLst>
            </a:pPr>
            <a:endParaRPr lang="en-US" spc="-10">
              <a:ea typeface="Calibri"/>
            </a:endParaRPr>
          </a:p>
          <a:p>
            <a:pPr marL="239395" marR="854075" indent="-226695"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  <a:buChar char="•"/>
              <a:tabLst>
                <a:tab pos="241300" algn="l"/>
              </a:tabLst>
            </a:pPr>
            <a:endParaRPr lang="en-US" spc="-10">
              <a:ea typeface="Calibri"/>
            </a:endParaRPr>
          </a:p>
          <a:p>
            <a:pPr marL="239395" marR="854075" indent="-226695">
              <a:lnSpc>
                <a:spcPct val="150000"/>
              </a:lnSpc>
              <a:spcBef>
                <a:spcPts val="100"/>
              </a:spcBef>
              <a:buClr>
                <a:schemeClr val="accent1"/>
              </a:buClr>
              <a:buChar char="•"/>
              <a:tabLst>
                <a:tab pos="241300" algn="l"/>
              </a:tabLst>
            </a:pPr>
            <a:r>
              <a:rPr lang="en-US" spc="-10" dirty="0">
                <a:ea typeface="Calibri"/>
              </a:rPr>
              <a:t>Examine Risks Associated with Head Injuries and Ways to Minimize Liability</a:t>
            </a:r>
            <a:endParaRPr lang="en-US" dirty="0">
              <a:ea typeface="Calibri"/>
            </a:endParaRPr>
          </a:p>
          <a:p>
            <a:pPr marL="239395" marR="854075" indent="-226695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spc="-10">
              <a:ea typeface="Calibri"/>
            </a:endParaRPr>
          </a:p>
          <a:p>
            <a:pPr marL="12700" marR="854075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lang="en-US" spc="-10"/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076A5C3-4A5C-4587-4540-BB6DAB17E7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0" y="1169171"/>
            <a:ext cx="91440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/>
              <a:t>Educational Objectives</a:t>
            </a:r>
            <a:endParaRPr spc="-1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392075-A9DE-684D-E53B-DA8E6223222F}"/>
              </a:ext>
            </a:extLst>
          </p:cNvPr>
          <p:cNvSpPr txBox="1"/>
          <p:nvPr/>
        </p:nvSpPr>
        <p:spPr>
          <a:xfrm>
            <a:off x="11065180" y="5939803"/>
            <a:ext cx="97806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SM</a:t>
            </a:r>
          </a:p>
        </p:txBody>
      </p:sp>
    </p:spTree>
    <p:extLst>
      <p:ext uri="{BB962C8B-B14F-4D97-AF65-F5344CB8AC3E}">
        <p14:creationId xmlns:p14="http://schemas.microsoft.com/office/powerpoint/2010/main" val="307055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9039E6-F25D-78EB-227E-5E81936AC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089134"/>
            <a:ext cx="10237304" cy="3693319"/>
          </a:xfrm>
        </p:spPr>
        <p:txBody>
          <a:bodyPr wrap="square" lIns="0" tIns="0" rIns="0" bIns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ea typeface="Calibri"/>
              </a:rPr>
              <a:t>Head injuries are one of the most common injuries encountered in corrections</a:t>
            </a: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ea typeface="Calibri"/>
              </a:rPr>
              <a:t>Head injuries can be one of the most difficult to diagnose accurately in corrections</a:t>
            </a: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ea typeface="Calibri"/>
              </a:rPr>
              <a:t>Over diagnosing head injuries results in unnecessary expenditure of personnel and resources</a:t>
            </a: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ea typeface="Calibri"/>
              </a:rPr>
              <a:t>Underdiagnosing head injuries may result in adverse patient outcomes and increased liability for the correctional facility and staff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CAD019-A2D9-0E32-3882-63BDEF4E1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pPr algn="ctr"/>
            <a:r>
              <a:rPr lang="en-US">
                <a:ea typeface="Calibri"/>
              </a:rPr>
              <a:t>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B0A9EB-CA61-B182-84E6-08AA0BF7A008}"/>
              </a:ext>
            </a:extLst>
          </p:cNvPr>
          <p:cNvSpPr txBox="1"/>
          <p:nvPr/>
        </p:nvSpPr>
        <p:spPr>
          <a:xfrm>
            <a:off x="10557387" y="5885353"/>
            <a:ext cx="13542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SM</a:t>
            </a:r>
          </a:p>
        </p:txBody>
      </p:sp>
    </p:spTree>
    <p:extLst>
      <p:ext uri="{BB962C8B-B14F-4D97-AF65-F5344CB8AC3E}">
        <p14:creationId xmlns:p14="http://schemas.microsoft.com/office/powerpoint/2010/main" val="129342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570EAE-71C1-E45B-39E2-AEB36B299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089134"/>
            <a:ext cx="10237304" cy="4801314"/>
          </a:xfrm>
        </p:spPr>
        <p:txBody>
          <a:bodyPr wrap="square" lIns="0" tIns="0" rIns="0" bIns="0" anchor="t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dirty="0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ea typeface="Calibri"/>
              </a:rPr>
              <a:t>Correctional facilities are generally not equipped with advanced diagnostic equipment (CT scanners, MRI scanners, etc.,)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ea typeface="Calibri"/>
              </a:rPr>
              <a:t> Patients are frequently not forthcoming with mechanism of injury or may not answer in a truthful manner (i.e., may state they had LOC when there wasn't, may state a different mechanism of injury than what happened ("I slipped in the shower" when in truth an altercation had occurred)</a:t>
            </a: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ea typeface="Calibri"/>
              </a:rPr>
              <a:t>Patients may distort the history of the head injury for secondary gain (wanting to be moved to another housing unit, etc.,)</a:t>
            </a: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FD2B19-EC6E-182C-744B-7A6E0CAF0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69171"/>
            <a:ext cx="10237304" cy="861774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>
                <a:ea typeface="Calibri"/>
              </a:rPr>
              <a:t>Why Is It More Difficult To Accurately Diagnose Head Injuries In The Correctional Setting?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7F2ECD-5C39-B812-2279-3653C6F07A75}"/>
              </a:ext>
            </a:extLst>
          </p:cNvPr>
          <p:cNvSpPr txBox="1"/>
          <p:nvPr/>
        </p:nvSpPr>
        <p:spPr>
          <a:xfrm>
            <a:off x="10518805" y="5860928"/>
            <a:ext cx="12384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SM</a:t>
            </a:r>
          </a:p>
        </p:txBody>
      </p:sp>
    </p:spTree>
    <p:extLst>
      <p:ext uri="{BB962C8B-B14F-4D97-AF65-F5344CB8AC3E}">
        <p14:creationId xmlns:p14="http://schemas.microsoft.com/office/powerpoint/2010/main" val="266733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185187-AD1C-9E7C-D7DD-A9DCEEE1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34" y="1712957"/>
            <a:ext cx="10237304" cy="5170646"/>
          </a:xfrm>
        </p:spPr>
        <p:txBody>
          <a:bodyPr wrap="square" lIns="0" tIns="0" rIns="0" bIns="0" anchor="t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>
                <a:ea typeface="Calibri"/>
              </a:rPr>
              <a:t>Mechanism of Injury (was it a ground level fall or did they fall from a 2nd tier?)</a:t>
            </a:r>
            <a:endParaRPr lang="en-US" sz="600" dirty="0">
              <a:ea typeface="Calibri"/>
            </a:endParaRPr>
          </a:p>
          <a:p>
            <a:pPr marL="342900" indent="-342900" algn="l">
              <a:buFont typeface="Arial"/>
              <a:buChar char="•"/>
            </a:pPr>
            <a:endParaRPr lang="en-US" dirty="0">
              <a:ea typeface="Calibri"/>
            </a:endParaRPr>
          </a:p>
          <a:p>
            <a:pPr marL="342900" indent="-342900" algn="l">
              <a:buFont typeface="Arial"/>
              <a:buChar char="•"/>
            </a:pPr>
            <a:r>
              <a:rPr lang="en-US" dirty="0">
                <a:ea typeface="Calibri"/>
              </a:rPr>
              <a:t>Loss of consciousness </a:t>
            </a:r>
          </a:p>
          <a:p>
            <a:pPr marL="342900" indent="-342900" algn="l">
              <a:buFont typeface="Arial"/>
              <a:buChar char="•"/>
            </a:pPr>
            <a:endParaRPr lang="en-US" dirty="0">
              <a:ea typeface="Calibri"/>
            </a:endParaRPr>
          </a:p>
          <a:p>
            <a:pPr marL="342900" indent="-342900" algn="l">
              <a:buFont typeface="Arial"/>
              <a:buChar char="•"/>
            </a:pPr>
            <a:r>
              <a:rPr lang="en-US" dirty="0">
                <a:ea typeface="Calibri"/>
              </a:rPr>
              <a:t>Recent or current use of blood thinners/anticoagulant medication (warfarin/apixaban/rivaroxaban/aspirin/ and the like)</a:t>
            </a:r>
            <a:endParaRPr lang="en-US" sz="600" dirty="0">
              <a:solidFill>
                <a:srgbClr val="231F20"/>
              </a:solidFill>
              <a:ea typeface="Calibri"/>
              <a:cs typeface="Calibri"/>
            </a:endParaRPr>
          </a:p>
          <a:p>
            <a:pPr marL="342900" indent="-342900" algn="l">
              <a:buFont typeface="Arial,Sans-Serif"/>
              <a:buChar char="•"/>
            </a:pPr>
            <a:endParaRPr lang="en-US">
              <a:ea typeface="Calibri"/>
            </a:endParaRPr>
          </a:p>
          <a:p>
            <a:pPr marL="342900" indent="-342900" algn="l">
              <a:buFont typeface="Arial,Sans-Serif"/>
              <a:buChar char="•"/>
            </a:pPr>
            <a:r>
              <a:rPr lang="en-US" dirty="0">
                <a:ea typeface="Calibri"/>
              </a:rPr>
              <a:t>Age (65 yrs or greater)</a:t>
            </a:r>
          </a:p>
          <a:p>
            <a:pPr marL="342900" indent="-342900" algn="l">
              <a:buFont typeface="Arial,Sans-Serif"/>
              <a:buChar char="•"/>
            </a:pPr>
            <a:endParaRPr lang="en-US">
              <a:ea typeface="Calibri"/>
            </a:endParaRPr>
          </a:p>
          <a:p>
            <a:pPr marL="342900" indent="-342900" algn="l">
              <a:buFont typeface="Arial,Sans-Serif"/>
              <a:buChar char="•"/>
            </a:pPr>
            <a:r>
              <a:rPr lang="en-US" dirty="0">
                <a:ea typeface="Calibri"/>
              </a:rPr>
              <a:t>Temporal region impact </a:t>
            </a:r>
          </a:p>
          <a:p>
            <a:pPr marL="342900" indent="-342900" algn="ctr">
              <a:buFont typeface="Arial"/>
              <a:buChar char="•"/>
            </a:pPr>
            <a:endParaRPr lang="en-US">
              <a:ea typeface="Calibri"/>
            </a:endParaRPr>
          </a:p>
          <a:p>
            <a:pPr marL="342900" indent="-342900" algn="ctr">
              <a:buFont typeface="Arial"/>
              <a:buChar char="•"/>
            </a:pPr>
            <a:endParaRPr lang="en-US">
              <a:ea typeface="Calibri"/>
            </a:endParaRPr>
          </a:p>
          <a:p>
            <a:pPr marL="342900" indent="-342900" algn="ctr">
              <a:buFont typeface="Arial"/>
              <a:buChar char="•"/>
            </a:pPr>
            <a:endParaRPr lang="en-US">
              <a:ea typeface="Calibri"/>
            </a:endParaRPr>
          </a:p>
          <a:p>
            <a:pPr marL="342900" indent="-342900" algn="ctr">
              <a:buFont typeface="Arial"/>
              <a:buChar char="•"/>
            </a:pPr>
            <a:endParaRPr lang="en-US">
              <a:ea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2CD8DB-4372-1CDA-2BC9-9761F099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pPr algn="ctr"/>
            <a:r>
              <a:rPr lang="en-US">
                <a:ea typeface="Calibri"/>
              </a:rPr>
              <a:t>Risk Factors for Head Injuries (continued)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EFCF7F-10EB-4991-971D-9A05500E9DF2}"/>
              </a:ext>
            </a:extLst>
          </p:cNvPr>
          <p:cNvSpPr txBox="1"/>
          <p:nvPr/>
        </p:nvSpPr>
        <p:spPr>
          <a:xfrm>
            <a:off x="10581967" y="5840391"/>
            <a:ext cx="10166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SM</a:t>
            </a:r>
          </a:p>
        </p:txBody>
      </p:sp>
    </p:spTree>
    <p:extLst>
      <p:ext uri="{BB962C8B-B14F-4D97-AF65-F5344CB8AC3E}">
        <p14:creationId xmlns:p14="http://schemas.microsoft.com/office/powerpoint/2010/main" val="301911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9A473-0EFD-B80A-B8C6-0D1634A9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40687"/>
            <a:ext cx="10237304" cy="431029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>
                <a:ea typeface="Calibri"/>
              </a:rPr>
              <a:t>Risk Factors for Head Injuries (continued)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7108E-8CC7-1C78-7C54-9CB55A928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055" y="1241322"/>
            <a:ext cx="7053825" cy="49775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68DBF0-C9B3-B0B7-6B77-3F80B46D7EA0}"/>
              </a:ext>
            </a:extLst>
          </p:cNvPr>
          <p:cNvSpPr txBox="1"/>
          <p:nvPr/>
        </p:nvSpPr>
        <p:spPr>
          <a:xfrm>
            <a:off x="10581967" y="5923935"/>
            <a:ext cx="11806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SM</a:t>
            </a:r>
          </a:p>
        </p:txBody>
      </p:sp>
    </p:spTree>
    <p:extLst>
      <p:ext uri="{BB962C8B-B14F-4D97-AF65-F5344CB8AC3E}">
        <p14:creationId xmlns:p14="http://schemas.microsoft.com/office/powerpoint/2010/main" val="427988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32917C-192D-7C44-8388-4179FC10B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089134"/>
            <a:ext cx="10237304" cy="2585323"/>
          </a:xfrm>
        </p:spPr>
        <p:txBody>
          <a:bodyPr wrap="square" lIns="0" tIns="0" rIns="0" bIns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ea typeface="Calibri"/>
              </a:rPr>
              <a:t>Epidural Hematoma</a:t>
            </a: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ea typeface="Calibri"/>
              </a:rPr>
              <a:t>Subdural hematoma</a:t>
            </a:r>
          </a:p>
          <a:p>
            <a:pPr marL="342900" indent="-342900">
              <a:buFont typeface="Arial"/>
              <a:buChar char="•"/>
            </a:pPr>
            <a:endParaRPr lang="en-US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ea typeface="Calibri"/>
              </a:rPr>
              <a:t>Subarachnoid hematoma</a:t>
            </a:r>
          </a:p>
          <a:p>
            <a:pPr marL="342900" indent="-342900">
              <a:buFont typeface="Arial"/>
              <a:buChar char="•"/>
            </a:pPr>
            <a:endParaRPr lang="en-US" dirty="0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ea typeface="Calibri"/>
              </a:rPr>
              <a:t>Intraparenchymal/intraventricular hemorrhage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E6F977-A10E-09B2-F481-823D49F3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pPr algn="ctr"/>
            <a:r>
              <a:rPr lang="en-US">
                <a:ea typeface="Calibri"/>
              </a:rPr>
              <a:t>Pathophysiology of Common Vascular Injuries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FAE55C-12BC-103D-ABC4-64D181BFFD86}"/>
              </a:ext>
            </a:extLst>
          </p:cNvPr>
          <p:cNvSpPr txBox="1"/>
          <p:nvPr/>
        </p:nvSpPr>
        <p:spPr>
          <a:xfrm>
            <a:off x="10569677" y="5894999"/>
            <a:ext cx="10745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DM</a:t>
            </a:r>
          </a:p>
        </p:txBody>
      </p:sp>
    </p:spTree>
    <p:extLst>
      <p:ext uri="{BB962C8B-B14F-4D97-AF65-F5344CB8AC3E}">
        <p14:creationId xmlns:p14="http://schemas.microsoft.com/office/powerpoint/2010/main" val="57354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5669AF-113C-826D-5A19-A6B2AAAF3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81" y="1720424"/>
            <a:ext cx="10237304" cy="4739759"/>
          </a:xfrm>
        </p:spPr>
        <p:txBody>
          <a:bodyPr wrap="square" lIns="0" tIns="0" rIns="0" bIns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ea typeface="Calibri"/>
              </a:rPr>
              <a:t>Depressed Skull Fractures (not good)</a:t>
            </a:r>
          </a:p>
          <a:p>
            <a:pPr marL="342900" indent="-342900">
              <a:buFont typeface="Arial"/>
              <a:buChar char="•"/>
            </a:pPr>
            <a:endParaRPr lang="en-US" sz="2800" dirty="0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ea typeface="Calibri"/>
              </a:rPr>
              <a:t>Basilar Skull Fractures (Battle's sign, Raccoon eyes or Panda eyes)</a:t>
            </a:r>
          </a:p>
          <a:p>
            <a:pPr marL="342900" indent="-342900">
              <a:buFont typeface="Arial"/>
              <a:buChar char="•"/>
            </a:pPr>
            <a:endParaRPr lang="en-US" sz="2800" dirty="0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ea typeface="Calibri"/>
              </a:rPr>
              <a:t>Mandible/Maxillary Fractures (upper and lower jaw)</a:t>
            </a:r>
          </a:p>
          <a:p>
            <a:pPr marL="342900" indent="-342900">
              <a:buFont typeface="Arial"/>
              <a:buChar char="•"/>
            </a:pPr>
            <a:endParaRPr lang="en-US" sz="2800" dirty="0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ea typeface="Calibri"/>
              </a:rPr>
              <a:t>Orbital Blowout Fracture</a:t>
            </a:r>
          </a:p>
          <a:p>
            <a:pPr marL="342900" indent="-342900">
              <a:buFont typeface="Arial"/>
              <a:buChar char="•"/>
            </a:pPr>
            <a:endParaRPr lang="en-US" sz="2800" dirty="0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ea typeface="Calibri"/>
              </a:rPr>
              <a:t>Orbital Rim Fracture</a:t>
            </a:r>
          </a:p>
          <a:p>
            <a:pPr marL="342900" indent="-342900">
              <a:buFont typeface="Arial"/>
              <a:buChar char="•"/>
            </a:pPr>
            <a:endParaRPr lang="en-US" sz="2800" dirty="0">
              <a:ea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ea typeface="Calibri"/>
              </a:rPr>
              <a:t>Zygomatic Arch Fracture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74D787-B0EC-565A-D43F-7C4653BC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pPr algn="ctr"/>
            <a:r>
              <a:rPr lang="en-US">
                <a:ea typeface="Calibri"/>
              </a:rPr>
              <a:t>Common Fractures In Head Injuries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F3997-A516-52C8-2DE4-E542BB1D96AA}"/>
              </a:ext>
            </a:extLst>
          </p:cNvPr>
          <p:cNvSpPr txBox="1"/>
          <p:nvPr/>
        </p:nvSpPr>
        <p:spPr>
          <a:xfrm>
            <a:off x="10397612" y="580103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DM</a:t>
            </a:r>
          </a:p>
        </p:txBody>
      </p:sp>
    </p:spTree>
    <p:extLst>
      <p:ext uri="{BB962C8B-B14F-4D97-AF65-F5344CB8AC3E}">
        <p14:creationId xmlns:p14="http://schemas.microsoft.com/office/powerpoint/2010/main" val="3234092040"/>
      </p:ext>
    </p:extLst>
  </p:cSld>
  <p:clrMapOvr>
    <a:masterClrMapping/>
  </p:clrMapOvr>
</p:sld>
</file>

<file path=ppt/theme/theme1.xml><?xml version="1.0" encoding="utf-8"?>
<a:theme xmlns:a="http://schemas.openxmlformats.org/drawingml/2006/main" name="ncchc presentation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chc presentation 2" id="{0D429EFC-29E8-4C4C-B382-18944D8ECD77}" vid="{F4ABEBAF-70BA-4BA0-9401-6D3EA3523F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2E3EEED7E95D41BE6DAFB7A386ED56" ma:contentTypeVersion="18" ma:contentTypeDescription="Create a new document." ma:contentTypeScope="" ma:versionID="dcdc8cd1a566802a93ac39efe2bd07bd">
  <xsd:schema xmlns:xsd="http://www.w3.org/2001/XMLSchema" xmlns:xs="http://www.w3.org/2001/XMLSchema" xmlns:p="http://schemas.microsoft.com/office/2006/metadata/properties" xmlns:ns2="36d003b4-c26f-45ed-9590-1fcc775e8757" xmlns:ns3="dced7b01-0387-4c5f-b0a9-7a7cb3b66720" targetNamespace="http://schemas.microsoft.com/office/2006/metadata/properties" ma:root="true" ma:fieldsID="597d268ecf66762cdeecd79067c853ea" ns2:_="" ns3:_="">
    <xsd:import namespace="36d003b4-c26f-45ed-9590-1fcc775e8757"/>
    <xsd:import namespace="dced7b01-0387-4c5f-b0a9-7a7cb3b667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003b4-c26f-45ed-9590-1fcc775e87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a31ab95-1769-4b0c-b274-4c3a3f1e11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d7b01-0387-4c5f-b0a9-7a7cb3b667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e1d68e-c8e7-437f-bdf9-2546f2535225}" ma:internalName="TaxCatchAll" ma:showField="CatchAllData" ma:web="dced7b01-0387-4c5f-b0a9-7a7cb3b667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ed7b01-0387-4c5f-b0a9-7a7cb3b66720" xsi:nil="true"/>
    <lcf76f155ced4ddcb4097134ff3c332f xmlns="36d003b4-c26f-45ed-9590-1fcc775e875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E75D7F-0448-4036-BBDC-1B5C5FBA408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6d003b4-c26f-45ed-9590-1fcc775e8757"/>
    <ds:schemaRef ds:uri="dced7b01-0387-4c5f-b0a9-7a7cb3b6672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260968-8F9D-4B0C-BA2D-A7EFCDAA080A}">
  <ds:schemaRefs>
    <ds:schemaRef ds:uri="http://schemas.microsoft.com/office/2006/metadata/properties"/>
    <ds:schemaRef ds:uri="http://www.w3.org/2000/xmlns/"/>
    <ds:schemaRef ds:uri="dced7b01-0387-4c5f-b0a9-7a7cb3b66720"/>
    <ds:schemaRef ds:uri="http://www.w3.org/2001/XMLSchema-instance"/>
    <ds:schemaRef ds:uri="36d003b4-c26f-45ed-9590-1fcc775e8757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8EF2202-E78A-4AA2-AA76-51BF153A56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1139</Words>
  <Application>Microsoft Office PowerPoint</Application>
  <PresentationFormat>Widescreen</PresentationFormat>
  <Paragraphs>187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Arial,Sans-Serif</vt:lpstr>
      <vt:lpstr>Calibri</vt:lpstr>
      <vt:lpstr>ncchc presentation 2</vt:lpstr>
      <vt:lpstr>The Importance of Head Trauma Assessment</vt:lpstr>
      <vt:lpstr>Disclosure and Disclaimer</vt:lpstr>
      <vt:lpstr>Educational Objectives</vt:lpstr>
      <vt:lpstr>Overview</vt:lpstr>
      <vt:lpstr>Why Is It More Difficult To Accurately Diagnose Head Injuries In The Correctional Setting?</vt:lpstr>
      <vt:lpstr>Risk Factors for Head Injuries (continued)</vt:lpstr>
      <vt:lpstr>Risk Factors for Head Injuries (continued)</vt:lpstr>
      <vt:lpstr>Pathophysiology of Common Vascular Injuries</vt:lpstr>
      <vt:lpstr>Common Fractures In Head Injuries</vt:lpstr>
      <vt:lpstr>Illustrations</vt:lpstr>
      <vt:lpstr>Illustrations</vt:lpstr>
      <vt:lpstr>Illustrations</vt:lpstr>
      <vt:lpstr>Illustrations </vt:lpstr>
      <vt:lpstr>Illustrations Intraparenchymal hemorrhage</vt:lpstr>
      <vt:lpstr>How To Manage Head Injuries in Corrections </vt:lpstr>
      <vt:lpstr>Physical Exam </vt:lpstr>
      <vt:lpstr>Managing Minor Head Injuries </vt:lpstr>
      <vt:lpstr>Now the Fun Begins...Case Studies!</vt:lpstr>
      <vt:lpstr>Case Study # 1</vt:lpstr>
      <vt:lpstr>Case Study #2</vt:lpstr>
      <vt:lpstr>Case Study #3</vt:lpstr>
      <vt:lpstr>Case Study #3 </vt:lpstr>
      <vt:lpstr>Questions????</vt:lpstr>
      <vt:lpstr>Thank You!!!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2024 PPT 4 pg Slide Templates</dc:title>
  <dc:creator>Claire Wolfe</dc:creator>
  <cp:lastModifiedBy>susan minter</cp:lastModifiedBy>
  <cp:revision>263</cp:revision>
  <dcterms:created xsi:type="dcterms:W3CDTF">2024-12-11T18:56:55Z</dcterms:created>
  <dcterms:modified xsi:type="dcterms:W3CDTF">2025-10-20T19:07:45Z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2024-12-11T00:00:00Z</vt:filetime>
  </property>
  <property fmtid="{D5CDD505-2E9C-101B-9397-08002B2CF9AE}" pid="3" name="Creator">
    <vt:lpwstr>Adobe Illustrator 29.0 (Macintosh)</vt:lpwstr>
  </property>
  <property fmtid="{D5CDD505-2E9C-101B-9397-08002B2CF9AE}" pid="4" name="LastSaved">
    <vt:filetime>2024-12-11T00:00:00Z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0x0101009C2E3EEED7E95D41BE6DAFB7A386ED56</vt:lpwstr>
  </property>
  <property fmtid="{D5CDD505-2E9C-101B-9397-08002B2CF9AE}" pid="7" name="MediaServiceImageTags">
    <vt:lpwstr/>
  </property>
</Properties>
</file>