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e18fc2279_1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4e18fc2279_1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e18fc2279_1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4e18fc2279_1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4e18fc2279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4e18fc2279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e18fc2279_1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4e18fc2279_1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4e18fc2279_1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g4e18fc2279_1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4e18fc2279_1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g4e18fc2279_1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e18fc2279_1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4e18fc2279_1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e18fc2279_1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g4e18fc2279_1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e18fc2279_1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4e18fc2279_1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4e18fc2279_1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g4e18fc2279_1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e18fc227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4e18fc227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e18fc227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4e18fc227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e18fc2279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4e18fc2279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e18fc2279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4e18fc2279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e18fc2279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4e18fc2279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e18fc2279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4e18fc2279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e18fc2279_1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4e18fc2279_1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  <a:defRPr sz="3200">
                <a:solidFill>
                  <a:srgbClr val="FFFF00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0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The Truth Matters:  Assessing Pain Management &amp; Patient Behavior</a:t>
            </a:r>
            <a:endParaRPr dirty="0"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371600" y="2869775"/>
            <a:ext cx="6400800" cy="34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Dennis Petrocelli, MD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Psychiatrist</a:t>
            </a:r>
            <a:endParaRPr dirty="0"/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Susan Minter, NP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ECU DNP Graduate Student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Pain Management Assessment - Physical Exam</a:t>
            </a:r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PE starts before the patient is in the room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>
              <a:spcBef>
                <a:spcPts val="0"/>
              </a:spcBef>
              <a:buSzPts val="30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 Employ solid focused physical assessment (straight leg raises, ROM, vital signs, unbalanced muscle tension, temperature sensitivity etc.).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 Consider employing techniques to determine non-organic cause/somatic over-reporting (Waddell’s signs)</a:t>
            </a:r>
            <a:endParaRPr sz="28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3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8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Pain Management Assessment - Provider Documentation (pulling it all together)</a:t>
            </a:r>
            <a:endParaRPr dirty="0"/>
          </a:p>
        </p:txBody>
      </p:sp>
      <p:sp>
        <p:nvSpPr>
          <p:cNvPr id="145" name="Google Shape;145;p23"/>
          <p:cNvSpPr txBox="1">
            <a:spLocks noGrp="1"/>
          </p:cNvSpPr>
          <p:nvPr>
            <p:ph type="subTitle" idx="1"/>
          </p:nvPr>
        </p:nvSpPr>
        <p:spPr>
          <a:xfrm>
            <a:off x="1371600" y="2693175"/>
            <a:ext cx="6400800" cy="377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In house record review</a:t>
            </a:r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Consider using information from security as well – offender observations, in-house charges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 Community record review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Provider rationale &amp; judgment 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Thorough documentation of the encounter and findings to ensure multi-disciplinary continuity of care.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200" dirty="0">
                <a:latin typeface="Arial"/>
                <a:ea typeface="Arial"/>
                <a:cs typeface="Arial"/>
                <a:sym typeface="Arial"/>
              </a:rPr>
              <a:t>Suspend confrontation of offender until all information is in and do as a group</a:t>
            </a:r>
            <a:endParaRPr sz="22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 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Malingering</a:t>
            </a:r>
            <a:endParaRPr/>
          </a:p>
        </p:txBody>
      </p:sp>
      <p:sp>
        <p:nvSpPr>
          <p:cNvPr id="151" name="Google Shape;151;p24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614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 intentional purposeful deception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Variety of secondary gain motivations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Willingness to expose oneself to physical harm to meet goals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Offenders have considerably more practice malingering than we do detecting it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Essential to allow malingerers to dig their own grave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</a:pP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5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Behavior Management</a:t>
            </a:r>
            <a:endParaRPr/>
          </a:p>
        </p:txBody>
      </p:sp>
      <p:sp>
        <p:nvSpPr>
          <p:cNvPr id="157" name="Google Shape;157;p25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prior to interacting 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with an offender, be clear about your motivations and thoughts about yourself and the offender.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Offenders will always be better at discerning your emotional state than you will be at knowing it and concealing it.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DCC0-0B3A-4A0D-8107-32CD4B1DA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Management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F9562-772F-4A8C-A610-95E26B26B4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Approach these interactions with a clear framework of guiding principles, not all of which can be satisfied equally:</a:t>
            </a:r>
          </a:p>
          <a:p>
            <a:r>
              <a:rPr lang="en-US" dirty="0"/>
              <a:t>Safety</a:t>
            </a:r>
          </a:p>
          <a:p>
            <a:r>
              <a:rPr lang="en-US" dirty="0"/>
              <a:t>Patient satisfaction</a:t>
            </a:r>
          </a:p>
          <a:p>
            <a:r>
              <a:rPr lang="en-US" dirty="0"/>
              <a:t>Facility/stakeholder satisfaction</a:t>
            </a:r>
          </a:p>
          <a:p>
            <a:r>
              <a:rPr lang="en-US" dirty="0"/>
              <a:t>Practicing according to guidelines,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498576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Case - Primary Care Perspective</a:t>
            </a:r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28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Offender presents with non-specific pain-usually orthopedic in nature.  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Vague pre-incarceration history of mixture of alleged trauma, substance use or pain issues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Physical exam and testing negative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2800" dirty="0">
                <a:latin typeface="Arial"/>
                <a:ea typeface="Arial"/>
                <a:cs typeface="Arial"/>
                <a:sym typeface="Arial"/>
              </a:rPr>
              <a:t>Outside records do not correlate or are not obtainable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</a:pP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Case - Mental Health Perspective</a:t>
            </a:r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Malingering of pain syndromes often co-occur with: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Malingering of psychiatric syndromes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History of and active use of substances (prescribed, to self &amp; others, and illicit)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Real illness may co-exist as well 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Multidisciplinary Teamwork</a:t>
            </a:r>
            <a:endParaRPr/>
          </a:p>
        </p:txBody>
      </p:sp>
      <p:sp>
        <p:nvSpPr>
          <p:cNvPr id="175" name="Google Shape;175;p28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Reduce potential for “splitting” by: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Coordinating care across all disciplines – primary care, mental health, nursing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Alerting administrative personnel before the grievances arrive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 meeting with offenders as a team rather than individually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Communication with Concerned Stakeholders</a:t>
            </a:r>
            <a:endParaRPr/>
          </a:p>
        </p:txBody>
      </p:sp>
      <p:sp>
        <p:nvSpPr>
          <p:cNvPr id="181" name="Google Shape;181;p29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600" dirty="0">
                <a:latin typeface="Arial"/>
                <a:ea typeface="Arial"/>
                <a:cs typeface="Arial"/>
                <a:sym typeface="Arial"/>
              </a:rPr>
              <a:t>Comprehensive and consistent documentation:  document inconsistencies, physical findings, outside record review, treatment plan, and justification of prescribing/not prescribing 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600" dirty="0">
                <a:latin typeface="Arial"/>
                <a:ea typeface="Arial"/>
                <a:cs typeface="Arial"/>
                <a:sym typeface="Arial"/>
              </a:rPr>
              <a:t> Documentation of collaboration and shared findings supporting shared diagnosis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600" dirty="0">
                <a:latin typeface="Arial"/>
                <a:ea typeface="Arial"/>
                <a:cs typeface="Arial"/>
                <a:sym typeface="Arial"/>
              </a:rPr>
              <a:t> Anticipation of pushback from stakeholders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0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187" name="Google Shape;187;p30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is a team effort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Work satisfaction </a:t>
            </a:r>
            <a:r>
              <a:rPr lang="en-US" dirty="0">
                <a:latin typeface="Arial"/>
                <a:ea typeface="Arial"/>
                <a:cs typeface="Arial"/>
                <a:sym typeface="Arial"/>
              </a:rPr>
              <a:t>comes from consistent safe practice, not offender praise</a:t>
            </a: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Requires constant diligence to manage one’s reactions to offenders’ demands </a:t>
            </a:r>
            <a:endParaRPr lang="en-US" sz="30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Anticipation of licensing complaints</a:t>
            </a:r>
            <a:endParaRPr lang="en-US"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Faculty Disclosure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n-US" sz="2700">
                <a:latin typeface="Arial"/>
                <a:ea typeface="Arial"/>
                <a:cs typeface="Arial"/>
                <a:sym typeface="Arial"/>
              </a:rPr>
              <a:t>“We</a:t>
            </a:r>
            <a:r>
              <a:rPr lang="en-US" sz="27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do not have any relevant financial relationships with any commercial interests.”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Questions, Answers, Comments, Discussion</a:t>
            </a:r>
            <a:endParaRPr/>
          </a:p>
        </p:txBody>
      </p:sp>
      <p:sp>
        <p:nvSpPr>
          <p:cNvPr id="193" name="Google Shape;193;p31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Thank you!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sz="4400" b="0" i="0" u="none" dirty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Educational Objectives</a:t>
            </a:r>
            <a:endParaRPr dirty="0"/>
          </a:p>
        </p:txBody>
      </p:sp>
      <p:sp>
        <p:nvSpPr>
          <p:cNvPr id="97" name="Google Shape;97;p15"/>
          <p:cNvSpPr txBox="1"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Objective 1</a:t>
            </a:r>
            <a:endParaRPr sz="3200" b="0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Define malingering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 Recognize signs, symptoms, and styles of presentation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 dirty="0">
                <a:latin typeface="Arial"/>
                <a:ea typeface="Arial"/>
                <a:cs typeface="Arial"/>
                <a:sym typeface="Arial"/>
              </a:rPr>
              <a:t> Employ empathy &amp; self-awareness to avoid confrontation  &amp; antagonism</a:t>
            </a:r>
            <a:endParaRPr sz="30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Educational Objectives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Objective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2</a:t>
            </a: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Consider chief complaints in light of social, legal, and institutional context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Recognize possible motivations for malingering psychiatric illness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Identify those medications most likely sought via malingering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sz="4400" b="0" i="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Educational Objectives</a:t>
            </a:r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Objective </a:t>
            </a:r>
            <a:r>
              <a:rPr lang="en-US">
                <a:latin typeface="Arial"/>
                <a:ea typeface="Arial"/>
                <a:cs typeface="Arial"/>
                <a:sym typeface="Arial"/>
              </a:rPr>
              <a:t>3</a:t>
            </a:r>
            <a:endParaRPr sz="32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lang="en-US" sz="3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>
                <a:latin typeface="Arial"/>
                <a:ea typeface="Arial"/>
                <a:cs typeface="Arial"/>
                <a:sym typeface="Arial"/>
              </a:rPr>
              <a:t>Assess pain complaints objectively &amp; systematically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Document support of both pain syndromes as well as malingering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Relate findings in lay terms to aggrieved stakeholders - patient, family, human rights officers, institutional staff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Outline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Medicine in Corrections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Pain Management Assessment</a:t>
            </a:r>
            <a:r>
              <a:rPr lang="en-US" sz="30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Malingering 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Behavior Management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Multidisciplinary Teamwork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Medicine in Corrections</a:t>
            </a:r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Forced provider/patient relationship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Deliberate indifference standard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Unique environmental risks with regard to diversion, illicit substances, overdose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Patient population enriched with substance misuse and psychiatric illness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Barriers to continuity of care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Pain Management Assessment - Staff Roles</a:t>
            </a:r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Structure and sequence of patient interaction with medical and correctional staff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Different presentations to different staff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3000">
                <a:latin typeface="Arial"/>
                <a:ea typeface="Arial"/>
                <a:cs typeface="Arial"/>
                <a:sym typeface="Arial"/>
              </a:rPr>
              <a:t> Nursing and corrections verbal and written reports to provider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ctrTitle"/>
          </p:nvPr>
        </p:nvSpPr>
        <p:spPr>
          <a:xfrm>
            <a:off x="685800" y="533400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Pain Management Assessment</a:t>
            </a:r>
            <a:br>
              <a:rPr lang="en-US" dirty="0">
                <a:latin typeface="Arial"/>
                <a:ea typeface="Arial"/>
                <a:cs typeface="Arial"/>
                <a:sym typeface="Arial"/>
              </a:rPr>
            </a:br>
            <a:endParaRPr dirty="0"/>
          </a:p>
        </p:txBody>
      </p:sp>
      <p:sp>
        <p:nvSpPr>
          <p:cNvPr id="133" name="Google Shape;133;p21"/>
          <p:cNvSpPr txBox="1">
            <a:spLocks noGrp="1"/>
          </p:cNvSpPr>
          <p:nvPr>
            <p:ph type="subTitle" idx="1"/>
          </p:nvPr>
        </p:nvSpPr>
        <p:spPr>
          <a:xfrm>
            <a:off x="1371600" y="2003400"/>
            <a:ext cx="64008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No man is an island- teamwork is key</a:t>
            </a:r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Nursing staff is 1</a:t>
            </a:r>
            <a:r>
              <a:rPr lang="en-US" sz="2400" baseline="30000" dirty="0">
                <a:latin typeface="Arial"/>
                <a:ea typeface="Arial"/>
                <a:cs typeface="Arial"/>
                <a:sym typeface="Arial"/>
              </a:rPr>
              <a:t>st</a:t>
            </a: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contact with patient-their observations are key for your assessment. Coach staff on how you would want them to evaluate patient.</a:t>
            </a:r>
          </a:p>
          <a:p>
            <a:pPr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 panose="020B0604020202020204" pitchFamily="34" charset="0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Helpful to have provider-trained consistent designated staff work sick call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  SBAR or SOAP format, consider using a                  standardized flowsheet</a:t>
            </a:r>
          </a:p>
          <a:p>
            <a:pPr marL="0" lvl="0" indent="-190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Arial"/>
              <a:buChar char="•"/>
            </a:pPr>
            <a:r>
              <a:rPr lang="en-US" sz="2400" dirty="0">
                <a:latin typeface="Arial"/>
                <a:ea typeface="Arial"/>
                <a:cs typeface="Arial"/>
                <a:sym typeface="Arial"/>
              </a:rPr>
              <a:t> Nursing documentation should paint a clear picture of the patient presentation</a:t>
            </a: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uiExpand="1" build="p"/>
    </p:bldLst>
  </p:timing>
</p:sld>
</file>

<file path=ppt/theme/theme1.xml><?xml version="1.0" encoding="utf-8"?>
<a:theme xmlns:a="http://schemas.openxmlformats.org/drawingml/2006/main" name="2014 Spring Conf PPT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759</Words>
  <Application>Microsoft Office PowerPoint</Application>
  <PresentationFormat>On-screen Show (4:3)</PresentationFormat>
  <Paragraphs>105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2014 Spring Conf PPT_Template</vt:lpstr>
      <vt:lpstr>The Truth Matters:  Assessing Pain Management &amp; Patient Behavior</vt:lpstr>
      <vt:lpstr>Faculty Disclosure</vt:lpstr>
      <vt:lpstr>Educational Objectives</vt:lpstr>
      <vt:lpstr>Educational Objectives</vt:lpstr>
      <vt:lpstr>Educational Objectives</vt:lpstr>
      <vt:lpstr>Outline</vt:lpstr>
      <vt:lpstr>Medicine in Corrections</vt:lpstr>
      <vt:lpstr>Pain Management Assessment - Staff Roles</vt:lpstr>
      <vt:lpstr>Pain Management Assessment </vt:lpstr>
      <vt:lpstr>Pain Management Assessment - Physical Exam</vt:lpstr>
      <vt:lpstr>Pain Management Assessment - Provider Documentation (pulling it all together)</vt:lpstr>
      <vt:lpstr>Malingering</vt:lpstr>
      <vt:lpstr>Behavior Management</vt:lpstr>
      <vt:lpstr>Behavior Management</vt:lpstr>
      <vt:lpstr>Case - Primary Care Perspective</vt:lpstr>
      <vt:lpstr>Case - Mental Health Perspective</vt:lpstr>
      <vt:lpstr>Multidisciplinary Teamwork</vt:lpstr>
      <vt:lpstr>Communication with Concerned Stakeholders</vt:lpstr>
      <vt:lpstr>Conclusions</vt:lpstr>
      <vt:lpstr>Questions, Answers, Comments,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Truth Matters:  Assessing Pain Management &amp; Patient Behavior</dc:title>
  <cp:lastModifiedBy>Minter,Susan</cp:lastModifiedBy>
  <cp:revision>14</cp:revision>
  <dcterms:modified xsi:type="dcterms:W3CDTF">2023-08-05T10:27:39Z</dcterms:modified>
</cp:coreProperties>
</file>