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57" r:id="rId5"/>
    <p:sldId id="264" r:id="rId6"/>
    <p:sldId id="265" r:id="rId7"/>
    <p:sldId id="266" r:id="rId8"/>
    <p:sldId id="267" r:id="rId9"/>
    <p:sldId id="270" r:id="rId10"/>
    <p:sldId id="268" r:id="rId11"/>
    <p:sldId id="271" r:id="rId12"/>
    <p:sldId id="274" r:id="rId13"/>
    <p:sldId id="277" r:id="rId14"/>
    <p:sldId id="275" r:id="rId15"/>
    <p:sldId id="278" r:id="rId16"/>
    <p:sldId id="272" r:id="rId17"/>
    <p:sldId id="279" r:id="rId18"/>
    <p:sldId id="280" r:id="rId19"/>
    <p:sldId id="281" r:id="rId20"/>
    <p:sldId id="276" r:id="rId21"/>
    <p:sldId id="282" r:id="rId22"/>
    <p:sldId id="286" r:id="rId23"/>
    <p:sldId id="269" r:id="rId24"/>
    <p:sldId id="283" r:id="rId25"/>
    <p:sldId id="284" r:id="rId26"/>
    <p:sldId id="285" r:id="rId27"/>
  </p:sldIdLst>
  <p:sldSz cx="12192000" cy="6858000"/>
  <p:notesSz cx="7053263" cy="93091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Franklin Gothic Demi" panose="020B0703020102020204"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cclain@aanp.org" initials="m" lastIdx="7" clrIdx="0">
    <p:extLst>
      <p:ext uri="{19B8F6BF-5375-455C-9EA6-DF929625EA0E}">
        <p15:presenceInfo xmlns:p15="http://schemas.microsoft.com/office/powerpoint/2012/main" userId="mmcclain@aanp.org" providerId="None"/>
      </p:ext>
    </p:extLst>
  </p:cmAuthor>
  <p:cmAuthor id="2" name="Mary Ann McClain" initials="MAM" lastIdx="3" clrIdx="1">
    <p:extLst>
      <p:ext uri="{19B8F6BF-5375-455C-9EA6-DF929625EA0E}">
        <p15:presenceInfo xmlns:p15="http://schemas.microsoft.com/office/powerpoint/2012/main" userId="S-1-5-21-2146598497-1418997024-1179000955-4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994"/>
    <a:srgbClr val="B01E3C"/>
    <a:srgbClr val="999999"/>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CE6EA-5CF2-4027-AC3A-E3FF6E6618C6}" v="4" dt="2022-03-28T19:49:22.057"/>
    <p1510:client id="{B684BDF3-1157-4A5D-AAF0-84D82E2E309E}" v="4" dt="2022-03-28T17:30:00.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3962" autoAdjust="0"/>
  </p:normalViewPr>
  <p:slideViewPr>
    <p:cSldViewPr snapToGrid="0">
      <p:cViewPr varScale="1">
        <p:scale>
          <a:sx n="107" d="100"/>
          <a:sy n="107" d="100"/>
        </p:scale>
        <p:origin x="672"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023030-176A-4D2E-B7D2-01DC245F313F}"/>
              </a:ext>
            </a:extLst>
          </p:cNvPr>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32F4A6-D183-4B61-A80C-5E62BD4D7742}"/>
              </a:ext>
            </a:extLst>
          </p:cNvPr>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8969E44D-4A3E-45A7-AC6F-FF817F2FCC21}" type="datetimeFigureOut">
              <a:rPr lang="en-US" smtClean="0"/>
              <a:t>8/5/2023</a:t>
            </a:fld>
            <a:endParaRPr lang="en-US"/>
          </a:p>
        </p:txBody>
      </p:sp>
      <p:sp>
        <p:nvSpPr>
          <p:cNvPr id="4" name="Footer Placeholder 3">
            <a:extLst>
              <a:ext uri="{FF2B5EF4-FFF2-40B4-BE49-F238E27FC236}">
                <a16:creationId xmlns:a16="http://schemas.microsoft.com/office/drawing/2014/main" id="{71C8FB63-E408-4FBC-AE05-178C48317B0C}"/>
              </a:ext>
            </a:extLst>
          </p:cNvPr>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93C652-1DEB-4D09-941F-79F37553A29A}"/>
              </a:ext>
            </a:extLst>
          </p:cNvPr>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FB0A7C94-66C7-4C1D-B067-2B280A12E8FE}" type="slidenum">
              <a:rPr lang="en-US" smtClean="0"/>
              <a:t>‹#›</a:t>
            </a:fld>
            <a:endParaRPr lang="en-US"/>
          </a:p>
        </p:txBody>
      </p:sp>
    </p:spTree>
    <p:extLst>
      <p:ext uri="{BB962C8B-B14F-4D97-AF65-F5344CB8AC3E}">
        <p14:creationId xmlns:p14="http://schemas.microsoft.com/office/powerpoint/2010/main" val="57458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34C401E-F153-432A-8F2F-2A6B98D48FE1}" type="datetimeFigureOut">
              <a:rPr lang="en-US" smtClean="0"/>
              <a:t>8/5/2023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EE2EE89-EC89-4398-9240-EFEF6571F498}" type="slidenum">
              <a:rPr lang="en-US" smtClean="0"/>
              <a:t>‹#›</a:t>
            </a:fld>
            <a:endParaRPr lang="en-US"/>
          </a:p>
        </p:txBody>
      </p:sp>
    </p:spTree>
    <p:extLst>
      <p:ext uri="{BB962C8B-B14F-4D97-AF65-F5344CB8AC3E}">
        <p14:creationId xmlns:p14="http://schemas.microsoft.com/office/powerpoint/2010/main" val="95243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EC383-3733-44FE-87DD-C4B34C3158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8"/>
            <a:ext cx="12190474" cy="6857141"/>
          </a:xfrm>
          <a:prstGeom prst="rect">
            <a:avLst/>
          </a:prstGeom>
        </p:spPr>
      </p:pic>
      <p:sp>
        <p:nvSpPr>
          <p:cNvPr id="2" name="Title 1"/>
          <p:cNvSpPr>
            <a:spLocks noGrp="1"/>
          </p:cNvSpPr>
          <p:nvPr>
            <p:ph type="ctrTitle" hasCustomPrompt="1"/>
          </p:nvPr>
        </p:nvSpPr>
        <p:spPr>
          <a:xfrm>
            <a:off x="0" y="-562020"/>
            <a:ext cx="5630661" cy="2619321"/>
          </a:xfrm>
        </p:spPr>
        <p:txBody>
          <a:bodyPr anchor="b">
            <a:normAutofit/>
          </a:bodyPr>
          <a:lstStyle>
            <a:lvl1pPr algn="l">
              <a:defRPr sz="6000" b="1" i="0" baseline="0">
                <a:solidFill>
                  <a:schemeClr val="tx2"/>
                </a:solidFill>
                <a:effectLst/>
                <a:latin typeface="+mj-lt"/>
                <a:ea typeface="Adobe Gothic Std B" panose="020B0800000000000000" pitchFamily="34" charset="-128"/>
              </a:defRPr>
            </a:lvl1pPr>
          </a:lstStyle>
          <a:p>
            <a:r>
              <a:rPr lang="en-US" dirty="0"/>
              <a:t>PRESENTATION TITLE</a:t>
            </a:r>
          </a:p>
        </p:txBody>
      </p:sp>
      <p:sp>
        <p:nvSpPr>
          <p:cNvPr id="3" name="Subtitle 2"/>
          <p:cNvSpPr>
            <a:spLocks noGrp="1"/>
          </p:cNvSpPr>
          <p:nvPr>
            <p:ph type="subTitle" idx="1" hasCustomPrompt="1"/>
          </p:nvPr>
        </p:nvSpPr>
        <p:spPr>
          <a:xfrm>
            <a:off x="0" y="3218727"/>
            <a:ext cx="4813366" cy="1360714"/>
          </a:xfrm>
        </p:spPr>
        <p:txBody>
          <a:bodyPr>
            <a:normAutofit/>
          </a:bodyPr>
          <a:lstStyle>
            <a:lvl1pPr marL="0" indent="0" algn="l">
              <a:lnSpc>
                <a:spcPct val="100000"/>
              </a:lnSpc>
              <a:spcBef>
                <a:spcPts val="600"/>
              </a:spcBef>
              <a:buNone/>
              <a:defRPr sz="2200" baseline="0">
                <a:solidFill>
                  <a:schemeClr val="tx2"/>
                </a:solidFill>
                <a:latin typeface="+mn-lt"/>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Last, Credentials</a:t>
            </a:r>
          </a:p>
          <a:p>
            <a:r>
              <a:rPr lang="en-US" dirty="0"/>
              <a:t>Practice Affiliation</a:t>
            </a:r>
          </a:p>
          <a:p>
            <a:r>
              <a:rPr lang="en-US" dirty="0"/>
              <a:t>Elected Position</a:t>
            </a:r>
          </a:p>
        </p:txBody>
      </p:sp>
    </p:spTree>
    <p:extLst>
      <p:ext uri="{BB962C8B-B14F-4D97-AF65-F5344CB8AC3E}">
        <p14:creationId xmlns:p14="http://schemas.microsoft.com/office/powerpoint/2010/main" val="177127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E9CAE-20DC-43FB-A2A3-04FDD015F6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428"/>
            <a:ext cx="12190474" cy="6857142"/>
          </a:xfrm>
          <a:prstGeom prst="rect">
            <a:avLst/>
          </a:prstGeom>
        </p:spPr>
      </p:pic>
      <p:sp>
        <p:nvSpPr>
          <p:cNvPr id="2" name="Title 1"/>
          <p:cNvSpPr>
            <a:spLocks noGrp="1"/>
          </p:cNvSpPr>
          <p:nvPr>
            <p:ph type="title"/>
          </p:nvPr>
        </p:nvSpPr>
        <p:spPr>
          <a:xfrm>
            <a:off x="838200" y="149654"/>
            <a:ext cx="10515600" cy="1325563"/>
          </a:xfrm>
        </p:spPr>
        <p:txBody>
          <a:bodyPr/>
          <a:lstStyle>
            <a:lvl1pPr>
              <a:defRPr sz="4800" cap="all" baseline="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838200" y="1825625"/>
            <a:ext cx="10515600" cy="3355975"/>
          </a:xfrm>
        </p:spPr>
        <p:txBody>
          <a:bodyPr/>
          <a:lstStyle>
            <a:lvl1pPr>
              <a:defRPr>
                <a:solidFill>
                  <a:srgbClr val="0A5994"/>
                </a:solidFill>
                <a:latin typeface="+mn-lt"/>
              </a:defRPr>
            </a:lvl1pPr>
            <a:lvl2pPr>
              <a:defRPr>
                <a:solidFill>
                  <a:srgbClr val="0A5994"/>
                </a:solidFill>
                <a:latin typeface="+mn-lt"/>
              </a:defRPr>
            </a:lvl2pPr>
            <a:lvl3pPr>
              <a:defRPr>
                <a:solidFill>
                  <a:srgbClr val="0A5994"/>
                </a:solidFill>
                <a:latin typeface="+mn-lt"/>
              </a:defRPr>
            </a:lvl3pPr>
            <a:lvl4pPr>
              <a:defRPr>
                <a:solidFill>
                  <a:srgbClr val="0A5994"/>
                </a:solidFill>
                <a:latin typeface="+mn-lt"/>
              </a:defRPr>
            </a:lvl4pPr>
            <a:lvl5pPr>
              <a:defRPr>
                <a:solidFill>
                  <a:srgbClr val="0A5994"/>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330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8352" y="1913362"/>
            <a:ext cx="10515600" cy="2797627"/>
          </a:xfrm>
        </p:spPr>
        <p:txBody>
          <a:bodyPr anchor="b">
            <a:normAutofit/>
          </a:bodyPr>
          <a:lstStyle>
            <a:lvl1pPr>
              <a:defRPr sz="4800">
                <a:latin typeface="+mj-lt"/>
              </a:defRPr>
            </a:lvl1pPr>
          </a:lstStyle>
          <a:p>
            <a:r>
              <a:rPr lang="en-US" dirty="0"/>
              <a:t>CLICK TO EDIT MASTER TITLE STYLE</a:t>
            </a:r>
          </a:p>
        </p:txBody>
      </p:sp>
      <p:sp>
        <p:nvSpPr>
          <p:cNvPr id="3" name="Text Placeholder 2"/>
          <p:cNvSpPr>
            <a:spLocks noGrp="1"/>
          </p:cNvSpPr>
          <p:nvPr>
            <p:ph type="body" idx="1"/>
          </p:nvPr>
        </p:nvSpPr>
        <p:spPr>
          <a:xfrm>
            <a:off x="898352" y="4710989"/>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4913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35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35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47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477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64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981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14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446212"/>
            <a:ext cx="3932237" cy="1600200"/>
          </a:xfrm>
        </p:spPr>
        <p:txBody>
          <a:bodyPr anchor="b"/>
          <a:lstStyle>
            <a:lvl1pPr>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183188" y="1446212"/>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046412"/>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3214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6"/>
            <a:ext cx="6172200" cy="416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0915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455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BDE155-2435-4EDF-B668-88BD9A1C6D43}"/>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763" y="428"/>
            <a:ext cx="12190474" cy="6857142"/>
          </a:xfrm>
          <a:prstGeom prst="rect">
            <a:avLst/>
          </a:prstGeom>
        </p:spPr>
      </p:pic>
      <p:sp>
        <p:nvSpPr>
          <p:cNvPr id="2" name="Title Placeholder 1"/>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3361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mmwr/preview/mmwrhtml/mm6347a6.htm?msclkid=e4e834b0ad1311ecb1c3d4fb527adb8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12" y="1030555"/>
            <a:ext cx="5275579" cy="2742455"/>
          </a:xfrm>
        </p:spPr>
        <p:txBody>
          <a:bodyPr>
            <a:noAutofit/>
          </a:bodyPr>
          <a:lstStyle/>
          <a:p>
            <a:br>
              <a:rPr lang="en-US" sz="5400" b="0" dirty="0">
                <a:solidFill>
                  <a:prstClr val="black"/>
                </a:solidFill>
                <a:latin typeface="Calibri Light" panose="020F0302020204030204"/>
                <a:ea typeface="+mj-ea"/>
              </a:rPr>
            </a:br>
            <a:br>
              <a:rPr lang="en-US" sz="5400" b="0" dirty="0">
                <a:solidFill>
                  <a:prstClr val="black"/>
                </a:solidFill>
                <a:latin typeface="Calibri Light" panose="020F0302020204030204"/>
                <a:ea typeface="+mj-ea"/>
              </a:rPr>
            </a:br>
            <a:r>
              <a:rPr lang="en-US" sz="5400" dirty="0">
                <a:solidFill>
                  <a:prstClr val="black"/>
                </a:solidFill>
                <a:latin typeface="Calibri Light" panose="020F0302020204030204"/>
                <a:ea typeface="+mj-ea"/>
              </a:rPr>
              <a:t>Interdisciplinary Management of Psychiatric Patients in </a:t>
            </a:r>
            <a:br>
              <a:rPr lang="en-US" sz="5400" dirty="0">
                <a:solidFill>
                  <a:prstClr val="black"/>
                </a:solidFill>
                <a:latin typeface="Calibri Light" panose="020F0302020204030204"/>
                <a:ea typeface="+mj-ea"/>
              </a:rPr>
            </a:br>
            <a:r>
              <a:rPr lang="en-US" sz="5400" dirty="0">
                <a:solidFill>
                  <a:prstClr val="black"/>
                </a:solidFill>
                <a:latin typeface="Calibri Light" panose="020F0302020204030204"/>
                <a:ea typeface="+mj-ea"/>
              </a:rPr>
              <a:t>Primary Care</a:t>
            </a:r>
            <a:endParaRPr lang="en-US" sz="5500" dirty="0"/>
          </a:p>
        </p:txBody>
      </p:sp>
      <p:sp>
        <p:nvSpPr>
          <p:cNvPr id="3" name="Subtitle 2">
            <a:extLst>
              <a:ext uri="{FF2B5EF4-FFF2-40B4-BE49-F238E27FC236}">
                <a16:creationId xmlns:a16="http://schemas.microsoft.com/office/drawing/2014/main" id="{1A877E52-9A1D-497C-90E1-E62926B89F64}"/>
              </a:ext>
            </a:extLst>
          </p:cNvPr>
          <p:cNvSpPr>
            <a:spLocks noGrp="1"/>
          </p:cNvSpPr>
          <p:nvPr>
            <p:ph type="subTitle" idx="1" hasCustomPrompt="1"/>
          </p:nvPr>
        </p:nvSpPr>
        <p:spPr>
          <a:xfrm>
            <a:off x="0" y="4924058"/>
            <a:ext cx="7139973" cy="1360714"/>
          </a:xfrm>
        </p:spPr>
        <p:txBody>
          <a:bodyPr>
            <a:normAutofit/>
          </a:bodyPr>
          <a:lstStyle>
            <a:lvl1pPr marL="0" indent="0" algn="l">
              <a:lnSpc>
                <a:spcPct val="100000"/>
              </a:lnSpc>
              <a:spcBef>
                <a:spcPts val="600"/>
              </a:spcBef>
              <a:buNone/>
              <a:defRPr sz="2200" baseline="0">
                <a:solidFill>
                  <a:schemeClr val="tx2"/>
                </a:solidFill>
                <a:latin typeface="+mn-lt"/>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Susan Minter, DNP, FNP-C, ANP-C</a:t>
            </a:r>
          </a:p>
          <a:p>
            <a:r>
              <a:rPr lang="en-US" dirty="0"/>
              <a:t>Dennis </a:t>
            </a:r>
            <a:r>
              <a:rPr lang="en-US" dirty="0" err="1"/>
              <a:t>Petrocelli</a:t>
            </a:r>
            <a:r>
              <a:rPr lang="en-US" dirty="0"/>
              <a:t>, MD</a:t>
            </a:r>
          </a:p>
        </p:txBody>
      </p:sp>
    </p:spTree>
    <p:extLst>
      <p:ext uri="{BB962C8B-B14F-4D97-AF65-F5344CB8AC3E}">
        <p14:creationId xmlns:p14="http://schemas.microsoft.com/office/powerpoint/2010/main" val="226550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93A5-AB4B-4CAE-A89D-501D2ED27528}"/>
              </a:ext>
            </a:extLst>
          </p:cNvPr>
          <p:cNvSpPr>
            <a:spLocks noGrp="1"/>
          </p:cNvSpPr>
          <p:nvPr>
            <p:ph type="title"/>
          </p:nvPr>
        </p:nvSpPr>
        <p:spPr/>
        <p:txBody>
          <a:bodyPr>
            <a:normAutofit fontScale="90000"/>
          </a:bodyPr>
          <a:lstStyle/>
          <a:p>
            <a:r>
              <a:rPr lang="en-US" dirty="0"/>
              <a:t>Conditions to consider referral continued…</a:t>
            </a:r>
          </a:p>
        </p:txBody>
      </p:sp>
      <p:sp>
        <p:nvSpPr>
          <p:cNvPr id="3" name="Content Placeholder 2">
            <a:extLst>
              <a:ext uri="{FF2B5EF4-FFF2-40B4-BE49-F238E27FC236}">
                <a16:creationId xmlns:a16="http://schemas.microsoft.com/office/drawing/2014/main" id="{4E1D340D-797E-46C8-989A-9DF472C5AECE}"/>
              </a:ext>
            </a:extLst>
          </p:cNvPr>
          <p:cNvSpPr>
            <a:spLocks noGrp="1"/>
          </p:cNvSpPr>
          <p:nvPr>
            <p:ph idx="1"/>
          </p:nvPr>
        </p:nvSpPr>
        <p:spPr/>
        <p:txBody>
          <a:bodyPr>
            <a:normAutofit fontScale="92500" lnSpcReduction="20000"/>
          </a:bodyPr>
          <a:lstStyle/>
          <a:p>
            <a:pPr>
              <a:defRPr/>
            </a:pPr>
            <a:r>
              <a:rPr lang="en-US" dirty="0">
                <a:latin typeface="Arial"/>
              </a:rPr>
              <a:t>H</a:t>
            </a:r>
            <a:r>
              <a:rPr kumimoji="0" lang="en-US" sz="2800" b="0" i="0" u="none" strike="noStrike" kern="1200" cap="none" spc="0" normalizeH="0" baseline="0" noProof="0" dirty="0" err="1">
                <a:ln>
                  <a:noFill/>
                </a:ln>
                <a:solidFill>
                  <a:srgbClr val="0A5994"/>
                </a:solidFill>
                <a:effectLst/>
                <a:uLnTx/>
                <a:uFillTx/>
                <a:latin typeface="Arial"/>
                <a:ea typeface="Lato" panose="020F0502020204030203" pitchFamily="34" charset="0"/>
                <a:cs typeface="Lato" panose="020F0502020204030203" pitchFamily="34" charset="0"/>
              </a:rPr>
              <a:t>istory</a:t>
            </a:r>
            <a:r>
              <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rPr>
              <a:t> of failure of multiple psychiatric treatments</a:t>
            </a:r>
          </a:p>
          <a:p>
            <a:pPr>
              <a:defRPr/>
            </a:pPr>
            <a:endPar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endParaRPr>
          </a:p>
          <a:p>
            <a:pPr>
              <a:defRPr/>
            </a:pPr>
            <a:r>
              <a:rPr lang="en-US" dirty="0">
                <a:latin typeface="Arial"/>
              </a:rPr>
              <a:t>A</a:t>
            </a:r>
            <a:r>
              <a:rPr kumimoji="0" lang="en-US" sz="2800" b="0" i="0" u="none" strike="noStrike" kern="1200" cap="none" spc="0" normalizeH="0" baseline="0" noProof="0" dirty="0" err="1">
                <a:ln>
                  <a:noFill/>
                </a:ln>
                <a:solidFill>
                  <a:srgbClr val="0A5994"/>
                </a:solidFill>
                <a:effectLst/>
                <a:uLnTx/>
                <a:uFillTx/>
                <a:latin typeface="Arial"/>
                <a:ea typeface="Lato" panose="020F0502020204030203" pitchFamily="34" charset="0"/>
                <a:cs typeface="Lato" panose="020F0502020204030203" pitchFamily="34" charset="0"/>
              </a:rPr>
              <a:t>ctive</a:t>
            </a:r>
            <a:r>
              <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rPr>
              <a:t> substance use disorder</a:t>
            </a:r>
          </a:p>
          <a:p>
            <a:pPr>
              <a:defRPr/>
            </a:pPr>
            <a:endPar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endParaRPr>
          </a:p>
          <a:p>
            <a:pPr>
              <a:defRPr/>
            </a:pPr>
            <a:r>
              <a:rPr lang="en-US" dirty="0">
                <a:latin typeface="Arial"/>
              </a:rPr>
              <a:t>M</a:t>
            </a:r>
            <a:r>
              <a:rPr kumimoji="0" lang="en-US" sz="2800" b="0" i="0" u="none" strike="noStrike" kern="1200" cap="none" spc="0" normalizeH="0" baseline="0" noProof="0" dirty="0" err="1">
                <a:ln>
                  <a:noFill/>
                </a:ln>
                <a:solidFill>
                  <a:srgbClr val="0A5994"/>
                </a:solidFill>
                <a:effectLst/>
                <a:uLnTx/>
                <a:uFillTx/>
                <a:latin typeface="Arial"/>
                <a:ea typeface="Lato" panose="020F0502020204030203" pitchFamily="34" charset="0"/>
                <a:cs typeface="Lato" panose="020F0502020204030203" pitchFamily="34" charset="0"/>
              </a:rPr>
              <a:t>ulti</a:t>
            </a:r>
            <a:r>
              <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rPr>
              <a:t>-system involved clients, e.g., social services, courts, school system</a:t>
            </a:r>
          </a:p>
          <a:p>
            <a:pPr>
              <a:defRPr/>
            </a:pPr>
            <a:endPar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endParaRPr>
          </a:p>
          <a:p>
            <a:pPr>
              <a:defRPr/>
            </a:pPr>
            <a:r>
              <a:rPr lang="en-US" dirty="0">
                <a:latin typeface="Arial"/>
              </a:rPr>
              <a:t>C</a:t>
            </a:r>
            <a:r>
              <a:rPr kumimoji="0" lang="en-US" sz="2800" b="0" i="0" u="none" strike="noStrike" kern="1200" cap="none" spc="0" normalizeH="0" baseline="0" noProof="0" dirty="0" err="1">
                <a:ln>
                  <a:noFill/>
                </a:ln>
                <a:solidFill>
                  <a:srgbClr val="0A5994"/>
                </a:solidFill>
                <a:effectLst/>
                <a:uLnTx/>
                <a:uFillTx/>
                <a:latin typeface="Arial"/>
                <a:ea typeface="Lato" panose="020F0502020204030203" pitchFamily="34" charset="0"/>
                <a:cs typeface="Lato" panose="020F0502020204030203" pitchFamily="34" charset="0"/>
              </a:rPr>
              <a:t>urrent</a:t>
            </a:r>
            <a:r>
              <a:rPr kumimoji="0" lang="en-US" sz="2800" b="0" i="0" u="none" strike="noStrike" kern="1200" cap="none" spc="0" normalizeH="0" baseline="0" noProof="0" dirty="0">
                <a:ln>
                  <a:noFill/>
                </a:ln>
                <a:solidFill>
                  <a:srgbClr val="0A5994"/>
                </a:solidFill>
                <a:effectLst/>
                <a:uLnTx/>
                <a:uFillTx/>
                <a:latin typeface="Arial"/>
                <a:ea typeface="Lato" panose="020F0502020204030203" pitchFamily="34" charset="0"/>
                <a:cs typeface="Lato" panose="020F0502020204030203" pitchFamily="34" charset="0"/>
              </a:rPr>
              <a:t> or foreseeable legal involvement (unless you like that sort of thing)</a:t>
            </a:r>
          </a:p>
          <a:p>
            <a:endParaRPr lang="en-US" dirty="0"/>
          </a:p>
        </p:txBody>
      </p:sp>
    </p:spTree>
    <p:extLst>
      <p:ext uri="{BB962C8B-B14F-4D97-AF65-F5344CB8AC3E}">
        <p14:creationId xmlns:p14="http://schemas.microsoft.com/office/powerpoint/2010/main" val="412031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Evaluation of psychiatric patient in primary care </a:t>
            </a:r>
          </a:p>
        </p:txBody>
      </p:sp>
      <p:sp>
        <p:nvSpPr>
          <p:cNvPr id="3" name="Content Placeholder 2"/>
          <p:cNvSpPr>
            <a:spLocks noGrp="1"/>
          </p:cNvSpPr>
          <p:nvPr>
            <p:ph idx="1"/>
          </p:nvPr>
        </p:nvSpPr>
        <p:spPr>
          <a:xfrm>
            <a:off x="838200" y="1380745"/>
            <a:ext cx="10515600" cy="5239512"/>
          </a:xfrm>
        </p:spPr>
        <p:txBody>
          <a:bodyPr>
            <a:normAutofit fontScale="92500" lnSpcReduction="20000"/>
          </a:bodyPr>
          <a:lstStyle/>
          <a:p>
            <a:endParaRPr lang="en-US" dirty="0"/>
          </a:p>
          <a:p>
            <a:r>
              <a:rPr lang="en-US" dirty="0"/>
              <a:t>Always begin directly with safety:  suicidality, </a:t>
            </a:r>
            <a:r>
              <a:rPr lang="en-US" dirty="0" err="1"/>
              <a:t>homicidality</a:t>
            </a:r>
            <a:r>
              <a:rPr lang="en-US" dirty="0"/>
              <a:t>, safety (domestic violence/child/elder endangerment), SUBSTANCE USE</a:t>
            </a:r>
          </a:p>
          <a:p>
            <a:endParaRPr lang="en-US" dirty="0"/>
          </a:p>
          <a:p>
            <a:r>
              <a:rPr lang="en-US" dirty="0"/>
              <a:t>Current level of functioning:  “How do you spend your time?”</a:t>
            </a:r>
          </a:p>
          <a:p>
            <a:endParaRPr lang="en-US" dirty="0"/>
          </a:p>
          <a:p>
            <a:r>
              <a:rPr lang="en-US" dirty="0"/>
              <a:t>Determine markers of progress:  “What would you do if you weren’t struggling with this?”</a:t>
            </a:r>
          </a:p>
          <a:p>
            <a:endParaRPr lang="en-US" dirty="0"/>
          </a:p>
          <a:p>
            <a:r>
              <a:rPr lang="en-US" dirty="0"/>
              <a:t>Directly ask about sleep, appetite, energy, thoughts that bother them, hearing voices, seeing things, believing things others do not</a:t>
            </a:r>
          </a:p>
          <a:p>
            <a:endParaRPr lang="en-US" dirty="0"/>
          </a:p>
          <a:p>
            <a:r>
              <a:rPr lang="en-US" dirty="0"/>
              <a:t>“Is there anything else I need to know to help you?”</a:t>
            </a:r>
          </a:p>
        </p:txBody>
      </p:sp>
    </p:spTree>
    <p:extLst>
      <p:ext uri="{BB962C8B-B14F-4D97-AF65-F5344CB8AC3E}">
        <p14:creationId xmlns:p14="http://schemas.microsoft.com/office/powerpoint/2010/main" val="40721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7A47-1F7F-42FE-B9F9-7DBEC0855FCF}"/>
              </a:ext>
            </a:extLst>
          </p:cNvPr>
          <p:cNvSpPr>
            <a:spLocks noGrp="1"/>
          </p:cNvSpPr>
          <p:nvPr>
            <p:ph type="title"/>
          </p:nvPr>
        </p:nvSpPr>
        <p:spPr/>
        <p:txBody>
          <a:bodyPr/>
          <a:lstStyle/>
          <a:p>
            <a:pPr algn="ctr"/>
            <a:r>
              <a:rPr lang="en-US" dirty="0"/>
              <a:t>Evaluation Continued…</a:t>
            </a:r>
          </a:p>
        </p:txBody>
      </p:sp>
      <p:sp>
        <p:nvSpPr>
          <p:cNvPr id="3" name="Content Placeholder 2">
            <a:extLst>
              <a:ext uri="{FF2B5EF4-FFF2-40B4-BE49-F238E27FC236}">
                <a16:creationId xmlns:a16="http://schemas.microsoft.com/office/drawing/2014/main" id="{D8AC00AC-791C-4D70-BCDB-998102DFC1AE}"/>
              </a:ext>
            </a:extLst>
          </p:cNvPr>
          <p:cNvSpPr>
            <a:spLocks noGrp="1"/>
          </p:cNvSpPr>
          <p:nvPr>
            <p:ph idx="1"/>
          </p:nvPr>
        </p:nvSpPr>
        <p:spPr>
          <a:xfrm>
            <a:off x="838200" y="1563625"/>
            <a:ext cx="10515600" cy="4553712"/>
          </a:xfrm>
        </p:spPr>
        <p:txBody>
          <a:bodyPr>
            <a:normAutofit fontScale="85000" lnSpcReduction="10000"/>
          </a:bodyPr>
          <a:lstStyle/>
          <a:p>
            <a:r>
              <a:rPr lang="en-US" dirty="0"/>
              <a:t>The fastest route to therapeutic misadventure is to miss substance use</a:t>
            </a:r>
          </a:p>
          <a:p>
            <a:endParaRPr lang="en-US" dirty="0"/>
          </a:p>
          <a:p>
            <a:r>
              <a:rPr lang="en-US" dirty="0"/>
              <a:t>Assessment compounded by societal judgment, clinician distaste, specter of legal issues</a:t>
            </a:r>
          </a:p>
          <a:p>
            <a:endParaRPr lang="en-US" dirty="0"/>
          </a:p>
          <a:p>
            <a:r>
              <a:rPr lang="en-US" dirty="0"/>
              <a:t>Two approaches to questions to avoid being perceived as judgmental</a:t>
            </a:r>
          </a:p>
          <a:p>
            <a:endParaRPr lang="en-US" dirty="0"/>
          </a:p>
          <a:p>
            <a:r>
              <a:rPr lang="en-US" dirty="0"/>
              <a:t>“Which drugs or alcohol have you tried to make this better?” </a:t>
            </a:r>
          </a:p>
          <a:p>
            <a:endParaRPr lang="en-US" dirty="0"/>
          </a:p>
          <a:p>
            <a:r>
              <a:rPr lang="en-US" dirty="0"/>
              <a:t>OR “These are questions I ask all my clients:  Which drugs have you used and what do you drink?”</a:t>
            </a:r>
          </a:p>
        </p:txBody>
      </p:sp>
    </p:spTree>
    <p:extLst>
      <p:ext uri="{BB962C8B-B14F-4D97-AF65-F5344CB8AC3E}">
        <p14:creationId xmlns:p14="http://schemas.microsoft.com/office/powerpoint/2010/main" val="26679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Collaboration of psychiatric patients	</a:t>
            </a:r>
          </a:p>
        </p:txBody>
      </p:sp>
      <p:sp>
        <p:nvSpPr>
          <p:cNvPr id="3" name="Content Placeholder 2"/>
          <p:cNvSpPr>
            <a:spLocks noGrp="1"/>
          </p:cNvSpPr>
          <p:nvPr>
            <p:ph idx="1"/>
          </p:nvPr>
        </p:nvSpPr>
        <p:spPr/>
        <p:txBody>
          <a:bodyPr/>
          <a:lstStyle/>
          <a:p>
            <a:r>
              <a:rPr lang="en-US" dirty="0"/>
              <a:t>PCP to investigate and determine any iatrogenic causes of behavioral issues</a:t>
            </a:r>
          </a:p>
          <a:p>
            <a:r>
              <a:rPr lang="en-US" dirty="0"/>
              <a:t>Examples: Hypothyroidism, infections, elevated ammonia levels, pain, etc. </a:t>
            </a:r>
          </a:p>
          <a:p>
            <a:r>
              <a:rPr lang="en-US" dirty="0"/>
              <a:t>Communicate results of workup to psychiatric colleagues</a:t>
            </a:r>
          </a:p>
        </p:txBody>
      </p:sp>
    </p:spTree>
    <p:extLst>
      <p:ext uri="{BB962C8B-B14F-4D97-AF65-F5344CB8AC3E}">
        <p14:creationId xmlns:p14="http://schemas.microsoft.com/office/powerpoint/2010/main" val="366890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32F1-9CC6-4BFF-987C-638981134407}"/>
              </a:ext>
            </a:extLst>
          </p:cNvPr>
          <p:cNvSpPr>
            <a:spLocks noGrp="1"/>
          </p:cNvSpPr>
          <p:nvPr>
            <p:ph type="title"/>
          </p:nvPr>
        </p:nvSpPr>
        <p:spPr/>
        <p:txBody>
          <a:bodyPr/>
          <a:lstStyle/>
          <a:p>
            <a:pPr algn="ctr"/>
            <a:r>
              <a:rPr lang="en-US" dirty="0"/>
              <a:t>Collaborative case study</a:t>
            </a:r>
          </a:p>
        </p:txBody>
      </p:sp>
      <p:sp>
        <p:nvSpPr>
          <p:cNvPr id="3" name="Content Placeholder 2">
            <a:extLst>
              <a:ext uri="{FF2B5EF4-FFF2-40B4-BE49-F238E27FC236}">
                <a16:creationId xmlns:a16="http://schemas.microsoft.com/office/drawing/2014/main" id="{58404FAF-608F-4033-BD8C-E106F67827A0}"/>
              </a:ext>
            </a:extLst>
          </p:cNvPr>
          <p:cNvSpPr>
            <a:spLocks noGrp="1"/>
          </p:cNvSpPr>
          <p:nvPr>
            <p:ph idx="1"/>
          </p:nvPr>
        </p:nvSpPr>
        <p:spPr>
          <a:xfrm>
            <a:off x="838200" y="1266825"/>
            <a:ext cx="10515600" cy="5038725"/>
          </a:xfrm>
        </p:spPr>
        <p:txBody>
          <a:bodyPr>
            <a:normAutofit/>
          </a:bodyPr>
          <a:lstStyle/>
          <a:p>
            <a:pPr marL="0" indent="0">
              <a:buNone/>
            </a:pPr>
            <a:endParaRPr lang="en-US" dirty="0"/>
          </a:p>
          <a:p>
            <a:r>
              <a:rPr lang="en-US" dirty="0"/>
              <a:t>Your 19yo long-term client with Type I diabetes presents with his mother.  He is distracted, talking to himself, disheveled.  </a:t>
            </a:r>
          </a:p>
          <a:p>
            <a:endParaRPr lang="en-US" dirty="0"/>
          </a:p>
          <a:p>
            <a:r>
              <a:rPr lang="en-US" dirty="0"/>
              <a:t>Client returns in six weeks, but you cannot recognize him:  he’s gained 30 pounds.  Prescribed Zyprexa and Depakote for a diagnosis of schizoaffective disorder.  No labs on file</a:t>
            </a:r>
          </a:p>
          <a:p>
            <a:endParaRPr lang="en-US" dirty="0"/>
          </a:p>
          <a:p>
            <a:r>
              <a:rPr lang="en-US" dirty="0"/>
              <a:t> DISCUSS!</a:t>
            </a:r>
          </a:p>
        </p:txBody>
      </p:sp>
    </p:spTree>
    <p:extLst>
      <p:ext uri="{BB962C8B-B14F-4D97-AF65-F5344CB8AC3E}">
        <p14:creationId xmlns:p14="http://schemas.microsoft.com/office/powerpoint/2010/main" val="180844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0BCE-E003-451D-9058-DF86C88EC8A3}"/>
              </a:ext>
            </a:extLst>
          </p:cNvPr>
          <p:cNvSpPr>
            <a:spLocks noGrp="1"/>
          </p:cNvSpPr>
          <p:nvPr>
            <p:ph type="title"/>
          </p:nvPr>
        </p:nvSpPr>
        <p:spPr/>
        <p:txBody>
          <a:bodyPr>
            <a:normAutofit fontScale="90000"/>
          </a:bodyPr>
          <a:lstStyle/>
          <a:p>
            <a:pPr algn="ctr"/>
            <a:r>
              <a:rPr lang="en-US" dirty="0"/>
              <a:t>Treatment of psychiatric patients in primary care</a:t>
            </a:r>
          </a:p>
        </p:txBody>
      </p:sp>
      <p:sp>
        <p:nvSpPr>
          <p:cNvPr id="3" name="Content Placeholder 2">
            <a:extLst>
              <a:ext uri="{FF2B5EF4-FFF2-40B4-BE49-F238E27FC236}">
                <a16:creationId xmlns:a16="http://schemas.microsoft.com/office/drawing/2014/main" id="{D7772729-87CA-4FE5-8443-4866E28D255E}"/>
              </a:ext>
            </a:extLst>
          </p:cNvPr>
          <p:cNvSpPr>
            <a:spLocks noGrp="1"/>
          </p:cNvSpPr>
          <p:nvPr>
            <p:ph idx="1"/>
          </p:nvPr>
        </p:nvSpPr>
        <p:spPr>
          <a:xfrm>
            <a:off x="838200" y="1825625"/>
            <a:ext cx="10515600" cy="4365625"/>
          </a:xfrm>
        </p:spPr>
        <p:txBody>
          <a:bodyPr>
            <a:normAutofit/>
          </a:bodyPr>
          <a:lstStyle/>
          <a:p>
            <a:endParaRPr lang="en-US" dirty="0"/>
          </a:p>
          <a:p>
            <a:r>
              <a:rPr lang="en-US" dirty="0"/>
              <a:t>Make sure you have an accurate story:  deputize collaterals with client consent</a:t>
            </a:r>
          </a:p>
          <a:p>
            <a:endParaRPr lang="en-US" dirty="0"/>
          </a:p>
          <a:p>
            <a:r>
              <a:rPr lang="en-US" dirty="0"/>
              <a:t>Request records</a:t>
            </a:r>
          </a:p>
          <a:p>
            <a:endParaRPr lang="en-US" dirty="0"/>
          </a:p>
          <a:p>
            <a:r>
              <a:rPr lang="en-US" dirty="0"/>
              <a:t>“What’s the number one thing you want to change with psychiatric medication (about how you think, feel, or act)?”</a:t>
            </a:r>
          </a:p>
          <a:p>
            <a:endParaRPr lang="en-US" dirty="0"/>
          </a:p>
        </p:txBody>
      </p:sp>
    </p:spTree>
    <p:extLst>
      <p:ext uri="{BB962C8B-B14F-4D97-AF65-F5344CB8AC3E}">
        <p14:creationId xmlns:p14="http://schemas.microsoft.com/office/powerpoint/2010/main" val="408854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282C-1BA6-4A5F-B836-6C711CE25922}"/>
              </a:ext>
            </a:extLst>
          </p:cNvPr>
          <p:cNvSpPr>
            <a:spLocks noGrp="1"/>
          </p:cNvSpPr>
          <p:nvPr>
            <p:ph type="title"/>
          </p:nvPr>
        </p:nvSpPr>
        <p:spPr/>
        <p:txBody>
          <a:bodyPr>
            <a:normAutofit fontScale="90000"/>
          </a:bodyPr>
          <a:lstStyle/>
          <a:p>
            <a:pPr algn="ctr"/>
            <a:r>
              <a:rPr lang="en-US" dirty="0"/>
              <a:t>Treatment of Psychiatric patients continued…</a:t>
            </a:r>
          </a:p>
        </p:txBody>
      </p:sp>
      <p:sp>
        <p:nvSpPr>
          <p:cNvPr id="3" name="Content Placeholder 2">
            <a:extLst>
              <a:ext uri="{FF2B5EF4-FFF2-40B4-BE49-F238E27FC236}">
                <a16:creationId xmlns:a16="http://schemas.microsoft.com/office/drawing/2014/main" id="{7E29AB01-174B-49BC-8C69-6F32B46E6183}"/>
              </a:ext>
            </a:extLst>
          </p:cNvPr>
          <p:cNvSpPr>
            <a:spLocks noGrp="1"/>
          </p:cNvSpPr>
          <p:nvPr>
            <p:ph idx="1"/>
          </p:nvPr>
        </p:nvSpPr>
        <p:spPr>
          <a:xfrm>
            <a:off x="838200" y="1825625"/>
            <a:ext cx="10515600" cy="4413250"/>
          </a:xfrm>
        </p:spPr>
        <p:txBody>
          <a:bodyPr>
            <a:normAutofit/>
          </a:bodyPr>
          <a:lstStyle/>
          <a:p>
            <a:r>
              <a:rPr lang="en-US" dirty="0"/>
              <a:t>“What worked for you previously, and in what way?”</a:t>
            </a:r>
          </a:p>
          <a:p>
            <a:endParaRPr lang="en-US" dirty="0"/>
          </a:p>
          <a:p>
            <a:r>
              <a:rPr lang="en-US" dirty="0"/>
              <a:t>“What didn’t work for you previously, and in what way?”</a:t>
            </a:r>
          </a:p>
          <a:p>
            <a:endParaRPr lang="en-US" dirty="0"/>
          </a:p>
          <a:p>
            <a:r>
              <a:rPr lang="en-US" dirty="0"/>
              <a:t>“What did/didn’t work for blood relatives?”</a:t>
            </a:r>
          </a:p>
          <a:p>
            <a:endParaRPr lang="en-US" dirty="0"/>
          </a:p>
          <a:p>
            <a:r>
              <a:rPr lang="en-US" dirty="0"/>
              <a:t>Start low, go slow, check in frequently to assess for toxicity (behavioral &amp; metabolic)</a:t>
            </a:r>
          </a:p>
          <a:p>
            <a:endParaRPr lang="en-US" dirty="0"/>
          </a:p>
        </p:txBody>
      </p:sp>
    </p:spTree>
    <p:extLst>
      <p:ext uri="{BB962C8B-B14F-4D97-AF65-F5344CB8AC3E}">
        <p14:creationId xmlns:p14="http://schemas.microsoft.com/office/powerpoint/2010/main" val="72669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Roadblocks/issues </a:t>
            </a:r>
          </a:p>
        </p:txBody>
      </p:sp>
      <p:sp>
        <p:nvSpPr>
          <p:cNvPr id="3" name="Content Placeholder 2"/>
          <p:cNvSpPr>
            <a:spLocks noGrp="1"/>
          </p:cNvSpPr>
          <p:nvPr>
            <p:ph idx="1"/>
          </p:nvPr>
        </p:nvSpPr>
        <p:spPr/>
        <p:txBody>
          <a:bodyPr/>
          <a:lstStyle/>
          <a:p>
            <a:r>
              <a:rPr lang="en-US" dirty="0"/>
              <a:t>Scarcity of psychiatric resources</a:t>
            </a:r>
          </a:p>
          <a:p>
            <a:r>
              <a:rPr lang="en-US" dirty="0"/>
              <a:t>Limitation of insurance panel providers </a:t>
            </a:r>
          </a:p>
          <a:p>
            <a:r>
              <a:rPr lang="en-US" dirty="0"/>
              <a:t>No insurance/self-pay patients </a:t>
            </a:r>
          </a:p>
          <a:p>
            <a:r>
              <a:rPr lang="en-US" dirty="0"/>
              <a:t>Delay in being seen and evaluated </a:t>
            </a:r>
          </a:p>
          <a:p>
            <a:r>
              <a:rPr lang="en-US" dirty="0"/>
              <a:t>Lack of communication from PCP to specialist and vice versa</a:t>
            </a:r>
          </a:p>
        </p:txBody>
      </p:sp>
    </p:spTree>
    <p:extLst>
      <p:ext uri="{BB962C8B-B14F-4D97-AF65-F5344CB8AC3E}">
        <p14:creationId xmlns:p14="http://schemas.microsoft.com/office/powerpoint/2010/main" val="35897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8FD3-4C93-49E5-A5CC-D3152E5CDC50}"/>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7D639707-2773-4A74-8044-E85AA01805A0}"/>
              </a:ext>
            </a:extLst>
          </p:cNvPr>
          <p:cNvSpPr>
            <a:spLocks noGrp="1"/>
          </p:cNvSpPr>
          <p:nvPr>
            <p:ph idx="1"/>
          </p:nvPr>
        </p:nvSpPr>
        <p:spPr>
          <a:xfrm>
            <a:off x="942975" y="1475217"/>
            <a:ext cx="10515600" cy="4811283"/>
          </a:xfrm>
        </p:spPr>
        <p:txBody>
          <a:bodyPr>
            <a:normAutofit/>
          </a:bodyPr>
          <a:lstStyle/>
          <a:p>
            <a:r>
              <a:rPr lang="en-US" dirty="0"/>
              <a:t>Primary Care Providers see a large amount of psychiatric patients </a:t>
            </a:r>
          </a:p>
          <a:p>
            <a:r>
              <a:rPr lang="en-US" dirty="0"/>
              <a:t>NP’s are the gatekeepers and safety net for psychiatric patients </a:t>
            </a:r>
          </a:p>
          <a:p>
            <a:pPr marL="0" indent="0">
              <a:buNone/>
            </a:pPr>
            <a:endParaRPr lang="en-US" dirty="0"/>
          </a:p>
          <a:p>
            <a:r>
              <a:rPr lang="en-US" dirty="0"/>
              <a:t>Somatic complaints may frequently present as the chief complaint, but a psychiatric issue is the true issue</a:t>
            </a:r>
          </a:p>
          <a:p>
            <a:endParaRPr lang="en-US" dirty="0"/>
          </a:p>
          <a:p>
            <a:r>
              <a:rPr lang="en-US" dirty="0"/>
              <a:t>Collaborate and use your contacts: Make friends with psychiatry friends in the community! Send them cookies! Remember their birthday!</a:t>
            </a:r>
          </a:p>
          <a:p>
            <a:endParaRPr lang="en-US" dirty="0"/>
          </a:p>
        </p:txBody>
      </p:sp>
    </p:spTree>
    <p:extLst>
      <p:ext uri="{BB962C8B-B14F-4D97-AF65-F5344CB8AC3E}">
        <p14:creationId xmlns:p14="http://schemas.microsoft.com/office/powerpoint/2010/main" val="220595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9980-852F-41DE-AEA2-F4B6B31AB344}"/>
              </a:ext>
            </a:extLst>
          </p:cNvPr>
          <p:cNvSpPr>
            <a:spLocks noGrp="1"/>
          </p:cNvSpPr>
          <p:nvPr>
            <p:ph type="title"/>
          </p:nvPr>
        </p:nvSpPr>
        <p:spPr>
          <a:xfrm>
            <a:off x="838200" y="495300"/>
            <a:ext cx="10515600" cy="4000500"/>
          </a:xfrm>
        </p:spPr>
        <p:txBody>
          <a:bodyPr/>
          <a:lstStyle/>
          <a:p>
            <a:pPr algn="ctr"/>
            <a:r>
              <a:rPr lang="en-US" dirty="0"/>
              <a:t>Thank you for coming!</a:t>
            </a:r>
          </a:p>
        </p:txBody>
      </p:sp>
      <p:sp>
        <p:nvSpPr>
          <p:cNvPr id="3" name="Content Placeholder 2">
            <a:extLst>
              <a:ext uri="{FF2B5EF4-FFF2-40B4-BE49-F238E27FC236}">
                <a16:creationId xmlns:a16="http://schemas.microsoft.com/office/drawing/2014/main" id="{7EA5BCFA-14F4-4232-85F8-B69C1A638E49}"/>
              </a:ext>
            </a:extLst>
          </p:cNvPr>
          <p:cNvSpPr>
            <a:spLocks noGrp="1"/>
          </p:cNvSpPr>
          <p:nvPr>
            <p:ph idx="1"/>
          </p:nvPr>
        </p:nvSpPr>
        <p:spPr/>
        <p:txBody>
          <a:bodyPr>
            <a:normAutofit/>
          </a:bodyPr>
          <a:lstStyle/>
          <a:p>
            <a:pPr marL="0" indent="0">
              <a:buNone/>
            </a:pPr>
            <a:endParaRPr lang="en-US" sz="4000" dirty="0"/>
          </a:p>
        </p:txBody>
      </p:sp>
    </p:spTree>
    <p:extLst>
      <p:ext uri="{BB962C8B-B14F-4D97-AF65-F5344CB8AC3E}">
        <p14:creationId xmlns:p14="http://schemas.microsoft.com/office/powerpoint/2010/main" val="81609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8408" y="1690688"/>
            <a:ext cx="10270163" cy="954107"/>
          </a:xfrm>
          <a:prstGeom prst="rect">
            <a:avLst/>
          </a:prstGeom>
          <a:noFill/>
        </p:spPr>
        <p:txBody>
          <a:bodyPr wrap="square" rtlCol="0">
            <a:spAutoFit/>
          </a:bodyPr>
          <a:lstStyle/>
          <a:p>
            <a:pPr lvl="0"/>
            <a:r>
              <a:rPr lang="en-US" sz="2800" dirty="0">
                <a:solidFill>
                  <a:srgbClr val="002060"/>
                </a:solidFill>
              </a:rPr>
              <a:t>Disclosure Statement: We do not have any financial interests or affiliation concerning the material discussed in this presentation. </a:t>
            </a:r>
          </a:p>
        </p:txBody>
      </p:sp>
      <p:sp>
        <p:nvSpPr>
          <p:cNvPr id="5" name="Title 1">
            <a:extLst>
              <a:ext uri="{FF2B5EF4-FFF2-40B4-BE49-F238E27FC236}">
                <a16:creationId xmlns:a16="http://schemas.microsoft.com/office/drawing/2014/main" id="{10D74434-6C2A-4795-8875-721A3B1F186D}"/>
              </a:ext>
            </a:extLst>
          </p:cNvPr>
          <p:cNvSpPr txBox="1">
            <a:spLocks/>
          </p:cNvSpPr>
          <p:nvPr/>
        </p:nvSpPr>
        <p:spPr>
          <a:xfrm>
            <a:off x="838200" y="1496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bg1"/>
                </a:solidFill>
                <a:latin typeface="Bebas Neue" panose="020B0606020202050201" pitchFamily="34" charset="0"/>
                <a:ea typeface="+mj-ea"/>
                <a:cs typeface="+mj-cs"/>
              </a:defRPr>
            </a:lvl1pPr>
          </a:lstStyle>
          <a:p>
            <a:endParaRPr lang="en-US" sz="6500" cap="all" dirty="0">
              <a:solidFill>
                <a:schemeClr val="tx2"/>
              </a:solidFill>
              <a:latin typeface="Franklin Gothic Demi" panose="020B0703020102020204" pitchFamily="34" charset="0"/>
            </a:endParaRPr>
          </a:p>
        </p:txBody>
      </p:sp>
      <p:sp>
        <p:nvSpPr>
          <p:cNvPr id="2" name="TextBox 1">
            <a:extLst>
              <a:ext uri="{FF2B5EF4-FFF2-40B4-BE49-F238E27FC236}">
                <a16:creationId xmlns:a16="http://schemas.microsoft.com/office/drawing/2014/main" id="{EE32F97F-AD5F-4F0A-A566-BB0106CF7522}"/>
              </a:ext>
            </a:extLst>
          </p:cNvPr>
          <p:cNvSpPr txBox="1"/>
          <p:nvPr/>
        </p:nvSpPr>
        <p:spPr>
          <a:xfrm>
            <a:off x="1380744" y="539496"/>
            <a:ext cx="9619488" cy="830997"/>
          </a:xfrm>
          <a:prstGeom prst="rect">
            <a:avLst/>
          </a:prstGeom>
          <a:noFill/>
        </p:spPr>
        <p:txBody>
          <a:bodyPr wrap="square" rtlCol="0">
            <a:spAutoFit/>
          </a:bodyPr>
          <a:lstStyle/>
          <a:p>
            <a:pPr algn="ctr"/>
            <a:r>
              <a:rPr lang="en-US" sz="4800" dirty="0">
                <a:solidFill>
                  <a:schemeClr val="accent1">
                    <a:lumMod val="50000"/>
                  </a:schemeClr>
                </a:solidFill>
                <a:latin typeface="+mj-lt"/>
              </a:rPr>
              <a:t>DISCLOSURE STATEMENT</a:t>
            </a:r>
          </a:p>
        </p:txBody>
      </p:sp>
    </p:spTree>
    <p:extLst>
      <p:ext uri="{BB962C8B-B14F-4D97-AF65-F5344CB8AC3E}">
        <p14:creationId xmlns:p14="http://schemas.microsoft.com/office/powerpoint/2010/main" val="352453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a:xfrm>
            <a:off x="838200" y="1825625"/>
            <a:ext cx="10515600" cy="4603750"/>
          </a:xfrm>
        </p:spPr>
        <p:txBody>
          <a:bodyPr>
            <a:noAutofit/>
          </a:bodyPr>
          <a:lstStyle/>
          <a:p>
            <a:r>
              <a:rPr lang="en-US" sz="1100" dirty="0" err="1"/>
              <a:t>Anjara</a:t>
            </a:r>
            <a:r>
              <a:rPr lang="en-US" sz="1100" dirty="0"/>
              <a:t> SG, </a:t>
            </a:r>
            <a:r>
              <a:rPr lang="en-US" sz="1100" dirty="0" err="1"/>
              <a:t>Bonetto</a:t>
            </a:r>
            <a:r>
              <a:rPr lang="en-US" sz="1100" dirty="0"/>
              <a:t> C, Ganguli P, </a:t>
            </a:r>
            <a:r>
              <a:rPr lang="en-US" sz="1100" dirty="0" err="1"/>
              <a:t>Setiyawati</a:t>
            </a:r>
            <a:r>
              <a:rPr lang="en-US" sz="1100" dirty="0"/>
              <a:t> D, </a:t>
            </a:r>
            <a:r>
              <a:rPr lang="en-US" sz="1100" dirty="0" err="1"/>
              <a:t>Mahendradhata</a:t>
            </a:r>
            <a:r>
              <a:rPr lang="en-US" sz="1100" dirty="0"/>
              <a:t> Y, Yoga BH, </a:t>
            </a:r>
            <a:r>
              <a:rPr lang="en-US" sz="1100" dirty="0" err="1"/>
              <a:t>Trisnantoro</a:t>
            </a:r>
            <a:r>
              <a:rPr lang="en-US" sz="1100" dirty="0"/>
              <a:t> L, </a:t>
            </a:r>
            <a:r>
              <a:rPr lang="en-US" sz="1100" dirty="0" err="1"/>
              <a:t>Brayne</a:t>
            </a:r>
            <a:r>
              <a:rPr lang="en-US" sz="1100" dirty="0"/>
              <a:t> C, Van </a:t>
            </a:r>
            <a:r>
              <a:rPr lang="en-US" sz="1100" dirty="0" err="1"/>
              <a:t>Bortel</a:t>
            </a:r>
            <a:r>
              <a:rPr lang="en-US" sz="1100" dirty="0"/>
              <a:t> T. Can General Practitioners manage mental disorders in primary care? A partially </a:t>
            </a:r>
            <a:r>
              <a:rPr lang="en-US" sz="1100" dirty="0" err="1"/>
              <a:t>randomised</a:t>
            </a:r>
            <a:r>
              <a:rPr lang="en-US" sz="1100" dirty="0"/>
              <a:t>, pragmatic, cluster trial. </a:t>
            </a:r>
            <a:r>
              <a:rPr lang="en-US" sz="1100" dirty="0" err="1"/>
              <a:t>PLoS</a:t>
            </a:r>
            <a:r>
              <a:rPr lang="en-US" sz="1100" dirty="0"/>
              <a:t> One. 2019 Nov 7;14(11):e0224724. </a:t>
            </a:r>
            <a:r>
              <a:rPr lang="en-US" sz="1100" dirty="0" err="1"/>
              <a:t>doi</a:t>
            </a:r>
            <a:r>
              <a:rPr lang="en-US" sz="1100" dirty="0"/>
              <a:t>: 10.1371/journal.pone.0224724. PMID: 31697724; PMCID: PMC6837310.</a:t>
            </a:r>
          </a:p>
          <a:p>
            <a:endParaRPr lang="en-US" sz="1100" dirty="0"/>
          </a:p>
          <a:p>
            <a:r>
              <a:rPr lang="en-US" sz="1100" dirty="0"/>
              <a:t>Centers for Disease Control and Prevention [CDC]. (2022). </a:t>
            </a:r>
            <a:r>
              <a:rPr lang="en-US" sz="1100" i="1" dirty="0"/>
              <a:t>Morbidity and mortality weekly report. </a:t>
            </a:r>
            <a:r>
              <a:rPr lang="en-US" sz="1100" u="sng" dirty="0" err="1">
                <a:hlinkClick r:id="rId2"/>
              </a:rPr>
              <a:t>QuickStats</a:t>
            </a:r>
            <a:r>
              <a:rPr lang="en-US" sz="1100" u="sng" dirty="0">
                <a:hlinkClick r:id="rId2"/>
              </a:rPr>
              <a:t>: Percentage of Mental Health–Related* Primary Care† Office Visits, by Age Group — National Ambulatory Medical Care Survey, United States, 2010 (cdc.gov)</a:t>
            </a:r>
            <a:endParaRPr lang="en-US" sz="1100" u="sng" dirty="0"/>
          </a:p>
          <a:p>
            <a:endParaRPr lang="en-US" sz="1100" i="1" dirty="0"/>
          </a:p>
          <a:p>
            <a:r>
              <a:rPr lang="en-US" sz="1100" dirty="0"/>
              <a:t>Hensel JM, Yang R, Rai M, Taylor VH. Optimizing Electronic Consultation Between Primary Care Providers and Psychiatrists: Mixed-Methods Study. J Med Internet Res. 2018 Apr 6;20(4):e124. </a:t>
            </a:r>
            <a:r>
              <a:rPr lang="en-US" sz="1100" dirty="0" err="1"/>
              <a:t>doi</a:t>
            </a:r>
            <a:r>
              <a:rPr lang="en-US" sz="1100" dirty="0"/>
              <a:t>: 10.2196/jmir.8943. PMID: 29625949; PMCID: PMC5910533.</a:t>
            </a:r>
          </a:p>
          <a:p>
            <a:endParaRPr lang="en-US" sz="1100" dirty="0"/>
          </a:p>
          <a:p>
            <a:r>
              <a:rPr lang="en-US" sz="1100" dirty="0"/>
              <a:t>Overbeck G, </a:t>
            </a:r>
            <a:r>
              <a:rPr lang="en-US" sz="1100" dirty="0" err="1"/>
              <a:t>Davidsen</a:t>
            </a:r>
            <a:r>
              <a:rPr lang="en-US" sz="1100" dirty="0"/>
              <a:t> AS, </a:t>
            </a:r>
            <a:r>
              <a:rPr lang="en-US" sz="1100" dirty="0" err="1"/>
              <a:t>Kousgaard</a:t>
            </a:r>
            <a:r>
              <a:rPr lang="en-US" sz="1100" dirty="0"/>
              <a:t> MB. Enablers and barriers to implementing collaborative care for anxiety and depression: a systematic qualitative review. Implement Sci. 2016 Dec 28;11(1):165. </a:t>
            </a:r>
            <a:r>
              <a:rPr lang="en-US" sz="1100" dirty="0" err="1"/>
              <a:t>doi</a:t>
            </a:r>
            <a:r>
              <a:rPr lang="en-US" sz="1100" dirty="0"/>
              <a:t>: 10.1186/s13012-016-0519-y. PMID: 28031028; PMCID: PMC5192575.</a:t>
            </a:r>
          </a:p>
          <a:p>
            <a:endParaRPr lang="en-US" sz="1100" i="1" dirty="0"/>
          </a:p>
          <a:p>
            <a:r>
              <a:rPr lang="en-US" sz="1100" dirty="0" err="1"/>
              <a:t>Possemato</a:t>
            </a:r>
            <a:r>
              <a:rPr lang="en-US" sz="1100" dirty="0"/>
              <a:t> K, Shepardson RL, Funderburk JS. The Role of Integrated Primary Care in Increasing Access to Effective Psychotherapies in the Veterans Health Administration. Focus (Am </a:t>
            </a:r>
            <a:r>
              <a:rPr lang="en-US" sz="1100" dirty="0" err="1"/>
              <a:t>Psychiatr</a:t>
            </a:r>
            <a:r>
              <a:rPr lang="en-US" sz="1100" dirty="0"/>
              <a:t> </a:t>
            </a:r>
            <a:r>
              <a:rPr lang="en-US" sz="1100" dirty="0" err="1"/>
              <a:t>Publ</a:t>
            </a:r>
            <a:r>
              <a:rPr lang="en-US" sz="1100" dirty="0"/>
              <a:t>). 2018 Oct;16(4):384-392. </a:t>
            </a:r>
            <a:r>
              <a:rPr lang="en-US" sz="1100" dirty="0" err="1"/>
              <a:t>doi</a:t>
            </a:r>
            <a:r>
              <a:rPr lang="en-US" sz="1100" dirty="0"/>
              <a:t>: 10.1176/appi.focus.20180024. </a:t>
            </a:r>
            <a:r>
              <a:rPr lang="en-US" sz="1100" dirty="0" err="1"/>
              <a:t>Epub</a:t>
            </a:r>
            <a:r>
              <a:rPr lang="en-US" sz="1100" dirty="0"/>
              <a:t> 2018 Oct 18. PMID: 31975930; PMCID: PMC6493241</a:t>
            </a:r>
          </a:p>
          <a:p>
            <a:endParaRPr lang="en-US" sz="1100" i="1" dirty="0"/>
          </a:p>
          <a:p>
            <a:r>
              <a:rPr lang="en-US" sz="1100" dirty="0" err="1"/>
              <a:t>Rugkåsa</a:t>
            </a:r>
            <a:r>
              <a:rPr lang="en-US" sz="1100" dirty="0"/>
              <a:t> J, </a:t>
            </a:r>
            <a:r>
              <a:rPr lang="en-US" sz="1100" dirty="0" err="1"/>
              <a:t>Tveit</a:t>
            </a:r>
            <a:r>
              <a:rPr lang="en-US" sz="1100" dirty="0"/>
              <a:t> OG, </a:t>
            </a:r>
            <a:r>
              <a:rPr lang="en-US" sz="1100" dirty="0" err="1"/>
              <a:t>Berteig</a:t>
            </a:r>
            <a:r>
              <a:rPr lang="en-US" sz="1100" dirty="0"/>
              <a:t> J, Hussain A, Ruud T. Collaborative care for mental health: a qualitative study of the experiences of patients and health professionals. BMC Health Serv Res. 2020 Sep 9;20(1):844. </a:t>
            </a:r>
            <a:r>
              <a:rPr lang="en-US" sz="1100" dirty="0" err="1"/>
              <a:t>doi</a:t>
            </a:r>
            <a:r>
              <a:rPr lang="en-US" sz="1100" dirty="0"/>
              <a:t>: 10.1186/s12913-020-05691-8. PMID: 32907559; PMCID: PMC7487713.</a:t>
            </a:r>
            <a:endParaRPr lang="en-US" sz="1100" i="1" dirty="0"/>
          </a:p>
        </p:txBody>
      </p:sp>
    </p:spTree>
    <p:extLst>
      <p:ext uri="{BB962C8B-B14F-4D97-AF65-F5344CB8AC3E}">
        <p14:creationId xmlns:p14="http://schemas.microsoft.com/office/powerpoint/2010/main" val="330225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B06C-C081-498D-BA16-F618A25567F0}"/>
              </a:ext>
            </a:extLst>
          </p:cNvPr>
          <p:cNvSpPr>
            <a:spLocks noGrp="1"/>
          </p:cNvSpPr>
          <p:nvPr>
            <p:ph type="title"/>
          </p:nvPr>
        </p:nvSpPr>
        <p:spPr/>
        <p:txBody>
          <a:bodyPr>
            <a:normAutofit fontScale="90000"/>
          </a:bodyPr>
          <a:lstStyle/>
          <a:p>
            <a:pPr algn="ctr"/>
            <a:r>
              <a:rPr lang="en-US" dirty="0"/>
              <a:t>Collaborative Case study/Time Permitting/audience preference</a:t>
            </a:r>
          </a:p>
        </p:txBody>
      </p:sp>
      <p:sp>
        <p:nvSpPr>
          <p:cNvPr id="3" name="Content Placeholder 2">
            <a:extLst>
              <a:ext uri="{FF2B5EF4-FFF2-40B4-BE49-F238E27FC236}">
                <a16:creationId xmlns:a16="http://schemas.microsoft.com/office/drawing/2014/main" id="{4D6B0A7A-5078-4E8E-87AB-9F9FF16ED9A9}"/>
              </a:ext>
            </a:extLst>
          </p:cNvPr>
          <p:cNvSpPr>
            <a:spLocks noGrp="1"/>
          </p:cNvSpPr>
          <p:nvPr>
            <p:ph idx="1"/>
          </p:nvPr>
        </p:nvSpPr>
        <p:spPr/>
        <p:txBody>
          <a:bodyPr>
            <a:normAutofit fontScale="85000" lnSpcReduction="20000"/>
          </a:bodyPr>
          <a:lstStyle/>
          <a:p>
            <a:pPr marL="0" indent="0">
              <a:buNone/>
            </a:pPr>
            <a:r>
              <a:rPr lang="en-US" u="sng" dirty="0"/>
              <a:t>PCP NP providing home care visit encounters the following:</a:t>
            </a:r>
          </a:p>
          <a:p>
            <a:r>
              <a:rPr lang="en-US" dirty="0"/>
              <a:t>88-year-old man with CHF, dementia, urinary retention, lives at home with his 50-year-old daughter who is his full-time caretaker.</a:t>
            </a:r>
          </a:p>
          <a:p>
            <a:r>
              <a:rPr lang="en-US" dirty="0"/>
              <a:t>Patient only sleeps 90 minutes at a time, keeps trying to get out of bed. Sometimes states he had to urinate, sometimes just tried to get out of bed and would get agitated when putting his leg when trying to get out of bed and would call for help. </a:t>
            </a:r>
          </a:p>
          <a:p>
            <a:r>
              <a:rPr lang="en-US" dirty="0"/>
              <a:t>Caregiver becoming frustrated because she is unable to get a good night’s rest.</a:t>
            </a:r>
          </a:p>
          <a:p>
            <a:r>
              <a:rPr lang="en-US" dirty="0"/>
              <a:t>Daughter does not want invasive or intensive intervention at this point. </a:t>
            </a:r>
          </a:p>
          <a:p>
            <a:pPr marL="0" indent="0">
              <a:buNone/>
            </a:pPr>
            <a:endParaRPr lang="en-US" dirty="0"/>
          </a:p>
        </p:txBody>
      </p:sp>
    </p:spTree>
    <p:extLst>
      <p:ext uri="{BB962C8B-B14F-4D97-AF65-F5344CB8AC3E}">
        <p14:creationId xmlns:p14="http://schemas.microsoft.com/office/powerpoint/2010/main" val="35578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386B-4FE5-4CCE-A0E7-D7376E584A5F}"/>
              </a:ext>
            </a:extLst>
          </p:cNvPr>
          <p:cNvSpPr>
            <a:spLocks noGrp="1"/>
          </p:cNvSpPr>
          <p:nvPr>
            <p:ph type="title"/>
          </p:nvPr>
        </p:nvSpPr>
        <p:spPr/>
        <p:txBody>
          <a:bodyPr>
            <a:normAutofit fontScale="90000"/>
          </a:bodyPr>
          <a:lstStyle/>
          <a:p>
            <a:pPr algn="ctr"/>
            <a:r>
              <a:rPr lang="en-US" dirty="0"/>
              <a:t>Collaboration continued/Time permitting</a:t>
            </a:r>
          </a:p>
        </p:txBody>
      </p:sp>
      <p:sp>
        <p:nvSpPr>
          <p:cNvPr id="3" name="Content Placeholder 2">
            <a:extLst>
              <a:ext uri="{FF2B5EF4-FFF2-40B4-BE49-F238E27FC236}">
                <a16:creationId xmlns:a16="http://schemas.microsoft.com/office/drawing/2014/main" id="{49B31DD2-71B8-4A03-86CA-BB95807343A6}"/>
              </a:ext>
            </a:extLst>
          </p:cNvPr>
          <p:cNvSpPr>
            <a:spLocks noGrp="1"/>
          </p:cNvSpPr>
          <p:nvPr>
            <p:ph idx="1"/>
          </p:nvPr>
        </p:nvSpPr>
        <p:spPr/>
        <p:txBody>
          <a:bodyPr/>
          <a:lstStyle/>
          <a:p>
            <a:r>
              <a:rPr lang="en-US" dirty="0"/>
              <a:t>Medical issues ruled out: UTI, urinary retention (via traveling ultrasound), electrolyte imbalances.</a:t>
            </a:r>
          </a:p>
          <a:p>
            <a:r>
              <a:rPr lang="en-US" dirty="0"/>
              <a:t>Once medical issues were ruled out, collaboration with psychiatry was implemented. </a:t>
            </a:r>
          </a:p>
          <a:p>
            <a:r>
              <a:rPr lang="en-US" dirty="0"/>
              <a:t>Various (and every) drug class was tried to decrease the patient’s agitation: anticholinergics, benzodiazepines, anti-psychotics, with no effect</a:t>
            </a:r>
          </a:p>
        </p:txBody>
      </p:sp>
    </p:spTree>
    <p:extLst>
      <p:ext uri="{BB962C8B-B14F-4D97-AF65-F5344CB8AC3E}">
        <p14:creationId xmlns:p14="http://schemas.microsoft.com/office/powerpoint/2010/main" val="156891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F049-F9DF-4D76-A9E3-669E3421ED72}"/>
              </a:ext>
            </a:extLst>
          </p:cNvPr>
          <p:cNvSpPr>
            <a:spLocks noGrp="1"/>
          </p:cNvSpPr>
          <p:nvPr>
            <p:ph type="title"/>
          </p:nvPr>
        </p:nvSpPr>
        <p:spPr/>
        <p:txBody>
          <a:bodyPr/>
          <a:lstStyle/>
          <a:p>
            <a:pPr algn="ctr"/>
            <a:r>
              <a:rPr lang="en-US" dirty="0"/>
              <a:t>What was the result?</a:t>
            </a:r>
          </a:p>
        </p:txBody>
      </p:sp>
      <p:sp>
        <p:nvSpPr>
          <p:cNvPr id="3" name="Content Placeholder 2">
            <a:extLst>
              <a:ext uri="{FF2B5EF4-FFF2-40B4-BE49-F238E27FC236}">
                <a16:creationId xmlns:a16="http://schemas.microsoft.com/office/drawing/2014/main" id="{80A054A9-E20A-49F9-861A-99D4CA4ACB8D}"/>
              </a:ext>
            </a:extLst>
          </p:cNvPr>
          <p:cNvSpPr>
            <a:spLocks noGrp="1"/>
          </p:cNvSpPr>
          <p:nvPr>
            <p:ph idx="1"/>
          </p:nvPr>
        </p:nvSpPr>
        <p:spPr/>
        <p:txBody>
          <a:bodyPr/>
          <a:lstStyle/>
          <a:p>
            <a:r>
              <a:rPr lang="en-US" dirty="0"/>
              <a:t>Discuss</a:t>
            </a:r>
          </a:p>
        </p:txBody>
      </p:sp>
    </p:spTree>
    <p:extLst>
      <p:ext uri="{BB962C8B-B14F-4D97-AF65-F5344CB8AC3E}">
        <p14:creationId xmlns:p14="http://schemas.microsoft.com/office/powerpoint/2010/main" val="415561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838200" y="1475217"/>
            <a:ext cx="10515600" cy="3706383"/>
          </a:xfrm>
        </p:spPr>
        <p:txBody>
          <a:bodyPr>
            <a:normAutofit fontScale="85000" lnSpcReduction="20000"/>
          </a:bodyPr>
          <a:lstStyle/>
          <a:p>
            <a:pPr lvl="0"/>
            <a:r>
              <a:rPr lang="en-US" dirty="0">
                <a:solidFill>
                  <a:schemeClr val="accent1">
                    <a:lumMod val="50000"/>
                  </a:schemeClr>
                </a:solidFill>
                <a:latin typeface="Calibri" panose="020F0502020204030204"/>
                <a:ea typeface="+mn-ea"/>
                <a:cs typeface="+mn-cs"/>
              </a:rPr>
              <a:t>Identification of common psychiatric problems in primary care </a:t>
            </a:r>
          </a:p>
          <a:p>
            <a:pPr lvl="0"/>
            <a:endParaRPr lang="en-US" dirty="0">
              <a:solidFill>
                <a:schemeClr val="accent1">
                  <a:lumMod val="50000"/>
                </a:schemeClr>
              </a:solidFill>
              <a:latin typeface="Calibri" panose="020F0502020204030204"/>
              <a:ea typeface="+mn-ea"/>
              <a:cs typeface="+mn-cs"/>
            </a:endParaRPr>
          </a:p>
          <a:p>
            <a:pPr lvl="0"/>
            <a:r>
              <a:rPr lang="en-US" dirty="0">
                <a:solidFill>
                  <a:schemeClr val="accent1">
                    <a:lumMod val="50000"/>
                  </a:schemeClr>
                </a:solidFill>
                <a:latin typeface="Calibri" panose="020F0502020204030204"/>
                <a:ea typeface="+mn-ea"/>
                <a:cs typeface="+mn-cs"/>
              </a:rPr>
              <a:t>Assessment of psychiatric patient in primary care</a:t>
            </a:r>
          </a:p>
          <a:p>
            <a:pPr lvl="0"/>
            <a:endParaRPr lang="en-US" dirty="0">
              <a:solidFill>
                <a:schemeClr val="accent1">
                  <a:lumMod val="50000"/>
                </a:schemeClr>
              </a:solidFill>
              <a:latin typeface="Calibri" panose="020F0502020204030204"/>
              <a:ea typeface="+mn-ea"/>
              <a:cs typeface="+mn-cs"/>
            </a:endParaRPr>
          </a:p>
          <a:p>
            <a:pPr lvl="0"/>
            <a:r>
              <a:rPr lang="en-US" dirty="0">
                <a:solidFill>
                  <a:schemeClr val="accent1">
                    <a:lumMod val="50000"/>
                  </a:schemeClr>
                </a:solidFill>
                <a:latin typeface="Calibri" panose="020F0502020204030204"/>
                <a:ea typeface="+mn-ea"/>
                <a:cs typeface="+mn-cs"/>
              </a:rPr>
              <a:t>Collaboration of psychiatric patient in primary care</a:t>
            </a:r>
          </a:p>
          <a:p>
            <a:pPr lvl="0"/>
            <a:endParaRPr lang="en-US" dirty="0">
              <a:solidFill>
                <a:schemeClr val="accent1">
                  <a:lumMod val="50000"/>
                </a:schemeClr>
              </a:solidFill>
              <a:latin typeface="Calibri" panose="020F0502020204030204"/>
              <a:ea typeface="+mn-ea"/>
              <a:cs typeface="+mn-cs"/>
            </a:endParaRPr>
          </a:p>
          <a:p>
            <a:pPr lvl="0"/>
            <a:r>
              <a:rPr lang="en-US" dirty="0">
                <a:solidFill>
                  <a:schemeClr val="accent1">
                    <a:lumMod val="50000"/>
                  </a:schemeClr>
                </a:solidFill>
                <a:latin typeface="Calibri" panose="020F0502020204030204"/>
                <a:ea typeface="+mn-ea"/>
                <a:cs typeface="+mn-cs"/>
              </a:rPr>
              <a:t>Treatment of psychiatric patient in primary care</a:t>
            </a:r>
          </a:p>
          <a:p>
            <a:pPr lvl="0"/>
            <a:endParaRPr lang="en-US" dirty="0">
              <a:solidFill>
                <a:schemeClr val="accent1">
                  <a:lumMod val="50000"/>
                </a:schemeClr>
              </a:solidFill>
              <a:latin typeface="Calibri" panose="020F0502020204030204"/>
              <a:ea typeface="+mn-ea"/>
              <a:cs typeface="+mn-cs"/>
            </a:endParaRPr>
          </a:p>
          <a:p>
            <a:pPr lvl="0"/>
            <a:r>
              <a:rPr lang="en-US" dirty="0">
                <a:solidFill>
                  <a:schemeClr val="accent1">
                    <a:lumMod val="50000"/>
                  </a:schemeClr>
                </a:solidFill>
                <a:latin typeface="Calibri" panose="020F0502020204030204"/>
                <a:ea typeface="+mn-ea"/>
                <a:cs typeface="+mn-cs"/>
              </a:rPr>
              <a:t>Evaluation of treatment of psychiatric patient in primary care</a:t>
            </a:r>
          </a:p>
          <a:p>
            <a:endParaRPr lang="en-US" dirty="0"/>
          </a:p>
        </p:txBody>
      </p:sp>
    </p:spTree>
    <p:extLst>
      <p:ext uri="{BB962C8B-B14F-4D97-AF65-F5344CB8AC3E}">
        <p14:creationId xmlns:p14="http://schemas.microsoft.com/office/powerpoint/2010/main" val="10169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Psychiatric patients in primary care</a:t>
            </a:r>
          </a:p>
        </p:txBody>
      </p:sp>
      <p:sp>
        <p:nvSpPr>
          <p:cNvPr id="3" name="Content Placeholder 2"/>
          <p:cNvSpPr>
            <a:spLocks noGrp="1"/>
          </p:cNvSpPr>
          <p:nvPr>
            <p:ph idx="1"/>
          </p:nvPr>
        </p:nvSpPr>
        <p:spPr>
          <a:xfrm>
            <a:off x="838200" y="1367161"/>
            <a:ext cx="10515600" cy="4181383"/>
          </a:xfrm>
        </p:spPr>
        <p:txBody>
          <a:bodyPr>
            <a:normAutofit/>
          </a:bodyPr>
          <a:lstStyle/>
          <a:p>
            <a:pPr lvl="0"/>
            <a:r>
              <a:rPr lang="en-US" dirty="0">
                <a:solidFill>
                  <a:srgbClr val="002060"/>
                </a:solidFill>
                <a:latin typeface="Calibri" panose="020F0502020204030204"/>
                <a:ea typeface="+mn-ea"/>
                <a:cs typeface="+mn-cs"/>
              </a:rPr>
              <a:t>Why does it matter? </a:t>
            </a:r>
          </a:p>
          <a:p>
            <a:pPr lvl="0"/>
            <a:r>
              <a:rPr lang="en-US" dirty="0">
                <a:solidFill>
                  <a:srgbClr val="002060"/>
                </a:solidFill>
                <a:latin typeface="Calibri" panose="020F0502020204030204"/>
                <a:ea typeface="+mn-ea"/>
                <a:cs typeface="+mn-cs"/>
              </a:rPr>
              <a:t>Primary care providers prescribe 79% of all antidepressants in the United States </a:t>
            </a:r>
          </a:p>
          <a:p>
            <a:pPr lvl="0"/>
            <a:r>
              <a:rPr lang="en-US" dirty="0">
                <a:solidFill>
                  <a:srgbClr val="002060"/>
                </a:solidFill>
                <a:latin typeface="Calibri" panose="020F0502020204030204"/>
                <a:ea typeface="+mn-ea"/>
                <a:cs typeface="+mn-cs"/>
              </a:rPr>
              <a:t>Primary care providers are the gatekeepers and the safety net for scarce mental health resources</a:t>
            </a:r>
          </a:p>
          <a:p>
            <a:pPr lvl="0"/>
            <a:r>
              <a:rPr lang="en-US" dirty="0">
                <a:solidFill>
                  <a:srgbClr val="002060"/>
                </a:solidFill>
                <a:latin typeface="Calibri" panose="020F0502020204030204"/>
                <a:ea typeface="+mn-ea"/>
                <a:cs typeface="+mn-cs"/>
              </a:rPr>
              <a:t>Access to care, affordability, timely treatment are key in appropriate management of psychiatric disorders-primary care providers are an important link in the chain for patient care. </a:t>
            </a:r>
          </a:p>
          <a:p>
            <a:endParaRPr lang="en-US" dirty="0"/>
          </a:p>
        </p:txBody>
      </p:sp>
    </p:spTree>
    <p:extLst>
      <p:ext uri="{BB962C8B-B14F-4D97-AF65-F5344CB8AC3E}">
        <p14:creationId xmlns:p14="http://schemas.microsoft.com/office/powerpoint/2010/main" val="110752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Common psychiatric problems in primary care</a:t>
            </a:r>
          </a:p>
        </p:txBody>
      </p:sp>
      <p:sp>
        <p:nvSpPr>
          <p:cNvPr id="3" name="Content Placeholder 2"/>
          <p:cNvSpPr>
            <a:spLocks noGrp="1"/>
          </p:cNvSpPr>
          <p:nvPr>
            <p:ph idx="1"/>
          </p:nvPr>
        </p:nvSpPr>
        <p:spPr>
          <a:xfrm>
            <a:off x="838200" y="1825625"/>
            <a:ext cx="10515600" cy="4024759"/>
          </a:xfrm>
        </p:spPr>
        <p:txBody>
          <a:bodyPr>
            <a:normAutofit/>
          </a:bodyPr>
          <a:lstStyle/>
          <a:p>
            <a:r>
              <a:rPr lang="en-US" dirty="0"/>
              <a:t>Depression</a:t>
            </a:r>
          </a:p>
          <a:p>
            <a:r>
              <a:rPr lang="en-US" dirty="0"/>
              <a:t>Anxiety</a:t>
            </a:r>
          </a:p>
          <a:p>
            <a:r>
              <a:rPr lang="en-US" dirty="0"/>
              <a:t>ADD/ADHD</a:t>
            </a:r>
          </a:p>
          <a:p>
            <a:r>
              <a:rPr lang="en-US" dirty="0"/>
              <a:t>Adjustment disorders  </a:t>
            </a:r>
          </a:p>
          <a:p>
            <a:r>
              <a:rPr lang="en-US" dirty="0"/>
              <a:t>Neurocognitive disorders</a:t>
            </a:r>
          </a:p>
          <a:p>
            <a:r>
              <a:rPr lang="en-US" dirty="0"/>
              <a:t>Bipolar </a:t>
            </a:r>
          </a:p>
          <a:p>
            <a:r>
              <a:rPr lang="en-US" dirty="0"/>
              <a:t>Sexual dysfunction(s) </a:t>
            </a:r>
          </a:p>
        </p:txBody>
      </p:sp>
    </p:spTree>
    <p:extLst>
      <p:ext uri="{BB962C8B-B14F-4D97-AF65-F5344CB8AC3E}">
        <p14:creationId xmlns:p14="http://schemas.microsoft.com/office/powerpoint/2010/main" val="32255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Prevalence of Mental health disorders in Primary Care</a:t>
            </a:r>
          </a:p>
        </p:txBody>
      </p:sp>
      <p:pic>
        <p:nvPicPr>
          <p:cNvPr id="1026" name="Picture 2" descr="The figure is a box chart showing that in 2010, 20% of all visits to primary care physicians included at least one of the following mental health indicators: depression screening, counseling, a mental health diagnosis or reason for visit, psychotherapy, or provision of a psychotropic drug. The percentage of mental health-related visits to primary care physicians increased with age through age 59 years and then stabilized. Approximately 6% of visits for children aged &lt;12 years and approximately 31% of visits for adults aged ≥75 years were associated with mental health ca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3401" y="1730320"/>
            <a:ext cx="6169981" cy="3767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1394" y="5614230"/>
            <a:ext cx="4776185" cy="276999"/>
          </a:xfrm>
          <a:prstGeom prst="rect">
            <a:avLst/>
          </a:prstGeom>
          <a:noFill/>
        </p:spPr>
        <p:txBody>
          <a:bodyPr wrap="square" rtlCol="0">
            <a:spAutoFit/>
          </a:bodyPr>
          <a:lstStyle/>
          <a:p>
            <a:r>
              <a:rPr lang="en-US" sz="1200" dirty="0"/>
              <a:t>Source: CDC, Morbidity and Mortality Weekly Report, 2022</a:t>
            </a:r>
          </a:p>
        </p:txBody>
      </p:sp>
    </p:spTree>
    <p:extLst>
      <p:ext uri="{BB962C8B-B14F-4D97-AF65-F5344CB8AC3E}">
        <p14:creationId xmlns:p14="http://schemas.microsoft.com/office/powerpoint/2010/main" val="137085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PCP/NP as gatekeepers</a:t>
            </a:r>
          </a:p>
        </p:txBody>
      </p:sp>
      <p:sp>
        <p:nvSpPr>
          <p:cNvPr id="3" name="Content Placeholder 2"/>
          <p:cNvSpPr>
            <a:spLocks noGrp="1"/>
          </p:cNvSpPr>
          <p:nvPr>
            <p:ph idx="1"/>
          </p:nvPr>
        </p:nvSpPr>
        <p:spPr>
          <a:xfrm>
            <a:off x="838200" y="1825625"/>
            <a:ext cx="10515600" cy="3918227"/>
          </a:xfrm>
        </p:spPr>
        <p:txBody>
          <a:bodyPr>
            <a:normAutofit/>
          </a:bodyPr>
          <a:lstStyle/>
          <a:p>
            <a:r>
              <a:rPr lang="en-US" dirty="0"/>
              <a:t>Psychiatric illnesses frequently present as somatic complaints. </a:t>
            </a:r>
          </a:p>
          <a:p>
            <a:r>
              <a:rPr lang="en-US" dirty="0"/>
              <a:t>Patients may not be forthcoming in stating their psychiatric distress and symptoms, and frequently may cite a physical ailment when the true issue is psychiatric in origin</a:t>
            </a:r>
          </a:p>
          <a:p>
            <a:r>
              <a:rPr lang="en-US" dirty="0"/>
              <a:t>Primary care providers are the gatekeepers and front line clinicians who are ideally poised to ensure an accurate diagnosis, and subsequent appropriate treatment and referrals as warranted </a:t>
            </a:r>
          </a:p>
          <a:p>
            <a:endParaRPr lang="en-US" dirty="0"/>
          </a:p>
        </p:txBody>
      </p:sp>
    </p:spTree>
    <p:extLst>
      <p:ext uri="{BB962C8B-B14F-4D97-AF65-F5344CB8AC3E}">
        <p14:creationId xmlns:p14="http://schemas.microsoft.com/office/powerpoint/2010/main" val="140601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a:t>
            </a:r>
          </a:p>
        </p:txBody>
      </p:sp>
      <p:sp>
        <p:nvSpPr>
          <p:cNvPr id="3" name="Content Placeholder 2"/>
          <p:cNvSpPr>
            <a:spLocks noGrp="1"/>
          </p:cNvSpPr>
          <p:nvPr>
            <p:ph idx="1"/>
          </p:nvPr>
        </p:nvSpPr>
        <p:spPr/>
        <p:txBody>
          <a:bodyPr>
            <a:normAutofit/>
          </a:bodyPr>
          <a:lstStyle/>
          <a:p>
            <a:r>
              <a:rPr lang="en-US" dirty="0"/>
              <a:t>Identify patients with validated screening tools </a:t>
            </a:r>
          </a:p>
          <a:p>
            <a:r>
              <a:rPr lang="en-US" dirty="0"/>
              <a:t>(PHQ-9, Hamilton, MOCA, Mini-Mental, </a:t>
            </a:r>
            <a:r>
              <a:rPr lang="en-US" dirty="0" err="1"/>
              <a:t>etc</a:t>
            </a:r>
            <a:r>
              <a:rPr lang="en-US" dirty="0"/>
              <a:t>)</a:t>
            </a:r>
          </a:p>
          <a:p>
            <a:r>
              <a:rPr lang="en-US" dirty="0"/>
              <a:t>Assess safety of patient (and caregivers). Is the patient safe? Is the caregiver(s) safe to be treated by PCP or does an urgent referral need to be initiated?</a:t>
            </a:r>
          </a:p>
          <a:p>
            <a:r>
              <a:rPr lang="en-US" dirty="0"/>
              <a:t>Comprehensive evaluation with screening tools, speaking to patient, caregivers, assessing home situation and support</a:t>
            </a:r>
          </a:p>
          <a:p>
            <a:endParaRPr lang="en-US" dirty="0"/>
          </a:p>
        </p:txBody>
      </p:sp>
    </p:spTree>
    <p:extLst>
      <p:ext uri="{BB962C8B-B14F-4D97-AF65-F5344CB8AC3E}">
        <p14:creationId xmlns:p14="http://schemas.microsoft.com/office/powerpoint/2010/main" val="122753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Conditions to consider referral to psychiatric colleagues</a:t>
            </a:r>
          </a:p>
        </p:txBody>
      </p:sp>
      <p:sp>
        <p:nvSpPr>
          <p:cNvPr id="3" name="Content Placeholder 2"/>
          <p:cNvSpPr>
            <a:spLocks noGrp="1"/>
          </p:cNvSpPr>
          <p:nvPr>
            <p:ph idx="1"/>
          </p:nvPr>
        </p:nvSpPr>
        <p:spPr>
          <a:xfrm>
            <a:off x="838200" y="1475217"/>
            <a:ext cx="10515600" cy="4815855"/>
          </a:xfrm>
        </p:spPr>
        <p:txBody>
          <a:bodyPr>
            <a:noAutofit/>
          </a:bodyPr>
          <a:lstStyle/>
          <a:p>
            <a:pPr marL="0" indent="0">
              <a:buNone/>
            </a:pPr>
            <a:endParaRPr lang="en-US" dirty="0"/>
          </a:p>
          <a:p>
            <a:r>
              <a:rPr lang="en-US" dirty="0"/>
              <a:t>Refer based upon severity/functional impairment rather than diagnosis:</a:t>
            </a:r>
          </a:p>
          <a:p>
            <a:endParaRPr lang="en-US" dirty="0"/>
          </a:p>
          <a:p>
            <a:r>
              <a:rPr lang="en-US" dirty="0"/>
              <a:t>History of psychiatric hospitalization</a:t>
            </a:r>
          </a:p>
          <a:p>
            <a:endParaRPr lang="en-US" dirty="0"/>
          </a:p>
          <a:p>
            <a:r>
              <a:rPr lang="en-US" dirty="0"/>
              <a:t>History of self-harm or current suicidal ideation</a:t>
            </a:r>
          </a:p>
          <a:p>
            <a:endParaRPr lang="en-US" dirty="0"/>
          </a:p>
        </p:txBody>
      </p:sp>
    </p:spTree>
    <p:extLst>
      <p:ext uri="{BB962C8B-B14F-4D97-AF65-F5344CB8AC3E}">
        <p14:creationId xmlns:p14="http://schemas.microsoft.com/office/powerpoint/2010/main" val="2514095363"/>
      </p:ext>
    </p:extLst>
  </p:cSld>
  <p:clrMapOvr>
    <a:masterClrMapping/>
  </p:clrMapOvr>
</p:sld>
</file>

<file path=ppt/theme/theme1.xml><?xml version="1.0" encoding="utf-8"?>
<a:theme xmlns:a="http://schemas.openxmlformats.org/drawingml/2006/main" name="AANP 2018">
  <a:themeElements>
    <a:clrScheme name="AANP Brand">
      <a:dk1>
        <a:sysClr val="windowText" lastClr="000000"/>
      </a:dk1>
      <a:lt1>
        <a:sysClr val="window" lastClr="FFFFFF"/>
      </a:lt1>
      <a:dk2>
        <a:srgbClr val="0C3863"/>
      </a:dk2>
      <a:lt2>
        <a:srgbClr val="E3E1D9"/>
      </a:lt2>
      <a:accent1>
        <a:srgbClr val="0A5994"/>
      </a:accent1>
      <a:accent2>
        <a:srgbClr val="B01E3C"/>
      </a:accent2>
      <a:accent3>
        <a:srgbClr val="999999"/>
      </a:accent3>
      <a:accent4>
        <a:srgbClr val="3072D7"/>
      </a:accent4>
      <a:accent5>
        <a:srgbClr val="E7E6E6"/>
      </a:accent5>
      <a:accent6>
        <a:srgbClr val="FFFFFF"/>
      </a:accent6>
      <a:hlink>
        <a:srgbClr val="0A5994"/>
      </a:hlink>
      <a:folHlink>
        <a:srgbClr val="0A5994"/>
      </a:folHlink>
    </a:clrScheme>
    <a:fontScheme name="Custom 2">
      <a:majorFont>
        <a:latin typeface="Franklin Gothic Dem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NP 2018" id="{F17A95E9-BBE6-4FB0-BBDF-47970EBAA334}" vid="{8C1C69C9-4A8B-48CB-8872-EF7AFE64B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F7A67AE4B524AA761455ECAFFA493" ma:contentTypeVersion="0" ma:contentTypeDescription="Create a new document." ma:contentTypeScope="" ma:versionID="99fcfcc4dd47d6cbeea63533bb7631f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9D76C7-B51C-423B-A7F0-EBCCE6E3F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A6A66EF-264C-463A-960E-EFA93DE939E1}">
  <ds:schemaRefs>
    <ds:schemaRef ds:uri="http://schemas.microsoft.com/sharepoint/v3/contenttype/forms"/>
  </ds:schemaRefs>
</ds:datastoreItem>
</file>

<file path=customXml/itemProps3.xml><?xml version="1.0" encoding="utf-8"?>
<ds:datastoreItem xmlns:ds="http://schemas.openxmlformats.org/officeDocument/2006/customXml" ds:itemID="{90B627E6-F784-49B4-9E9C-0BEFB6E78708}">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AANP 2018</Template>
  <TotalTime>24972</TotalTime>
  <Words>1413</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 Light</vt:lpstr>
      <vt:lpstr>Calibri</vt:lpstr>
      <vt:lpstr>Arial</vt:lpstr>
      <vt:lpstr>Franklin Gothic Demi</vt:lpstr>
      <vt:lpstr>AANP 2018</vt:lpstr>
      <vt:lpstr>  Interdisciplinary Management of Psychiatric Patients in  Primary Care</vt:lpstr>
      <vt:lpstr>PowerPoint Presentation</vt:lpstr>
      <vt:lpstr>Learning objectives</vt:lpstr>
      <vt:lpstr>Psychiatric patients in primary care</vt:lpstr>
      <vt:lpstr>Common psychiatric problems in primary care</vt:lpstr>
      <vt:lpstr>Prevalence of Mental health disorders in Primary Care</vt:lpstr>
      <vt:lpstr>PCP/NP as gatekeepers</vt:lpstr>
      <vt:lpstr>Assessment </vt:lpstr>
      <vt:lpstr>Conditions to consider referral to psychiatric colleagues</vt:lpstr>
      <vt:lpstr>Conditions to consider referral continued…</vt:lpstr>
      <vt:lpstr>Evaluation of psychiatric patient in primary care </vt:lpstr>
      <vt:lpstr>Evaluation Continued…</vt:lpstr>
      <vt:lpstr>Collaboration of psychiatric patients </vt:lpstr>
      <vt:lpstr>Collaborative case study</vt:lpstr>
      <vt:lpstr>Treatment of psychiatric patients in primary care</vt:lpstr>
      <vt:lpstr>Treatment of Psychiatric patients continued…</vt:lpstr>
      <vt:lpstr>Roadblocks/issues </vt:lpstr>
      <vt:lpstr>Conclusion</vt:lpstr>
      <vt:lpstr>Thank you for coming!</vt:lpstr>
      <vt:lpstr>References</vt:lpstr>
      <vt:lpstr>Collaborative Case study/Time Permitting/audience preference</vt:lpstr>
      <vt:lpstr>Collaboration continued/Time permitting</vt:lpstr>
      <vt:lpstr>What was the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Karns</dc:creator>
  <cp:lastModifiedBy>Minter,Susan</cp:lastModifiedBy>
  <cp:revision>312</cp:revision>
  <cp:lastPrinted>2019-08-26T18:34:08Z</cp:lastPrinted>
  <dcterms:created xsi:type="dcterms:W3CDTF">2018-08-07T21:46:41Z</dcterms:created>
  <dcterms:modified xsi:type="dcterms:W3CDTF">2023-08-05T10:19:09Z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0x010100A89F7A67AE4B524AA761455ECAFFA493</vt:lpwstr>
  </property>
</Properties>
</file>