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9" r:id="rId3"/>
    <p:sldId id="278" r:id="rId4"/>
    <p:sldId id="262" r:id="rId5"/>
    <p:sldId id="265" r:id="rId6"/>
    <p:sldId id="279" r:id="rId7"/>
    <p:sldId id="263" r:id="rId8"/>
    <p:sldId id="264" r:id="rId9"/>
    <p:sldId id="267" r:id="rId10"/>
    <p:sldId id="268" r:id="rId11"/>
    <p:sldId id="269" r:id="rId12"/>
    <p:sldId id="270" r:id="rId13"/>
    <p:sldId id="271" r:id="rId14"/>
    <p:sldId id="272" r:id="rId15"/>
    <p:sldId id="273" r:id="rId16"/>
    <p:sldId id="274" r:id="rId17"/>
    <p:sldId id="275" r:id="rId18"/>
    <p:sldId id="276" r:id="rId19"/>
    <p:sldId id="277" r:id="rId20"/>
    <p:sldId id="280"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963"/>
    <a:srgbClr val="B01E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112" d="100"/>
          <a:sy n="112" d="100"/>
        </p:scale>
        <p:origin x="342" y="108"/>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31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20:26:36.814"/>
    </inkml:context>
    <inkml:brush xml:id="br0">
      <inkml:brushProperty name="width" value="0.05" units="cm"/>
      <inkml:brushProperty name="height" value="0.05" units="cm"/>
    </inkml:brush>
  </inkml:definitions>
  <inkml:trace contextRef="#ctx0" brushRef="#br0">0 4501 24575,'40'-55'0,"0"-1"0,-2 4 0,-4 6 0,-1 0 0,8-10 0,10-14 0,6-8 0,-27 36 0,0 0 0,0 1 0,0 0 0,25-34 0,1-3 0,-5 8 0,2-3 0,-4 6 0,-6 8 0,3-4 0,0-1 0,3-4 0,5-6 0,-1 2 0,-4 4 0,-1 2 0,2-3 0,-5 7 0,4-6 0,-2 4 0,1-2 0,0 0 0,0 0 0,-5 6 0,3-3 0,-2 2 0,-5 9 0,-3 2 0,-5 7 0,2-3 0,-3 5 0,0-1 0,-7 11 0,3-4 0,-1 0 0,-4 6 0,3-5 0,-1 4 0,-2 0 0,9-11 0,-6 9 0,6-11 0,-3 7 0,3-5 0,-5 6 0,3-3 0,-3 3 0,5-6 0,-8 11 0,0-1 0,-2 4 0,2-4 0,-2 3 0,-4 6 0,-2 3 0,0 0 0,-3 4 0,2-2 0,0-2 0,4-4 0,-1 0 0,3-2 0,0-1 0,-2 2 0,2-2 0,-4 5 0,0 1 0,-1 0 0,3-3 0,0-1 0,3-2 0,-4 3 0,1 0 0,0-1 0,0 1 0,0 0 0,2-3 0,0-1 0,-2 3 0,5-5 0,-5 5 0,5-7 0,1 1 0,-3 1 0,0 2 0,1-1 0,-1 0 0,2-3 0,-2 5 0,-1-1 0,-2 3 0,-1 2 0,1-1 0,0 0 0,-1 1 0,1-1 0,0-1 0,-3 5 0,-1 1 0,0-1 0,4-4 0,-3 4 0,-3 4 0,-2 2 0,0 1 0,0 0 0,-1 1 0,1-2 0,0 1 0,-1 2 0,1-3 0,17-24 0,7-7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3A98C-8E62-4E73-BD2A-A23E3D076528}"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32A05-200C-4AF8-8B6F-4BA3A7B1FD96}" type="slidenum">
              <a:rPr lang="en-US" smtClean="0"/>
              <a:t>‹#›</a:t>
            </a:fld>
            <a:endParaRPr lang="en-US"/>
          </a:p>
        </p:txBody>
      </p:sp>
    </p:spTree>
    <p:extLst>
      <p:ext uri="{BB962C8B-B14F-4D97-AF65-F5344CB8AC3E}">
        <p14:creationId xmlns:p14="http://schemas.microsoft.com/office/powerpoint/2010/main" val="115759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19F2-2A11-F00E-7B42-67A43F15E5A6}"/>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DE9060E-B1A6-8B28-4277-47BCDFA290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1CB235-6C44-31BF-1427-639CC6BBE002}"/>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5" name="Footer Placeholder 4">
            <a:extLst>
              <a:ext uri="{FF2B5EF4-FFF2-40B4-BE49-F238E27FC236}">
                <a16:creationId xmlns:a16="http://schemas.microsoft.com/office/drawing/2014/main" id="{7567FB72-CD58-997C-655D-54B48CEBC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C7A41-68A6-08D3-5110-2E4DA3D6AB0D}"/>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168734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3999-AEB0-72A4-71E4-0850C0AF5E60}"/>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1477C3E-9DEC-A0AC-807B-2FA4B4E30C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8955443-61EF-0B52-E0D3-3B157E5F51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88933-E141-B85E-5611-CBC2307DA93D}"/>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6" name="Footer Placeholder 5">
            <a:extLst>
              <a:ext uri="{FF2B5EF4-FFF2-40B4-BE49-F238E27FC236}">
                <a16:creationId xmlns:a16="http://schemas.microsoft.com/office/drawing/2014/main" id="{4E482695-E0DE-01BB-0A97-081399E56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57783-F61C-70CB-8858-8A20E9F8B950}"/>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308418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34EC-6A89-B01F-34AE-B4D971052FAA}"/>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9C9370E-08E2-D026-6390-7E325CA3473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865CC-DAF3-BAB6-8978-784D6AA1F12F}"/>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5" name="Footer Placeholder 4">
            <a:extLst>
              <a:ext uri="{FF2B5EF4-FFF2-40B4-BE49-F238E27FC236}">
                <a16:creationId xmlns:a16="http://schemas.microsoft.com/office/drawing/2014/main" id="{F3714150-92F5-BF09-9EEA-0D35ED03D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FC432-A727-DA60-53DA-161877342904}"/>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979030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5C76B1-A31A-5C05-1BA4-D84B0A411F33}"/>
              </a:ext>
            </a:extLst>
          </p:cNvPr>
          <p:cNvSpPr>
            <a:spLocks noGrp="1"/>
          </p:cNvSpPr>
          <p:nvPr>
            <p:ph type="title" orient="vert" hasCustomPrompt="1"/>
          </p:nvPr>
        </p:nvSpPr>
        <p:spPr>
          <a:xfrm>
            <a:off x="8724900" y="365125"/>
            <a:ext cx="2628900" cy="5811838"/>
          </a:xfrm>
          <a:prstGeom prst="rect">
            <a:avLst/>
          </a:prstGeo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4E5710B-BCA8-1A72-C943-DE813E633F4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06F27-1737-2A12-3E6B-62325CD8F368}"/>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5" name="Footer Placeholder 4">
            <a:extLst>
              <a:ext uri="{FF2B5EF4-FFF2-40B4-BE49-F238E27FC236}">
                <a16:creationId xmlns:a16="http://schemas.microsoft.com/office/drawing/2014/main" id="{4AB6DE2F-ACEF-7D02-6878-88E7AAAC3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3093B-4205-5218-5495-21AB7E32D479}"/>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17242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8E3A-CE91-6C21-CE25-C48853289492}"/>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EC1AF4C-53D9-0651-6E3E-10DF3A0040B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9C954-34D9-20C8-7F09-1EC4B4EB0041}"/>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5" name="Footer Placeholder 4">
            <a:extLst>
              <a:ext uri="{FF2B5EF4-FFF2-40B4-BE49-F238E27FC236}">
                <a16:creationId xmlns:a16="http://schemas.microsoft.com/office/drawing/2014/main" id="{7F8393A0-D701-B622-D4AC-803514358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9FDC2-9206-CC00-EB1E-67BC8F2AAC71}"/>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409556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99C954-34D9-20C8-7F09-1EC4B4EB0041}"/>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5" name="Footer Placeholder 4">
            <a:extLst>
              <a:ext uri="{FF2B5EF4-FFF2-40B4-BE49-F238E27FC236}">
                <a16:creationId xmlns:a16="http://schemas.microsoft.com/office/drawing/2014/main" id="{7F8393A0-D701-B622-D4AC-803514358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9FDC2-9206-CC00-EB1E-67BC8F2AAC71}"/>
              </a:ext>
            </a:extLst>
          </p:cNvPr>
          <p:cNvSpPr>
            <a:spLocks noGrp="1"/>
          </p:cNvSpPr>
          <p:nvPr>
            <p:ph type="sldNum" sz="quarter" idx="12"/>
          </p:nvPr>
        </p:nvSpPr>
        <p:spPr/>
        <p:txBody>
          <a:bodyPr/>
          <a:lstStyle/>
          <a:p>
            <a:fld id="{8681D720-003B-4381-BCD3-A00FAF790945}" type="slidenum">
              <a:rPr lang="en-US" smtClean="0"/>
              <a:t>‹#›</a:t>
            </a:fld>
            <a:endParaRPr lang="en-US"/>
          </a:p>
        </p:txBody>
      </p:sp>
      <p:grpSp>
        <p:nvGrpSpPr>
          <p:cNvPr id="7" name="Group 6">
            <a:extLst>
              <a:ext uri="{FF2B5EF4-FFF2-40B4-BE49-F238E27FC236}">
                <a16:creationId xmlns:a16="http://schemas.microsoft.com/office/drawing/2014/main" id="{8D1FC818-EEC0-708C-5B5B-595A0C102D6E}"/>
              </a:ext>
            </a:extLst>
          </p:cNvPr>
          <p:cNvGrpSpPr/>
          <p:nvPr userDrawn="1"/>
        </p:nvGrpSpPr>
        <p:grpSpPr>
          <a:xfrm>
            <a:off x="473948" y="2299638"/>
            <a:ext cx="2886974" cy="3687708"/>
            <a:chOff x="304800" y="2106207"/>
            <a:chExt cx="2886974" cy="3687708"/>
          </a:xfrm>
        </p:grpSpPr>
        <p:sp>
          <p:nvSpPr>
            <p:cNvPr id="8" name="TextBox 7">
              <a:extLst>
                <a:ext uri="{FF2B5EF4-FFF2-40B4-BE49-F238E27FC236}">
                  <a16:creationId xmlns:a16="http://schemas.microsoft.com/office/drawing/2014/main" id="{66512F15-C256-9198-2BEF-05170E762B79}"/>
                </a:ext>
              </a:extLst>
            </p:cNvPr>
            <p:cNvSpPr txBox="1"/>
            <p:nvPr userDrawn="1"/>
          </p:nvSpPr>
          <p:spPr>
            <a:xfrm>
              <a:off x="304800" y="4039589"/>
              <a:ext cx="2886974" cy="1754326"/>
            </a:xfrm>
            <a:prstGeom prst="rect">
              <a:avLst/>
            </a:prstGeom>
            <a:noFill/>
            <a:ln>
              <a:noFill/>
            </a:ln>
          </p:spPr>
          <p:txBody>
            <a:bodyPr wrap="square" rtlCol="0">
              <a:spAutoFit/>
            </a:bodyP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Lorem Ipsum</a:t>
              </a:r>
            </a:p>
            <a:p>
              <a:pPr algn="ctr"/>
              <a:r>
                <a:rPr lang="en-US" sz="1200" b="0" dirty="0">
                  <a:solidFill>
                    <a:schemeClr val="tx1">
                      <a:lumMod val="65000"/>
                      <a:lumOff val="35000"/>
                    </a:schemeClr>
                  </a:solidFill>
                  <a:latin typeface="Arial" panose="020B0604020202020204" pitchFamily="34" charset="0"/>
                  <a:cs typeface="Arial" panose="020B0604020202020204" pitchFamily="34" charset="0"/>
                </a:rPr>
                <a:t>To </a:t>
              </a:r>
              <a:r>
                <a:rPr lang="en-US" sz="1200" b="0" dirty="0" err="1">
                  <a:solidFill>
                    <a:schemeClr val="tx1">
                      <a:lumMod val="65000"/>
                      <a:lumOff val="35000"/>
                    </a:schemeClr>
                  </a:solidFill>
                  <a:latin typeface="Arial" panose="020B0604020202020204" pitchFamily="34" charset="0"/>
                  <a:cs typeface="Arial" panose="020B0604020202020204" pitchFamily="34" charset="0"/>
                </a:rPr>
                <a:t>consequi</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ullecti</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usandaerunt</a:t>
              </a:r>
              <a:r>
                <a:rPr lang="en-US" sz="1200" b="0" dirty="0">
                  <a:solidFill>
                    <a:schemeClr val="tx1">
                      <a:lumMod val="65000"/>
                      <a:lumOff val="35000"/>
                    </a:schemeClr>
                  </a:solidFill>
                  <a:latin typeface="Arial" panose="020B0604020202020204" pitchFamily="34" charset="0"/>
                  <a:cs typeface="Arial" panose="020B0604020202020204" pitchFamily="34" charset="0"/>
                </a:rPr>
                <a:t>, qui in </a:t>
              </a:r>
              <a:r>
                <a:rPr lang="en-US" sz="1200" b="0" dirty="0" err="1">
                  <a:solidFill>
                    <a:schemeClr val="tx1">
                      <a:lumMod val="65000"/>
                      <a:lumOff val="35000"/>
                    </a:schemeClr>
                  </a:solidFill>
                  <a:latin typeface="Arial" panose="020B0604020202020204" pitchFamily="34" charset="0"/>
                  <a:cs typeface="Arial" panose="020B0604020202020204" pitchFamily="34" charset="0"/>
                </a:rPr>
                <a:t>nimporem</a:t>
              </a:r>
              <a:r>
                <a:rPr lang="en-US" sz="1200" b="0" dirty="0">
                  <a:solidFill>
                    <a:schemeClr val="tx1">
                      <a:lumMod val="65000"/>
                      <a:lumOff val="35000"/>
                    </a:schemeClr>
                  </a:solidFill>
                  <a:latin typeface="Arial" panose="020B0604020202020204" pitchFamily="34" charset="0"/>
                  <a:cs typeface="Arial" panose="020B0604020202020204" pitchFamily="34" charset="0"/>
                </a:rPr>
                <a:t>. Is qui </a:t>
              </a:r>
              <a:r>
                <a:rPr lang="en-US" sz="1200" b="0" dirty="0" err="1">
                  <a:solidFill>
                    <a:schemeClr val="tx1">
                      <a:lumMod val="65000"/>
                      <a:lumOff val="35000"/>
                    </a:schemeClr>
                  </a:solidFill>
                  <a:latin typeface="Arial" panose="020B0604020202020204" pitchFamily="34" charset="0"/>
                  <a:cs typeface="Arial" panose="020B0604020202020204" pitchFamily="34" charset="0"/>
                </a:rPr>
                <a:t>cume</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si</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idunt</a:t>
              </a:r>
              <a:r>
                <a:rPr lang="en-US" sz="1200" b="0" dirty="0">
                  <a:solidFill>
                    <a:schemeClr val="tx1">
                      <a:lumMod val="65000"/>
                      <a:lumOff val="35000"/>
                    </a:schemeClr>
                  </a:solidFill>
                  <a:latin typeface="Arial" panose="020B0604020202020204" pitchFamily="34" charset="0"/>
                  <a:cs typeface="Arial" panose="020B0604020202020204" pitchFamily="34" charset="0"/>
                </a:rPr>
                <a:t> hit, </a:t>
              </a:r>
              <a:r>
                <a:rPr lang="en-US" sz="1200" b="0" dirty="0" err="1">
                  <a:solidFill>
                    <a:schemeClr val="tx1">
                      <a:lumMod val="65000"/>
                      <a:lumOff val="35000"/>
                    </a:schemeClr>
                  </a:solidFill>
                  <a:latin typeface="Arial" panose="020B0604020202020204" pitchFamily="34" charset="0"/>
                  <a:cs typeface="Arial" panose="020B0604020202020204" pitchFamily="34" charset="0"/>
                </a:rPr>
                <a:t>quam</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aut</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offic</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te</a:t>
              </a:r>
              <a:r>
                <a:rPr lang="en-US" sz="1200" b="0" dirty="0">
                  <a:solidFill>
                    <a:schemeClr val="tx1">
                      <a:lumMod val="65000"/>
                      <a:lumOff val="35000"/>
                    </a:schemeClr>
                  </a:solidFill>
                  <a:latin typeface="Arial" panose="020B0604020202020204" pitchFamily="34" charset="0"/>
                  <a:cs typeface="Arial" panose="020B0604020202020204" pitchFamily="34" charset="0"/>
                </a:rPr>
                <a:t> in </a:t>
              </a:r>
              <a:r>
                <a:rPr lang="en-US" sz="1200" b="0" dirty="0" err="1">
                  <a:solidFill>
                    <a:schemeClr val="tx1">
                      <a:lumMod val="65000"/>
                      <a:lumOff val="35000"/>
                    </a:schemeClr>
                  </a:solidFill>
                  <a:latin typeface="Arial" panose="020B0604020202020204" pitchFamily="34" charset="0"/>
                  <a:cs typeface="Arial" panose="020B0604020202020204" pitchFamily="34" charset="0"/>
                </a:rPr>
                <a:t>corem</a:t>
              </a:r>
              <a:r>
                <a:rPr lang="en-US" sz="1200" b="0" dirty="0">
                  <a:solidFill>
                    <a:schemeClr val="tx1">
                      <a:lumMod val="65000"/>
                      <a:lumOff val="35000"/>
                    </a:schemeClr>
                  </a:solidFill>
                  <a:latin typeface="Arial" panose="020B0604020202020204" pitchFamily="34" charset="0"/>
                  <a:cs typeface="Arial" panose="020B0604020202020204" pitchFamily="34" charset="0"/>
                </a:rPr>
                <a:t> et la </a:t>
              </a:r>
              <a:r>
                <a:rPr lang="en-US" sz="1200" b="0" dirty="0" err="1">
                  <a:solidFill>
                    <a:schemeClr val="tx1">
                      <a:lumMod val="65000"/>
                      <a:lumOff val="35000"/>
                    </a:schemeClr>
                  </a:solidFill>
                  <a:latin typeface="Arial" panose="020B0604020202020204" pitchFamily="34" charset="0"/>
                  <a:cs typeface="Arial" panose="020B0604020202020204" pitchFamily="34" charset="0"/>
                </a:rPr>
                <a:t>nim</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anda</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volupta</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cusciae</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perum</a:t>
              </a:r>
              <a:r>
                <a:rPr lang="en-US" sz="1200" b="0" dirty="0">
                  <a:solidFill>
                    <a:schemeClr val="tx1">
                      <a:lumMod val="65000"/>
                      <a:lumOff val="35000"/>
                    </a:schemeClr>
                  </a:solidFill>
                  <a:latin typeface="Arial" panose="020B0604020202020204" pitchFamily="34" charset="0"/>
                  <a:cs typeface="Arial" panose="020B0604020202020204" pitchFamily="34" charset="0"/>
                </a:rPr>
                <a:t> que se </a:t>
              </a:r>
              <a:r>
                <a:rPr lang="en-US" sz="1200" b="0" dirty="0" err="1">
                  <a:solidFill>
                    <a:schemeClr val="tx1">
                      <a:lumMod val="65000"/>
                      <a:lumOff val="35000"/>
                    </a:schemeClr>
                  </a:solidFill>
                  <a:latin typeface="Arial" panose="020B0604020202020204" pitchFamily="34" charset="0"/>
                  <a:cs typeface="Arial" panose="020B0604020202020204" pitchFamily="34" charset="0"/>
                </a:rPr>
                <a:t>moluptaquas</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eicabo</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Nemquas</a:t>
              </a:r>
              <a:r>
                <a:rPr lang="en-US" sz="1200" b="0" dirty="0">
                  <a:solidFill>
                    <a:schemeClr val="tx1">
                      <a:lumMod val="65000"/>
                      <a:lumOff val="35000"/>
                    </a:schemeClr>
                  </a:solidFill>
                  <a:latin typeface="Arial" panose="020B0604020202020204" pitchFamily="34" charset="0"/>
                  <a:cs typeface="Arial" panose="020B0604020202020204" pitchFamily="34" charset="0"/>
                </a:rPr>
                <a:t> et dolor </a:t>
              </a:r>
              <a:r>
                <a:rPr lang="en-US" sz="1200" b="0" dirty="0" err="1">
                  <a:solidFill>
                    <a:schemeClr val="tx1">
                      <a:lumMod val="65000"/>
                      <a:lumOff val="35000"/>
                    </a:schemeClr>
                  </a:solidFill>
                  <a:latin typeface="Arial" panose="020B0604020202020204" pitchFamily="34" charset="0"/>
                  <a:cs typeface="Arial" panose="020B0604020202020204" pitchFamily="34" charset="0"/>
                </a:rPr>
                <a:t>adipis</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voluptur</a:t>
              </a:r>
              <a:r>
                <a:rPr lang="en-US" sz="1200" b="0" dirty="0">
                  <a:solidFill>
                    <a:schemeClr val="tx1">
                      <a:lumMod val="65000"/>
                      <a:lumOff val="35000"/>
                    </a:schemeClr>
                  </a:solidFill>
                  <a:latin typeface="Arial" panose="020B0604020202020204" pitchFamily="34" charset="0"/>
                  <a:cs typeface="Arial" panose="020B0604020202020204" pitchFamily="34" charset="0"/>
                </a:rPr>
                <a:t>?</a:t>
              </a:r>
            </a:p>
            <a:p>
              <a:endParaRPr lang="en-US" dirty="0"/>
            </a:p>
          </p:txBody>
        </p:sp>
        <p:sp>
          <p:nvSpPr>
            <p:cNvPr id="9" name="Oval 8">
              <a:extLst>
                <a:ext uri="{FF2B5EF4-FFF2-40B4-BE49-F238E27FC236}">
                  <a16:creationId xmlns:a16="http://schemas.microsoft.com/office/drawing/2014/main" id="{828F99EB-5A86-5E30-FF5E-EE7000E92D16}"/>
                </a:ext>
              </a:extLst>
            </p:cNvPr>
            <p:cNvSpPr/>
            <p:nvPr userDrawn="1"/>
          </p:nvSpPr>
          <p:spPr>
            <a:xfrm>
              <a:off x="881333" y="2106207"/>
              <a:ext cx="1733909" cy="1733909"/>
            </a:xfrm>
            <a:prstGeom prst="ellipse">
              <a:avLst/>
            </a:prstGeom>
            <a:blipFill dpi="0" rotWithShape="1">
              <a:blip r:embed="rId2" cstate="print">
                <a:extLst>
                  <a:ext uri="{28A0092B-C50C-407E-A947-70E740481C1C}">
                    <a14:useLocalDpi xmlns:a14="http://schemas.microsoft.com/office/drawing/2010/main" val="0"/>
                  </a:ext>
                </a:extLst>
              </a:blip>
              <a:srcRect/>
              <a:stretch>
                <a:fillRect l="-18557" r="-18557"/>
              </a:stretch>
            </a:blipFill>
            <a:ln w="762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9C809CC-53A3-9DA9-3F25-EF9DCE5FED2C}"/>
              </a:ext>
            </a:extLst>
          </p:cNvPr>
          <p:cNvGrpSpPr/>
          <p:nvPr userDrawn="1"/>
        </p:nvGrpSpPr>
        <p:grpSpPr>
          <a:xfrm>
            <a:off x="4567940" y="2299638"/>
            <a:ext cx="2886974" cy="3687708"/>
            <a:chOff x="3792208" y="2106207"/>
            <a:chExt cx="2886974" cy="3687708"/>
          </a:xfrm>
        </p:grpSpPr>
        <p:sp>
          <p:nvSpPr>
            <p:cNvPr id="11" name="TextBox 10">
              <a:extLst>
                <a:ext uri="{FF2B5EF4-FFF2-40B4-BE49-F238E27FC236}">
                  <a16:creationId xmlns:a16="http://schemas.microsoft.com/office/drawing/2014/main" id="{EFE228C5-D88F-621B-CE1E-207149E84FE5}"/>
                </a:ext>
              </a:extLst>
            </p:cNvPr>
            <p:cNvSpPr txBox="1"/>
            <p:nvPr userDrawn="1"/>
          </p:nvSpPr>
          <p:spPr>
            <a:xfrm>
              <a:off x="3792208" y="4039589"/>
              <a:ext cx="2886974" cy="1754326"/>
            </a:xfrm>
            <a:prstGeom prst="rect">
              <a:avLst/>
            </a:prstGeom>
            <a:noFill/>
            <a:ln>
              <a:noFill/>
            </a:ln>
          </p:spPr>
          <p:txBody>
            <a:bodyPr wrap="square" rtlCol="0">
              <a:spAutoFit/>
            </a:bodyP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Lorem Ipsum</a:t>
              </a:r>
            </a:p>
            <a:p>
              <a:pPr algn="ctr"/>
              <a:r>
                <a:rPr lang="en-US" sz="1200" b="0" dirty="0">
                  <a:solidFill>
                    <a:schemeClr val="tx1">
                      <a:lumMod val="65000"/>
                      <a:lumOff val="35000"/>
                    </a:schemeClr>
                  </a:solidFill>
                  <a:latin typeface="Arial" panose="020B0604020202020204" pitchFamily="34" charset="0"/>
                  <a:cs typeface="Arial" panose="020B0604020202020204" pitchFamily="34" charset="0"/>
                </a:rPr>
                <a:t>To </a:t>
              </a:r>
              <a:r>
                <a:rPr lang="en-US" sz="1200" b="0" dirty="0" err="1">
                  <a:solidFill>
                    <a:schemeClr val="tx1">
                      <a:lumMod val="65000"/>
                      <a:lumOff val="35000"/>
                    </a:schemeClr>
                  </a:solidFill>
                  <a:latin typeface="Arial" panose="020B0604020202020204" pitchFamily="34" charset="0"/>
                  <a:cs typeface="Arial" panose="020B0604020202020204" pitchFamily="34" charset="0"/>
                </a:rPr>
                <a:t>consequi</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ullecti</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usandaerunt</a:t>
              </a:r>
              <a:r>
                <a:rPr lang="en-US" sz="1200" b="0" dirty="0">
                  <a:solidFill>
                    <a:schemeClr val="tx1">
                      <a:lumMod val="65000"/>
                      <a:lumOff val="35000"/>
                    </a:schemeClr>
                  </a:solidFill>
                  <a:latin typeface="Arial" panose="020B0604020202020204" pitchFamily="34" charset="0"/>
                  <a:cs typeface="Arial" panose="020B0604020202020204" pitchFamily="34" charset="0"/>
                </a:rPr>
                <a:t>, qui in </a:t>
              </a:r>
              <a:r>
                <a:rPr lang="en-US" sz="1200" b="0" dirty="0" err="1">
                  <a:solidFill>
                    <a:schemeClr val="tx1">
                      <a:lumMod val="65000"/>
                      <a:lumOff val="35000"/>
                    </a:schemeClr>
                  </a:solidFill>
                  <a:latin typeface="Arial" panose="020B0604020202020204" pitchFamily="34" charset="0"/>
                  <a:cs typeface="Arial" panose="020B0604020202020204" pitchFamily="34" charset="0"/>
                </a:rPr>
                <a:t>nimporem</a:t>
              </a:r>
              <a:r>
                <a:rPr lang="en-US" sz="1200" b="0" dirty="0">
                  <a:solidFill>
                    <a:schemeClr val="tx1">
                      <a:lumMod val="65000"/>
                      <a:lumOff val="35000"/>
                    </a:schemeClr>
                  </a:solidFill>
                  <a:latin typeface="Arial" panose="020B0604020202020204" pitchFamily="34" charset="0"/>
                  <a:cs typeface="Arial" panose="020B0604020202020204" pitchFamily="34" charset="0"/>
                </a:rPr>
                <a:t>. Is qui </a:t>
              </a:r>
              <a:r>
                <a:rPr lang="en-US" sz="1200" b="0" dirty="0" err="1">
                  <a:solidFill>
                    <a:schemeClr val="tx1">
                      <a:lumMod val="65000"/>
                      <a:lumOff val="35000"/>
                    </a:schemeClr>
                  </a:solidFill>
                  <a:latin typeface="Arial" panose="020B0604020202020204" pitchFamily="34" charset="0"/>
                  <a:cs typeface="Arial" panose="020B0604020202020204" pitchFamily="34" charset="0"/>
                </a:rPr>
                <a:t>cume</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si</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idunt</a:t>
              </a:r>
              <a:r>
                <a:rPr lang="en-US" sz="1200" b="0" dirty="0">
                  <a:solidFill>
                    <a:schemeClr val="tx1">
                      <a:lumMod val="65000"/>
                      <a:lumOff val="35000"/>
                    </a:schemeClr>
                  </a:solidFill>
                  <a:latin typeface="Arial" panose="020B0604020202020204" pitchFamily="34" charset="0"/>
                  <a:cs typeface="Arial" panose="020B0604020202020204" pitchFamily="34" charset="0"/>
                </a:rPr>
                <a:t> hit, </a:t>
              </a:r>
              <a:r>
                <a:rPr lang="en-US" sz="1200" b="0" dirty="0" err="1">
                  <a:solidFill>
                    <a:schemeClr val="tx1">
                      <a:lumMod val="65000"/>
                      <a:lumOff val="35000"/>
                    </a:schemeClr>
                  </a:solidFill>
                  <a:latin typeface="Arial" panose="020B0604020202020204" pitchFamily="34" charset="0"/>
                  <a:cs typeface="Arial" panose="020B0604020202020204" pitchFamily="34" charset="0"/>
                </a:rPr>
                <a:t>quam</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aut</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offic</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te</a:t>
              </a:r>
              <a:r>
                <a:rPr lang="en-US" sz="1200" b="0" dirty="0">
                  <a:solidFill>
                    <a:schemeClr val="tx1">
                      <a:lumMod val="65000"/>
                      <a:lumOff val="35000"/>
                    </a:schemeClr>
                  </a:solidFill>
                  <a:latin typeface="Arial" panose="020B0604020202020204" pitchFamily="34" charset="0"/>
                  <a:cs typeface="Arial" panose="020B0604020202020204" pitchFamily="34" charset="0"/>
                </a:rPr>
                <a:t> in </a:t>
              </a:r>
              <a:r>
                <a:rPr lang="en-US" sz="1200" b="0" dirty="0" err="1">
                  <a:solidFill>
                    <a:schemeClr val="tx1">
                      <a:lumMod val="65000"/>
                      <a:lumOff val="35000"/>
                    </a:schemeClr>
                  </a:solidFill>
                  <a:latin typeface="Arial" panose="020B0604020202020204" pitchFamily="34" charset="0"/>
                  <a:cs typeface="Arial" panose="020B0604020202020204" pitchFamily="34" charset="0"/>
                </a:rPr>
                <a:t>corem</a:t>
              </a:r>
              <a:r>
                <a:rPr lang="en-US" sz="1200" b="0" dirty="0">
                  <a:solidFill>
                    <a:schemeClr val="tx1">
                      <a:lumMod val="65000"/>
                      <a:lumOff val="35000"/>
                    </a:schemeClr>
                  </a:solidFill>
                  <a:latin typeface="Arial" panose="020B0604020202020204" pitchFamily="34" charset="0"/>
                  <a:cs typeface="Arial" panose="020B0604020202020204" pitchFamily="34" charset="0"/>
                </a:rPr>
                <a:t> et la </a:t>
              </a:r>
              <a:r>
                <a:rPr lang="en-US" sz="1200" b="0" dirty="0" err="1">
                  <a:solidFill>
                    <a:schemeClr val="tx1">
                      <a:lumMod val="65000"/>
                      <a:lumOff val="35000"/>
                    </a:schemeClr>
                  </a:solidFill>
                  <a:latin typeface="Arial" panose="020B0604020202020204" pitchFamily="34" charset="0"/>
                  <a:cs typeface="Arial" panose="020B0604020202020204" pitchFamily="34" charset="0"/>
                </a:rPr>
                <a:t>nim</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anda</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volupta</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cusciae</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perum</a:t>
              </a:r>
              <a:r>
                <a:rPr lang="en-US" sz="1200" b="0" dirty="0">
                  <a:solidFill>
                    <a:schemeClr val="tx1">
                      <a:lumMod val="65000"/>
                      <a:lumOff val="35000"/>
                    </a:schemeClr>
                  </a:solidFill>
                  <a:latin typeface="Arial" panose="020B0604020202020204" pitchFamily="34" charset="0"/>
                  <a:cs typeface="Arial" panose="020B0604020202020204" pitchFamily="34" charset="0"/>
                </a:rPr>
                <a:t> que se </a:t>
              </a:r>
              <a:r>
                <a:rPr lang="en-US" sz="1200" b="0" dirty="0" err="1">
                  <a:solidFill>
                    <a:schemeClr val="tx1">
                      <a:lumMod val="65000"/>
                      <a:lumOff val="35000"/>
                    </a:schemeClr>
                  </a:solidFill>
                  <a:latin typeface="Arial" panose="020B0604020202020204" pitchFamily="34" charset="0"/>
                  <a:cs typeface="Arial" panose="020B0604020202020204" pitchFamily="34" charset="0"/>
                </a:rPr>
                <a:t>moluptaquas</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eicabo</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Nemquas</a:t>
              </a:r>
              <a:r>
                <a:rPr lang="en-US" sz="1200" b="0" dirty="0">
                  <a:solidFill>
                    <a:schemeClr val="tx1">
                      <a:lumMod val="65000"/>
                      <a:lumOff val="35000"/>
                    </a:schemeClr>
                  </a:solidFill>
                  <a:latin typeface="Arial" panose="020B0604020202020204" pitchFamily="34" charset="0"/>
                  <a:cs typeface="Arial" panose="020B0604020202020204" pitchFamily="34" charset="0"/>
                </a:rPr>
                <a:t> et dolor </a:t>
              </a:r>
              <a:r>
                <a:rPr lang="en-US" sz="1200" b="0" dirty="0" err="1">
                  <a:solidFill>
                    <a:schemeClr val="tx1">
                      <a:lumMod val="65000"/>
                      <a:lumOff val="35000"/>
                    </a:schemeClr>
                  </a:solidFill>
                  <a:latin typeface="Arial" panose="020B0604020202020204" pitchFamily="34" charset="0"/>
                  <a:cs typeface="Arial" panose="020B0604020202020204" pitchFamily="34" charset="0"/>
                </a:rPr>
                <a:t>adipis</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voluptur</a:t>
              </a:r>
              <a:r>
                <a:rPr lang="en-US" sz="1200" b="0" dirty="0">
                  <a:solidFill>
                    <a:schemeClr val="tx1">
                      <a:lumMod val="65000"/>
                      <a:lumOff val="35000"/>
                    </a:schemeClr>
                  </a:solidFill>
                  <a:latin typeface="Arial" panose="020B0604020202020204" pitchFamily="34" charset="0"/>
                  <a:cs typeface="Arial" panose="020B0604020202020204" pitchFamily="34" charset="0"/>
                </a:rPr>
                <a:t>?</a:t>
              </a:r>
            </a:p>
            <a:p>
              <a:endParaRPr lang="en-US" dirty="0"/>
            </a:p>
          </p:txBody>
        </p:sp>
        <p:sp>
          <p:nvSpPr>
            <p:cNvPr id="12" name="Oval 11">
              <a:extLst>
                <a:ext uri="{FF2B5EF4-FFF2-40B4-BE49-F238E27FC236}">
                  <a16:creationId xmlns:a16="http://schemas.microsoft.com/office/drawing/2014/main" id="{C09DFA61-DDE0-C61A-4884-4E4CF623400E}"/>
                </a:ext>
              </a:extLst>
            </p:cNvPr>
            <p:cNvSpPr>
              <a:spLocks/>
            </p:cNvSpPr>
            <p:nvPr userDrawn="1"/>
          </p:nvSpPr>
          <p:spPr>
            <a:xfrm>
              <a:off x="4368741" y="2106207"/>
              <a:ext cx="1733909" cy="1733909"/>
            </a:xfrm>
            <a:prstGeom prst="ellipse">
              <a:avLst/>
            </a:prstGeom>
            <a:blipFill dpi="0" rotWithShape="1">
              <a:blip r:embed="rId3" cstate="print">
                <a:extLst>
                  <a:ext uri="{28A0092B-C50C-407E-A947-70E740481C1C}">
                    <a14:useLocalDpi xmlns:a14="http://schemas.microsoft.com/office/drawing/2010/main" val="0"/>
                  </a:ext>
                </a:extLst>
              </a:blip>
              <a:srcRect/>
              <a:stretch>
                <a:fillRect l="-8010" r="-8010"/>
              </a:stretch>
            </a:blipFill>
            <a:ln w="762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2E5805A-7AE6-E818-3DB4-3FC6A4046EC2}"/>
              </a:ext>
            </a:extLst>
          </p:cNvPr>
          <p:cNvGrpSpPr/>
          <p:nvPr userDrawn="1"/>
        </p:nvGrpSpPr>
        <p:grpSpPr>
          <a:xfrm>
            <a:off x="8661932" y="2299638"/>
            <a:ext cx="2886974" cy="3687708"/>
            <a:chOff x="7167471" y="2502739"/>
            <a:chExt cx="2886974" cy="3687708"/>
          </a:xfrm>
        </p:grpSpPr>
        <p:sp>
          <p:nvSpPr>
            <p:cNvPr id="14" name="TextBox 13">
              <a:extLst>
                <a:ext uri="{FF2B5EF4-FFF2-40B4-BE49-F238E27FC236}">
                  <a16:creationId xmlns:a16="http://schemas.microsoft.com/office/drawing/2014/main" id="{4BECCE04-54CC-08AE-ACEA-376474487EB3}"/>
                </a:ext>
              </a:extLst>
            </p:cNvPr>
            <p:cNvSpPr txBox="1"/>
            <p:nvPr userDrawn="1"/>
          </p:nvSpPr>
          <p:spPr>
            <a:xfrm>
              <a:off x="7167471" y="4436121"/>
              <a:ext cx="2886974" cy="1754326"/>
            </a:xfrm>
            <a:prstGeom prst="rect">
              <a:avLst/>
            </a:prstGeom>
            <a:noFill/>
            <a:ln>
              <a:noFill/>
            </a:ln>
          </p:spPr>
          <p:txBody>
            <a:bodyPr wrap="square" rtlCol="0">
              <a:spAutoFit/>
            </a:bodyP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Lorem Ipsum</a:t>
              </a:r>
            </a:p>
            <a:p>
              <a:pPr algn="ctr"/>
              <a:r>
                <a:rPr lang="en-US" sz="1200" b="0" dirty="0">
                  <a:solidFill>
                    <a:schemeClr val="tx1">
                      <a:lumMod val="65000"/>
                      <a:lumOff val="35000"/>
                    </a:schemeClr>
                  </a:solidFill>
                  <a:latin typeface="Arial" panose="020B0604020202020204" pitchFamily="34" charset="0"/>
                  <a:cs typeface="Arial" panose="020B0604020202020204" pitchFamily="34" charset="0"/>
                </a:rPr>
                <a:t>To </a:t>
              </a:r>
              <a:r>
                <a:rPr lang="en-US" sz="1200" b="0" dirty="0" err="1">
                  <a:solidFill>
                    <a:schemeClr val="tx1">
                      <a:lumMod val="65000"/>
                      <a:lumOff val="35000"/>
                    </a:schemeClr>
                  </a:solidFill>
                  <a:latin typeface="Arial" panose="020B0604020202020204" pitchFamily="34" charset="0"/>
                  <a:cs typeface="Arial" panose="020B0604020202020204" pitchFamily="34" charset="0"/>
                </a:rPr>
                <a:t>consequi</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ullecti</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usandaerunt</a:t>
              </a:r>
              <a:r>
                <a:rPr lang="en-US" sz="1200" b="0" dirty="0">
                  <a:solidFill>
                    <a:schemeClr val="tx1">
                      <a:lumMod val="65000"/>
                      <a:lumOff val="35000"/>
                    </a:schemeClr>
                  </a:solidFill>
                  <a:latin typeface="Arial" panose="020B0604020202020204" pitchFamily="34" charset="0"/>
                  <a:cs typeface="Arial" panose="020B0604020202020204" pitchFamily="34" charset="0"/>
                </a:rPr>
                <a:t>, qui in </a:t>
              </a:r>
              <a:r>
                <a:rPr lang="en-US" sz="1200" b="0" dirty="0" err="1">
                  <a:solidFill>
                    <a:schemeClr val="tx1">
                      <a:lumMod val="65000"/>
                      <a:lumOff val="35000"/>
                    </a:schemeClr>
                  </a:solidFill>
                  <a:latin typeface="Arial" panose="020B0604020202020204" pitchFamily="34" charset="0"/>
                  <a:cs typeface="Arial" panose="020B0604020202020204" pitchFamily="34" charset="0"/>
                </a:rPr>
                <a:t>nimporem</a:t>
              </a:r>
              <a:r>
                <a:rPr lang="en-US" sz="1200" b="0" dirty="0">
                  <a:solidFill>
                    <a:schemeClr val="tx1">
                      <a:lumMod val="65000"/>
                      <a:lumOff val="35000"/>
                    </a:schemeClr>
                  </a:solidFill>
                  <a:latin typeface="Arial" panose="020B0604020202020204" pitchFamily="34" charset="0"/>
                  <a:cs typeface="Arial" panose="020B0604020202020204" pitchFamily="34" charset="0"/>
                </a:rPr>
                <a:t>. Is qui </a:t>
              </a:r>
              <a:r>
                <a:rPr lang="en-US" sz="1200" b="0" dirty="0" err="1">
                  <a:solidFill>
                    <a:schemeClr val="tx1">
                      <a:lumMod val="65000"/>
                      <a:lumOff val="35000"/>
                    </a:schemeClr>
                  </a:solidFill>
                  <a:latin typeface="Arial" panose="020B0604020202020204" pitchFamily="34" charset="0"/>
                  <a:cs typeface="Arial" panose="020B0604020202020204" pitchFamily="34" charset="0"/>
                </a:rPr>
                <a:t>cume</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si</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idunt</a:t>
              </a:r>
              <a:r>
                <a:rPr lang="en-US" sz="1200" b="0" dirty="0">
                  <a:solidFill>
                    <a:schemeClr val="tx1">
                      <a:lumMod val="65000"/>
                      <a:lumOff val="35000"/>
                    </a:schemeClr>
                  </a:solidFill>
                  <a:latin typeface="Arial" panose="020B0604020202020204" pitchFamily="34" charset="0"/>
                  <a:cs typeface="Arial" panose="020B0604020202020204" pitchFamily="34" charset="0"/>
                </a:rPr>
                <a:t> hit, </a:t>
              </a:r>
              <a:r>
                <a:rPr lang="en-US" sz="1200" b="0" dirty="0" err="1">
                  <a:solidFill>
                    <a:schemeClr val="tx1">
                      <a:lumMod val="65000"/>
                      <a:lumOff val="35000"/>
                    </a:schemeClr>
                  </a:solidFill>
                  <a:latin typeface="Arial" panose="020B0604020202020204" pitchFamily="34" charset="0"/>
                  <a:cs typeface="Arial" panose="020B0604020202020204" pitchFamily="34" charset="0"/>
                </a:rPr>
                <a:t>quam</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aut</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offic</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te</a:t>
              </a:r>
              <a:r>
                <a:rPr lang="en-US" sz="1200" b="0" dirty="0">
                  <a:solidFill>
                    <a:schemeClr val="tx1">
                      <a:lumMod val="65000"/>
                      <a:lumOff val="35000"/>
                    </a:schemeClr>
                  </a:solidFill>
                  <a:latin typeface="Arial" panose="020B0604020202020204" pitchFamily="34" charset="0"/>
                  <a:cs typeface="Arial" panose="020B0604020202020204" pitchFamily="34" charset="0"/>
                </a:rPr>
                <a:t> in </a:t>
              </a:r>
              <a:r>
                <a:rPr lang="en-US" sz="1200" b="0" dirty="0" err="1">
                  <a:solidFill>
                    <a:schemeClr val="tx1">
                      <a:lumMod val="65000"/>
                      <a:lumOff val="35000"/>
                    </a:schemeClr>
                  </a:solidFill>
                  <a:latin typeface="Arial" panose="020B0604020202020204" pitchFamily="34" charset="0"/>
                  <a:cs typeface="Arial" panose="020B0604020202020204" pitchFamily="34" charset="0"/>
                </a:rPr>
                <a:t>corem</a:t>
              </a:r>
              <a:r>
                <a:rPr lang="en-US" sz="1200" b="0" dirty="0">
                  <a:solidFill>
                    <a:schemeClr val="tx1">
                      <a:lumMod val="65000"/>
                      <a:lumOff val="35000"/>
                    </a:schemeClr>
                  </a:solidFill>
                  <a:latin typeface="Arial" panose="020B0604020202020204" pitchFamily="34" charset="0"/>
                  <a:cs typeface="Arial" panose="020B0604020202020204" pitchFamily="34" charset="0"/>
                </a:rPr>
                <a:t> et la </a:t>
              </a:r>
              <a:r>
                <a:rPr lang="en-US" sz="1200" b="0" dirty="0" err="1">
                  <a:solidFill>
                    <a:schemeClr val="tx1">
                      <a:lumMod val="65000"/>
                      <a:lumOff val="35000"/>
                    </a:schemeClr>
                  </a:solidFill>
                  <a:latin typeface="Arial" panose="020B0604020202020204" pitchFamily="34" charset="0"/>
                  <a:cs typeface="Arial" panose="020B0604020202020204" pitchFamily="34" charset="0"/>
                </a:rPr>
                <a:t>nim</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anda</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volupta</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cusciae</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perum</a:t>
              </a:r>
              <a:r>
                <a:rPr lang="en-US" sz="1200" b="0" dirty="0">
                  <a:solidFill>
                    <a:schemeClr val="tx1">
                      <a:lumMod val="65000"/>
                      <a:lumOff val="35000"/>
                    </a:schemeClr>
                  </a:solidFill>
                  <a:latin typeface="Arial" panose="020B0604020202020204" pitchFamily="34" charset="0"/>
                  <a:cs typeface="Arial" panose="020B0604020202020204" pitchFamily="34" charset="0"/>
                </a:rPr>
                <a:t> que se </a:t>
              </a:r>
              <a:r>
                <a:rPr lang="en-US" sz="1200" b="0" dirty="0" err="1">
                  <a:solidFill>
                    <a:schemeClr val="tx1">
                      <a:lumMod val="65000"/>
                      <a:lumOff val="35000"/>
                    </a:schemeClr>
                  </a:solidFill>
                  <a:latin typeface="Arial" panose="020B0604020202020204" pitchFamily="34" charset="0"/>
                  <a:cs typeface="Arial" panose="020B0604020202020204" pitchFamily="34" charset="0"/>
                </a:rPr>
                <a:t>moluptaquas</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eicabo</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Nemquas</a:t>
              </a:r>
              <a:r>
                <a:rPr lang="en-US" sz="1200" b="0" dirty="0">
                  <a:solidFill>
                    <a:schemeClr val="tx1">
                      <a:lumMod val="65000"/>
                      <a:lumOff val="35000"/>
                    </a:schemeClr>
                  </a:solidFill>
                  <a:latin typeface="Arial" panose="020B0604020202020204" pitchFamily="34" charset="0"/>
                  <a:cs typeface="Arial" panose="020B0604020202020204" pitchFamily="34" charset="0"/>
                </a:rPr>
                <a:t> et dolor </a:t>
              </a:r>
              <a:r>
                <a:rPr lang="en-US" sz="1200" b="0" dirty="0" err="1">
                  <a:solidFill>
                    <a:schemeClr val="tx1">
                      <a:lumMod val="65000"/>
                      <a:lumOff val="35000"/>
                    </a:schemeClr>
                  </a:solidFill>
                  <a:latin typeface="Arial" panose="020B0604020202020204" pitchFamily="34" charset="0"/>
                  <a:cs typeface="Arial" panose="020B0604020202020204" pitchFamily="34" charset="0"/>
                </a:rPr>
                <a:t>adipis</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200" b="0" dirty="0" err="1">
                  <a:solidFill>
                    <a:schemeClr val="tx1">
                      <a:lumMod val="65000"/>
                      <a:lumOff val="35000"/>
                    </a:schemeClr>
                  </a:solidFill>
                  <a:latin typeface="Arial" panose="020B0604020202020204" pitchFamily="34" charset="0"/>
                  <a:cs typeface="Arial" panose="020B0604020202020204" pitchFamily="34" charset="0"/>
                </a:rPr>
                <a:t>voluptur</a:t>
              </a:r>
              <a:r>
                <a:rPr lang="en-US" sz="1200" b="0" dirty="0">
                  <a:solidFill>
                    <a:schemeClr val="tx1">
                      <a:lumMod val="65000"/>
                      <a:lumOff val="35000"/>
                    </a:schemeClr>
                  </a:solidFill>
                  <a:latin typeface="Arial" panose="020B0604020202020204" pitchFamily="34" charset="0"/>
                  <a:cs typeface="Arial" panose="020B0604020202020204" pitchFamily="34" charset="0"/>
                </a:rPr>
                <a:t>?</a:t>
              </a:r>
            </a:p>
            <a:p>
              <a:endParaRPr lang="en-US" dirty="0"/>
            </a:p>
          </p:txBody>
        </p:sp>
        <p:sp>
          <p:nvSpPr>
            <p:cNvPr id="15" name="Oval 14">
              <a:extLst>
                <a:ext uri="{FF2B5EF4-FFF2-40B4-BE49-F238E27FC236}">
                  <a16:creationId xmlns:a16="http://schemas.microsoft.com/office/drawing/2014/main" id="{06B2FF87-4B17-FAD2-9CE9-9F3795BBE9BC}"/>
                </a:ext>
              </a:extLst>
            </p:cNvPr>
            <p:cNvSpPr/>
            <p:nvPr userDrawn="1"/>
          </p:nvSpPr>
          <p:spPr>
            <a:xfrm>
              <a:off x="7744004" y="2502739"/>
              <a:ext cx="1733909" cy="1733909"/>
            </a:xfrm>
            <a:prstGeom prst="ellipse">
              <a:avLst/>
            </a:prstGeom>
            <a:blipFill dpi="0" rotWithShape="1">
              <a:blip r:embed="rId4" cstate="print">
                <a:extLst>
                  <a:ext uri="{28A0092B-C50C-407E-A947-70E740481C1C}">
                    <a14:useLocalDpi xmlns:a14="http://schemas.microsoft.com/office/drawing/2010/main" val="0"/>
                  </a:ext>
                </a:extLst>
              </a:blip>
              <a:srcRect/>
              <a:stretch>
                <a:fillRect l="-99" t="-8010" r="-99" b="-39652"/>
              </a:stretch>
            </a:blipFill>
            <a:ln w="762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2E7B6CF7-E670-FCF8-8861-2D427C2B0999}"/>
              </a:ext>
            </a:extLst>
          </p:cNvPr>
          <p:cNvSpPr>
            <a:spLocks noGrp="1"/>
          </p:cNvSpPr>
          <p:nvPr>
            <p:ph type="title" hasCustomPrompt="1"/>
          </p:nvPr>
        </p:nvSpPr>
        <p:spPr>
          <a:xfrm>
            <a:off x="838200" y="365125"/>
            <a:ext cx="10515600" cy="956559"/>
          </a:xfrm>
          <a:prstGeom prst="rect">
            <a:avLst/>
          </a:prstGeom>
        </p:spPr>
        <p:txBody>
          <a:bodyPr/>
          <a:lstStyle>
            <a:lvl1pPr>
              <a:defRPr/>
            </a:lvl1pPr>
          </a:lstStyle>
          <a:p>
            <a:r>
              <a:rPr lang="en-US" dirty="0"/>
              <a:t>YOUR TITLE GOES HERE</a:t>
            </a:r>
          </a:p>
        </p:txBody>
      </p:sp>
      <p:sp>
        <p:nvSpPr>
          <p:cNvPr id="17" name="Title 1">
            <a:extLst>
              <a:ext uri="{FF2B5EF4-FFF2-40B4-BE49-F238E27FC236}">
                <a16:creationId xmlns:a16="http://schemas.microsoft.com/office/drawing/2014/main" id="{CED898F8-6A1A-0B5A-4FE9-DAA6C2D47DCB}"/>
              </a:ext>
            </a:extLst>
          </p:cNvPr>
          <p:cNvSpPr txBox="1">
            <a:spLocks/>
          </p:cNvSpPr>
          <p:nvPr userDrawn="1"/>
        </p:nvSpPr>
        <p:spPr>
          <a:xfrm>
            <a:off x="838200" y="1391390"/>
            <a:ext cx="10515600" cy="36512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latin typeface="+mn-lt"/>
              </a:rPr>
              <a:t>SUBHEADER</a:t>
            </a:r>
          </a:p>
        </p:txBody>
      </p:sp>
    </p:spTree>
    <p:extLst>
      <p:ext uri="{BB962C8B-B14F-4D97-AF65-F5344CB8AC3E}">
        <p14:creationId xmlns:p14="http://schemas.microsoft.com/office/powerpoint/2010/main" val="425468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A2E4-5E46-41AC-3403-A6C2E4C2244D}"/>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D3857F5-086B-E5BE-8E89-896C23CEDA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32E4FE-5F2D-8F68-3160-010C75C663A4}"/>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5" name="Footer Placeholder 4">
            <a:extLst>
              <a:ext uri="{FF2B5EF4-FFF2-40B4-BE49-F238E27FC236}">
                <a16:creationId xmlns:a16="http://schemas.microsoft.com/office/drawing/2014/main" id="{69F1B7FB-899B-C131-5B6F-AFE93F076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E4236-2035-B5FC-45CE-4C4149C43112}"/>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168366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77AF-C929-33F1-679E-B54E4D903C08}"/>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74DE4E-468B-2B1E-1D9D-0E2C7C8000A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83FC19-E78D-83A6-3D4B-63C516F7576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4027FF-4E0F-EEF6-9B30-71F84D4F140C}"/>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6" name="Footer Placeholder 5">
            <a:extLst>
              <a:ext uri="{FF2B5EF4-FFF2-40B4-BE49-F238E27FC236}">
                <a16:creationId xmlns:a16="http://schemas.microsoft.com/office/drawing/2014/main" id="{3193CF00-01F4-0BB6-9C50-0E95EA8C2B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D0912-88B4-302D-6A04-9CC805D15745}"/>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66243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0B71-5055-BBB8-3F05-7F7E45999DD2}"/>
              </a:ext>
            </a:extLst>
          </p:cNvPr>
          <p:cNvSpPr>
            <a:spLocks noGrp="1"/>
          </p:cNvSpPr>
          <p:nvPr>
            <p:ph type="title" hasCustomPrompt="1"/>
          </p:nvPr>
        </p:nvSpPr>
        <p:spPr>
          <a:xfrm>
            <a:off x="839788" y="365125"/>
            <a:ext cx="10515600" cy="132556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B409B1-638B-4944-516D-48BF545C6E3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F1DAA-3340-317C-6902-E35317BC4B8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A4E71A-EA39-EAC5-475B-2EDB4AE9BAE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CA37B-F85A-CA56-3968-48BB6885A01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01861-7EED-82CD-17DB-3F23C344B83F}"/>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8" name="Footer Placeholder 7">
            <a:extLst>
              <a:ext uri="{FF2B5EF4-FFF2-40B4-BE49-F238E27FC236}">
                <a16:creationId xmlns:a16="http://schemas.microsoft.com/office/drawing/2014/main" id="{3D7BCC20-D0BE-B8D5-BF83-327F7AFD1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0473E7-C479-E2F5-4412-A37463C4C26E}"/>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101377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A18D-6134-6B2A-EB08-0257E7F3343A}"/>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BECEAD6-C507-1638-65B6-5D9A0A76B9DE}"/>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4" name="Footer Placeholder 3">
            <a:extLst>
              <a:ext uri="{FF2B5EF4-FFF2-40B4-BE49-F238E27FC236}">
                <a16:creationId xmlns:a16="http://schemas.microsoft.com/office/drawing/2014/main" id="{28AA9312-E279-DBC3-AFDE-07B64CC13E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C41F4F-57CB-21E2-FE8F-4DD3CA5F3198}"/>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356032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4A79EC-0E89-079E-2CF2-8A9D903C2706}"/>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3" name="Footer Placeholder 2">
            <a:extLst>
              <a:ext uri="{FF2B5EF4-FFF2-40B4-BE49-F238E27FC236}">
                <a16:creationId xmlns:a16="http://schemas.microsoft.com/office/drawing/2014/main" id="{15732CF0-1528-3B68-3D07-AB97887349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C4E422-7A15-8EEB-47DE-DE01AD2C83F1}"/>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243501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BEBB-1FCE-F2B8-7DBC-548F85373F05}"/>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E984FA2-53A6-7058-DE02-2AF0CA45300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1EF6C4-9021-DF10-4064-6D60B375A1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0E9D8-28DB-CC8E-7A21-63E12A07AEA9}"/>
              </a:ext>
            </a:extLst>
          </p:cNvPr>
          <p:cNvSpPr>
            <a:spLocks noGrp="1"/>
          </p:cNvSpPr>
          <p:nvPr>
            <p:ph type="dt" sz="half" idx="10"/>
          </p:nvPr>
        </p:nvSpPr>
        <p:spPr/>
        <p:txBody>
          <a:bodyPr/>
          <a:lstStyle/>
          <a:p>
            <a:fld id="{92A3918F-7C8D-4F89-826A-166FE97671D4}" type="datetimeFigureOut">
              <a:rPr lang="en-US" smtClean="0"/>
              <a:t>8/5/2023</a:t>
            </a:fld>
            <a:endParaRPr lang="en-US"/>
          </a:p>
        </p:txBody>
      </p:sp>
      <p:sp>
        <p:nvSpPr>
          <p:cNvPr id="6" name="Footer Placeholder 5">
            <a:extLst>
              <a:ext uri="{FF2B5EF4-FFF2-40B4-BE49-F238E27FC236}">
                <a16:creationId xmlns:a16="http://schemas.microsoft.com/office/drawing/2014/main" id="{E8CA382B-819E-7820-48F1-BBBB547B7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6882C-A685-6350-EE9C-5875499073CB}"/>
              </a:ext>
            </a:extLst>
          </p:cNvPr>
          <p:cNvSpPr>
            <a:spLocks noGrp="1"/>
          </p:cNvSpPr>
          <p:nvPr>
            <p:ph type="sldNum" sz="quarter" idx="12"/>
          </p:nvPr>
        </p:nvSpPr>
        <p:spPr/>
        <p:txBody>
          <a:bodyPr/>
          <a:lstStyle/>
          <a:p>
            <a:fld id="{8681D720-003B-4381-BCD3-A00FAF790945}" type="slidenum">
              <a:rPr lang="en-US" smtClean="0"/>
              <a:t>‹#›</a:t>
            </a:fld>
            <a:endParaRPr lang="en-US"/>
          </a:p>
        </p:txBody>
      </p:sp>
    </p:spTree>
    <p:extLst>
      <p:ext uri="{BB962C8B-B14F-4D97-AF65-F5344CB8AC3E}">
        <p14:creationId xmlns:p14="http://schemas.microsoft.com/office/powerpoint/2010/main" val="21055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441D2-9BE3-763A-AB9D-4CCC9B1B7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A82EA8-8B3B-879D-E8B0-6F6956546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7CB95-86ED-7289-04A1-D9CAC54A63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3918F-7C8D-4F89-826A-166FE97671D4}" type="datetimeFigureOut">
              <a:rPr lang="en-US" smtClean="0"/>
              <a:t>8/5/2023</a:t>
            </a:fld>
            <a:endParaRPr lang="en-US"/>
          </a:p>
        </p:txBody>
      </p:sp>
      <p:sp>
        <p:nvSpPr>
          <p:cNvPr id="5" name="Footer Placeholder 4">
            <a:extLst>
              <a:ext uri="{FF2B5EF4-FFF2-40B4-BE49-F238E27FC236}">
                <a16:creationId xmlns:a16="http://schemas.microsoft.com/office/drawing/2014/main" id="{A94A525D-A7B6-FC70-2BC9-A809525B2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7BAFCC-6FCF-DDE0-7896-02293F64F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1D720-003B-4381-BCD3-A00FAF790945}" type="slidenum">
              <a:rPr lang="en-US" smtClean="0"/>
              <a:t>‹#›</a:t>
            </a:fld>
            <a:endParaRPr lang="en-US"/>
          </a:p>
        </p:txBody>
      </p:sp>
    </p:spTree>
    <p:extLst>
      <p:ext uri="{BB962C8B-B14F-4D97-AF65-F5344CB8AC3E}">
        <p14:creationId xmlns:p14="http://schemas.microsoft.com/office/powerpoint/2010/main" val="35223865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26616/NIOSHPUB202212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E91B-147F-8D1B-F410-4A032F05CFEA}"/>
              </a:ext>
            </a:extLst>
          </p:cNvPr>
          <p:cNvSpPr>
            <a:spLocks noGrp="1"/>
          </p:cNvSpPr>
          <p:nvPr>
            <p:ph type="title"/>
          </p:nvPr>
        </p:nvSpPr>
        <p:spPr>
          <a:xfrm>
            <a:off x="67151" y="1702871"/>
            <a:ext cx="5188625" cy="2852737"/>
          </a:xfrm>
        </p:spPr>
        <p:txBody>
          <a:bodyPr anchor="b">
            <a:normAutofit fontScale="90000"/>
          </a:bodyPr>
          <a:lstStyle/>
          <a:p>
            <a:r>
              <a:rPr lang="en-US" b="1" dirty="0"/>
              <a:t>Workplace Violence And Bad Behaviors: Identifying and Mitigating the Risk</a:t>
            </a:r>
          </a:p>
        </p:txBody>
      </p:sp>
      <p:sp>
        <p:nvSpPr>
          <p:cNvPr id="3" name="Subtitle 2">
            <a:extLst>
              <a:ext uri="{FF2B5EF4-FFF2-40B4-BE49-F238E27FC236}">
                <a16:creationId xmlns:a16="http://schemas.microsoft.com/office/drawing/2014/main" id="{AB818DF9-EEB9-C0B1-9813-4E8E2E062A69}"/>
              </a:ext>
            </a:extLst>
          </p:cNvPr>
          <p:cNvSpPr>
            <a:spLocks noGrp="1"/>
          </p:cNvSpPr>
          <p:nvPr>
            <p:ph type="body" idx="1"/>
          </p:nvPr>
        </p:nvSpPr>
        <p:spPr>
          <a:xfrm>
            <a:off x="67151" y="4555608"/>
            <a:ext cx="4933727" cy="1399280"/>
          </a:xfrm>
        </p:spPr>
        <p:txBody>
          <a:bodyPr>
            <a:normAutofit/>
          </a:bodyPr>
          <a:lstStyle/>
          <a:p>
            <a:r>
              <a:rPr lang="en-US" dirty="0">
                <a:solidFill>
                  <a:srgbClr val="173963"/>
                </a:solidFill>
              </a:rPr>
              <a:t>Dennis Petrocelli, MD</a:t>
            </a:r>
          </a:p>
          <a:p>
            <a:r>
              <a:rPr lang="en-US" dirty="0">
                <a:solidFill>
                  <a:srgbClr val="173963"/>
                </a:solidFill>
              </a:rPr>
              <a:t>Susan Minter, DNP, NP-C</a:t>
            </a:r>
          </a:p>
        </p:txBody>
      </p:sp>
    </p:spTree>
    <p:extLst>
      <p:ext uri="{BB962C8B-B14F-4D97-AF65-F5344CB8AC3E}">
        <p14:creationId xmlns:p14="http://schemas.microsoft.com/office/powerpoint/2010/main" val="172635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A60D-F2FA-A3CD-C3DB-9594F2738D5F}"/>
              </a:ext>
            </a:extLst>
          </p:cNvPr>
          <p:cNvSpPr>
            <a:spLocks noGrp="1"/>
          </p:cNvSpPr>
          <p:nvPr>
            <p:ph type="title"/>
          </p:nvPr>
        </p:nvSpPr>
        <p:spPr>
          <a:xfrm>
            <a:off x="831850" y="94369"/>
            <a:ext cx="10515600" cy="1382888"/>
          </a:xfrm>
        </p:spPr>
        <p:txBody>
          <a:bodyPr>
            <a:normAutofit fontScale="90000"/>
          </a:bodyPr>
          <a:lstStyle/>
          <a:p>
            <a:r>
              <a:rPr lang="en-US" dirty="0"/>
              <a:t>Psychological/Forensic Analysis Continued…</a:t>
            </a:r>
          </a:p>
        </p:txBody>
      </p:sp>
      <p:sp>
        <p:nvSpPr>
          <p:cNvPr id="3" name="Text Placeholder 2">
            <a:extLst>
              <a:ext uri="{FF2B5EF4-FFF2-40B4-BE49-F238E27FC236}">
                <a16:creationId xmlns:a16="http://schemas.microsoft.com/office/drawing/2014/main" id="{EE36F334-485F-7769-EF0C-B4A7F20D7062}"/>
              </a:ext>
            </a:extLst>
          </p:cNvPr>
          <p:cNvSpPr>
            <a:spLocks noGrp="1"/>
          </p:cNvSpPr>
          <p:nvPr>
            <p:ph type="body" idx="1"/>
          </p:nvPr>
        </p:nvSpPr>
        <p:spPr>
          <a:xfrm>
            <a:off x="831850" y="1707445"/>
            <a:ext cx="10515600" cy="4382206"/>
          </a:xfrm>
        </p:spPr>
        <p:txBody>
          <a:bodyPr/>
          <a:lstStyle/>
          <a:p>
            <a:r>
              <a:rPr lang="en-US" sz="2800" b="0" i="0" u="none" strike="noStrike" dirty="0">
                <a:solidFill>
                  <a:srgbClr val="173963"/>
                </a:solidFill>
                <a:effectLst/>
                <a:latin typeface="Calibri" panose="020F0502020204030204" pitchFamily="34" charset="0"/>
              </a:rPr>
              <a:t>1)Past violence is predictive of future violence</a:t>
            </a:r>
          </a:p>
          <a:p>
            <a:r>
              <a:rPr lang="en-US" sz="2800" b="0" i="0" u="none" strike="noStrike" dirty="0">
                <a:solidFill>
                  <a:srgbClr val="173963"/>
                </a:solidFill>
                <a:effectLst/>
                <a:latin typeface="Calibri" panose="020F0502020204030204" pitchFamily="34" charset="0"/>
              </a:rPr>
              <a:t>2)Violence to self is also predictive of future violence to others</a:t>
            </a:r>
          </a:p>
          <a:p>
            <a:r>
              <a:rPr lang="en-US" sz="2800" b="0" i="0" u="none" strike="noStrike" dirty="0">
                <a:solidFill>
                  <a:srgbClr val="173963"/>
                </a:solidFill>
                <a:effectLst/>
                <a:latin typeface="Calibri" panose="020F0502020204030204" pitchFamily="34" charset="0"/>
              </a:rPr>
              <a:t>3)Substance use is often present at the time that people are violent to others, especially alcohol</a:t>
            </a:r>
          </a:p>
          <a:p>
            <a:r>
              <a:rPr lang="en-US" sz="2800" b="0" i="0" u="none" strike="noStrike" dirty="0">
                <a:solidFill>
                  <a:srgbClr val="173963"/>
                </a:solidFill>
                <a:effectLst/>
                <a:latin typeface="Calibri" panose="020F0502020204030204" pitchFamily="34" charset="0"/>
              </a:rPr>
              <a:t>4)History of disruptive behavior (criminal behavior) in other settings is predictive of violence</a:t>
            </a:r>
          </a:p>
          <a:p>
            <a:r>
              <a:rPr lang="en-US" sz="2800" b="0" i="0" u="none" strike="noStrike" dirty="0">
                <a:solidFill>
                  <a:srgbClr val="173963"/>
                </a:solidFill>
                <a:effectLst/>
                <a:latin typeface="Calibri" panose="020F0502020204030204" pitchFamily="34" charset="0"/>
              </a:rPr>
              <a:t>5)These are all historical factors worth discerning at intake rather than when broaching a difficult subject (bad outcome, etc)</a:t>
            </a:r>
          </a:p>
          <a:p>
            <a:endParaRPr lang="en-US" dirty="0"/>
          </a:p>
        </p:txBody>
      </p:sp>
    </p:spTree>
    <p:extLst>
      <p:ext uri="{BB962C8B-B14F-4D97-AF65-F5344CB8AC3E}">
        <p14:creationId xmlns:p14="http://schemas.microsoft.com/office/powerpoint/2010/main" val="390979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D713-3280-183C-78EB-BA8B20AA3515}"/>
              </a:ext>
            </a:extLst>
          </p:cNvPr>
          <p:cNvSpPr>
            <a:spLocks noGrp="1"/>
          </p:cNvSpPr>
          <p:nvPr>
            <p:ph type="title"/>
          </p:nvPr>
        </p:nvSpPr>
        <p:spPr>
          <a:xfrm>
            <a:off x="831850" y="155222"/>
            <a:ext cx="10515600" cy="1840794"/>
          </a:xfrm>
        </p:spPr>
        <p:txBody>
          <a:bodyPr>
            <a:normAutofit/>
          </a:bodyPr>
          <a:lstStyle/>
          <a:p>
            <a:r>
              <a:rPr lang="en-US" dirty="0"/>
              <a:t>Strategies to Mitigate Escalating Behavior-Self awareness is First</a:t>
            </a:r>
          </a:p>
        </p:txBody>
      </p:sp>
      <p:sp>
        <p:nvSpPr>
          <p:cNvPr id="3" name="Text Placeholder 2">
            <a:extLst>
              <a:ext uri="{FF2B5EF4-FFF2-40B4-BE49-F238E27FC236}">
                <a16:creationId xmlns:a16="http://schemas.microsoft.com/office/drawing/2014/main" id="{5BC63B91-8CB5-4B64-03B5-E6A1EDD27747}"/>
              </a:ext>
            </a:extLst>
          </p:cNvPr>
          <p:cNvSpPr>
            <a:spLocks noGrp="1"/>
          </p:cNvSpPr>
          <p:nvPr>
            <p:ph type="body" idx="1"/>
          </p:nvPr>
        </p:nvSpPr>
        <p:spPr>
          <a:xfrm>
            <a:off x="831850" y="1996017"/>
            <a:ext cx="10515600" cy="4093634"/>
          </a:xfrm>
        </p:spPr>
        <p:txBody>
          <a:bodyPr>
            <a:normAutofit/>
          </a:bodyPr>
          <a:lstStyle/>
          <a:p>
            <a:r>
              <a:rPr lang="en-US" sz="2800" dirty="0">
                <a:solidFill>
                  <a:srgbClr val="173963"/>
                </a:solidFill>
              </a:rPr>
              <a:t>-Be aware that your mindset can exacerbate a situation </a:t>
            </a:r>
          </a:p>
          <a:p>
            <a:r>
              <a:rPr lang="en-US" sz="2800" dirty="0">
                <a:solidFill>
                  <a:srgbClr val="173963"/>
                </a:solidFill>
              </a:rPr>
              <a:t>-Know your own mindset (Are YOU having a bad day???)</a:t>
            </a:r>
          </a:p>
          <a:p>
            <a:r>
              <a:rPr lang="en-US" sz="2800" dirty="0">
                <a:solidFill>
                  <a:srgbClr val="173963"/>
                </a:solidFill>
              </a:rPr>
              <a:t>-Know what “pushes your buttons”. Self-awareness is key to behavior modification</a:t>
            </a:r>
          </a:p>
          <a:p>
            <a:r>
              <a:rPr lang="en-US" sz="2800" dirty="0">
                <a:solidFill>
                  <a:srgbClr val="173963"/>
                </a:solidFill>
              </a:rPr>
              <a:t>-“Leave it at the door”</a:t>
            </a:r>
          </a:p>
          <a:p>
            <a:r>
              <a:rPr lang="en-US" sz="2800" dirty="0">
                <a:solidFill>
                  <a:srgbClr val="173963"/>
                </a:solidFill>
              </a:rPr>
              <a:t>-Identify strategies for self-calming-even before any issue arises. Examples: listening to classical music on the way to work, yoga, hobbies, healthy outlets for a balanced life</a:t>
            </a:r>
          </a:p>
        </p:txBody>
      </p:sp>
    </p:spTree>
    <p:extLst>
      <p:ext uri="{BB962C8B-B14F-4D97-AF65-F5344CB8AC3E}">
        <p14:creationId xmlns:p14="http://schemas.microsoft.com/office/powerpoint/2010/main" val="298824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DB49-C93F-0791-0534-1FE6D6CA6613}"/>
              </a:ext>
            </a:extLst>
          </p:cNvPr>
          <p:cNvSpPr>
            <a:spLocks noGrp="1"/>
          </p:cNvSpPr>
          <p:nvPr>
            <p:ph type="title"/>
          </p:nvPr>
        </p:nvSpPr>
        <p:spPr>
          <a:xfrm>
            <a:off x="-375434" y="-2"/>
            <a:ext cx="12567434" cy="2616737"/>
          </a:xfrm>
        </p:spPr>
        <p:txBody>
          <a:bodyPr>
            <a:normAutofit/>
          </a:bodyPr>
          <a:lstStyle/>
          <a:p>
            <a:pPr algn="ctr"/>
            <a:r>
              <a:rPr lang="en-US" dirty="0"/>
              <a:t>Strategies to Mitigate Escalating Behavior</a:t>
            </a:r>
            <a:br>
              <a:rPr lang="en-US" dirty="0"/>
            </a:br>
            <a:endParaRPr lang="en-US" dirty="0"/>
          </a:p>
        </p:txBody>
      </p:sp>
      <p:sp>
        <p:nvSpPr>
          <p:cNvPr id="3" name="Text Placeholder 2">
            <a:extLst>
              <a:ext uri="{FF2B5EF4-FFF2-40B4-BE49-F238E27FC236}">
                <a16:creationId xmlns:a16="http://schemas.microsoft.com/office/drawing/2014/main" id="{331397BF-BCC3-D8F6-2809-AE83F29C569C}"/>
              </a:ext>
            </a:extLst>
          </p:cNvPr>
          <p:cNvSpPr>
            <a:spLocks noGrp="1"/>
          </p:cNvSpPr>
          <p:nvPr>
            <p:ph type="body" idx="1"/>
          </p:nvPr>
        </p:nvSpPr>
        <p:spPr>
          <a:xfrm>
            <a:off x="261063" y="1928813"/>
            <a:ext cx="10515600" cy="4220114"/>
          </a:xfrm>
        </p:spPr>
        <p:txBody>
          <a:bodyPr>
            <a:normAutofit/>
          </a:bodyPr>
          <a:lstStyle/>
          <a:p>
            <a:r>
              <a:rPr lang="en-US" dirty="0">
                <a:solidFill>
                  <a:srgbClr val="173963"/>
                </a:solidFill>
              </a:rPr>
              <a:t>-First, set the scene for safety (more on next slide)</a:t>
            </a:r>
          </a:p>
          <a:p>
            <a:r>
              <a:rPr lang="en-US" dirty="0">
                <a:solidFill>
                  <a:srgbClr val="173963"/>
                </a:solidFill>
              </a:rPr>
              <a:t>-If possible, prior to a potential issue, make sure safety nets are in place.</a:t>
            </a:r>
          </a:p>
          <a:p>
            <a:r>
              <a:rPr lang="en-US" dirty="0">
                <a:solidFill>
                  <a:srgbClr val="173963"/>
                </a:solidFill>
              </a:rPr>
              <a:t>What does that mean?????</a:t>
            </a:r>
          </a:p>
          <a:p>
            <a:r>
              <a:rPr lang="en-US" dirty="0">
                <a:solidFill>
                  <a:srgbClr val="173963"/>
                </a:solidFill>
              </a:rPr>
              <a:t>(Examples/Case Study of front desk issue).</a:t>
            </a:r>
          </a:p>
          <a:p>
            <a:r>
              <a:rPr lang="en-US" dirty="0">
                <a:solidFill>
                  <a:srgbClr val="173963"/>
                </a:solidFill>
              </a:rPr>
              <a:t>-Physical setting-evaluate, make changes if necessary</a:t>
            </a:r>
          </a:p>
          <a:p>
            <a:r>
              <a:rPr lang="en-US" dirty="0">
                <a:solidFill>
                  <a:srgbClr val="173963"/>
                </a:solidFill>
              </a:rPr>
              <a:t>-Staffing-additional staffing or more appropriate personnel (example)</a:t>
            </a:r>
          </a:p>
          <a:p>
            <a:r>
              <a:rPr lang="en-US" dirty="0">
                <a:solidFill>
                  <a:srgbClr val="173963"/>
                </a:solidFill>
              </a:rPr>
              <a:t>-The right person for the job-who is trying to solve the problem? (ie., does the administrator need to be involved-someone more experienced for problem solving)</a:t>
            </a:r>
          </a:p>
          <a:p>
            <a:endParaRPr lang="en-US" dirty="0">
              <a:solidFill>
                <a:srgbClr val="173963"/>
              </a:solidFill>
            </a:endParaRPr>
          </a:p>
        </p:txBody>
      </p:sp>
    </p:spTree>
    <p:extLst>
      <p:ext uri="{BB962C8B-B14F-4D97-AF65-F5344CB8AC3E}">
        <p14:creationId xmlns:p14="http://schemas.microsoft.com/office/powerpoint/2010/main" val="50752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C5DB-B925-29A6-3CE9-EB6E4A45DA5D}"/>
              </a:ext>
            </a:extLst>
          </p:cNvPr>
          <p:cNvSpPr>
            <a:spLocks noGrp="1"/>
          </p:cNvSpPr>
          <p:nvPr>
            <p:ph type="title"/>
          </p:nvPr>
        </p:nvSpPr>
        <p:spPr>
          <a:xfrm>
            <a:off x="831850" y="1"/>
            <a:ext cx="10515600" cy="2709332"/>
          </a:xfrm>
        </p:spPr>
        <p:txBody>
          <a:bodyPr/>
          <a:lstStyle/>
          <a:p>
            <a:pPr algn="ctr"/>
            <a:r>
              <a:rPr lang="en-US" dirty="0"/>
              <a:t>Strategies to Mitigate Escalating Behavior Continued…</a:t>
            </a:r>
            <a:br>
              <a:rPr lang="en-US" dirty="0"/>
            </a:br>
            <a:endParaRPr lang="en-US" dirty="0"/>
          </a:p>
        </p:txBody>
      </p:sp>
      <p:sp>
        <p:nvSpPr>
          <p:cNvPr id="3" name="Text Placeholder 2">
            <a:extLst>
              <a:ext uri="{FF2B5EF4-FFF2-40B4-BE49-F238E27FC236}">
                <a16:creationId xmlns:a16="http://schemas.microsoft.com/office/drawing/2014/main" id="{602C5D4E-E755-A52C-5299-D309CDB65C75}"/>
              </a:ext>
            </a:extLst>
          </p:cNvPr>
          <p:cNvSpPr>
            <a:spLocks noGrp="1"/>
          </p:cNvSpPr>
          <p:nvPr>
            <p:ph type="body" idx="1"/>
          </p:nvPr>
        </p:nvSpPr>
        <p:spPr>
          <a:xfrm>
            <a:off x="831850" y="2046111"/>
            <a:ext cx="10515600" cy="4043539"/>
          </a:xfrm>
        </p:spPr>
        <p:txBody>
          <a:bodyPr>
            <a:normAutofit/>
          </a:bodyPr>
          <a:lstStyle/>
          <a:p>
            <a:pPr algn="ctr"/>
            <a:r>
              <a:rPr lang="en-US" sz="3200" b="1" i="1" dirty="0">
                <a:solidFill>
                  <a:srgbClr val="173963"/>
                </a:solidFill>
              </a:rPr>
              <a:t>***SAFETY FIRST***</a:t>
            </a:r>
          </a:p>
          <a:p>
            <a:r>
              <a:rPr lang="en-US" sz="3200" dirty="0">
                <a:solidFill>
                  <a:srgbClr val="173963"/>
                </a:solidFill>
              </a:rPr>
              <a:t>-Physical Plant set up (both in general, and a survey prior to any discussion if possible-ie., phones, panic buttons, locked doors (are they locked? Check..)</a:t>
            </a:r>
          </a:p>
          <a:p>
            <a:r>
              <a:rPr lang="en-US" sz="3200" dirty="0">
                <a:solidFill>
                  <a:srgbClr val="173963"/>
                </a:solidFill>
              </a:rPr>
              <a:t>-Exits (room exit, facility exits, placement of the individual versus the healthcare personnel)</a:t>
            </a:r>
          </a:p>
          <a:p>
            <a:r>
              <a:rPr lang="en-US" sz="3200" dirty="0">
                <a:solidFill>
                  <a:srgbClr val="173963"/>
                </a:solidFill>
              </a:rPr>
              <a:t>-Code words (what is the safety code word, what does the person do with the code word-rehearse scenarios)</a:t>
            </a:r>
          </a:p>
        </p:txBody>
      </p:sp>
    </p:spTree>
    <p:extLst>
      <p:ext uri="{BB962C8B-B14F-4D97-AF65-F5344CB8AC3E}">
        <p14:creationId xmlns:p14="http://schemas.microsoft.com/office/powerpoint/2010/main" val="129944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2388-E7B2-9F61-DDA0-D9E875EC79A2}"/>
              </a:ext>
            </a:extLst>
          </p:cNvPr>
          <p:cNvSpPr>
            <a:spLocks noGrp="1"/>
          </p:cNvSpPr>
          <p:nvPr>
            <p:ph type="title"/>
          </p:nvPr>
        </p:nvSpPr>
        <p:spPr>
          <a:xfrm>
            <a:off x="831850" y="209552"/>
            <a:ext cx="10515600" cy="3007782"/>
          </a:xfrm>
        </p:spPr>
        <p:txBody>
          <a:bodyPr>
            <a:normAutofit fontScale="90000"/>
          </a:bodyPr>
          <a:lstStyle/>
          <a:p>
            <a:pPr algn="ctr"/>
            <a:r>
              <a:rPr lang="en-US" dirty="0"/>
              <a:t>Strategies to Mitigate Escalating Behavior Continued…</a:t>
            </a:r>
            <a:br>
              <a:rPr lang="en-US" dirty="0"/>
            </a:br>
            <a:br>
              <a:rPr lang="en-US" dirty="0"/>
            </a:br>
            <a:endParaRPr lang="en-US" dirty="0"/>
          </a:p>
        </p:txBody>
      </p:sp>
      <p:sp>
        <p:nvSpPr>
          <p:cNvPr id="3" name="Text Placeholder 2">
            <a:extLst>
              <a:ext uri="{FF2B5EF4-FFF2-40B4-BE49-F238E27FC236}">
                <a16:creationId xmlns:a16="http://schemas.microsoft.com/office/drawing/2014/main" id="{87CA05E5-801E-46AE-3FCB-DC4549F3E2F6}"/>
              </a:ext>
            </a:extLst>
          </p:cNvPr>
          <p:cNvSpPr>
            <a:spLocks noGrp="1"/>
          </p:cNvSpPr>
          <p:nvPr>
            <p:ph type="body" idx="1"/>
          </p:nvPr>
        </p:nvSpPr>
        <p:spPr>
          <a:xfrm>
            <a:off x="831850" y="1763889"/>
            <a:ext cx="10515600" cy="4325761"/>
          </a:xfrm>
        </p:spPr>
        <p:txBody>
          <a:bodyPr>
            <a:normAutofit/>
          </a:bodyPr>
          <a:lstStyle/>
          <a:p>
            <a:r>
              <a:rPr lang="en-US" sz="3200" dirty="0">
                <a:solidFill>
                  <a:srgbClr val="173963"/>
                </a:solidFill>
              </a:rPr>
              <a:t>-Restricted access if necessary in certain areas.</a:t>
            </a:r>
          </a:p>
          <a:p>
            <a:r>
              <a:rPr lang="en-US" sz="3200" dirty="0">
                <a:solidFill>
                  <a:srgbClr val="173963"/>
                </a:solidFill>
              </a:rPr>
              <a:t>Know your resources</a:t>
            </a:r>
          </a:p>
          <a:p>
            <a:r>
              <a:rPr lang="en-US" sz="3200" dirty="0">
                <a:solidFill>
                  <a:srgbClr val="173963"/>
                </a:solidFill>
              </a:rPr>
              <a:t>-Communicate with administration (in writing) concerns about</a:t>
            </a:r>
          </a:p>
          <a:p>
            <a:r>
              <a:rPr lang="en-US" sz="3200" dirty="0">
                <a:solidFill>
                  <a:srgbClr val="173963"/>
                </a:solidFill>
              </a:rPr>
              <a:t>safety issues </a:t>
            </a:r>
          </a:p>
          <a:p>
            <a:r>
              <a:rPr lang="en-US" sz="3200" dirty="0">
                <a:solidFill>
                  <a:srgbClr val="173963"/>
                </a:solidFill>
              </a:rPr>
              <a:t>-Security options-onsite? What can they do or not do?</a:t>
            </a:r>
          </a:p>
          <a:p>
            <a:r>
              <a:rPr lang="en-US" sz="3200" dirty="0">
                <a:solidFill>
                  <a:srgbClr val="173963"/>
                </a:solidFill>
              </a:rPr>
              <a:t>-What is the average law enforcement response time-</a:t>
            </a:r>
          </a:p>
          <a:p>
            <a:endParaRPr lang="en-US" sz="3200" dirty="0">
              <a:solidFill>
                <a:srgbClr val="173963"/>
              </a:solidFill>
            </a:endParaRPr>
          </a:p>
          <a:p>
            <a:endParaRPr lang="en-US" sz="3200" dirty="0">
              <a:solidFill>
                <a:srgbClr val="173963"/>
              </a:solidFill>
            </a:endParaRPr>
          </a:p>
        </p:txBody>
      </p:sp>
    </p:spTree>
    <p:extLst>
      <p:ext uri="{BB962C8B-B14F-4D97-AF65-F5344CB8AC3E}">
        <p14:creationId xmlns:p14="http://schemas.microsoft.com/office/powerpoint/2010/main" val="298750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F98F-85B7-DB12-5CC6-F688354ECEEA}"/>
              </a:ext>
            </a:extLst>
          </p:cNvPr>
          <p:cNvSpPr>
            <a:spLocks noGrp="1"/>
          </p:cNvSpPr>
          <p:nvPr>
            <p:ph type="title"/>
          </p:nvPr>
        </p:nvSpPr>
        <p:spPr>
          <a:xfrm>
            <a:off x="831850" y="183444"/>
            <a:ext cx="10273594" cy="3838223"/>
          </a:xfrm>
        </p:spPr>
        <p:txBody>
          <a:bodyPr>
            <a:normAutofit fontScale="90000"/>
          </a:bodyPr>
          <a:lstStyle/>
          <a:p>
            <a:r>
              <a:rPr lang="en-US" dirty="0"/>
              <a:t>Strategies to Mitigate Escalating Behavior Continued…</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0DD64E9A-689F-24FD-1101-CCC1E4C496C4}"/>
              </a:ext>
            </a:extLst>
          </p:cNvPr>
          <p:cNvSpPr>
            <a:spLocks noGrp="1"/>
          </p:cNvSpPr>
          <p:nvPr>
            <p:ph type="body" idx="1"/>
          </p:nvPr>
        </p:nvSpPr>
        <p:spPr>
          <a:xfrm>
            <a:off x="831850" y="1848557"/>
            <a:ext cx="10515600" cy="4241094"/>
          </a:xfrm>
        </p:spPr>
        <p:txBody>
          <a:bodyPr>
            <a:normAutofit fontScale="92500" lnSpcReduction="10000"/>
          </a:bodyPr>
          <a:lstStyle/>
          <a:p>
            <a:r>
              <a:rPr lang="en-US" sz="2800" dirty="0">
                <a:solidFill>
                  <a:srgbClr val="173963"/>
                </a:solidFill>
              </a:rPr>
              <a:t>-Know your audience</a:t>
            </a:r>
          </a:p>
          <a:p>
            <a:r>
              <a:rPr lang="en-US" sz="2800" dirty="0">
                <a:solidFill>
                  <a:srgbClr val="173963"/>
                </a:solidFill>
              </a:rPr>
              <a:t>-Have they been a problem before? If so, then take steps to mitigate the risk as people tend to be creatures of habit-if they were a problem before, they could be a problem again</a:t>
            </a:r>
          </a:p>
          <a:p>
            <a:r>
              <a:rPr lang="en-US" sz="2800" dirty="0">
                <a:solidFill>
                  <a:srgbClr val="173963"/>
                </a:solidFill>
              </a:rPr>
              <a:t>-If in the community, know who you are dealing with if possible (one advantage to correctional medicine)</a:t>
            </a:r>
          </a:p>
          <a:p>
            <a:r>
              <a:rPr lang="en-US" sz="2800" dirty="0">
                <a:solidFill>
                  <a:srgbClr val="173963"/>
                </a:solidFill>
              </a:rPr>
              <a:t>Examples:</a:t>
            </a:r>
          </a:p>
          <a:p>
            <a:r>
              <a:rPr lang="en-US" sz="2800" dirty="0">
                <a:solidFill>
                  <a:srgbClr val="173963"/>
                </a:solidFill>
              </a:rPr>
              <a:t>-Home visits-use online maps</a:t>
            </a:r>
          </a:p>
          <a:p>
            <a:r>
              <a:rPr lang="en-US" sz="2800" dirty="0">
                <a:solidFill>
                  <a:srgbClr val="173963"/>
                </a:solidFill>
              </a:rPr>
              <a:t>-Check criminal records online before making a home visit </a:t>
            </a:r>
          </a:p>
          <a:p>
            <a:r>
              <a:rPr lang="en-US" sz="2800" dirty="0">
                <a:solidFill>
                  <a:srgbClr val="173963"/>
                </a:solidFill>
              </a:rPr>
              <a:t>-Check sexual predators in the area or home </a:t>
            </a:r>
          </a:p>
        </p:txBody>
      </p:sp>
    </p:spTree>
    <p:extLst>
      <p:ext uri="{BB962C8B-B14F-4D97-AF65-F5344CB8AC3E}">
        <p14:creationId xmlns:p14="http://schemas.microsoft.com/office/powerpoint/2010/main" val="1106983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5BD7-0F4B-5AB5-995C-DB007C682086}"/>
              </a:ext>
            </a:extLst>
          </p:cNvPr>
          <p:cNvSpPr>
            <a:spLocks noGrp="1"/>
          </p:cNvSpPr>
          <p:nvPr>
            <p:ph type="title"/>
          </p:nvPr>
        </p:nvSpPr>
        <p:spPr>
          <a:xfrm>
            <a:off x="676627" y="1"/>
            <a:ext cx="10515600" cy="945444"/>
          </a:xfrm>
        </p:spPr>
        <p:txBody>
          <a:bodyPr/>
          <a:lstStyle/>
          <a:p>
            <a:pPr algn="ctr"/>
            <a:r>
              <a:rPr lang="en-US" dirty="0"/>
              <a:t>Interaction Methodology</a:t>
            </a:r>
          </a:p>
        </p:txBody>
      </p:sp>
      <p:sp>
        <p:nvSpPr>
          <p:cNvPr id="3" name="Text Placeholder 2">
            <a:extLst>
              <a:ext uri="{FF2B5EF4-FFF2-40B4-BE49-F238E27FC236}">
                <a16:creationId xmlns:a16="http://schemas.microsoft.com/office/drawing/2014/main" id="{6C32D7E2-22F6-33A5-EB64-C0D246CB3A30}"/>
              </a:ext>
            </a:extLst>
          </p:cNvPr>
          <p:cNvSpPr>
            <a:spLocks noGrp="1"/>
          </p:cNvSpPr>
          <p:nvPr>
            <p:ph type="body" idx="1"/>
          </p:nvPr>
        </p:nvSpPr>
        <p:spPr>
          <a:xfrm>
            <a:off x="676627" y="945445"/>
            <a:ext cx="10515600" cy="5333999"/>
          </a:xfrm>
        </p:spPr>
        <p:txBody>
          <a:bodyPr>
            <a:normAutofit/>
          </a:bodyPr>
          <a:lstStyle/>
          <a:p>
            <a:r>
              <a:rPr lang="en-US" sz="3200" dirty="0">
                <a:solidFill>
                  <a:srgbClr val="173963"/>
                </a:solidFill>
              </a:rPr>
              <a:t>-Decide who will take the lead for the interaction</a:t>
            </a:r>
          </a:p>
          <a:p>
            <a:r>
              <a:rPr lang="en-US" sz="3200" dirty="0">
                <a:solidFill>
                  <a:srgbClr val="173963"/>
                </a:solidFill>
              </a:rPr>
              <a:t>-LISTEN to what the person is saying</a:t>
            </a:r>
          </a:p>
          <a:p>
            <a:r>
              <a:rPr lang="en-US" sz="3200" dirty="0">
                <a:solidFill>
                  <a:srgbClr val="173963"/>
                </a:solidFill>
              </a:rPr>
              <a:t>-Are they making sense? </a:t>
            </a:r>
          </a:p>
          <a:p>
            <a:r>
              <a:rPr lang="en-US" sz="3200" dirty="0">
                <a:solidFill>
                  <a:srgbClr val="173963"/>
                </a:solidFill>
              </a:rPr>
              <a:t>-Is there an element of truth to the issue? (Frequently, there is)</a:t>
            </a:r>
          </a:p>
          <a:p>
            <a:r>
              <a:rPr lang="en-US" sz="3200" dirty="0">
                <a:solidFill>
                  <a:srgbClr val="173963"/>
                </a:solidFill>
              </a:rPr>
              <a:t>-Repeat back to them the key issues to make sure you have it correct</a:t>
            </a:r>
          </a:p>
          <a:p>
            <a:r>
              <a:rPr lang="en-US" sz="3200" dirty="0">
                <a:solidFill>
                  <a:srgbClr val="173963"/>
                </a:solidFill>
              </a:rPr>
              <a:t>-Make sure there is follow through on the issue. (If you say you are going to do something, do it)</a:t>
            </a:r>
          </a:p>
          <a:p>
            <a:endParaRPr lang="en-US" sz="3200" dirty="0">
              <a:solidFill>
                <a:srgbClr val="173963"/>
              </a:solidFill>
            </a:endParaRPr>
          </a:p>
          <a:p>
            <a:endParaRPr lang="en-US" sz="3200" dirty="0">
              <a:solidFill>
                <a:srgbClr val="173963"/>
              </a:solidFill>
            </a:endParaRPr>
          </a:p>
        </p:txBody>
      </p:sp>
    </p:spTree>
    <p:extLst>
      <p:ext uri="{BB962C8B-B14F-4D97-AF65-F5344CB8AC3E}">
        <p14:creationId xmlns:p14="http://schemas.microsoft.com/office/powerpoint/2010/main" val="404958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7365-75E6-3828-6BB7-2D16BDD58745}"/>
              </a:ext>
            </a:extLst>
          </p:cNvPr>
          <p:cNvSpPr>
            <a:spLocks noGrp="1"/>
          </p:cNvSpPr>
          <p:nvPr>
            <p:ph type="title"/>
          </p:nvPr>
        </p:nvSpPr>
        <p:spPr>
          <a:xfrm>
            <a:off x="831850" y="0"/>
            <a:ext cx="10515600" cy="1058333"/>
          </a:xfrm>
        </p:spPr>
        <p:txBody>
          <a:bodyPr/>
          <a:lstStyle/>
          <a:p>
            <a:pPr algn="ctr"/>
            <a:r>
              <a:rPr lang="en-US" dirty="0"/>
              <a:t>Termination of the Interaction</a:t>
            </a:r>
          </a:p>
        </p:txBody>
      </p:sp>
      <p:sp>
        <p:nvSpPr>
          <p:cNvPr id="3" name="Text Placeholder 2">
            <a:extLst>
              <a:ext uri="{FF2B5EF4-FFF2-40B4-BE49-F238E27FC236}">
                <a16:creationId xmlns:a16="http://schemas.microsoft.com/office/drawing/2014/main" id="{FD56D8DC-1839-450C-0F01-18B31B9D5732}"/>
              </a:ext>
            </a:extLst>
          </p:cNvPr>
          <p:cNvSpPr>
            <a:spLocks noGrp="1"/>
          </p:cNvSpPr>
          <p:nvPr>
            <p:ph type="body" idx="1"/>
          </p:nvPr>
        </p:nvSpPr>
        <p:spPr>
          <a:xfrm>
            <a:off x="838200" y="1058333"/>
            <a:ext cx="10515600" cy="4741333"/>
          </a:xfrm>
        </p:spPr>
        <p:txBody>
          <a:bodyPr>
            <a:normAutofit lnSpcReduction="10000"/>
          </a:bodyPr>
          <a:lstStyle/>
          <a:p>
            <a:r>
              <a:rPr lang="en-US" sz="2800" dirty="0">
                <a:solidFill>
                  <a:srgbClr val="173963"/>
                </a:solidFill>
              </a:rPr>
              <a:t>When to Terminate:</a:t>
            </a:r>
          </a:p>
          <a:p>
            <a:r>
              <a:rPr lang="en-US" sz="2800" i="1" dirty="0">
                <a:solidFill>
                  <a:srgbClr val="173963"/>
                </a:solidFill>
              </a:rPr>
              <a:t>-</a:t>
            </a:r>
            <a:r>
              <a:rPr lang="en-US" sz="2800" dirty="0">
                <a:solidFill>
                  <a:srgbClr val="173963"/>
                </a:solidFill>
              </a:rPr>
              <a:t>When you feel unsafe</a:t>
            </a:r>
          </a:p>
          <a:p>
            <a:r>
              <a:rPr lang="en-US" sz="2800" dirty="0">
                <a:solidFill>
                  <a:srgbClr val="173963"/>
                </a:solidFill>
              </a:rPr>
              <a:t>-When the person doesn’t respect your requests to feel safe (ie., getting too close, not lowering their voice after you request them to, verbal threats (which can be veiled threats “I’m going to have you on the front page of the newspaper”, etc.,)</a:t>
            </a:r>
          </a:p>
          <a:p>
            <a:r>
              <a:rPr lang="en-US" sz="2800" dirty="0">
                <a:solidFill>
                  <a:srgbClr val="173963"/>
                </a:solidFill>
              </a:rPr>
              <a:t>-When you have a bad feeling about the situation. Not a quantifiable measure, but if you don’t feel comfortable continuing the interaction, then terminate it </a:t>
            </a:r>
          </a:p>
          <a:p>
            <a:r>
              <a:rPr lang="en-US" sz="2800" dirty="0">
                <a:solidFill>
                  <a:srgbClr val="173963"/>
                </a:solidFill>
              </a:rPr>
              <a:t>-Any threats or actual violence precursors (ie., hitting a countertop, shaking a fist, etc), </a:t>
            </a:r>
          </a:p>
          <a:p>
            <a:endParaRPr lang="en-US" i="1" dirty="0">
              <a:solidFill>
                <a:srgbClr val="173963"/>
              </a:solidFill>
            </a:endParaRPr>
          </a:p>
        </p:txBody>
      </p:sp>
    </p:spTree>
    <p:extLst>
      <p:ext uri="{BB962C8B-B14F-4D97-AF65-F5344CB8AC3E}">
        <p14:creationId xmlns:p14="http://schemas.microsoft.com/office/powerpoint/2010/main" val="324390193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376-7ABF-18D5-8FC3-96CD13EFCB99}"/>
              </a:ext>
            </a:extLst>
          </p:cNvPr>
          <p:cNvSpPr>
            <a:spLocks noGrp="1"/>
          </p:cNvSpPr>
          <p:nvPr>
            <p:ph type="title"/>
          </p:nvPr>
        </p:nvSpPr>
        <p:spPr>
          <a:xfrm>
            <a:off x="733072" y="1"/>
            <a:ext cx="10515600" cy="1044222"/>
          </a:xfrm>
        </p:spPr>
        <p:txBody>
          <a:bodyPr/>
          <a:lstStyle/>
          <a:p>
            <a:r>
              <a:rPr lang="en-US" dirty="0"/>
              <a:t>How to Terminate the Interaction</a:t>
            </a:r>
          </a:p>
        </p:txBody>
      </p:sp>
      <p:sp>
        <p:nvSpPr>
          <p:cNvPr id="3" name="Text Placeholder 2">
            <a:extLst>
              <a:ext uri="{FF2B5EF4-FFF2-40B4-BE49-F238E27FC236}">
                <a16:creationId xmlns:a16="http://schemas.microsoft.com/office/drawing/2014/main" id="{8ED61816-A2ED-B9FD-AF73-682619E0C421}"/>
              </a:ext>
            </a:extLst>
          </p:cNvPr>
          <p:cNvSpPr>
            <a:spLocks noGrp="1"/>
          </p:cNvSpPr>
          <p:nvPr>
            <p:ph type="body" idx="1"/>
          </p:nvPr>
        </p:nvSpPr>
        <p:spPr>
          <a:xfrm>
            <a:off x="733072" y="910166"/>
            <a:ext cx="10515600" cy="6766277"/>
          </a:xfrm>
        </p:spPr>
        <p:txBody>
          <a:bodyPr>
            <a:noAutofit/>
          </a:bodyPr>
          <a:lstStyle/>
          <a:p>
            <a:r>
              <a:rPr lang="en-US" sz="2800" dirty="0">
                <a:solidFill>
                  <a:srgbClr val="173963"/>
                </a:solidFill>
              </a:rPr>
              <a:t>-Things to say:</a:t>
            </a:r>
          </a:p>
          <a:p>
            <a:r>
              <a:rPr lang="en-US" sz="2800" dirty="0">
                <a:solidFill>
                  <a:srgbClr val="173963"/>
                </a:solidFill>
              </a:rPr>
              <a:t>“We’re done” (an all-time favorite)</a:t>
            </a:r>
          </a:p>
          <a:p>
            <a:r>
              <a:rPr lang="en-US" sz="2800" dirty="0">
                <a:solidFill>
                  <a:srgbClr val="173963"/>
                </a:solidFill>
              </a:rPr>
              <a:t>“This conversation is ended”</a:t>
            </a:r>
          </a:p>
          <a:p>
            <a:r>
              <a:rPr lang="en-US" sz="2800" dirty="0">
                <a:solidFill>
                  <a:srgbClr val="173963"/>
                </a:solidFill>
              </a:rPr>
              <a:t>“We need you to leave. Now.”</a:t>
            </a:r>
          </a:p>
          <a:p>
            <a:r>
              <a:rPr lang="en-US" sz="2800" dirty="0">
                <a:solidFill>
                  <a:srgbClr val="173963"/>
                </a:solidFill>
              </a:rPr>
              <a:t>“I’m leaving now” (or, just leave-you don’t need to announce it).</a:t>
            </a:r>
          </a:p>
          <a:p>
            <a:r>
              <a:rPr lang="en-US" sz="2800" dirty="0">
                <a:solidFill>
                  <a:srgbClr val="173963"/>
                </a:solidFill>
              </a:rPr>
              <a:t>“That’s close enough (when someone encroaches on your space)</a:t>
            </a:r>
          </a:p>
          <a:p>
            <a:r>
              <a:rPr lang="en-US" sz="2800" dirty="0">
                <a:solidFill>
                  <a:srgbClr val="173963"/>
                </a:solidFill>
              </a:rPr>
              <a:t>“I can hear you from where you are” (when they start moving towards you)</a:t>
            </a:r>
          </a:p>
          <a:p>
            <a:r>
              <a:rPr lang="en-US" sz="2800" b="0" i="0" u="none" strike="noStrike" dirty="0">
                <a:solidFill>
                  <a:srgbClr val="173963"/>
                </a:solidFill>
                <a:effectLst/>
                <a:latin typeface="Calibri" panose="020F0502020204030204" pitchFamily="34" charset="0"/>
              </a:rPr>
              <a:t>“Hold that thought” – while reaching for your phone and exit the room.  If you fear for your immediate safety, ACT, and there’s nothing wrong with creating a reason to exit.</a:t>
            </a:r>
            <a:endParaRPr lang="en-US" sz="2800" dirty="0">
              <a:solidFill>
                <a:srgbClr val="173963"/>
              </a:solidFill>
            </a:endParaRPr>
          </a:p>
          <a:p>
            <a:endParaRPr lang="en-US" sz="3200" dirty="0">
              <a:solidFill>
                <a:srgbClr val="173963"/>
              </a:solidFill>
            </a:endParaRPr>
          </a:p>
          <a:p>
            <a:endParaRPr lang="en-US" sz="3200" dirty="0">
              <a:solidFill>
                <a:srgbClr val="173963"/>
              </a:solidFill>
            </a:endParaRPr>
          </a:p>
        </p:txBody>
      </p:sp>
    </p:spTree>
    <p:extLst>
      <p:ext uri="{BB962C8B-B14F-4D97-AF65-F5344CB8AC3E}">
        <p14:creationId xmlns:p14="http://schemas.microsoft.com/office/powerpoint/2010/main" val="314338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8940-C2C7-9CAF-0756-AD0BACF114BC}"/>
              </a:ext>
            </a:extLst>
          </p:cNvPr>
          <p:cNvSpPr>
            <a:spLocks noGrp="1"/>
          </p:cNvSpPr>
          <p:nvPr>
            <p:ph type="title"/>
          </p:nvPr>
        </p:nvSpPr>
        <p:spPr>
          <a:xfrm>
            <a:off x="838200" y="1"/>
            <a:ext cx="10515600" cy="1241778"/>
          </a:xfrm>
        </p:spPr>
        <p:txBody>
          <a:bodyPr/>
          <a:lstStyle/>
          <a:p>
            <a:pPr algn="ctr"/>
            <a:r>
              <a:rPr lang="en-US" dirty="0"/>
              <a:t>Conclusion</a:t>
            </a:r>
          </a:p>
        </p:txBody>
      </p:sp>
      <p:sp>
        <p:nvSpPr>
          <p:cNvPr id="3" name="Text Placeholder 2">
            <a:extLst>
              <a:ext uri="{FF2B5EF4-FFF2-40B4-BE49-F238E27FC236}">
                <a16:creationId xmlns:a16="http://schemas.microsoft.com/office/drawing/2014/main" id="{46B4FB4C-7443-2D41-61E3-45B6D46ED5D3}"/>
              </a:ext>
            </a:extLst>
          </p:cNvPr>
          <p:cNvSpPr>
            <a:spLocks noGrp="1"/>
          </p:cNvSpPr>
          <p:nvPr>
            <p:ph type="body" idx="1"/>
          </p:nvPr>
        </p:nvSpPr>
        <p:spPr>
          <a:xfrm>
            <a:off x="662517" y="1456796"/>
            <a:ext cx="10515600" cy="4653315"/>
          </a:xfrm>
        </p:spPr>
        <p:txBody>
          <a:bodyPr/>
          <a:lstStyle/>
          <a:p>
            <a:r>
              <a:rPr lang="en-US" dirty="0">
                <a:solidFill>
                  <a:srgbClr val="173963"/>
                </a:solidFill>
              </a:rPr>
              <a:t>-</a:t>
            </a:r>
            <a:r>
              <a:rPr lang="en-US" sz="3600" dirty="0">
                <a:solidFill>
                  <a:srgbClr val="173963"/>
                </a:solidFill>
              </a:rPr>
              <a:t>Your safety comes first. Period. </a:t>
            </a:r>
          </a:p>
          <a:p>
            <a:r>
              <a:rPr lang="en-US" sz="3600" dirty="0">
                <a:solidFill>
                  <a:srgbClr val="173963"/>
                </a:solidFill>
              </a:rPr>
              <a:t>-If the situation is escalating, get help early</a:t>
            </a:r>
          </a:p>
          <a:p>
            <a:r>
              <a:rPr lang="en-US" sz="3600" dirty="0">
                <a:solidFill>
                  <a:srgbClr val="173963"/>
                </a:solidFill>
              </a:rPr>
              <a:t>-Don’t worry about patient satisfaction scores if your safety is in question</a:t>
            </a:r>
          </a:p>
          <a:p>
            <a:r>
              <a:rPr lang="en-US" sz="3600" dirty="0">
                <a:solidFill>
                  <a:srgbClr val="173963"/>
                </a:solidFill>
              </a:rPr>
              <a:t>-Use the tools we have provided to implement in your practice</a:t>
            </a:r>
          </a:p>
          <a:p>
            <a:endParaRPr lang="en-US" sz="3600" dirty="0">
              <a:solidFill>
                <a:srgbClr val="173963"/>
              </a:solidFill>
            </a:endParaRPr>
          </a:p>
          <a:p>
            <a:endParaRPr lang="en-US" dirty="0">
              <a:solidFill>
                <a:srgbClr val="173963"/>
              </a:solidFill>
            </a:endParaRPr>
          </a:p>
        </p:txBody>
      </p:sp>
    </p:spTree>
    <p:extLst>
      <p:ext uri="{BB962C8B-B14F-4D97-AF65-F5344CB8AC3E}">
        <p14:creationId xmlns:p14="http://schemas.microsoft.com/office/powerpoint/2010/main" val="291292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2CD9-5E67-3FB5-793D-32663D2A29F6}"/>
              </a:ext>
            </a:extLst>
          </p:cNvPr>
          <p:cNvSpPr>
            <a:spLocks noGrp="1"/>
          </p:cNvSpPr>
          <p:nvPr>
            <p:ph type="title"/>
          </p:nvPr>
        </p:nvSpPr>
        <p:spPr/>
        <p:txBody>
          <a:bodyPr/>
          <a:lstStyle/>
          <a:p>
            <a:r>
              <a:rPr lang="en-US" dirty="0"/>
              <a:t>                                  Disclosures</a:t>
            </a:r>
          </a:p>
        </p:txBody>
      </p:sp>
      <p:sp>
        <p:nvSpPr>
          <p:cNvPr id="3" name="Content Placeholder 2">
            <a:extLst>
              <a:ext uri="{FF2B5EF4-FFF2-40B4-BE49-F238E27FC236}">
                <a16:creationId xmlns:a16="http://schemas.microsoft.com/office/drawing/2014/main" id="{A01AB770-F9CD-D0B8-06A6-638878A98D24}"/>
              </a:ext>
            </a:extLst>
          </p:cNvPr>
          <p:cNvSpPr>
            <a:spLocks noGrp="1"/>
          </p:cNvSpPr>
          <p:nvPr>
            <p:ph idx="1"/>
          </p:nvPr>
        </p:nvSpPr>
        <p:spPr/>
        <p:txBody>
          <a:bodyPr/>
          <a:lstStyle/>
          <a:p>
            <a:r>
              <a:rPr lang="en-US" dirty="0"/>
              <a:t>We have no financial or commercial associations to disclose</a:t>
            </a:r>
          </a:p>
        </p:txBody>
      </p:sp>
    </p:spTree>
    <p:extLst>
      <p:ext uri="{BB962C8B-B14F-4D97-AF65-F5344CB8AC3E}">
        <p14:creationId xmlns:p14="http://schemas.microsoft.com/office/powerpoint/2010/main" val="344068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7CA9-0429-BA15-A2E4-FC1AF0C70979}"/>
              </a:ext>
            </a:extLst>
          </p:cNvPr>
          <p:cNvSpPr>
            <a:spLocks noGrp="1"/>
          </p:cNvSpPr>
          <p:nvPr>
            <p:ph type="title"/>
          </p:nvPr>
        </p:nvSpPr>
        <p:spPr>
          <a:xfrm>
            <a:off x="831850" y="1"/>
            <a:ext cx="10515600" cy="1143000"/>
          </a:xfrm>
        </p:spPr>
        <p:txBody>
          <a:bodyPr/>
          <a:lstStyle/>
          <a:p>
            <a:pPr algn="ctr"/>
            <a:r>
              <a:rPr lang="en-US" dirty="0"/>
              <a:t>Questions?</a:t>
            </a:r>
          </a:p>
        </p:txBody>
      </p:sp>
      <p:sp>
        <p:nvSpPr>
          <p:cNvPr id="3" name="Text Placeholder 2">
            <a:extLst>
              <a:ext uri="{FF2B5EF4-FFF2-40B4-BE49-F238E27FC236}">
                <a16:creationId xmlns:a16="http://schemas.microsoft.com/office/drawing/2014/main" id="{744498A8-CEA9-06A2-9945-DF2582216C5C}"/>
              </a:ext>
            </a:extLst>
          </p:cNvPr>
          <p:cNvSpPr>
            <a:spLocks noGrp="1"/>
          </p:cNvSpPr>
          <p:nvPr>
            <p:ph type="body" idx="1"/>
          </p:nvPr>
        </p:nvSpPr>
        <p:spPr>
          <a:xfrm>
            <a:off x="1961445" y="1143001"/>
            <a:ext cx="7916333" cy="4932634"/>
          </a:xfrm>
        </p:spPr>
        <p:txBody>
          <a:bodyPr>
            <a:normAutofit/>
          </a:bodyPr>
          <a:lstStyle/>
          <a:p>
            <a:pPr algn="ctr"/>
            <a:endParaRPr lang="en-US" sz="4000" dirty="0">
              <a:solidFill>
                <a:srgbClr val="173963"/>
              </a:solidFill>
            </a:endParaRPr>
          </a:p>
          <a:p>
            <a:pPr algn="ctr"/>
            <a:endParaRPr lang="en-US" sz="4000" dirty="0">
              <a:solidFill>
                <a:srgbClr val="173963"/>
              </a:solidFill>
            </a:endParaRPr>
          </a:p>
          <a:p>
            <a:pPr algn="ctr"/>
            <a:r>
              <a:rPr lang="en-US" sz="4000" dirty="0">
                <a:solidFill>
                  <a:srgbClr val="173963"/>
                </a:solidFill>
              </a:rPr>
              <a:t>Thank You All For Coming Today!</a:t>
            </a:r>
          </a:p>
        </p:txBody>
      </p:sp>
    </p:spTree>
    <p:extLst>
      <p:ext uri="{BB962C8B-B14F-4D97-AF65-F5344CB8AC3E}">
        <p14:creationId xmlns:p14="http://schemas.microsoft.com/office/powerpoint/2010/main" val="162693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5EDA-78DC-1140-8945-94D123095317}"/>
              </a:ext>
            </a:extLst>
          </p:cNvPr>
          <p:cNvSpPr>
            <a:spLocks noGrp="1"/>
          </p:cNvSpPr>
          <p:nvPr>
            <p:ph type="title"/>
          </p:nvPr>
        </p:nvSpPr>
        <p:spPr/>
        <p:txBody>
          <a:bodyPr/>
          <a:lstStyle/>
          <a:p>
            <a:r>
              <a:rPr lang="en-US" dirty="0"/>
              <a:t> References</a:t>
            </a:r>
          </a:p>
        </p:txBody>
      </p:sp>
      <p:sp>
        <p:nvSpPr>
          <p:cNvPr id="3" name="Content Placeholder 2">
            <a:extLst>
              <a:ext uri="{FF2B5EF4-FFF2-40B4-BE49-F238E27FC236}">
                <a16:creationId xmlns:a16="http://schemas.microsoft.com/office/drawing/2014/main" id="{394305D2-E621-FCDF-AFAA-B753BD020224}"/>
              </a:ext>
            </a:extLst>
          </p:cNvPr>
          <p:cNvSpPr>
            <a:spLocks noGrp="1"/>
          </p:cNvSpPr>
          <p:nvPr>
            <p:ph idx="1"/>
          </p:nvPr>
        </p:nvSpPr>
        <p:spPr>
          <a:xfrm>
            <a:off x="1027376" y="1690688"/>
            <a:ext cx="7963120" cy="4157486"/>
          </a:xfrm>
        </p:spPr>
        <p:txBody>
          <a:bodyPr>
            <a:normAutofit fontScale="62500" lnSpcReduction="20000"/>
          </a:bodyPr>
          <a:lstStyle/>
          <a:p>
            <a:r>
              <a:rPr lang="en-US" b="0" i="0" u="none" strike="noStrike" dirty="0">
                <a:solidFill>
                  <a:srgbClr val="000000"/>
                </a:solidFill>
                <a:effectLst/>
                <a:latin typeface="Open Sans" panose="020F0502020204030204" pitchFamily="34" charset="0"/>
              </a:rPr>
              <a:t>BJS/BLS/NIOSH [2022]. Indicators of Workplace Violence, 2019. By Harrell, E, Langton, L, </a:t>
            </a:r>
            <a:r>
              <a:rPr lang="en-US" b="0" i="0" u="none" strike="noStrike" dirty="0" err="1">
                <a:solidFill>
                  <a:srgbClr val="000000"/>
                </a:solidFill>
                <a:effectLst/>
                <a:latin typeface="Open Sans" panose="020F0502020204030204" pitchFamily="34" charset="0"/>
              </a:rPr>
              <a:t>Petosa</a:t>
            </a:r>
            <a:r>
              <a:rPr lang="en-US" b="0" i="0" u="none" strike="noStrike" dirty="0">
                <a:solidFill>
                  <a:srgbClr val="000000"/>
                </a:solidFill>
                <a:effectLst/>
                <a:latin typeface="Open Sans" panose="020F0502020204030204" pitchFamily="34" charset="0"/>
              </a:rPr>
              <a:t>, J, </a:t>
            </a:r>
            <a:r>
              <a:rPr lang="en-US" b="0" i="0" u="none" strike="noStrike" dirty="0" err="1">
                <a:solidFill>
                  <a:srgbClr val="000000"/>
                </a:solidFill>
                <a:effectLst/>
                <a:latin typeface="Open Sans" panose="020F0502020204030204" pitchFamily="34" charset="0"/>
              </a:rPr>
              <a:t>Pegula</a:t>
            </a:r>
            <a:r>
              <a:rPr lang="en-US" b="0" i="0" u="none" strike="noStrike" dirty="0">
                <a:solidFill>
                  <a:srgbClr val="000000"/>
                </a:solidFill>
                <a:effectLst/>
                <a:latin typeface="Open Sans" panose="020F0502020204030204" pitchFamily="34" charset="0"/>
              </a:rPr>
              <a:t>, S, Zak, M, </a:t>
            </a:r>
            <a:r>
              <a:rPr lang="en-US" b="0" i="0" u="none" strike="noStrike" dirty="0" err="1">
                <a:solidFill>
                  <a:srgbClr val="000000"/>
                </a:solidFill>
                <a:effectLst/>
                <a:latin typeface="Open Sans" panose="020F0502020204030204" pitchFamily="34" charset="0"/>
              </a:rPr>
              <a:t>Derk</a:t>
            </a:r>
            <a:r>
              <a:rPr lang="en-US" b="0" i="0" u="none" strike="noStrike" dirty="0">
                <a:solidFill>
                  <a:srgbClr val="000000"/>
                </a:solidFill>
                <a:effectLst/>
                <a:latin typeface="Open Sans" panose="020F0502020204030204" pitchFamily="34" charset="0"/>
              </a:rPr>
              <a:t>, S, Hartley, D, and </a:t>
            </a:r>
            <a:r>
              <a:rPr lang="en-US" b="0" i="0" u="none" strike="noStrike" dirty="0" err="1">
                <a:solidFill>
                  <a:srgbClr val="000000"/>
                </a:solidFill>
                <a:effectLst/>
                <a:latin typeface="Open Sans" panose="020F0502020204030204" pitchFamily="34" charset="0"/>
              </a:rPr>
              <a:t>Reichard</a:t>
            </a:r>
            <a:r>
              <a:rPr lang="en-US" b="0" i="0" u="none" strike="noStrike" dirty="0">
                <a:solidFill>
                  <a:srgbClr val="000000"/>
                </a:solidFill>
                <a:effectLst/>
                <a:latin typeface="Open Sans" panose="020F0502020204030204" pitchFamily="34" charset="0"/>
              </a:rPr>
              <a:t>, A. Washington, DC: U.S. Department of Justice, Office of Justice Statistics, NCJ 250748.  Washington, DC: U.S. Department of Labor, Office of Safety, Health, and Working Conditions, Bureau of Labor Statistics. Morgantown, WV:  U.S. Department of Health and Human Services, Centers for Disease Control and Prevention, National Institute for Occupational Safety and Health, DHHS (NIOSH) Publication No. 2022-124. </a:t>
            </a:r>
            <a:r>
              <a:rPr lang="en-US" b="0" i="0" u="sng" dirty="0">
                <a:solidFill>
                  <a:srgbClr val="075290"/>
                </a:solidFill>
                <a:effectLst/>
                <a:latin typeface="Open Sans" panose="020F0502020204030204" pitchFamily="34" charset="0"/>
                <a:hlinkClick r:id="rId2"/>
              </a:rPr>
              <a:t>https://</a:t>
            </a:r>
            <a:r>
              <a:rPr lang="en-US" b="0" i="0" u="sng" dirty="0" err="1">
                <a:solidFill>
                  <a:srgbClr val="075290"/>
                </a:solidFill>
                <a:effectLst/>
                <a:latin typeface="Open Sans" panose="020F0502020204030204" pitchFamily="34" charset="0"/>
                <a:hlinkClick r:id="rId2"/>
              </a:rPr>
              <a:t>doi.org</a:t>
            </a:r>
            <a:r>
              <a:rPr lang="en-US" b="0" i="0" u="sng" dirty="0">
                <a:solidFill>
                  <a:srgbClr val="075290"/>
                </a:solidFill>
                <a:effectLst/>
                <a:latin typeface="Open Sans" panose="020F0502020204030204" pitchFamily="34" charset="0"/>
                <a:hlinkClick r:id="rId2"/>
              </a:rPr>
              <a:t>/10.26616/</a:t>
            </a:r>
            <a:r>
              <a:rPr lang="en-US" b="0" i="0" u="sng" dirty="0" err="1">
                <a:solidFill>
                  <a:srgbClr val="075290"/>
                </a:solidFill>
                <a:effectLst/>
                <a:latin typeface="Open Sans" panose="020F0502020204030204" pitchFamily="34" charset="0"/>
                <a:hlinkClick r:id="rId2"/>
              </a:rPr>
              <a:t>NIOSHPUB2022124</a:t>
            </a:r>
            <a:endParaRPr lang="en-US" u="sng" dirty="0">
              <a:solidFill>
                <a:srgbClr val="075290"/>
              </a:solidFill>
              <a:latin typeface="Open Sans" panose="020F0502020204030204" pitchFamily="34" charset="0"/>
            </a:endParaRPr>
          </a:p>
          <a:p>
            <a:br>
              <a:rPr lang="en-US" dirty="0"/>
            </a:br>
            <a:r>
              <a:rPr lang="en-US" b="0" i="0" u="none" strike="noStrike" dirty="0" err="1">
                <a:solidFill>
                  <a:srgbClr val="212121"/>
                </a:solidFill>
                <a:effectLst/>
                <a:latin typeface="Roboto" panose="020F0502020204030204" pitchFamily="34" charset="0"/>
              </a:rPr>
              <a:t>Kafle</a:t>
            </a:r>
            <a:r>
              <a:rPr lang="en-US" b="0" i="0" u="none" strike="noStrike" dirty="0">
                <a:solidFill>
                  <a:srgbClr val="212121"/>
                </a:solidFill>
                <a:effectLst/>
                <a:latin typeface="Roboto" panose="020F0502020204030204" pitchFamily="34" charset="0"/>
              </a:rPr>
              <a:t> S, </a:t>
            </a:r>
            <a:r>
              <a:rPr lang="en-US" b="0" i="0" u="none" strike="noStrike" dirty="0" err="1">
                <a:solidFill>
                  <a:srgbClr val="212121"/>
                </a:solidFill>
                <a:effectLst/>
                <a:latin typeface="Roboto" panose="020F0502020204030204" pitchFamily="34" charset="0"/>
              </a:rPr>
              <a:t>Paudel</a:t>
            </a:r>
            <a:r>
              <a:rPr lang="en-US" b="0" i="0" u="none" strike="noStrike" dirty="0">
                <a:solidFill>
                  <a:srgbClr val="212121"/>
                </a:solidFill>
                <a:effectLst/>
                <a:latin typeface="Roboto" panose="020F0502020204030204" pitchFamily="34" charset="0"/>
              </a:rPr>
              <a:t> S, </a:t>
            </a:r>
            <a:r>
              <a:rPr lang="en-US" b="0" i="0" u="none" strike="noStrike" dirty="0" err="1">
                <a:solidFill>
                  <a:srgbClr val="212121"/>
                </a:solidFill>
                <a:effectLst/>
                <a:latin typeface="Roboto" panose="020F0502020204030204" pitchFamily="34" charset="0"/>
              </a:rPr>
              <a:t>Thapaliya</a:t>
            </a:r>
            <a:r>
              <a:rPr lang="en-US" b="0" i="0" u="none" strike="noStrike" dirty="0">
                <a:solidFill>
                  <a:srgbClr val="212121"/>
                </a:solidFill>
                <a:effectLst/>
                <a:latin typeface="Roboto" panose="020F0502020204030204" pitchFamily="34" charset="0"/>
              </a:rPr>
              <a:t> A, Acharya R. Workplace violence against nurses: a narrative review. J </a:t>
            </a:r>
            <a:r>
              <a:rPr lang="en-US" b="0" i="0" u="none" strike="noStrike" dirty="0" err="1">
                <a:solidFill>
                  <a:srgbClr val="212121"/>
                </a:solidFill>
                <a:effectLst/>
                <a:latin typeface="Roboto" panose="020F0502020204030204" pitchFamily="34" charset="0"/>
              </a:rPr>
              <a:t>Clin</a:t>
            </a:r>
            <a:r>
              <a:rPr lang="en-US" b="0" i="0" u="none" strike="noStrike" dirty="0">
                <a:solidFill>
                  <a:srgbClr val="212121"/>
                </a:solidFill>
                <a:effectLst/>
                <a:latin typeface="Roboto" panose="020F0502020204030204" pitchFamily="34" charset="0"/>
              </a:rPr>
              <a:t> </a:t>
            </a:r>
            <a:r>
              <a:rPr lang="en-US" b="0" i="0" u="none" strike="noStrike" dirty="0" err="1">
                <a:solidFill>
                  <a:srgbClr val="212121"/>
                </a:solidFill>
                <a:effectLst/>
                <a:latin typeface="Roboto" panose="020F0502020204030204" pitchFamily="34" charset="0"/>
              </a:rPr>
              <a:t>Transl</a:t>
            </a:r>
            <a:r>
              <a:rPr lang="en-US" b="0" i="0" u="none" strike="noStrike" dirty="0">
                <a:solidFill>
                  <a:srgbClr val="212121"/>
                </a:solidFill>
                <a:effectLst/>
                <a:latin typeface="Roboto" panose="020F0502020204030204" pitchFamily="34" charset="0"/>
              </a:rPr>
              <a:t> Res. 2022 Sep 13;8(5):421-424. PMID: 36212701; PMCID: PMC9536186.</a:t>
            </a:r>
          </a:p>
          <a:p>
            <a:r>
              <a:rPr lang="en-US" b="0" i="0" u="none" strike="noStrike" dirty="0" err="1">
                <a:solidFill>
                  <a:srgbClr val="212121"/>
                </a:solidFill>
                <a:effectLst/>
                <a:latin typeface="Roboto" panose="02000000000000000000" pitchFamily="2" charset="0"/>
              </a:rPr>
              <a:t>Somani</a:t>
            </a:r>
            <a:r>
              <a:rPr lang="en-US" b="0" i="0" u="none" strike="noStrike" dirty="0">
                <a:solidFill>
                  <a:srgbClr val="212121"/>
                </a:solidFill>
                <a:effectLst/>
                <a:latin typeface="Roboto" panose="02000000000000000000" pitchFamily="2" charset="0"/>
              </a:rPr>
              <a:t> R, Muntaner C, </a:t>
            </a:r>
            <a:r>
              <a:rPr lang="en-US" b="0" i="0" u="none" strike="noStrike" dirty="0" err="1">
                <a:solidFill>
                  <a:srgbClr val="212121"/>
                </a:solidFill>
                <a:effectLst/>
                <a:latin typeface="Roboto" panose="02000000000000000000" pitchFamily="2" charset="0"/>
              </a:rPr>
              <a:t>Hillan</a:t>
            </a:r>
            <a:r>
              <a:rPr lang="en-US" b="0" i="0" u="none" strike="noStrike" dirty="0">
                <a:solidFill>
                  <a:srgbClr val="212121"/>
                </a:solidFill>
                <a:effectLst/>
                <a:latin typeface="Roboto" panose="02000000000000000000" pitchFamily="2" charset="0"/>
              </a:rPr>
              <a:t> E, </a:t>
            </a:r>
            <a:r>
              <a:rPr lang="en-US" b="0" i="0" u="none" strike="noStrike" dirty="0" err="1">
                <a:solidFill>
                  <a:srgbClr val="212121"/>
                </a:solidFill>
                <a:effectLst/>
                <a:latin typeface="Roboto" panose="02000000000000000000" pitchFamily="2" charset="0"/>
              </a:rPr>
              <a:t>Velonis</a:t>
            </a:r>
            <a:r>
              <a:rPr lang="en-US" b="0" i="0" u="none" strike="noStrike" dirty="0">
                <a:solidFill>
                  <a:srgbClr val="212121"/>
                </a:solidFill>
                <a:effectLst/>
                <a:latin typeface="Roboto" panose="02000000000000000000" pitchFamily="2" charset="0"/>
              </a:rPr>
              <a:t> AJ, Smith P. A Systematic Review: Effectiveness of Interventions to De-escalate Workplace Violence against Nurses in Healthcare Settings. </a:t>
            </a:r>
            <a:r>
              <a:rPr lang="en-US" b="0" i="0" u="none" strike="noStrike" dirty="0" err="1">
                <a:solidFill>
                  <a:srgbClr val="212121"/>
                </a:solidFill>
                <a:effectLst/>
                <a:latin typeface="Roboto" panose="02000000000000000000" pitchFamily="2" charset="0"/>
              </a:rPr>
              <a:t>Saf</a:t>
            </a:r>
            <a:r>
              <a:rPr lang="en-US" b="0" i="0" u="none" strike="noStrike" dirty="0">
                <a:solidFill>
                  <a:srgbClr val="212121"/>
                </a:solidFill>
                <a:effectLst/>
                <a:latin typeface="Roboto" panose="02000000000000000000" pitchFamily="2" charset="0"/>
              </a:rPr>
              <a:t> Health Work. 2021 </a:t>
            </a:r>
            <a:r>
              <a:rPr lang="en-US" b="0" i="0" u="none" strike="noStrike" dirty="0" err="1">
                <a:solidFill>
                  <a:srgbClr val="212121"/>
                </a:solidFill>
                <a:effectLst/>
                <a:latin typeface="Roboto" panose="02000000000000000000" pitchFamily="2" charset="0"/>
              </a:rPr>
              <a:t>Sep;12</a:t>
            </a:r>
            <a:r>
              <a:rPr lang="en-US" b="0" i="0" u="none" strike="noStrike" dirty="0">
                <a:solidFill>
                  <a:srgbClr val="212121"/>
                </a:solidFill>
                <a:effectLst/>
                <a:latin typeface="Roboto" panose="02000000000000000000" pitchFamily="2" charset="0"/>
              </a:rPr>
              <a:t>(3):289-295. </a:t>
            </a:r>
            <a:r>
              <a:rPr lang="en-US" b="0" i="0" u="none" strike="noStrike" dirty="0" err="1">
                <a:solidFill>
                  <a:srgbClr val="212121"/>
                </a:solidFill>
                <a:effectLst/>
                <a:latin typeface="Roboto" panose="02000000000000000000" pitchFamily="2" charset="0"/>
              </a:rPr>
              <a:t>doi</a:t>
            </a:r>
            <a:r>
              <a:rPr lang="en-US" b="0" i="0" u="none" strike="noStrike" dirty="0">
                <a:solidFill>
                  <a:srgbClr val="212121"/>
                </a:solidFill>
                <a:effectLst/>
                <a:latin typeface="Roboto" panose="02000000000000000000" pitchFamily="2" charset="0"/>
              </a:rPr>
              <a:t>: 10.1016/j.shaw.2021.04.004. </a:t>
            </a:r>
            <a:r>
              <a:rPr lang="en-US" b="0" i="0" u="none" strike="noStrike" dirty="0" err="1">
                <a:solidFill>
                  <a:srgbClr val="212121"/>
                </a:solidFill>
                <a:effectLst/>
                <a:latin typeface="Roboto" panose="02000000000000000000" pitchFamily="2" charset="0"/>
              </a:rPr>
              <a:t>Epub</a:t>
            </a:r>
            <a:r>
              <a:rPr lang="en-US" b="0" i="0" u="none" strike="noStrike" dirty="0">
                <a:solidFill>
                  <a:srgbClr val="212121"/>
                </a:solidFill>
                <a:effectLst/>
                <a:latin typeface="Roboto" panose="02000000000000000000" pitchFamily="2" charset="0"/>
              </a:rPr>
              <a:t> 2021 May 3. PMID: 34527388; PMCID: PMC8430427.</a:t>
            </a:r>
            <a:endParaRPr lang="en-US" b="0" i="0" u="none" strike="noStrike" dirty="0">
              <a:solidFill>
                <a:srgbClr val="212121"/>
              </a:solidFill>
              <a:effectLst/>
              <a:latin typeface="Roboto" panose="020F0502020204030204" pitchFamily="34" charset="0"/>
            </a:endParaRPr>
          </a:p>
          <a:p>
            <a:endParaRPr lang="en-US" dirty="0"/>
          </a:p>
        </p:txBody>
      </p:sp>
    </p:spTree>
    <p:extLst>
      <p:ext uri="{BB962C8B-B14F-4D97-AF65-F5344CB8AC3E}">
        <p14:creationId xmlns:p14="http://schemas.microsoft.com/office/powerpoint/2010/main" val="397050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E8BF-FFAF-A38D-10B2-BA6BC80D7BBB}"/>
              </a:ext>
            </a:extLst>
          </p:cNvPr>
          <p:cNvSpPr>
            <a:spLocks noGrp="1"/>
          </p:cNvSpPr>
          <p:nvPr>
            <p:ph type="title"/>
          </p:nvPr>
        </p:nvSpPr>
        <p:spPr>
          <a:xfrm>
            <a:off x="831850" y="1709738"/>
            <a:ext cx="10515600" cy="2594151"/>
          </a:xfrm>
        </p:spPr>
        <p:txBody>
          <a:bodyPr>
            <a:normAutofit fontScale="90000"/>
          </a:bodyPr>
          <a:lstStyle/>
          <a:p>
            <a:r>
              <a:rPr lang="en-US" dirty="0"/>
              <a:t>Learning Objectives</a:t>
            </a: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8DF0E673-E526-92D1-820F-189D9ED8E43E}"/>
              </a:ext>
            </a:extLst>
          </p:cNvPr>
          <p:cNvSpPr>
            <a:spLocks noGrp="1"/>
          </p:cNvSpPr>
          <p:nvPr>
            <p:ph type="body" idx="1"/>
          </p:nvPr>
        </p:nvSpPr>
        <p:spPr>
          <a:xfrm>
            <a:off x="844550" y="1381919"/>
            <a:ext cx="10515600" cy="4572970"/>
          </a:xfrm>
        </p:spPr>
        <p:txBody>
          <a:bodyPr>
            <a:normAutofit/>
          </a:bodyPr>
          <a:lstStyle/>
          <a:p>
            <a:pPr marL="457200" indent="-457200">
              <a:buAutoNum type="arabicPeriod"/>
            </a:pPr>
            <a:r>
              <a:rPr lang="en-US" sz="3600" dirty="0">
                <a:solidFill>
                  <a:srgbClr val="173963"/>
                </a:solidFill>
              </a:rPr>
              <a:t>Define unacceptable and/or escalating behavior as it relates to a healthcare setting</a:t>
            </a:r>
          </a:p>
          <a:p>
            <a:pPr marL="457200" indent="-457200">
              <a:buAutoNum type="arabicPeriod"/>
            </a:pPr>
            <a:r>
              <a:rPr lang="en-US" sz="3600" dirty="0">
                <a:solidFill>
                  <a:srgbClr val="173963"/>
                </a:solidFill>
              </a:rPr>
              <a:t>Explain the rationale as to why people act inappropriately in a healthcare setting</a:t>
            </a:r>
          </a:p>
          <a:p>
            <a:pPr marL="457200" indent="-457200">
              <a:buAutoNum type="arabicPeriod"/>
            </a:pPr>
            <a:r>
              <a:rPr lang="en-US" sz="3600" dirty="0">
                <a:solidFill>
                  <a:srgbClr val="173963"/>
                </a:solidFill>
              </a:rPr>
              <a:t>Describe methods to defuse escalating situations</a:t>
            </a:r>
          </a:p>
          <a:p>
            <a:pPr marL="457200" indent="-457200">
              <a:buAutoNum type="arabicPeriod"/>
            </a:pPr>
            <a:r>
              <a:rPr lang="en-US" sz="3600" dirty="0">
                <a:solidFill>
                  <a:srgbClr val="173963"/>
                </a:solidFill>
              </a:rPr>
              <a:t>Define strategies as to how (and when) to call or ask for help</a:t>
            </a:r>
          </a:p>
          <a:p>
            <a:pPr marL="457200" indent="-457200">
              <a:buAutoNum type="arabicPeriod"/>
            </a:pPr>
            <a:endParaRPr lang="en-US" sz="3600" dirty="0">
              <a:solidFill>
                <a:srgbClr val="173963"/>
              </a:solidFill>
            </a:endParaRPr>
          </a:p>
          <a:p>
            <a:pPr marL="457200" indent="-457200">
              <a:buAutoNum type="arabicPeriod"/>
            </a:pPr>
            <a:endParaRPr lang="en-US" sz="3600" dirty="0">
              <a:solidFill>
                <a:srgbClr val="173963"/>
              </a:solidFill>
            </a:endParaRPr>
          </a:p>
        </p:txBody>
      </p:sp>
    </p:spTree>
    <p:extLst>
      <p:ext uri="{BB962C8B-B14F-4D97-AF65-F5344CB8AC3E}">
        <p14:creationId xmlns:p14="http://schemas.microsoft.com/office/powerpoint/2010/main" val="97824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D42D-99A3-0F7F-09A8-CCF7F4F00CCA}"/>
              </a:ext>
            </a:extLst>
          </p:cNvPr>
          <p:cNvSpPr>
            <a:spLocks noGrp="1"/>
          </p:cNvSpPr>
          <p:nvPr>
            <p:ph type="title"/>
          </p:nvPr>
        </p:nvSpPr>
        <p:spPr>
          <a:xfrm>
            <a:off x="0" y="-2946930"/>
            <a:ext cx="14711958" cy="3991151"/>
          </a:xfrm>
        </p:spPr>
        <p:txBody>
          <a:bodyPr/>
          <a:lstStyle/>
          <a:p>
            <a:r>
              <a:rPr lang="en-US" dirty="0"/>
              <a:t>Introduction to the Issue</a:t>
            </a:r>
          </a:p>
        </p:txBody>
      </p:sp>
      <p:sp>
        <p:nvSpPr>
          <p:cNvPr id="3" name="Text Placeholder 2">
            <a:extLst>
              <a:ext uri="{FF2B5EF4-FFF2-40B4-BE49-F238E27FC236}">
                <a16:creationId xmlns:a16="http://schemas.microsoft.com/office/drawing/2014/main" id="{18C0198A-0190-0783-46E2-B00564DDA19B}"/>
              </a:ext>
            </a:extLst>
          </p:cNvPr>
          <p:cNvSpPr>
            <a:spLocks noGrp="1"/>
          </p:cNvSpPr>
          <p:nvPr>
            <p:ph type="body" idx="1"/>
          </p:nvPr>
        </p:nvSpPr>
        <p:spPr>
          <a:xfrm>
            <a:off x="268111" y="1190031"/>
            <a:ext cx="11079339" cy="4899619"/>
          </a:xfrm>
        </p:spPr>
        <p:txBody>
          <a:bodyPr>
            <a:normAutofit/>
          </a:bodyPr>
          <a:lstStyle/>
          <a:p>
            <a:r>
              <a:rPr lang="en-US" sz="3600" dirty="0">
                <a:solidFill>
                  <a:schemeClr val="tx1">
                    <a:lumMod val="75000"/>
                  </a:schemeClr>
                </a:solidFill>
              </a:rPr>
              <a:t>Types of Workplace Violence</a:t>
            </a:r>
          </a:p>
          <a:p>
            <a:endParaRPr lang="en-US" sz="3600" dirty="0">
              <a:solidFill>
                <a:schemeClr val="tx1">
                  <a:lumMod val="75000"/>
                </a:schemeClr>
              </a:solidFill>
            </a:endParaRPr>
          </a:p>
          <a:p>
            <a:r>
              <a:rPr lang="en-US" sz="3600" dirty="0">
                <a:solidFill>
                  <a:schemeClr val="tx1">
                    <a:lumMod val="75000"/>
                  </a:schemeClr>
                </a:solidFill>
              </a:rPr>
              <a:t>-</a:t>
            </a:r>
            <a:r>
              <a:rPr lang="en-US" sz="4000" dirty="0">
                <a:solidFill>
                  <a:schemeClr val="tx1">
                    <a:lumMod val="75000"/>
                  </a:schemeClr>
                </a:solidFill>
              </a:rPr>
              <a:t>Physical</a:t>
            </a:r>
          </a:p>
          <a:p>
            <a:r>
              <a:rPr lang="en-US" sz="4000" dirty="0">
                <a:solidFill>
                  <a:schemeClr val="tx1">
                    <a:lumMod val="75000"/>
                  </a:schemeClr>
                </a:solidFill>
              </a:rPr>
              <a:t>-Sexual</a:t>
            </a:r>
          </a:p>
          <a:p>
            <a:r>
              <a:rPr lang="en-US" sz="4000" dirty="0">
                <a:solidFill>
                  <a:schemeClr val="tx1">
                    <a:lumMod val="75000"/>
                  </a:schemeClr>
                </a:solidFill>
              </a:rPr>
              <a:t>-Psychological/Verbal </a:t>
            </a:r>
          </a:p>
        </p:txBody>
      </p:sp>
    </p:spTree>
    <p:extLst>
      <p:ext uri="{BB962C8B-B14F-4D97-AF65-F5344CB8AC3E}">
        <p14:creationId xmlns:p14="http://schemas.microsoft.com/office/powerpoint/2010/main" val="12982171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1CB01-68C6-22BC-40A1-5F2A6019A644}"/>
              </a:ext>
            </a:extLst>
          </p:cNvPr>
          <p:cNvSpPr>
            <a:spLocks noGrp="1"/>
          </p:cNvSpPr>
          <p:nvPr>
            <p:ph type="title"/>
          </p:nvPr>
        </p:nvSpPr>
        <p:spPr>
          <a:xfrm>
            <a:off x="676628" y="0"/>
            <a:ext cx="10515600" cy="2268537"/>
          </a:xfrm>
        </p:spPr>
        <p:txBody>
          <a:bodyPr/>
          <a:lstStyle/>
          <a:p>
            <a:pPr algn="ctr"/>
            <a:r>
              <a:rPr lang="en-US" dirty="0"/>
              <a:t>Rationale as to Why People Act </a:t>
            </a:r>
            <a:r>
              <a:rPr lang="en-US" dirty="0" err="1"/>
              <a:t>Inapppropriately</a:t>
            </a:r>
            <a:r>
              <a:rPr lang="en-US" dirty="0"/>
              <a:t> </a:t>
            </a:r>
          </a:p>
        </p:txBody>
      </p:sp>
      <p:sp>
        <p:nvSpPr>
          <p:cNvPr id="3" name="Text Placeholder 2">
            <a:extLst>
              <a:ext uri="{FF2B5EF4-FFF2-40B4-BE49-F238E27FC236}">
                <a16:creationId xmlns:a16="http://schemas.microsoft.com/office/drawing/2014/main" id="{729B828B-DAAE-66F6-6762-A17833915D56}"/>
              </a:ext>
            </a:extLst>
          </p:cNvPr>
          <p:cNvSpPr>
            <a:spLocks noGrp="1"/>
          </p:cNvSpPr>
          <p:nvPr>
            <p:ph type="body" idx="1"/>
          </p:nvPr>
        </p:nvSpPr>
        <p:spPr>
          <a:xfrm>
            <a:off x="831850" y="2268537"/>
            <a:ext cx="10515600" cy="3821113"/>
          </a:xfrm>
        </p:spPr>
        <p:txBody>
          <a:bodyPr/>
          <a:lstStyle/>
          <a:p>
            <a:r>
              <a:rPr lang="en-US" dirty="0">
                <a:solidFill>
                  <a:srgbClr val="173963"/>
                </a:solidFill>
              </a:rPr>
              <a:t>-Staff shortages </a:t>
            </a:r>
          </a:p>
          <a:p>
            <a:r>
              <a:rPr lang="en-US" dirty="0">
                <a:solidFill>
                  <a:srgbClr val="173963"/>
                </a:solidFill>
              </a:rPr>
              <a:t>-History of violent individuals</a:t>
            </a:r>
          </a:p>
          <a:p>
            <a:r>
              <a:rPr lang="en-US" dirty="0">
                <a:solidFill>
                  <a:srgbClr val="173963"/>
                </a:solidFill>
              </a:rPr>
              <a:t>-Increased patient morbidities</a:t>
            </a:r>
          </a:p>
          <a:p>
            <a:r>
              <a:rPr lang="en-US" dirty="0">
                <a:solidFill>
                  <a:srgbClr val="173963"/>
                </a:solidFill>
              </a:rPr>
              <a:t>-Lack of access to mental health services </a:t>
            </a:r>
          </a:p>
          <a:p>
            <a:r>
              <a:rPr lang="en-US" dirty="0">
                <a:solidFill>
                  <a:srgbClr val="173963"/>
                </a:solidFill>
              </a:rPr>
              <a:t>-Drug addiction</a:t>
            </a:r>
          </a:p>
          <a:p>
            <a:r>
              <a:rPr lang="en-US" dirty="0">
                <a:solidFill>
                  <a:srgbClr val="173963"/>
                </a:solidFill>
              </a:rPr>
              <a:t>-Cognitive and psychological impairments</a:t>
            </a:r>
          </a:p>
          <a:p>
            <a:r>
              <a:rPr lang="en-US" dirty="0">
                <a:solidFill>
                  <a:srgbClr val="173963"/>
                </a:solidFill>
              </a:rPr>
              <a:t>-Anger regarding clinical relationships/perceived authoritarian attitude</a:t>
            </a:r>
          </a:p>
          <a:p>
            <a:endParaRPr lang="en-US" dirty="0">
              <a:solidFill>
                <a:srgbClr val="173963"/>
              </a:solidFill>
            </a:endParaRPr>
          </a:p>
          <a:p>
            <a:endParaRPr lang="en-US" dirty="0">
              <a:solidFill>
                <a:srgbClr val="173963"/>
              </a:solidFill>
            </a:endParaRPr>
          </a:p>
        </p:txBody>
      </p:sp>
    </p:spTree>
    <p:extLst>
      <p:ext uri="{BB962C8B-B14F-4D97-AF65-F5344CB8AC3E}">
        <p14:creationId xmlns:p14="http://schemas.microsoft.com/office/powerpoint/2010/main" val="421112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0668-6126-2D00-D39A-44ABB3547468}"/>
              </a:ext>
            </a:extLst>
          </p:cNvPr>
          <p:cNvSpPr>
            <a:spLocks noGrp="1"/>
          </p:cNvSpPr>
          <p:nvPr>
            <p:ph type="title"/>
          </p:nvPr>
        </p:nvSpPr>
        <p:spPr>
          <a:xfrm>
            <a:off x="648406" y="209551"/>
            <a:ext cx="10515600" cy="1723671"/>
          </a:xfrm>
        </p:spPr>
        <p:txBody>
          <a:bodyPr>
            <a:normAutofit fontScale="90000"/>
          </a:bodyPr>
          <a:lstStyle/>
          <a:p>
            <a:r>
              <a:rPr lang="en-US" dirty="0"/>
              <a:t>Case Study-Why We Chose this Topic</a:t>
            </a:r>
          </a:p>
        </p:txBody>
      </p:sp>
      <p:sp>
        <p:nvSpPr>
          <p:cNvPr id="3" name="Text Placeholder 2">
            <a:extLst>
              <a:ext uri="{FF2B5EF4-FFF2-40B4-BE49-F238E27FC236}">
                <a16:creationId xmlns:a16="http://schemas.microsoft.com/office/drawing/2014/main" id="{CD0150F3-0595-49B4-1ADD-BD9B39CE5366}"/>
              </a:ext>
            </a:extLst>
          </p:cNvPr>
          <p:cNvSpPr>
            <a:spLocks noGrp="1"/>
          </p:cNvSpPr>
          <p:nvPr>
            <p:ph type="body" idx="1"/>
          </p:nvPr>
        </p:nvSpPr>
        <p:spPr>
          <a:xfrm>
            <a:off x="648406" y="1928813"/>
            <a:ext cx="10515600" cy="1500187"/>
          </a:xfrm>
        </p:spPr>
        <p:txBody>
          <a:bodyPr>
            <a:normAutofit/>
          </a:bodyPr>
          <a:lstStyle/>
          <a:p>
            <a:r>
              <a:rPr lang="en-US" sz="3600" dirty="0">
                <a:solidFill>
                  <a:srgbClr val="173963"/>
                </a:solidFill>
              </a:rPr>
              <a:t>-Prison Staffing Issue: Case Study</a:t>
            </a:r>
          </a:p>
        </p:txBody>
      </p:sp>
      <mc:AlternateContent xmlns:mc="http://schemas.openxmlformats.org/markup-compatibility/2006" xmlns:p14="http://schemas.microsoft.com/office/powerpoint/2010/main">
        <mc:Choice Requires="p14">
          <p:contentPart p14:bwMode="auto" r:id="rId2">
            <p14:nvContentPartPr>
              <p14:cNvPr id="26" name="Ink 25">
                <a:extLst>
                  <a:ext uri="{FF2B5EF4-FFF2-40B4-BE49-F238E27FC236}">
                    <a16:creationId xmlns:a16="http://schemas.microsoft.com/office/drawing/2014/main" id="{CF5FF32E-10CE-189D-D7E8-0F5A03C17D5A}"/>
                  </a:ext>
                </a:extLst>
              </p14:cNvPr>
              <p14:cNvContentPartPr/>
              <p14:nvPr/>
            </p14:nvContentPartPr>
            <p14:xfrm>
              <a:off x="910387" y="4616360"/>
              <a:ext cx="1177200" cy="1620360"/>
            </p14:xfrm>
          </p:contentPart>
        </mc:Choice>
        <mc:Fallback xmlns="">
          <p:pic>
            <p:nvPicPr>
              <p:cNvPr id="26" name="Ink 25">
                <a:extLst>
                  <a:ext uri="{FF2B5EF4-FFF2-40B4-BE49-F238E27FC236}">
                    <a16:creationId xmlns:a16="http://schemas.microsoft.com/office/drawing/2014/main" id="{CF5FF32E-10CE-189D-D7E8-0F5A03C17D5A}"/>
                  </a:ext>
                </a:extLst>
              </p:cNvPr>
              <p:cNvPicPr/>
              <p:nvPr/>
            </p:nvPicPr>
            <p:blipFill>
              <a:blip r:embed="rId3"/>
              <a:stretch>
                <a:fillRect/>
              </a:stretch>
            </p:blipFill>
            <p:spPr>
              <a:xfrm>
                <a:off x="901387" y="4607720"/>
                <a:ext cx="1194840" cy="1638000"/>
              </a:xfrm>
              <a:prstGeom prst="rect">
                <a:avLst/>
              </a:prstGeom>
            </p:spPr>
          </p:pic>
        </mc:Fallback>
      </mc:AlternateContent>
      <p:sp>
        <p:nvSpPr>
          <p:cNvPr id="27" name="TextBox 26">
            <a:extLst>
              <a:ext uri="{FF2B5EF4-FFF2-40B4-BE49-F238E27FC236}">
                <a16:creationId xmlns:a16="http://schemas.microsoft.com/office/drawing/2014/main" id="{1014396B-7942-19B4-2E69-615295B1AE30}"/>
              </a:ext>
            </a:extLst>
          </p:cNvPr>
          <p:cNvSpPr txBox="1"/>
          <p:nvPr/>
        </p:nvSpPr>
        <p:spPr>
          <a:xfrm>
            <a:off x="4225856" y="3059668"/>
            <a:ext cx="1828800" cy="369332"/>
          </a:xfrm>
          <a:prstGeom prst="rect">
            <a:avLst/>
          </a:prstGeom>
          <a:noFill/>
        </p:spPr>
        <p:txBody>
          <a:bodyPr wrap="square" rtlCol="0">
            <a:spAutoFit/>
          </a:bodyPr>
          <a:lstStyle/>
          <a:p>
            <a:pPr algn="l"/>
            <a:r>
              <a:rPr lang="en-US" dirty="0"/>
              <a:t>Nurses Station</a:t>
            </a:r>
          </a:p>
        </p:txBody>
      </p:sp>
      <p:sp>
        <p:nvSpPr>
          <p:cNvPr id="28" name="TextBox 27">
            <a:extLst>
              <a:ext uri="{FF2B5EF4-FFF2-40B4-BE49-F238E27FC236}">
                <a16:creationId xmlns:a16="http://schemas.microsoft.com/office/drawing/2014/main" id="{623B12AE-8921-DEE8-7C0C-7F6829145A4C}"/>
              </a:ext>
            </a:extLst>
          </p:cNvPr>
          <p:cNvSpPr txBox="1"/>
          <p:nvPr/>
        </p:nvSpPr>
        <p:spPr>
          <a:xfrm>
            <a:off x="143933" y="4407920"/>
            <a:ext cx="1828800" cy="646331"/>
          </a:xfrm>
          <a:prstGeom prst="rect">
            <a:avLst/>
          </a:prstGeom>
          <a:noFill/>
        </p:spPr>
        <p:txBody>
          <a:bodyPr wrap="square" rtlCol="0">
            <a:spAutoFit/>
          </a:bodyPr>
          <a:lstStyle/>
          <a:p>
            <a:pPr algn="l"/>
            <a:r>
              <a:rPr lang="en-US" dirty="0"/>
              <a:t>Door to Clinic Rooms</a:t>
            </a:r>
          </a:p>
        </p:txBody>
      </p:sp>
      <p:sp>
        <p:nvSpPr>
          <p:cNvPr id="29" name="Rectangle 28">
            <a:extLst>
              <a:ext uri="{FF2B5EF4-FFF2-40B4-BE49-F238E27FC236}">
                <a16:creationId xmlns:a16="http://schemas.microsoft.com/office/drawing/2014/main" id="{0471A17C-D8E4-FEB0-3550-030D28133742}"/>
              </a:ext>
            </a:extLst>
          </p:cNvPr>
          <p:cNvSpPr/>
          <p:nvPr/>
        </p:nvSpPr>
        <p:spPr>
          <a:xfrm>
            <a:off x="1218874" y="3652484"/>
            <a:ext cx="1922555" cy="633756"/>
          </a:xfrm>
          <a:prstGeom prst="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80441FF-50BA-81F4-54EA-3C328D5C77E8}"/>
              </a:ext>
            </a:extLst>
          </p:cNvPr>
          <p:cNvSpPr txBox="1"/>
          <p:nvPr/>
        </p:nvSpPr>
        <p:spPr>
          <a:xfrm>
            <a:off x="1329308" y="3765583"/>
            <a:ext cx="1828800" cy="369332"/>
          </a:xfrm>
          <a:prstGeom prst="rect">
            <a:avLst/>
          </a:prstGeom>
          <a:noFill/>
        </p:spPr>
        <p:txBody>
          <a:bodyPr wrap="square" rtlCol="0">
            <a:spAutoFit/>
          </a:bodyPr>
          <a:lstStyle/>
          <a:p>
            <a:pPr algn="l"/>
            <a:r>
              <a:rPr lang="en-US" dirty="0"/>
              <a:t>CO/Security</a:t>
            </a:r>
          </a:p>
        </p:txBody>
      </p:sp>
      <p:sp>
        <p:nvSpPr>
          <p:cNvPr id="31" name="Rectangle 30">
            <a:extLst>
              <a:ext uri="{FF2B5EF4-FFF2-40B4-BE49-F238E27FC236}">
                <a16:creationId xmlns:a16="http://schemas.microsoft.com/office/drawing/2014/main" id="{C4B30527-7224-099D-FED6-082A1F67F160}"/>
              </a:ext>
            </a:extLst>
          </p:cNvPr>
          <p:cNvSpPr/>
          <p:nvPr/>
        </p:nvSpPr>
        <p:spPr>
          <a:xfrm rot="10800000">
            <a:off x="3141428" y="5183080"/>
            <a:ext cx="5305656" cy="940782"/>
          </a:xfrm>
          <a:prstGeom prst="rect">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BA53C75-EAB0-9A2A-F50B-F6BB375982F1}"/>
              </a:ext>
            </a:extLst>
          </p:cNvPr>
          <p:cNvSpPr txBox="1"/>
          <p:nvPr/>
        </p:nvSpPr>
        <p:spPr>
          <a:xfrm>
            <a:off x="4757281" y="5188619"/>
            <a:ext cx="2594750" cy="369332"/>
          </a:xfrm>
          <a:prstGeom prst="rect">
            <a:avLst/>
          </a:prstGeom>
          <a:noFill/>
        </p:spPr>
        <p:txBody>
          <a:bodyPr wrap="square" rtlCol="0">
            <a:spAutoFit/>
          </a:bodyPr>
          <a:lstStyle/>
          <a:p>
            <a:pPr algn="l"/>
            <a:r>
              <a:rPr lang="en-US" dirty="0"/>
              <a:t>Waiting Area</a:t>
            </a:r>
          </a:p>
        </p:txBody>
      </p:sp>
      <p:sp>
        <p:nvSpPr>
          <p:cNvPr id="33" name="TextBox 32">
            <a:extLst>
              <a:ext uri="{FF2B5EF4-FFF2-40B4-BE49-F238E27FC236}">
                <a16:creationId xmlns:a16="http://schemas.microsoft.com/office/drawing/2014/main" id="{4FCE21AE-05CD-7359-BEBF-A66F32C55E53}"/>
              </a:ext>
            </a:extLst>
          </p:cNvPr>
          <p:cNvSpPr txBox="1"/>
          <p:nvPr/>
        </p:nvSpPr>
        <p:spPr>
          <a:xfrm>
            <a:off x="5181600" y="2514600"/>
            <a:ext cx="1828800" cy="1828800"/>
          </a:xfrm>
          <a:prstGeom prst="rect">
            <a:avLst/>
          </a:prstGeom>
          <a:noFill/>
        </p:spPr>
        <p:txBody>
          <a:bodyPr wrap="square" rtlCol="0">
            <a:spAutoFit/>
          </a:bodyPr>
          <a:lstStyle/>
          <a:p>
            <a:pPr algn="l"/>
            <a:endParaRPr lang="en-US" dirty="0"/>
          </a:p>
        </p:txBody>
      </p:sp>
      <p:sp>
        <p:nvSpPr>
          <p:cNvPr id="34" name="TextBox 33">
            <a:extLst>
              <a:ext uri="{FF2B5EF4-FFF2-40B4-BE49-F238E27FC236}">
                <a16:creationId xmlns:a16="http://schemas.microsoft.com/office/drawing/2014/main" id="{009B13EE-BFB4-FE7C-0763-6425AE820DB8}"/>
              </a:ext>
            </a:extLst>
          </p:cNvPr>
          <p:cNvSpPr txBox="1"/>
          <p:nvPr/>
        </p:nvSpPr>
        <p:spPr>
          <a:xfrm>
            <a:off x="8967884" y="3765584"/>
            <a:ext cx="1285313" cy="1477328"/>
          </a:xfrm>
          <a:prstGeom prst="rect">
            <a:avLst/>
          </a:prstGeom>
          <a:noFill/>
        </p:spPr>
        <p:txBody>
          <a:bodyPr wrap="square" rtlCol="0">
            <a:spAutoFit/>
          </a:bodyPr>
          <a:lstStyle/>
          <a:p>
            <a:pPr algn="l"/>
            <a:r>
              <a:rPr lang="en-US" dirty="0"/>
              <a:t>Door to Outside-locked by tower control</a:t>
            </a:r>
          </a:p>
        </p:txBody>
      </p:sp>
      <p:sp>
        <p:nvSpPr>
          <p:cNvPr id="35" name="Arrow: Down 34">
            <a:extLst>
              <a:ext uri="{FF2B5EF4-FFF2-40B4-BE49-F238E27FC236}">
                <a16:creationId xmlns:a16="http://schemas.microsoft.com/office/drawing/2014/main" id="{83929B9B-4DD2-E163-7B55-B1F28CF52F84}"/>
              </a:ext>
            </a:extLst>
          </p:cNvPr>
          <p:cNvSpPr/>
          <p:nvPr/>
        </p:nvSpPr>
        <p:spPr>
          <a:xfrm>
            <a:off x="8536064" y="5449003"/>
            <a:ext cx="1717147" cy="787716"/>
          </a:xfrm>
          <a:prstGeom prst="downArrow">
            <a:avLst>
              <a:gd name="adj1" fmla="val 50000"/>
              <a:gd name="adj2" fmla="val 60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Left 35">
            <a:extLst>
              <a:ext uri="{FF2B5EF4-FFF2-40B4-BE49-F238E27FC236}">
                <a16:creationId xmlns:a16="http://schemas.microsoft.com/office/drawing/2014/main" id="{99ABCC4C-EF5A-2551-FBDC-CC62865258DB}"/>
              </a:ext>
            </a:extLst>
          </p:cNvPr>
          <p:cNvSpPr/>
          <p:nvPr/>
        </p:nvSpPr>
        <p:spPr>
          <a:xfrm>
            <a:off x="-41476" y="5125517"/>
            <a:ext cx="1328843" cy="6582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necteur droit 10">
            <a:extLst>
              <a:ext uri="{FF2B5EF4-FFF2-40B4-BE49-F238E27FC236}">
                <a16:creationId xmlns:a16="http://schemas.microsoft.com/office/drawing/2014/main" id="{405AEFEB-0576-4AF3-AEA3-CF240B86C7D7}"/>
              </a:ext>
            </a:extLst>
          </p:cNvPr>
          <p:cNvSpPr/>
          <p:nvPr/>
        </p:nvSpPr>
        <p:spPr>
          <a:xfrm rot="-5400000">
            <a:off x="6554879" y="3607559"/>
            <a:ext cx="1422721" cy="0"/>
          </a:xfrm>
          <a:prstGeom prst="line">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endParaRPr>
          </a:p>
        </p:txBody>
      </p:sp>
      <p:sp>
        <p:nvSpPr>
          <p:cNvPr id="52" name="Rectangle 51">
            <a:extLst>
              <a:ext uri="{FF2B5EF4-FFF2-40B4-BE49-F238E27FC236}">
                <a16:creationId xmlns:a16="http://schemas.microsoft.com/office/drawing/2014/main" id="{4D47A181-A178-387E-5D9A-B74FF9D68A75}"/>
              </a:ext>
            </a:extLst>
          </p:cNvPr>
          <p:cNvSpPr/>
          <p:nvPr/>
        </p:nvSpPr>
        <p:spPr>
          <a:xfrm>
            <a:off x="3368473" y="2514433"/>
            <a:ext cx="3897749" cy="182880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rPr>
              <a:t>Nurses Station</a:t>
            </a:r>
          </a:p>
        </p:txBody>
      </p:sp>
    </p:spTree>
    <p:extLst>
      <p:ext uri="{BB962C8B-B14F-4D97-AF65-F5344CB8AC3E}">
        <p14:creationId xmlns:p14="http://schemas.microsoft.com/office/powerpoint/2010/main" val="410015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FA9F-4DB3-FA47-937D-4961C865FD7E}"/>
              </a:ext>
            </a:extLst>
          </p:cNvPr>
          <p:cNvSpPr>
            <a:spLocks noGrp="1"/>
          </p:cNvSpPr>
          <p:nvPr>
            <p:ph type="title"/>
          </p:nvPr>
        </p:nvSpPr>
        <p:spPr>
          <a:xfrm>
            <a:off x="831850" y="1709739"/>
            <a:ext cx="10515600" cy="1874484"/>
          </a:xfrm>
        </p:spPr>
        <p:txBody>
          <a:bodyPr>
            <a:normAutofit fontScale="90000"/>
          </a:bodyPr>
          <a:lstStyle/>
          <a:p>
            <a:r>
              <a:rPr lang="en-US" dirty="0"/>
              <a:t>Statistics</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5DE64A45-A46C-F6CE-E512-41456EA98131}"/>
              </a:ext>
            </a:extLst>
          </p:cNvPr>
          <p:cNvSpPr>
            <a:spLocks noGrp="1"/>
          </p:cNvSpPr>
          <p:nvPr>
            <p:ph type="body" idx="1"/>
          </p:nvPr>
        </p:nvSpPr>
        <p:spPr>
          <a:xfrm>
            <a:off x="844550" y="1329797"/>
            <a:ext cx="10515600" cy="4639203"/>
          </a:xfrm>
        </p:spPr>
        <p:txBody>
          <a:bodyPr>
            <a:normAutofit lnSpcReduction="10000"/>
          </a:bodyPr>
          <a:lstStyle/>
          <a:p>
            <a:r>
              <a:rPr lang="en-US" dirty="0">
                <a:solidFill>
                  <a:srgbClr val="173963"/>
                </a:solidFill>
              </a:rPr>
              <a:t>-World Health Organization reports 8.38% of nurses suffer violence during their career (worldwide)</a:t>
            </a:r>
          </a:p>
          <a:p>
            <a:endParaRPr lang="en-US" dirty="0">
              <a:solidFill>
                <a:srgbClr val="173963"/>
              </a:solidFill>
            </a:endParaRPr>
          </a:p>
          <a:p>
            <a:r>
              <a:rPr lang="en-US" dirty="0">
                <a:solidFill>
                  <a:srgbClr val="173963"/>
                </a:solidFill>
              </a:rPr>
              <a:t>-74% of workplace violence occurs in healthcare settings (US </a:t>
            </a:r>
            <a:r>
              <a:rPr lang="en-US" dirty="0" err="1">
                <a:solidFill>
                  <a:srgbClr val="173963"/>
                </a:solidFill>
              </a:rPr>
              <a:t>reportings</a:t>
            </a:r>
            <a:r>
              <a:rPr lang="en-US" dirty="0">
                <a:solidFill>
                  <a:srgbClr val="173963"/>
                </a:solidFill>
              </a:rPr>
              <a:t>)</a:t>
            </a:r>
          </a:p>
          <a:p>
            <a:endParaRPr lang="en-US" dirty="0">
              <a:solidFill>
                <a:srgbClr val="173963"/>
              </a:solidFill>
            </a:endParaRPr>
          </a:p>
          <a:p>
            <a:r>
              <a:rPr lang="en-US" dirty="0">
                <a:solidFill>
                  <a:srgbClr val="173963"/>
                </a:solidFill>
              </a:rPr>
              <a:t>-Workplace violence peaked in 2020 (?Covid) then came down in 2021</a:t>
            </a:r>
          </a:p>
          <a:p>
            <a:endParaRPr lang="en-US" dirty="0">
              <a:solidFill>
                <a:srgbClr val="173963"/>
              </a:solidFill>
            </a:endParaRPr>
          </a:p>
          <a:p>
            <a:r>
              <a:rPr lang="en-US" dirty="0">
                <a:solidFill>
                  <a:srgbClr val="173963"/>
                </a:solidFill>
              </a:rPr>
              <a:t>-Healthcare settings had the highest incidences of injuries and illnesses than any other reported sector</a:t>
            </a:r>
          </a:p>
          <a:p>
            <a:endParaRPr lang="en-US" dirty="0">
              <a:solidFill>
                <a:srgbClr val="173963"/>
              </a:solidFill>
            </a:endParaRPr>
          </a:p>
          <a:p>
            <a:r>
              <a:rPr lang="en-US" dirty="0">
                <a:solidFill>
                  <a:srgbClr val="173963"/>
                </a:solidFill>
              </a:rPr>
              <a:t>-</a:t>
            </a:r>
          </a:p>
        </p:txBody>
      </p:sp>
    </p:spTree>
    <p:extLst>
      <p:ext uri="{BB962C8B-B14F-4D97-AF65-F5344CB8AC3E}">
        <p14:creationId xmlns:p14="http://schemas.microsoft.com/office/powerpoint/2010/main" val="323291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BB312D0-B9CE-C615-5EBE-B024D02DCF92}"/>
              </a:ext>
            </a:extLst>
          </p:cNvPr>
          <p:cNvPicPr>
            <a:picLocks noChangeAspect="1"/>
          </p:cNvPicPr>
          <p:nvPr/>
        </p:nvPicPr>
        <p:blipFill rotWithShape="1">
          <a:blip r:embed="rId2">
            <a:extLst>
              <a:ext uri="{28A0092B-C50C-407E-A947-70E740481C1C}">
                <a14:useLocalDpi xmlns:a14="http://schemas.microsoft.com/office/drawing/2010/main" val="0"/>
              </a:ext>
            </a:extLst>
          </a:blip>
          <a:srcRect t="5150" r="4661" b="13170"/>
          <a:stretch/>
        </p:blipFill>
        <p:spPr>
          <a:xfrm>
            <a:off x="2816421" y="1022976"/>
            <a:ext cx="5125992" cy="3293692"/>
          </a:xfrm>
          <a:prstGeom prst="rect">
            <a:avLst/>
          </a:prstGeom>
        </p:spPr>
      </p:pic>
      <p:sp>
        <p:nvSpPr>
          <p:cNvPr id="5" name="TextBox 4">
            <a:extLst>
              <a:ext uri="{FF2B5EF4-FFF2-40B4-BE49-F238E27FC236}">
                <a16:creationId xmlns:a16="http://schemas.microsoft.com/office/drawing/2014/main" id="{490317A3-C40F-722C-E363-612403554FD3}"/>
              </a:ext>
            </a:extLst>
          </p:cNvPr>
          <p:cNvSpPr txBox="1"/>
          <p:nvPr/>
        </p:nvSpPr>
        <p:spPr>
          <a:xfrm>
            <a:off x="6891530" y="5496904"/>
            <a:ext cx="1379790" cy="1674767"/>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a16="http://schemas.microsoft.com/office/drawing/2014/main" id="{F9A1737C-9E87-8A1E-6EAB-E8773E4E353D}"/>
              </a:ext>
            </a:extLst>
          </p:cNvPr>
          <p:cNvSpPr txBox="1"/>
          <p:nvPr/>
        </p:nvSpPr>
        <p:spPr>
          <a:xfrm rot="10800000">
            <a:off x="2921000" y="4458296"/>
            <a:ext cx="4882443" cy="415498"/>
          </a:xfrm>
          <a:prstGeom prst="rect">
            <a:avLst/>
          </a:prstGeom>
          <a:noFill/>
        </p:spPr>
        <p:txBody>
          <a:bodyPr wrap="square" rtlCol="0">
            <a:spAutoFit/>
          </a:bodyPr>
          <a:lstStyle/>
          <a:p>
            <a:pPr algn="l"/>
            <a:endParaRPr lang="en-US" sz="1050" i="1" dirty="0"/>
          </a:p>
          <a:p>
            <a:pPr algn="l"/>
            <a:endParaRPr lang="en-US" sz="1050" i="1" dirty="0"/>
          </a:p>
        </p:txBody>
      </p:sp>
      <p:sp>
        <p:nvSpPr>
          <p:cNvPr id="9" name="TextBox 8">
            <a:extLst>
              <a:ext uri="{FF2B5EF4-FFF2-40B4-BE49-F238E27FC236}">
                <a16:creationId xmlns:a16="http://schemas.microsoft.com/office/drawing/2014/main" id="{8E81CA33-72E6-B0DD-2EE5-77B7CCAD422D}"/>
              </a:ext>
            </a:extLst>
          </p:cNvPr>
          <p:cNvSpPr txBox="1"/>
          <p:nvPr/>
        </p:nvSpPr>
        <p:spPr>
          <a:xfrm>
            <a:off x="5181600" y="2669822"/>
            <a:ext cx="1828800" cy="1828800"/>
          </a:xfrm>
          <a:prstGeom prst="rect">
            <a:avLst/>
          </a:prstGeom>
          <a:noFill/>
        </p:spPr>
        <p:txBody>
          <a:bodyPr wrap="square" rtlCol="0">
            <a:spAutoFit/>
          </a:bodyPr>
          <a:lstStyle/>
          <a:p>
            <a:pPr algn="l"/>
            <a:endParaRPr lang="en-US" dirty="0"/>
          </a:p>
        </p:txBody>
      </p:sp>
      <p:sp>
        <p:nvSpPr>
          <p:cNvPr id="10" name="TextBox 9">
            <a:extLst>
              <a:ext uri="{FF2B5EF4-FFF2-40B4-BE49-F238E27FC236}">
                <a16:creationId xmlns:a16="http://schemas.microsoft.com/office/drawing/2014/main" id="{A9BEA5BA-B2F2-BB92-9C6F-909C6D7659D8}"/>
              </a:ext>
            </a:extLst>
          </p:cNvPr>
          <p:cNvSpPr txBox="1"/>
          <p:nvPr/>
        </p:nvSpPr>
        <p:spPr>
          <a:xfrm>
            <a:off x="3056309" y="191456"/>
            <a:ext cx="5438579" cy="1754326"/>
          </a:xfrm>
          <a:prstGeom prst="rect">
            <a:avLst/>
          </a:prstGeom>
          <a:noFill/>
        </p:spPr>
        <p:txBody>
          <a:bodyPr wrap="square" rtlCol="0">
            <a:spAutoFit/>
          </a:bodyPr>
          <a:lstStyle/>
          <a:p>
            <a:pPr algn="l"/>
            <a:r>
              <a:rPr lang="en-US" sz="5400" dirty="0"/>
              <a:t>Statistics</a:t>
            </a:r>
            <a:br>
              <a:rPr lang="en-US" sz="5400" dirty="0"/>
            </a:br>
            <a:endParaRPr lang="en-US" sz="5400" dirty="0"/>
          </a:p>
        </p:txBody>
      </p:sp>
      <p:sp>
        <p:nvSpPr>
          <p:cNvPr id="11" name="TextBox 10">
            <a:extLst>
              <a:ext uri="{FF2B5EF4-FFF2-40B4-BE49-F238E27FC236}">
                <a16:creationId xmlns:a16="http://schemas.microsoft.com/office/drawing/2014/main" id="{D408EB22-5926-2A15-B10A-F1E2019D3122}"/>
              </a:ext>
            </a:extLst>
          </p:cNvPr>
          <p:cNvSpPr txBox="1"/>
          <p:nvPr/>
        </p:nvSpPr>
        <p:spPr>
          <a:xfrm>
            <a:off x="2762799" y="4327957"/>
            <a:ext cx="5179614" cy="369332"/>
          </a:xfrm>
          <a:prstGeom prst="rect">
            <a:avLst/>
          </a:prstGeom>
          <a:noFill/>
        </p:spPr>
        <p:txBody>
          <a:bodyPr wrap="square" rtlCol="0">
            <a:spAutoFit/>
          </a:bodyPr>
          <a:lstStyle/>
          <a:p>
            <a:pPr algn="l"/>
            <a:r>
              <a:rPr lang="en-US" i="1" dirty="0"/>
              <a:t>Note. </a:t>
            </a:r>
            <a:r>
              <a:rPr lang="en-US" dirty="0"/>
              <a:t>Data is from US Bureau of Labor Statistics</a:t>
            </a:r>
            <a:endParaRPr lang="en-US" i="1" dirty="0"/>
          </a:p>
        </p:txBody>
      </p:sp>
      <p:sp>
        <p:nvSpPr>
          <p:cNvPr id="12" name="TextBox 11">
            <a:extLst>
              <a:ext uri="{FF2B5EF4-FFF2-40B4-BE49-F238E27FC236}">
                <a16:creationId xmlns:a16="http://schemas.microsoft.com/office/drawing/2014/main" id="{64E97DE5-686E-BC1C-7434-C2D0D1DCC8B4}"/>
              </a:ext>
            </a:extLst>
          </p:cNvPr>
          <p:cNvSpPr txBox="1"/>
          <p:nvPr/>
        </p:nvSpPr>
        <p:spPr>
          <a:xfrm>
            <a:off x="9076086" y="1068619"/>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128625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8AE6-5F2D-33E9-91F8-8E928B7812F6}"/>
              </a:ext>
            </a:extLst>
          </p:cNvPr>
          <p:cNvSpPr>
            <a:spLocks noGrp="1"/>
          </p:cNvSpPr>
          <p:nvPr>
            <p:ph type="title"/>
          </p:nvPr>
        </p:nvSpPr>
        <p:spPr>
          <a:xfrm>
            <a:off x="718961" y="1"/>
            <a:ext cx="10515600" cy="1340556"/>
          </a:xfrm>
        </p:spPr>
        <p:txBody>
          <a:bodyPr/>
          <a:lstStyle/>
          <a:p>
            <a:pPr algn="ctr"/>
            <a:r>
              <a:rPr lang="en-US" dirty="0"/>
              <a:t>Psychological/Forensic Analysis</a:t>
            </a:r>
          </a:p>
        </p:txBody>
      </p:sp>
      <p:sp>
        <p:nvSpPr>
          <p:cNvPr id="3" name="Text Placeholder 2">
            <a:extLst>
              <a:ext uri="{FF2B5EF4-FFF2-40B4-BE49-F238E27FC236}">
                <a16:creationId xmlns:a16="http://schemas.microsoft.com/office/drawing/2014/main" id="{2178769D-0BAB-8493-8221-8E0650C2DF7C}"/>
              </a:ext>
            </a:extLst>
          </p:cNvPr>
          <p:cNvSpPr>
            <a:spLocks noGrp="1"/>
          </p:cNvSpPr>
          <p:nvPr>
            <p:ph type="body" idx="1"/>
          </p:nvPr>
        </p:nvSpPr>
        <p:spPr>
          <a:xfrm>
            <a:off x="718961" y="1622778"/>
            <a:ext cx="10628489" cy="4466872"/>
          </a:xfrm>
        </p:spPr>
        <p:txBody>
          <a:bodyPr>
            <a:normAutofit/>
          </a:bodyPr>
          <a:lstStyle/>
          <a:p>
            <a:r>
              <a:rPr lang="en-US" b="1" i="1" dirty="0">
                <a:solidFill>
                  <a:srgbClr val="173963"/>
                </a:solidFill>
              </a:rPr>
              <a:t>-Why do people behave badly, especially when someone is trying to help them???</a:t>
            </a:r>
          </a:p>
          <a:p>
            <a:r>
              <a:rPr lang="en-US" b="0" i="0" u="none" strike="noStrike" dirty="0">
                <a:solidFill>
                  <a:srgbClr val="173963"/>
                </a:solidFill>
                <a:effectLst/>
                <a:latin typeface="Calibri" panose="020F0502020204030204" pitchFamily="34" charset="0"/>
              </a:rPr>
              <a:t>“The road to h#ll is paved with the best of intentions.”</a:t>
            </a:r>
          </a:p>
          <a:p>
            <a:r>
              <a:rPr lang="en-US" b="0" i="0" u="none" strike="noStrike" dirty="0">
                <a:solidFill>
                  <a:srgbClr val="173963"/>
                </a:solidFill>
                <a:effectLst/>
                <a:latin typeface="Calibri" panose="020F0502020204030204" pitchFamily="34" charset="0"/>
              </a:rPr>
              <a:t>1)Staff generally convinced that their efforts are correct, will be well-received, a judged based upon the soundness of the science</a:t>
            </a:r>
          </a:p>
          <a:p>
            <a:r>
              <a:rPr lang="en-US" b="0" i="0" u="none" strike="noStrike" dirty="0">
                <a:solidFill>
                  <a:srgbClr val="173963"/>
                </a:solidFill>
                <a:effectLst/>
                <a:latin typeface="Calibri" panose="020F0502020204030204" pitchFamily="34" charset="0"/>
              </a:rPr>
              <a:t>2)Violence to staff, although not uncommon, is sufficiently uncommon that staff are not expecting it or preparing for it adequately</a:t>
            </a:r>
          </a:p>
          <a:p>
            <a:r>
              <a:rPr lang="en-US" b="0" i="0" u="none" strike="noStrike" dirty="0">
                <a:solidFill>
                  <a:srgbClr val="173963"/>
                </a:solidFill>
                <a:effectLst/>
                <a:latin typeface="Calibri" panose="020F0502020204030204" pitchFamily="34" charset="0"/>
              </a:rPr>
              <a:t>3)Patients and families are less rational:  a) about themselves when ill, b) their loved ones when they are ill</a:t>
            </a:r>
          </a:p>
          <a:p>
            <a:r>
              <a:rPr lang="en-US" b="0" i="0" u="none" strike="noStrike" dirty="0">
                <a:solidFill>
                  <a:srgbClr val="173963"/>
                </a:solidFill>
                <a:effectLst/>
                <a:latin typeface="Calibri" panose="020F0502020204030204" pitchFamily="34" charset="0"/>
              </a:rPr>
              <a:t>4)Staff are not trained to navigate adversarial scenarios nor view themselves from a “customer service” perspective; patients increasingly demand the later</a:t>
            </a:r>
          </a:p>
          <a:p>
            <a:endParaRPr lang="en-US" b="0" i="0" u="none" strike="noStrike" dirty="0">
              <a:solidFill>
                <a:srgbClr val="173963"/>
              </a:solidFill>
              <a:effectLst/>
              <a:latin typeface="Calibri" panose="020F0502020204030204" pitchFamily="34" charset="0"/>
            </a:endParaRPr>
          </a:p>
          <a:p>
            <a:endParaRPr lang="en-US" dirty="0">
              <a:solidFill>
                <a:srgbClr val="173963"/>
              </a:solidFill>
            </a:endParaRPr>
          </a:p>
        </p:txBody>
      </p:sp>
    </p:spTree>
    <p:extLst>
      <p:ext uri="{BB962C8B-B14F-4D97-AF65-F5344CB8AC3E}">
        <p14:creationId xmlns:p14="http://schemas.microsoft.com/office/powerpoint/2010/main" val="1737117798"/>
      </p:ext>
    </p:extLst>
  </p:cSld>
  <p:clrMapOvr>
    <a:masterClrMapping/>
  </p:clrMapOvr>
</p:sld>
</file>

<file path=ppt/theme/theme1.xml><?xml version="1.0" encoding="utf-8"?>
<a:theme xmlns:a="http://schemas.openxmlformats.org/drawingml/2006/main" name="AANP THEME">
  <a:themeElements>
    <a:clrScheme name="AANP COLORS">
      <a:dk1>
        <a:srgbClr val="173963"/>
      </a:dk1>
      <a:lt1>
        <a:srgbClr val="E3E1D8"/>
      </a:lt1>
      <a:dk2>
        <a:srgbClr val="44546A"/>
      </a:dk2>
      <a:lt2>
        <a:srgbClr val="E7E6E6"/>
      </a:lt2>
      <a:accent1>
        <a:srgbClr val="4082BA"/>
      </a:accent1>
      <a:accent2>
        <a:srgbClr val="B01E3D"/>
      </a:accent2>
      <a:accent3>
        <a:srgbClr val="989899"/>
      </a:accent3>
      <a:accent4>
        <a:srgbClr val="F2BB1E"/>
      </a:accent4>
      <a:accent5>
        <a:srgbClr val="5B9BD5"/>
      </a:accent5>
      <a:accent6>
        <a:srgbClr val="70AD47"/>
      </a:accent6>
      <a:hlink>
        <a:srgbClr val="0563C1"/>
      </a:hlink>
      <a:folHlink>
        <a:srgbClr val="954F72"/>
      </a:folHlink>
    </a:clrScheme>
    <a:fontScheme name="AANP Theme">
      <a:majorFont>
        <a:latin typeface="Impac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NP THEME" id="{43169A58-5A0D-4368-925D-30701FCC0B4E}" vid="{1D4BBB20-8F72-48BF-9865-B8A33BB6BA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AANP THEME</Template>
  <TotalTime>131</TotalTime>
  <Words>1522</Words>
  <Application>Microsoft Office PowerPoint</Application>
  <PresentationFormat>Widescreen</PresentationFormat>
  <Paragraphs>126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Impact</vt:lpstr>
      <vt:lpstr>Open Sans</vt:lpstr>
      <vt:lpstr>Roboto</vt:lpstr>
      <vt:lpstr>AANP THEME</vt:lpstr>
      <vt:lpstr>Workplace Violence And Bad Behaviors: Identifying and Mitigating the Risk</vt:lpstr>
      <vt:lpstr>                                  Disclosures</vt:lpstr>
      <vt:lpstr>Learning Objectives    </vt:lpstr>
      <vt:lpstr>Introduction to the Issue</vt:lpstr>
      <vt:lpstr>Rationale as to Why People Act Inapppropriately </vt:lpstr>
      <vt:lpstr>Case Study-Why We Chose this Topic</vt:lpstr>
      <vt:lpstr>Statistics   </vt:lpstr>
      <vt:lpstr>PowerPoint Presentation</vt:lpstr>
      <vt:lpstr>Psychological/Forensic Analysis</vt:lpstr>
      <vt:lpstr>Psychological/Forensic Analysis Continued…</vt:lpstr>
      <vt:lpstr>Strategies to Mitigate Escalating Behavior-Self awareness is First</vt:lpstr>
      <vt:lpstr>Strategies to Mitigate Escalating Behavior </vt:lpstr>
      <vt:lpstr>Strategies to Mitigate Escalating Behavior Continued… </vt:lpstr>
      <vt:lpstr>Strategies to Mitigate Escalating Behavior Continued…  </vt:lpstr>
      <vt:lpstr>Strategies to Mitigate Escalating Behavior Continued…   </vt:lpstr>
      <vt:lpstr>Interaction Methodology</vt:lpstr>
      <vt:lpstr>Termination of the Interaction</vt:lpstr>
      <vt:lpstr>How to Terminate the Interaction</vt:lpstr>
      <vt:lpstr>Conclusion</vt:lpstr>
      <vt:lpstr>Questions?</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Rachel Gale</dc:creator>
  <cp:lastModifiedBy>Minter,Susan</cp:lastModifiedBy>
  <cp:revision>18</cp:revision>
  <dcterms:created xsi:type="dcterms:W3CDTF">2022-11-14T20:29:53Z</dcterms:created>
  <dcterms:modified xsi:type="dcterms:W3CDTF">2023-08-05T10:15:48Z</dcterms:modified>
</cp:coreProperties>
</file>