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60" r:id="rId3"/>
    <p:sldId id="278" r:id="rId4"/>
    <p:sldId id="277" r:id="rId5"/>
    <p:sldId id="304" r:id="rId6"/>
    <p:sldId id="303" r:id="rId7"/>
    <p:sldId id="268" r:id="rId8"/>
    <p:sldId id="269" r:id="rId9"/>
    <p:sldId id="271" r:id="rId10"/>
    <p:sldId id="273" r:id="rId11"/>
    <p:sldId id="275" r:id="rId12"/>
    <p:sldId id="259" r:id="rId13"/>
    <p:sldId id="292" r:id="rId14"/>
    <p:sldId id="280" r:id="rId15"/>
    <p:sldId id="279" r:id="rId16"/>
    <p:sldId id="281" r:id="rId17"/>
    <p:sldId id="282" r:id="rId18"/>
    <p:sldId id="283" r:id="rId19"/>
    <p:sldId id="261" r:id="rId20"/>
    <p:sldId id="293" r:id="rId21"/>
    <p:sldId id="295" r:id="rId22"/>
    <p:sldId id="284" r:id="rId23"/>
    <p:sldId id="285" r:id="rId24"/>
    <p:sldId id="286" r:id="rId25"/>
    <p:sldId id="291" r:id="rId26"/>
    <p:sldId id="287" r:id="rId27"/>
    <p:sldId id="262" r:id="rId28"/>
    <p:sldId id="288" r:id="rId29"/>
    <p:sldId id="289" r:id="rId30"/>
    <p:sldId id="294" r:id="rId31"/>
    <p:sldId id="290" r:id="rId32"/>
    <p:sldId id="263" r:id="rId33"/>
    <p:sldId id="296" r:id="rId34"/>
    <p:sldId id="301" r:id="rId35"/>
    <p:sldId id="297" r:id="rId36"/>
    <p:sldId id="298" r:id="rId37"/>
    <p:sldId id="265" r:id="rId38"/>
    <p:sldId id="299" r:id="rId39"/>
    <p:sldId id="266" r:id="rId40"/>
    <p:sldId id="300" r:id="rId41"/>
    <p:sldId id="264" r:id="rId42"/>
    <p:sldId id="26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F992A-3B68-4DD1-8206-356EE6420F2E}"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F6F20-FB53-421D-A467-FD86B098E25F}" type="slidenum">
              <a:rPr lang="en-US" smtClean="0"/>
              <a:t>‹#›</a:t>
            </a:fld>
            <a:endParaRPr lang="en-US"/>
          </a:p>
        </p:txBody>
      </p:sp>
    </p:spTree>
    <p:extLst>
      <p:ext uri="{BB962C8B-B14F-4D97-AF65-F5344CB8AC3E}">
        <p14:creationId xmlns:p14="http://schemas.microsoft.com/office/powerpoint/2010/main" val="212884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txBox="1">
            <a:spLocks noGrp="1"/>
          </p:cNvSpPr>
          <p:nvPr>
            <p:ph type="body" idx="1"/>
          </p:nvPr>
        </p:nvSpPr>
        <p:spPr>
          <a:xfrm>
            <a:off x="685801" y="4343400"/>
            <a:ext cx="5486399" cy="4114800"/>
          </a:xfrm>
          <a:prstGeom prst="rect">
            <a:avLst/>
          </a:prstGeom>
          <a:noFill/>
          <a:ln>
            <a:noFill/>
          </a:ln>
        </p:spPr>
        <p:txBody>
          <a:bodyPr lIns="91420" tIns="91420" rIns="91420" bIns="91420" anchor="ctr" anchorCtr="0">
            <a:noAutofit/>
          </a:bodyPr>
          <a:lstStyle/>
          <a:p>
            <a:endParaRPr/>
          </a:p>
        </p:txBody>
      </p:sp>
      <p:sp>
        <p:nvSpPr>
          <p:cNvPr id="760" name="Shape 7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txBox="1">
            <a:spLocks noGrp="1"/>
          </p:cNvSpPr>
          <p:nvPr>
            <p:ph type="body" idx="1"/>
          </p:nvPr>
        </p:nvSpPr>
        <p:spPr>
          <a:xfrm>
            <a:off x="685801" y="4343400"/>
            <a:ext cx="5486399" cy="4114800"/>
          </a:xfrm>
          <a:prstGeom prst="rect">
            <a:avLst/>
          </a:prstGeom>
          <a:noFill/>
          <a:ln>
            <a:noFill/>
          </a:ln>
        </p:spPr>
        <p:txBody>
          <a:bodyPr lIns="91420" tIns="91420" rIns="91420" bIns="91420" anchor="ctr" anchorCtr="0">
            <a:noAutofit/>
          </a:bodyPr>
          <a:lstStyle/>
          <a:p>
            <a:endParaRPr/>
          </a:p>
        </p:txBody>
      </p:sp>
      <p:sp>
        <p:nvSpPr>
          <p:cNvPr id="776" name="Shape 7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685801" y="4343400"/>
            <a:ext cx="5486399" cy="4114800"/>
          </a:xfrm>
          <a:prstGeom prst="rect">
            <a:avLst/>
          </a:prstGeom>
          <a:noFill/>
          <a:ln>
            <a:noFill/>
          </a:ln>
        </p:spPr>
        <p:txBody>
          <a:bodyPr lIns="91420" tIns="91420" rIns="91420" bIns="91420" anchor="ctr" anchorCtr="0">
            <a:noAutofit/>
          </a:bodyPr>
          <a:lstStyle/>
          <a:p>
            <a:endParaRPr/>
          </a:p>
        </p:txBody>
      </p:sp>
      <p:sp>
        <p:nvSpPr>
          <p:cNvPr id="790" name="Shape 7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685801" y="4343400"/>
            <a:ext cx="5486399" cy="4114800"/>
          </a:xfrm>
          <a:prstGeom prst="rect">
            <a:avLst/>
          </a:prstGeom>
          <a:noFill/>
          <a:ln>
            <a:noFill/>
          </a:ln>
        </p:spPr>
        <p:txBody>
          <a:bodyPr lIns="91420" tIns="91420" rIns="91420" bIns="91420" anchor="ctr" anchorCtr="0">
            <a:noAutofit/>
          </a:bodyPr>
          <a:lstStyle/>
          <a:p>
            <a:endParaRPr/>
          </a:p>
        </p:txBody>
      </p:sp>
      <p:sp>
        <p:nvSpPr>
          <p:cNvPr id="803" name="Shape 8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3F6F20-FB53-421D-A467-FD86B098E25F}" type="slidenum">
              <a:rPr lang="en-US" smtClean="0"/>
              <a:t>24</a:t>
            </a:fld>
            <a:endParaRPr lang="en-US"/>
          </a:p>
        </p:txBody>
      </p:sp>
    </p:spTree>
    <p:extLst>
      <p:ext uri="{BB962C8B-B14F-4D97-AF65-F5344CB8AC3E}">
        <p14:creationId xmlns:p14="http://schemas.microsoft.com/office/powerpoint/2010/main" val="93153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A52CE-89EF-4F0E-A116-20D88C02941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190449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A52CE-89EF-4F0E-A116-20D88C02941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175254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A52CE-89EF-4F0E-A116-20D88C02941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366853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A52CE-89EF-4F0E-A116-20D88C02941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172621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A52CE-89EF-4F0E-A116-20D88C02941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273836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A52CE-89EF-4F0E-A116-20D88C029411}"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26853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A52CE-89EF-4F0E-A116-20D88C029411}"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166515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8A52CE-89EF-4F0E-A116-20D88C029411}"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157539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A52CE-89EF-4F0E-A116-20D88C029411}"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348504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A52CE-89EF-4F0E-A116-20D88C029411}"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100243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A52CE-89EF-4F0E-A116-20D88C029411}"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12EA-978C-4540-A75D-EEF356EF5CC3}" type="slidenum">
              <a:rPr lang="en-US" smtClean="0"/>
              <a:t>‹#›</a:t>
            </a:fld>
            <a:endParaRPr lang="en-US"/>
          </a:p>
        </p:txBody>
      </p:sp>
    </p:spTree>
    <p:extLst>
      <p:ext uri="{BB962C8B-B14F-4D97-AF65-F5344CB8AC3E}">
        <p14:creationId xmlns:p14="http://schemas.microsoft.com/office/powerpoint/2010/main" val="91144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A52CE-89EF-4F0E-A116-20D88C029411}" type="datetimeFigureOut">
              <a:rPr lang="en-US" smtClean="0"/>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112EA-978C-4540-A75D-EEF356EF5CC3}" type="slidenum">
              <a:rPr lang="en-US" smtClean="0"/>
              <a:t>‹#›</a:t>
            </a:fld>
            <a:endParaRPr lang="en-US"/>
          </a:p>
        </p:txBody>
      </p:sp>
    </p:spTree>
    <p:extLst>
      <p:ext uri="{BB962C8B-B14F-4D97-AF65-F5344CB8AC3E}">
        <p14:creationId xmlns:p14="http://schemas.microsoft.com/office/powerpoint/2010/main" val="3433931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3.amazonaws.com/scschoolfiles/819/commonpersuasivetechniques.ppt" TargetMode="External"/><Relationship Id="rId2" Type="http://schemas.openxmlformats.org/officeDocument/2006/relationships/hyperlink" Target="https://s3.amazonaws.com/scschoolfiles/819/february_02-27-2017b.pptx" TargetMode="External"/><Relationship Id="rId1" Type="http://schemas.openxmlformats.org/officeDocument/2006/relationships/slideLayout" Target="../slideLayouts/slideLayout2.xml"/><Relationship Id="rId5" Type="http://schemas.openxmlformats.org/officeDocument/2006/relationships/hyperlink" Target="https://s3.amazonaws.com/scschoolfiles/819/visualization_to_improve_comprehension.docx" TargetMode="External"/><Relationship Id="rId4" Type="http://schemas.openxmlformats.org/officeDocument/2006/relationships/hyperlink" Target="https://s3.amazonaws.com/scschoolfiles/819/summary_paraphrasing_quotes.ppt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s3.amazonaws.com/scschoolfiles/819/commonpersuasivetechniques.ppt" TargetMode="External"/><Relationship Id="rId2" Type="http://schemas.openxmlformats.org/officeDocument/2006/relationships/hyperlink" Target="https://s3.amazonaws.com/scschoolfiles/819/february_02-27-2017b.pptx" TargetMode="External"/><Relationship Id="rId1" Type="http://schemas.openxmlformats.org/officeDocument/2006/relationships/slideLayout" Target="../slideLayouts/slideLayout2.xml"/><Relationship Id="rId5" Type="http://schemas.openxmlformats.org/officeDocument/2006/relationships/hyperlink" Target="https://s3.amazonaws.com/scschoolfiles/819/visualization_to_improve_comprehension.docx" TargetMode="External"/><Relationship Id="rId4" Type="http://schemas.openxmlformats.org/officeDocument/2006/relationships/hyperlink" Target="https://s3.amazonaws.com/scschoolfiles/819/summary_paraphrasing_quotes.ppt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3.amazonaws.com/scschoolfiles/819/february_02-27-2017b.pptx" TargetMode="External"/><Relationship Id="rId2" Type="http://schemas.openxmlformats.org/officeDocument/2006/relationships/hyperlink" Target="https://s3.amazonaws.com/scschoolfiles/819/research_unit_mla_documentation_citation.ppt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s://s3.amazonaws.com/scschoolfiles/819/commonpersuasivetechniques.ppt" TargetMode="External"/><Relationship Id="rId2" Type="http://schemas.openxmlformats.org/officeDocument/2006/relationships/hyperlink" Target="https://s3.amazonaws.com/scschoolfiles/819/february_02-27-2017b.pptx" TargetMode="External"/><Relationship Id="rId1" Type="http://schemas.openxmlformats.org/officeDocument/2006/relationships/slideLayout" Target="../slideLayouts/slideLayout2.xml"/><Relationship Id="rId5" Type="http://schemas.openxmlformats.org/officeDocument/2006/relationships/hyperlink" Target="https://s3.amazonaws.com/scschoolfiles/819/visualization_to_improve_comprehension.docx" TargetMode="External"/><Relationship Id="rId4" Type="http://schemas.openxmlformats.org/officeDocument/2006/relationships/hyperlink" Target="https://s3.amazonaws.com/scschoolfiles/819/summary_paraphrasing_quote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s3.amazonaws.com/scschoolfiles/819/february_02-27-2017b.ppt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3.amazonaws.com/scschoolfiles/819/february_02-27-2017b.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3.amazonaws.com/scschoolfiles/819/february_02-27-2017b.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hyperlink" Target="https://books.google.com/books?id=KAWwzHlDVksC&amp;q=curvature&amp;source=gbs_word_cloud_r&amp;cad=5" TargetMode="External"/><Relationship Id="rId18" Type="http://schemas.openxmlformats.org/officeDocument/2006/relationships/hyperlink" Target="https://books.google.com/books?id=KAWwzHlDVksC&amp;q=double+stars&amp;source=gbs_word_cloud_r&amp;cad=5" TargetMode="External"/><Relationship Id="rId26" Type="http://schemas.openxmlformats.org/officeDocument/2006/relationships/hyperlink" Target="https://books.google.com/books?id=KAWwzHlDVksC&amp;q=%EF%AC%81nal&amp;source=gbs_word_cloud_r&amp;cad=5" TargetMode="External"/><Relationship Id="rId39" Type="http://schemas.openxmlformats.org/officeDocument/2006/relationships/hyperlink" Target="https://books.google.com/books?id=KAWwzHlDVksC&amp;q=London&amp;source=gbs_word_cloud_r&amp;cad=5" TargetMode="External"/><Relationship Id="rId21" Type="http://schemas.openxmlformats.org/officeDocument/2006/relationships/hyperlink" Target="https://books.google.com/books?id=KAWwzHlDVksC&amp;q=eyepiece&amp;source=gbs_word_cloud_r&amp;cad=5" TargetMode="External"/><Relationship Id="rId34" Type="http://schemas.openxmlformats.org/officeDocument/2006/relationships/hyperlink" Target="https://books.google.com/books?id=KAWwzHlDVksC&amp;q=invention&amp;source=gbs_word_cloud_r&amp;cad=5" TargetMode="External"/><Relationship Id="rId42" Type="http://schemas.openxmlformats.org/officeDocument/2006/relationships/hyperlink" Target="https://books.google.com/books?id=KAWwzHlDVksC&amp;q=metal&amp;source=gbs_word_cloud_r&amp;cad=5" TargetMode="External"/><Relationship Id="rId47" Type="http://schemas.openxmlformats.org/officeDocument/2006/relationships/hyperlink" Target="https://books.google.com/books?id=KAWwzHlDVksC&amp;q=moon&amp;source=gbs_word_cloud_r&amp;cad=5" TargetMode="External"/><Relationship Id="rId50" Type="http://schemas.openxmlformats.org/officeDocument/2006/relationships/hyperlink" Target="https://books.google.com/books?id=KAWwzHlDVksC&amp;q=Mount+Wilson+Observatory&amp;source=gbs_word_cloud_r&amp;cad=5" TargetMode="External"/><Relationship Id="rId55" Type="http://schemas.openxmlformats.org/officeDocument/2006/relationships/hyperlink" Target="https://books.google.com/books?id=KAWwzHlDVksC&amp;q=observations&amp;source=gbs_word_cloud_r&amp;cad=5" TargetMode="External"/><Relationship Id="rId63" Type="http://schemas.openxmlformats.org/officeDocument/2006/relationships/hyperlink" Target="https://books.google.com/books?id=KAWwzHlDVksC&amp;q=polar+axis&amp;source=gbs_word_cloud_r&amp;cad=5" TargetMode="External"/><Relationship Id="rId68" Type="http://schemas.openxmlformats.org/officeDocument/2006/relationships/hyperlink" Target="https://books.google.com/books?id=KAWwzHlDVksC&amp;q=re%EF%AC%82ecting+telescope&amp;source=gbs_word_cloud_r&amp;cad=5" TargetMode="External"/><Relationship Id="rId76" Type="http://schemas.openxmlformats.org/officeDocument/2006/relationships/hyperlink" Target="https://books.google.com/books?id=KAWwzHlDVksC&amp;q=scienti%EF%AC%81c&amp;source=gbs_word_cloud_r&amp;cad=5" TargetMode="External"/><Relationship Id="rId84" Type="http://schemas.openxmlformats.org/officeDocument/2006/relationships/hyperlink" Target="https://books.google.com/books?id=KAWwzHlDVksC&amp;q=speculum&amp;source=gbs_word_cloud_r&amp;cad=5" TargetMode="External"/><Relationship Id="rId89" Type="http://schemas.openxmlformats.org/officeDocument/2006/relationships/hyperlink" Target="https://books.google.com/books?id=KAWwzHlDVksC&amp;q=Trans&amp;source=gbs_word_cloud_r&amp;cad=5" TargetMode="External"/><Relationship Id="rId7" Type="http://schemas.openxmlformats.org/officeDocument/2006/relationships/hyperlink" Target="https://books.google.com/books?id=KAWwzHlDVksC&amp;q=camera&amp;source=gbs_word_cloud_r&amp;cad=5" TargetMode="External"/><Relationship Id="rId71" Type="http://schemas.openxmlformats.org/officeDocument/2006/relationships/hyperlink" Target="https://books.google.com/books?id=KAWwzHlDVksC&amp;q=refractor&amp;source=gbs_word_cloud_r&amp;cad=5" TargetMode="External"/><Relationship Id="rId92" Type="http://schemas.openxmlformats.org/officeDocument/2006/relationships/hyperlink" Target="https://books.google.com/books?id=KAWwzHlDVksC&amp;q=tube&amp;source=gbs_word_cloud_r&amp;cad=5" TargetMode="External"/><Relationship Id="rId2" Type="http://schemas.openxmlformats.org/officeDocument/2006/relationships/hyperlink" Target="https://books.google.com/books?id=KAWwzHlDVksC&amp;q=achromatic&amp;source=gbs_word_cloud_r&amp;cad=5" TargetMode="External"/><Relationship Id="rId16" Type="http://schemas.openxmlformats.org/officeDocument/2006/relationships/hyperlink" Target="https://books.google.com/books?id=KAWwzHlDVksC&amp;q=disk&amp;source=gbs_word_cloud_r&amp;cad=5" TargetMode="External"/><Relationship Id="rId29" Type="http://schemas.openxmlformats.org/officeDocument/2006/relationships/hyperlink" Target="https://books.google.com/books?id=KAWwzHlDVksC&amp;q=%EF%AC%82at&amp;source=gbs_word_cloud_r&amp;cad=5" TargetMode="External"/><Relationship Id="rId11" Type="http://schemas.openxmlformats.org/officeDocument/2006/relationships/hyperlink" Target="https://books.google.com/books?id=KAWwzHlDVksC&amp;q=construction&amp;source=gbs_word_cloud_r&amp;cad=5" TargetMode="External"/><Relationship Id="rId24" Type="http://schemas.openxmlformats.org/officeDocument/2006/relationships/hyperlink" Target="https://books.google.com/books?id=KAWwzHlDVksC&amp;q=%EF%AC%81gure&amp;source=gbs_word_cloud_r&amp;cad=5" TargetMode="External"/><Relationship Id="rId32" Type="http://schemas.openxmlformats.org/officeDocument/2006/relationships/hyperlink" Target="https://books.google.com/books?id=KAWwzHlDVksC&amp;q=inches+aperture&amp;source=gbs_word_cloud_r&amp;cad=5" TargetMode="External"/><Relationship Id="rId37" Type="http://schemas.openxmlformats.org/officeDocument/2006/relationships/hyperlink" Target="https://books.google.com/books?id=KAWwzHlDVksC&amp;q=lens&amp;source=gbs_word_cloud_r&amp;cad=5" TargetMode="External"/><Relationship Id="rId40" Type="http://schemas.openxmlformats.org/officeDocument/2006/relationships/hyperlink" Target="https://books.google.com/books?id=KAWwzHlDVksC&amp;q=magni%EF%AC%81cation&amp;source=gbs_word_cloud_r&amp;cad=5" TargetMode="External"/><Relationship Id="rId45" Type="http://schemas.openxmlformats.org/officeDocument/2006/relationships/hyperlink" Target="https://books.google.com/books?id=KAWwzHlDVksC&amp;q=minutes+of+arc&amp;source=gbs_word_cloud_r&amp;cad=5" TargetMode="External"/><Relationship Id="rId53" Type="http://schemas.openxmlformats.org/officeDocument/2006/relationships/hyperlink" Target="https://books.google.com/books?id=KAWwzHlDVksC&amp;q=object-glass&amp;source=gbs_word_cloud_r&amp;cad=5" TargetMode="External"/><Relationship Id="rId58" Type="http://schemas.openxmlformats.org/officeDocument/2006/relationships/hyperlink" Target="https://books.google.com/books?id=KAWwzHlDVksC&amp;q=opticians&amp;source=gbs_word_cloud_r&amp;cad=5" TargetMode="External"/><Relationship Id="rId66" Type="http://schemas.openxmlformats.org/officeDocument/2006/relationships/hyperlink" Target="https://books.google.com/books?id=KAWwzHlDVksC&amp;q=quadrant&amp;source=gbs_word_cloud_r&amp;cad=5" TargetMode="External"/><Relationship Id="rId74" Type="http://schemas.openxmlformats.org/officeDocument/2006/relationships/hyperlink" Target="https://books.google.com/books?id=KAWwzHlDVksC&amp;q=Royal+Society&amp;source=gbs_word_cloud_r&amp;cad=5" TargetMode="External"/><Relationship Id="rId79" Type="http://schemas.openxmlformats.org/officeDocument/2006/relationships/hyperlink" Target="https://books.google.com/books?id=KAWwzHlDVksC&amp;q=spectra&amp;source=gbs_word_cloud_r&amp;cad=5" TargetMode="External"/><Relationship Id="rId87" Type="http://schemas.openxmlformats.org/officeDocument/2006/relationships/hyperlink" Target="https://books.google.com/books?id=KAWwzHlDVksC&amp;q=stellar&amp;source=gbs_word_cloud_r&amp;cad=5" TargetMode="External"/><Relationship Id="rId5" Type="http://schemas.openxmlformats.org/officeDocument/2006/relationships/hyperlink" Target="https://books.google.com/books?id=KAWwzHlDVksC&amp;q=appeared&amp;source=gbs_word_cloud_r&amp;cad=5" TargetMode="External"/><Relationship Id="rId61" Type="http://schemas.openxmlformats.org/officeDocument/2006/relationships/hyperlink" Target="https://books.google.com/books?id=KAWwzHlDVksC&amp;q=planets&amp;source=gbs_word_cloud_r&amp;cad=5" TargetMode="External"/><Relationship Id="rId82" Type="http://schemas.openxmlformats.org/officeDocument/2006/relationships/hyperlink" Target="https://books.google.com/books?id=KAWwzHlDVksC&amp;q=spectrum&amp;source=gbs_word_cloud_r&amp;cad=5" TargetMode="External"/><Relationship Id="rId90" Type="http://schemas.openxmlformats.org/officeDocument/2006/relationships/hyperlink" Target="https://books.google.com/books?id=KAWwzHlDVksC&amp;q=transit+circle&amp;source=gbs_word_cloud_r&amp;cad=5" TargetMode="External"/><Relationship Id="rId19" Type="http://schemas.openxmlformats.org/officeDocument/2006/relationships/hyperlink" Target="https://books.google.com/books?id=KAWwzHlDVksC&amp;q=equatorial&amp;source=gbs_word_cloud_r&amp;cad=5" TargetMode="External"/><Relationship Id="rId14" Type="http://schemas.openxmlformats.org/officeDocument/2006/relationships/hyperlink" Target="https://books.google.com/books?id=KAWwzHlDVksC&amp;q=diameter&amp;source=gbs_word_cloud_r&amp;cad=5" TargetMode="External"/><Relationship Id="rId22" Type="http://schemas.openxmlformats.org/officeDocument/2006/relationships/hyperlink" Target="https://books.google.com/books?id=KAWwzHlDVksC&amp;q=feet+focus&amp;source=gbs_word_cloud_r&amp;cad=5" TargetMode="External"/><Relationship Id="rId27" Type="http://schemas.openxmlformats.org/officeDocument/2006/relationships/hyperlink" Target="https://books.google.com/books?id=KAWwzHlDVksC&amp;q=%EF%AC%81nd&amp;source=gbs_word_cloud_r&amp;cad=5" TargetMode="External"/><Relationship Id="rId30" Type="http://schemas.openxmlformats.org/officeDocument/2006/relationships/hyperlink" Target="https://books.google.com/books?id=KAWwzHlDVksC&amp;q=focal+length&amp;source=gbs_word_cloud_r&amp;cad=5" TargetMode="External"/><Relationship Id="rId35" Type="http://schemas.openxmlformats.org/officeDocument/2006/relationships/hyperlink" Target="https://books.google.com/books?id=KAWwzHlDVksC&amp;q=lbid&amp;source=gbs_word_cloud_r&amp;cad=5" TargetMode="External"/><Relationship Id="rId43" Type="http://schemas.openxmlformats.org/officeDocument/2006/relationships/hyperlink" Target="https://books.google.com/books?id=KAWwzHlDVksC&amp;q=method&amp;source=gbs_word_cloud_r&amp;cad=5" TargetMode="External"/><Relationship Id="rId48" Type="http://schemas.openxmlformats.org/officeDocument/2006/relationships/hyperlink" Target="https://books.google.com/books?id=KAWwzHlDVksC&amp;q=motion&amp;source=gbs_word_cloud_r&amp;cad=5" TargetMode="External"/><Relationship Id="rId56" Type="http://schemas.openxmlformats.org/officeDocument/2006/relationships/hyperlink" Target="https://books.google.com/books?id=KAWwzHlDVksC&amp;q=Observatory&amp;source=gbs_word_cloud_r&amp;cad=5" TargetMode="External"/><Relationship Id="rId64" Type="http://schemas.openxmlformats.org/officeDocument/2006/relationships/hyperlink" Target="https://books.google.com/books?id=KAWwzHlDVksC&amp;q=polishing&amp;source=gbs_word_cloud_r&amp;cad=5" TargetMode="External"/><Relationship Id="rId69" Type="http://schemas.openxmlformats.org/officeDocument/2006/relationships/hyperlink" Target="https://books.google.com/books?id=KAWwzHlDVksC&amp;q=re%EF%AC%82ector&amp;source=gbs_word_cloud_r&amp;cad=5" TargetMode="External"/><Relationship Id="rId77" Type="http://schemas.openxmlformats.org/officeDocument/2006/relationships/hyperlink" Target="https://books.google.com/books?id=KAWwzHlDVksC&amp;q=slit&amp;source=gbs_word_cloud_r&amp;cad=5" TargetMode="External"/><Relationship Id="rId8" Type="http://schemas.openxmlformats.org/officeDocument/2006/relationships/hyperlink" Target="https://books.google.com/books?id=KAWwzHlDVksC&amp;q=cast&amp;source=gbs_word_cloud_r&amp;cad=5" TargetMode="External"/><Relationship Id="rId51" Type="http://schemas.openxmlformats.org/officeDocument/2006/relationships/hyperlink" Target="https://books.google.com/books?id=KAWwzHlDVksC&amp;q=nebulae&amp;source=gbs_word_cloud_r&amp;cad=5" TargetMode="External"/><Relationship Id="rId72" Type="http://schemas.openxmlformats.org/officeDocument/2006/relationships/hyperlink" Target="https://books.google.com/books?id=KAWwzHlDVksC&amp;q=right+ascension&amp;source=gbs_word_cloud_r&amp;cad=5" TargetMode="External"/><Relationship Id="rId80" Type="http://schemas.openxmlformats.org/officeDocument/2006/relationships/hyperlink" Target="https://books.google.com/books?id=KAWwzHlDVksC&amp;q=spectrograph&amp;source=gbs_word_cloud_r&amp;cad=5" TargetMode="External"/><Relationship Id="rId85" Type="http://schemas.openxmlformats.org/officeDocument/2006/relationships/hyperlink" Target="https://books.google.com/books?id=KAWwzHlDVksC&amp;q=speculum+metal&amp;source=gbs_word_cloud_r&amp;cad=5" TargetMode="External"/><Relationship Id="rId93" Type="http://schemas.openxmlformats.org/officeDocument/2006/relationships/hyperlink" Target="https://books.google.com/books?id=KAWwzHlDVksC&amp;q=Vide+Ref&amp;source=gbs_word_cloud_r&amp;cad=5" TargetMode="External"/><Relationship Id="rId3" Type="http://schemas.openxmlformats.org/officeDocument/2006/relationships/hyperlink" Target="https://books.google.com/books?id=KAWwzHlDVksC&amp;q=amateur&amp;source=gbs_word_cloud_r&amp;cad=5" TargetMode="External"/><Relationship Id="rId12" Type="http://schemas.openxmlformats.org/officeDocument/2006/relationships/hyperlink" Target="https://books.google.com/books?id=KAWwzHlDVksC&amp;q=convex&amp;source=gbs_word_cloud_r&amp;cad=5" TargetMode="External"/><Relationship Id="rId17" Type="http://schemas.openxmlformats.org/officeDocument/2006/relationships/hyperlink" Target="https://books.google.com/books?id=KAWwzHlDVksC&amp;q=Dollond&amp;source=gbs_word_cloud_r&amp;cad=5" TargetMode="External"/><Relationship Id="rId25" Type="http://schemas.openxmlformats.org/officeDocument/2006/relationships/hyperlink" Target="https://books.google.com/books?id=KAWwzHlDVksC&amp;q=%EF%AC%81lm&amp;source=gbs_word_cloud_r&amp;cad=5" TargetMode="External"/><Relationship Id="rId33" Type="http://schemas.openxmlformats.org/officeDocument/2006/relationships/hyperlink" Target="https://books.google.com/books?id=KAWwzHlDVksC&amp;q=instrument&amp;source=gbs_word_cloud_r&amp;cad=5" TargetMode="External"/><Relationship Id="rId38" Type="http://schemas.openxmlformats.org/officeDocument/2006/relationships/hyperlink" Target="https://books.google.com/books?id=KAWwzHlDVksC&amp;q=lenses&amp;source=gbs_word_cloud_r&amp;cad=5" TargetMode="External"/><Relationship Id="rId46" Type="http://schemas.openxmlformats.org/officeDocument/2006/relationships/hyperlink" Target="https://books.google.com/books?id=KAWwzHlDVksC&amp;q=mirror&amp;source=gbs_word_cloud_r&amp;cad=5" TargetMode="External"/><Relationship Id="rId59" Type="http://schemas.openxmlformats.org/officeDocument/2006/relationships/hyperlink" Target="https://books.google.com/books?id=KAWwzHlDVksC&amp;q=Paris+Observatory&amp;source=gbs_word_cloud_r&amp;cad=5" TargetMode="External"/><Relationship Id="rId67" Type="http://schemas.openxmlformats.org/officeDocument/2006/relationships/hyperlink" Target="https://books.google.com/books?id=KAWwzHlDVksC&amp;q=Ramsden&amp;source=gbs_word_cloud_r&amp;cad=5" TargetMode="External"/><Relationship Id="rId20" Type="http://schemas.openxmlformats.org/officeDocument/2006/relationships/hyperlink" Target="https://books.google.com/books?id=KAWwzHlDVksC&amp;q=equatorial+mounting&amp;source=gbs_word_cloud_r&amp;cad=5" TargetMode="External"/><Relationship Id="rId41" Type="http://schemas.openxmlformats.org/officeDocument/2006/relationships/hyperlink" Target="https://books.google.com/books?id=KAWwzHlDVksC&amp;q=meridian&amp;source=gbs_word_cloud_r&amp;cad=5" TargetMode="External"/><Relationship Id="rId54" Type="http://schemas.openxmlformats.org/officeDocument/2006/relationships/hyperlink" Target="https://books.google.com/books?id=KAWwzHlDVksC&amp;q=objective&amp;source=gbs_word_cloud_r&amp;cad=5" TargetMode="External"/><Relationship Id="rId62" Type="http://schemas.openxmlformats.org/officeDocument/2006/relationships/hyperlink" Target="https://books.google.com/books?id=KAWwzHlDVksC&amp;q=plate&amp;source=gbs_word_cloud_r&amp;cad=5" TargetMode="External"/><Relationship Id="rId70" Type="http://schemas.openxmlformats.org/officeDocument/2006/relationships/hyperlink" Target="https://books.google.com/books?id=KAWwzHlDVksC&amp;q=refracting&amp;source=gbs_word_cloud_r&amp;cad=5" TargetMode="External"/><Relationship Id="rId75" Type="http://schemas.openxmlformats.org/officeDocument/2006/relationships/hyperlink" Target="https://books.google.com/books?id=KAWwzHlDVksC&amp;q=satellites&amp;source=gbs_word_cloud_r&amp;cad=5" TargetMode="External"/><Relationship Id="rId83" Type="http://schemas.openxmlformats.org/officeDocument/2006/relationships/hyperlink" Target="https://books.google.com/books?id=KAWwzHlDVksC&amp;q=specula&amp;source=gbs_word_cloud_r&amp;cad=5" TargetMode="External"/><Relationship Id="rId88" Type="http://schemas.openxmlformats.org/officeDocument/2006/relationships/hyperlink" Target="https://books.google.com/books?id=KAWwzHlDVksC&amp;q=surface&amp;source=gbs_word_cloud_r&amp;cad=5" TargetMode="External"/><Relationship Id="rId91" Type="http://schemas.openxmlformats.org/officeDocument/2006/relationships/hyperlink" Target="https://books.google.com/books?id=KAWwzHlDVksC&amp;q=Troughton&amp;source=gbs_word_cloud_r&amp;cad=5" TargetMode="External"/><Relationship Id="rId1" Type="http://schemas.openxmlformats.org/officeDocument/2006/relationships/slideLayout" Target="../slideLayouts/slideLayout2.xml"/><Relationship Id="rId6" Type="http://schemas.openxmlformats.org/officeDocument/2006/relationships/hyperlink" Target="https://books.google.com/books?id=KAWwzHlDVksC&amp;q=astronomers&amp;source=gbs_word_cloud_r&amp;cad=5" TargetMode="External"/><Relationship Id="rId15" Type="http://schemas.openxmlformats.org/officeDocument/2006/relationships/hyperlink" Target="https://books.google.com/books?id=KAWwzHlDVksC&amp;q=dif%EF%AC%81culty&amp;source=gbs_word_cloud_r&amp;cad=5" TargetMode="External"/><Relationship Id="rId23" Type="http://schemas.openxmlformats.org/officeDocument/2006/relationships/hyperlink" Target="https://books.google.com/books?id=KAWwzHlDVksC&amp;q=%EF%AC%81eld&amp;source=gbs_word_cloud_r&amp;cad=5" TargetMode="External"/><Relationship Id="rId28" Type="http://schemas.openxmlformats.org/officeDocument/2006/relationships/hyperlink" Target="https://books.google.com/books?id=KAWwzHlDVksC&amp;q=%EF%AC%81tted&amp;source=gbs_word_cloud_r&amp;cad=5" TargetMode="External"/><Relationship Id="rId36" Type="http://schemas.openxmlformats.org/officeDocument/2006/relationships/hyperlink" Target="https://books.google.com/books?id=KAWwzHlDVksC&amp;q=later&amp;source=gbs_word_cloud_r&amp;cad=5" TargetMode="External"/><Relationship Id="rId49" Type="http://schemas.openxmlformats.org/officeDocument/2006/relationships/hyperlink" Target="https://books.google.com/books?id=KAWwzHlDVksC&amp;q=Mount+Wilson&amp;source=gbs_word_cloud_r&amp;cad=5" TargetMode="External"/><Relationship Id="rId57" Type="http://schemas.openxmlformats.org/officeDocument/2006/relationships/hyperlink" Target="https://books.google.com/books?id=KAWwzHlDVksC&amp;q=optical&amp;source=gbs_word_cloud_r&amp;cad=5" TargetMode="External"/><Relationship Id="rId10" Type="http://schemas.openxmlformats.org/officeDocument/2006/relationships/hyperlink" Target="https://books.google.com/books?id=KAWwzHlDVksC&amp;q=concave&amp;source=gbs_word_cloud_r&amp;cad=5" TargetMode="External"/><Relationship Id="rId31" Type="http://schemas.openxmlformats.org/officeDocument/2006/relationships/hyperlink" Target="https://books.google.com/books?id=KAWwzHlDVksC&amp;q=Galileo&amp;source=gbs_word_cloud_r&amp;cad=5" TargetMode="External"/><Relationship Id="rId44" Type="http://schemas.openxmlformats.org/officeDocument/2006/relationships/hyperlink" Target="https://books.google.com/books?id=KAWwzHlDVksC&amp;q=micrometer&amp;source=gbs_word_cloud_r&amp;cad=5" TargetMode="External"/><Relationship Id="rId52" Type="http://schemas.openxmlformats.org/officeDocument/2006/relationships/hyperlink" Target="https://books.google.com/books?id=KAWwzHlDVksC&amp;q=Newtonian&amp;source=gbs_word_cloud_r&amp;cad=5" TargetMode="External"/><Relationship Id="rId60" Type="http://schemas.openxmlformats.org/officeDocument/2006/relationships/hyperlink" Target="https://books.google.com/books?id=KAWwzHlDVksC&amp;q=photographic&amp;source=gbs_word_cloud_r&amp;cad=5" TargetMode="External"/><Relationship Id="rId65" Type="http://schemas.openxmlformats.org/officeDocument/2006/relationships/hyperlink" Target="https://books.google.com/books?id=KAWwzHlDVksC&amp;q=prism&amp;source=gbs_word_cloud_r&amp;cad=5" TargetMode="External"/><Relationship Id="rId73" Type="http://schemas.openxmlformats.org/officeDocument/2006/relationships/hyperlink" Target="https://books.google.com/books?id=KAWwzHlDVksC&amp;q=rotated&amp;source=gbs_word_cloud_r&amp;cad=5" TargetMode="External"/><Relationship Id="rId78" Type="http://schemas.openxmlformats.org/officeDocument/2006/relationships/hyperlink" Target="https://books.google.com/books?id=KAWwzHlDVksC&amp;q=solar&amp;source=gbs_word_cloud_r&amp;cad=5" TargetMode="External"/><Relationship Id="rId81" Type="http://schemas.openxmlformats.org/officeDocument/2006/relationships/hyperlink" Target="https://books.google.com/books?id=KAWwzHlDVksC&amp;q=spectroheliograph&amp;source=gbs_word_cloud_r&amp;cad=5" TargetMode="External"/><Relationship Id="rId86" Type="http://schemas.openxmlformats.org/officeDocument/2006/relationships/hyperlink" Target="https://books.google.com/books?id=KAWwzHlDVksC&amp;q=spherical+aberration&amp;source=gbs_word_cloud_r&amp;cad=5" TargetMode="External"/><Relationship Id="rId94" Type="http://schemas.openxmlformats.org/officeDocument/2006/relationships/hyperlink" Target="https://books.google.com/books?id=KAWwzHlDVksC&amp;q=Yerkes&amp;source=gbs_word_cloud_r&amp;cad=5" TargetMode="External"/><Relationship Id="rId4" Type="http://schemas.openxmlformats.org/officeDocument/2006/relationships/hyperlink" Target="https://books.google.com/books?id=KAWwzHlDVksC&amp;q=aperture+ratio&amp;source=gbs_word_cloud_r&amp;cad=5" TargetMode="External"/><Relationship Id="rId9" Type="http://schemas.openxmlformats.org/officeDocument/2006/relationships/hyperlink" Target="https://books.google.com/books?id=KAWwzHlDVksC&amp;q=century&amp;source=gbs_word_cloud_r&amp;cad=5"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encyclopedia.com/science-and-technology/computers-and-electrical-engineering/electrical-engineering/radio" TargetMode="External"/><Relationship Id="rId13" Type="http://schemas.openxmlformats.org/officeDocument/2006/relationships/hyperlink" Target="https://www.thebalance.com/doctor-career-information-526008" TargetMode="External"/><Relationship Id="rId18" Type="http://schemas.openxmlformats.org/officeDocument/2006/relationships/hyperlink" Target="https://s3.amazonaws.com/scschoolfiles/819/visualization_to_improve_comprehension.docx" TargetMode="External"/><Relationship Id="rId3" Type="http://schemas.openxmlformats.org/officeDocument/2006/relationships/hyperlink" Target="https://s3.amazonaws.com/scschoolfiles/819/1700%E2%80%99s_timeline.pptx" TargetMode="External"/><Relationship Id="rId7" Type="http://schemas.openxmlformats.org/officeDocument/2006/relationships/hyperlink" Target="https://www.census.gov/history/www/through_the_decades/fast_facts/1900_fast_facts.html" TargetMode="External"/><Relationship Id="rId12" Type="http://schemas.openxmlformats.org/officeDocument/2006/relationships/hyperlink" Target="https://www.doubledtrailers.com/45-random-amazing-bizarre-horse-facts/" TargetMode="External"/><Relationship Id="rId17" Type="http://schemas.openxmlformats.org/officeDocument/2006/relationships/hyperlink" Target="https://s3.amazonaws.com/scschoolfiles/819/summary_paraphrasing_quotes.pptx" TargetMode="External"/><Relationship Id="rId2" Type="http://schemas.openxmlformats.org/officeDocument/2006/relationships/hyperlink" Target="https://s3.amazonaws.com/scschoolfiles/819/1600%E2%80%99s_timeline.pptx" TargetMode="External"/><Relationship Id="rId16" Type="http://schemas.openxmlformats.org/officeDocument/2006/relationships/hyperlink" Target="https://s3.amazonaws.com/scschoolfiles/819/commonpersuasivetechniques.ppt" TargetMode="External"/><Relationship Id="rId1" Type="http://schemas.openxmlformats.org/officeDocument/2006/relationships/slideLayout" Target="../slideLayouts/slideLayout2.xml"/><Relationship Id="rId6" Type="http://schemas.openxmlformats.org/officeDocument/2006/relationships/hyperlink" Target="https://www.si.edu/explore" TargetMode="External"/><Relationship Id="rId11" Type="http://schemas.openxmlformats.org/officeDocument/2006/relationships/hyperlink" Target="https://s3.amazonaws.com/scschoolfiles/819/journal.docx" TargetMode="External"/><Relationship Id="rId5" Type="http://schemas.openxmlformats.org/officeDocument/2006/relationships/hyperlink" Target="https://www.britannica.com/" TargetMode="External"/><Relationship Id="rId15" Type="http://schemas.openxmlformats.org/officeDocument/2006/relationships/hyperlink" Target="https://s3.amazonaws.com/scschoolfiles/819/february_02-27-2017b.pptx" TargetMode="External"/><Relationship Id="rId10" Type="http://schemas.openxmlformats.org/officeDocument/2006/relationships/hyperlink" Target="https://www.google.com/search?q=BORDER&amp;rlz=1C1NHXL_enUS696US696&amp;source=lnms&amp;tbm=isch&amp;sa=X&amp;ved=0ahUKEwjbq7-bkuPSAhWd2YMKHRCFCgIQ_AUICCgB&amp;biw=1366&amp;bih=638" TargetMode="External"/><Relationship Id="rId4" Type="http://schemas.openxmlformats.org/officeDocument/2006/relationships/hyperlink" Target="https://s3.amazonaws.com/scschoolfiles/819/1800%E2%80%99s_timeline.pptx" TargetMode="External"/><Relationship Id="rId9" Type="http://schemas.openxmlformats.org/officeDocument/2006/relationships/hyperlink" Target="https://www.google.com/search?q=LOGS+DIARY+PAGES&amp;rlz=1C1NHXL_enUS696US696&amp;espv=2&amp;tbm=isch&amp;tbo=u&amp;source=univ&amp;sa=X&amp;ved=0ahUKEwiMioLS8OLSAhWV0YMKHeQpDiIQsAQIGg&amp;biw=1366&amp;bih=638" TargetMode="External"/><Relationship Id="rId14" Type="http://schemas.openxmlformats.org/officeDocument/2006/relationships/hyperlink" Target="http://learn.org/articles/Medical_Doctor_Education_Career_and_Salary_FAQ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asybib.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010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13855" y="-228600"/>
            <a:ext cx="8830234" cy="1600199"/>
          </a:xfrm>
          <a:prstGeom prst="rect">
            <a:avLst/>
          </a:prstGeom>
          <a:noFill/>
          <a:ln>
            <a:noFill/>
          </a:ln>
        </p:spPr>
        <p:txBody>
          <a:bodyPr lIns="91425" tIns="45700" rIns="91425" bIns="45700" anchor="ctr" anchorCtr="0">
            <a:noAutofit/>
          </a:bodyPr>
          <a:lstStyle/>
          <a:p>
            <a:pPr lvl="0" algn="l">
              <a:spcBef>
                <a:spcPts val="0"/>
              </a:spcBef>
              <a:buClr>
                <a:srgbClr val="7030A0"/>
              </a:buClr>
              <a:buSzPct val="25000"/>
            </a:pPr>
            <a:r>
              <a:rPr lang="en-US" sz="1200" b="1" i="0" u="none" strike="noStrike" cap="none" dirty="0" smtClean="0">
                <a:solidFill>
                  <a:srgbClr val="7030A0"/>
                </a:solidFill>
                <a:latin typeface="Comic Sans MS"/>
                <a:ea typeface="Comic Sans MS"/>
                <a:cs typeface="Comic Sans MS"/>
                <a:sym typeface="Comic Sans MS"/>
              </a:rPr>
              <a:t>Documentation Website Pictures   </a:t>
            </a:r>
            <a:br>
              <a:rPr lang="en-US" sz="1200" b="1" i="0" u="none" strike="noStrike" cap="none" dirty="0" smtClean="0">
                <a:solidFill>
                  <a:srgbClr val="7030A0"/>
                </a:solidFill>
                <a:latin typeface="Comic Sans MS"/>
                <a:ea typeface="Comic Sans MS"/>
                <a:cs typeface="Comic Sans MS"/>
                <a:sym typeface="Comic Sans MS"/>
              </a:rPr>
            </a:br>
            <a:r>
              <a:rPr lang="en-US" sz="1200" b="1" i="1" u="sng" dirty="0" smtClean="0">
                <a:latin typeface="Comic Sans MS"/>
                <a:ea typeface="Comic Sans MS"/>
                <a:cs typeface="Comic Sans MS"/>
                <a:sym typeface="Comic Sans MS"/>
              </a:rPr>
              <a:t>1. Write the MLA documentation for 10 </a:t>
            </a:r>
            <a:br>
              <a:rPr lang="en-US" sz="1200" b="1" i="1" u="sng" dirty="0" smtClean="0">
                <a:latin typeface="Comic Sans MS"/>
                <a:ea typeface="Comic Sans MS"/>
                <a:cs typeface="Comic Sans MS"/>
                <a:sym typeface="Comic Sans MS"/>
              </a:rPr>
            </a:br>
            <a:r>
              <a:rPr lang="en-US" sz="1200" b="1" i="1" u="sng" dirty="0" smtClean="0">
                <a:latin typeface="Comic Sans MS"/>
                <a:ea typeface="Comic Sans MS"/>
                <a:cs typeface="Comic Sans MS"/>
                <a:sym typeface="Comic Sans MS"/>
              </a:rPr>
              <a:t>2. Copy only this SLIDE to a new Documentation Log</a:t>
            </a:r>
            <a:br>
              <a:rPr lang="en-US" sz="1200" b="1" i="1" u="sng" dirty="0" smtClean="0">
                <a:latin typeface="Comic Sans MS"/>
                <a:ea typeface="Comic Sans MS"/>
                <a:cs typeface="Comic Sans MS"/>
                <a:sym typeface="Comic Sans MS"/>
              </a:rPr>
            </a:br>
            <a:r>
              <a:rPr lang="en-US" sz="1200" b="1" i="1" u="sng" dirty="0" smtClean="0">
                <a:latin typeface="Comic Sans MS"/>
                <a:ea typeface="Comic Sans MS"/>
                <a:cs typeface="Comic Sans MS"/>
                <a:sym typeface="Comic Sans MS"/>
              </a:rPr>
              <a:t>3. Write the documentation save, and email</a:t>
            </a:r>
            <a:br>
              <a:rPr lang="en-US" sz="1200" b="1" i="1" u="sng" dirty="0" smtClean="0">
                <a:latin typeface="Comic Sans MS"/>
                <a:ea typeface="Comic Sans MS"/>
                <a:cs typeface="Comic Sans MS"/>
                <a:sym typeface="Comic Sans MS"/>
              </a:rPr>
            </a:br>
            <a:r>
              <a:rPr lang="en-US" sz="1200" b="1" i="1" u="sng" dirty="0" smtClean="0">
                <a:latin typeface="Comic Sans MS"/>
                <a:ea typeface="Comic Sans MS"/>
                <a:cs typeface="Comic Sans MS"/>
                <a:sym typeface="Comic Sans MS"/>
              </a:rPr>
              <a:t>4. Put one copy in your </a:t>
            </a:r>
            <a:r>
              <a:rPr lang="en-US" sz="1200" b="1" i="1" u="sng" dirty="0">
                <a:latin typeface="Comic Sans MS"/>
                <a:ea typeface="Comic Sans MS"/>
                <a:cs typeface="Comic Sans MS"/>
                <a:sym typeface="Comic Sans MS"/>
              </a:rPr>
              <a:t>scrapbook or PPT</a:t>
            </a:r>
            <a:r>
              <a:rPr lang="en-US" sz="1200" b="0" i="0" u="none" strike="noStrike" cap="none" dirty="0" smtClean="0">
                <a:latin typeface="Calibri"/>
                <a:ea typeface="Calibri"/>
                <a:cs typeface="Calibri"/>
                <a:sym typeface="Calibri"/>
              </a:rPr>
              <a:t/>
            </a:r>
            <a:br>
              <a:rPr lang="en-US" sz="1200" b="0" i="0" u="none" strike="noStrike" cap="none" dirty="0" smtClean="0">
                <a:latin typeface="Calibri"/>
                <a:ea typeface="Calibri"/>
                <a:cs typeface="Calibri"/>
                <a:sym typeface="Calibri"/>
              </a:rPr>
            </a:br>
            <a:endParaRPr lang="en-US" sz="1200" b="0" i="0" u="none" strike="noStrike" cap="none" dirty="0">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224225498"/>
              </p:ext>
            </p:extLst>
          </p:nvPr>
        </p:nvGraphicFramePr>
        <p:xfrm>
          <a:off x="27709" y="990597"/>
          <a:ext cx="7050338" cy="5867401"/>
        </p:xfrm>
        <a:graphic>
          <a:graphicData uri="http://schemas.openxmlformats.org/drawingml/2006/table">
            <a:tbl>
              <a:tblPr firstRow="1" bandRow="1">
                <a:noFill/>
              </a:tblPr>
              <a:tblGrid>
                <a:gridCol w="7050338"/>
              </a:tblGrid>
              <a:tr h="550388">
                <a:tc>
                  <a:txBody>
                    <a:bodyPr/>
                    <a:lstStyle/>
                    <a:p>
                      <a:pPr marL="0" marR="0" lvl="0" indent="0" algn="l" rtl="0">
                        <a:spcBef>
                          <a:spcPts val="0"/>
                        </a:spcBef>
                        <a:buSzPct val="25000"/>
                        <a:buNone/>
                      </a:pPr>
                      <a:r>
                        <a:rPr lang="en-US" sz="1800" dirty="0"/>
                        <a:t>1</a:t>
                      </a:r>
                      <a:r>
                        <a:rPr lang="en-US" sz="1800" dirty="0" smtClean="0"/>
                        <a:t>. </a:t>
                      </a:r>
                      <a:endParaRPr lang="en-US" sz="1800" dirty="0"/>
                    </a:p>
                  </a:txBody>
                  <a:tcPr marL="68575" marR="68575" marT="45725" marB="45725"/>
                </a:tc>
              </a:tr>
              <a:tr h="550388">
                <a:tc>
                  <a:txBody>
                    <a:bodyPr/>
                    <a:lstStyle/>
                    <a:p>
                      <a:pPr marL="0" marR="0" lvl="0" indent="0" algn="l" rtl="0">
                        <a:spcBef>
                          <a:spcPts val="0"/>
                        </a:spcBef>
                        <a:buSzPct val="25000"/>
                        <a:buNone/>
                      </a:pPr>
                      <a:r>
                        <a:rPr lang="en-US" sz="1800" dirty="0"/>
                        <a:t>2.</a:t>
                      </a:r>
                    </a:p>
                  </a:txBody>
                  <a:tcPr marL="68575" marR="68575" marT="45725" marB="45725"/>
                </a:tc>
              </a:tr>
              <a:tr h="550388">
                <a:tc>
                  <a:txBody>
                    <a:bodyPr/>
                    <a:lstStyle/>
                    <a:p>
                      <a:pPr marL="0" marR="0" lvl="0" indent="0" algn="l" rtl="0">
                        <a:spcBef>
                          <a:spcPts val="0"/>
                        </a:spcBef>
                        <a:buSzPct val="25000"/>
                        <a:buNone/>
                      </a:pPr>
                      <a:r>
                        <a:rPr lang="en-US" sz="1800"/>
                        <a:t>3.</a:t>
                      </a:r>
                    </a:p>
                  </a:txBody>
                  <a:tcPr marL="68575" marR="68575" marT="45725" marB="45725"/>
                </a:tc>
              </a:tr>
              <a:tr h="550388">
                <a:tc>
                  <a:txBody>
                    <a:bodyPr/>
                    <a:lstStyle/>
                    <a:p>
                      <a:pPr marL="0" marR="0" lvl="0" indent="0" algn="l" rtl="0">
                        <a:spcBef>
                          <a:spcPts val="0"/>
                        </a:spcBef>
                        <a:buSzPct val="25000"/>
                        <a:buNone/>
                      </a:pPr>
                      <a:r>
                        <a:rPr lang="en-US" sz="1800" dirty="0"/>
                        <a:t>4.</a:t>
                      </a:r>
                    </a:p>
                  </a:txBody>
                  <a:tcPr marL="68575" marR="68575" marT="45725" marB="45725"/>
                </a:tc>
              </a:tr>
              <a:tr h="550388">
                <a:tc>
                  <a:txBody>
                    <a:bodyPr/>
                    <a:lstStyle/>
                    <a:p>
                      <a:pPr marL="0" marR="0" lvl="0" indent="0" algn="l" rtl="0">
                        <a:spcBef>
                          <a:spcPts val="0"/>
                        </a:spcBef>
                        <a:buSzPct val="25000"/>
                        <a:buNone/>
                      </a:pPr>
                      <a:r>
                        <a:rPr lang="en-US" sz="1800" dirty="0" smtClean="0"/>
                        <a:t>5.</a:t>
                      </a:r>
                      <a:endParaRPr lang="en-US" sz="1800" dirty="0"/>
                    </a:p>
                  </a:txBody>
                  <a:tcPr marL="68575" marR="68575" marT="45725" marB="45725"/>
                </a:tc>
              </a:tr>
              <a:tr h="550388">
                <a:tc>
                  <a:txBody>
                    <a:bodyPr/>
                    <a:lstStyle/>
                    <a:p>
                      <a:pPr marL="0" marR="0" lvl="0" indent="0" algn="l" rtl="0">
                        <a:spcBef>
                          <a:spcPts val="0"/>
                        </a:spcBef>
                        <a:buSzPct val="25000"/>
                        <a:buNone/>
                      </a:pPr>
                      <a:r>
                        <a:rPr lang="en-US" sz="1800" dirty="0" smtClean="0"/>
                        <a:t>6.</a:t>
                      </a:r>
                      <a:endParaRPr lang="en-US" sz="1800" dirty="0"/>
                    </a:p>
                  </a:txBody>
                  <a:tcPr marL="68575" marR="68575" marT="45725" marB="45725"/>
                </a:tc>
              </a:tr>
              <a:tr h="550388">
                <a:tc>
                  <a:txBody>
                    <a:bodyPr/>
                    <a:lstStyle/>
                    <a:p>
                      <a:pPr marL="0" marR="0" lvl="0" indent="0" algn="l" rtl="0">
                        <a:spcBef>
                          <a:spcPts val="0"/>
                        </a:spcBef>
                        <a:buSzPct val="25000"/>
                        <a:buNone/>
                      </a:pPr>
                      <a:r>
                        <a:rPr lang="en-US" sz="1800" dirty="0" smtClean="0"/>
                        <a:t>7.</a:t>
                      </a:r>
                      <a:endParaRPr lang="en-US" sz="1800" dirty="0"/>
                    </a:p>
                  </a:txBody>
                  <a:tcPr marL="68575" marR="68575" marT="45725" marB="45725"/>
                </a:tc>
              </a:tr>
              <a:tr h="550388">
                <a:tc>
                  <a:txBody>
                    <a:bodyPr/>
                    <a:lstStyle/>
                    <a:p>
                      <a:pPr marL="0" marR="0" lvl="0" indent="0" algn="l" rtl="0">
                        <a:spcBef>
                          <a:spcPts val="0"/>
                        </a:spcBef>
                        <a:buSzPct val="25000"/>
                        <a:buNone/>
                      </a:pPr>
                      <a:r>
                        <a:rPr lang="en-US" sz="1800" dirty="0" smtClean="0"/>
                        <a:t>8.</a:t>
                      </a:r>
                      <a:endParaRPr lang="en-US" sz="1800" dirty="0"/>
                    </a:p>
                  </a:txBody>
                  <a:tcPr marL="68575" marR="68575" marT="45725" marB="45725"/>
                </a:tc>
              </a:tr>
              <a:tr h="550388">
                <a:tc>
                  <a:txBody>
                    <a:bodyPr/>
                    <a:lstStyle/>
                    <a:p>
                      <a:pPr marL="0" marR="0" lvl="0" indent="0" algn="l" rtl="0">
                        <a:spcBef>
                          <a:spcPts val="0"/>
                        </a:spcBef>
                        <a:buSzPct val="25000"/>
                        <a:buNone/>
                      </a:pPr>
                      <a:r>
                        <a:rPr lang="en-US" sz="1800" dirty="0" smtClean="0"/>
                        <a:t>9.</a:t>
                      </a:r>
                      <a:endParaRPr lang="en-US" sz="1800" dirty="0"/>
                    </a:p>
                  </a:txBody>
                  <a:tcPr marL="68575" marR="68575" marT="45725" marB="45725"/>
                </a:tc>
              </a:tr>
              <a:tr h="913909">
                <a:tc>
                  <a:txBody>
                    <a:bodyPr/>
                    <a:lstStyle/>
                    <a:p>
                      <a:pPr marL="0" marR="0" lvl="0" indent="0" algn="l" rtl="0">
                        <a:spcBef>
                          <a:spcPts val="0"/>
                        </a:spcBef>
                        <a:buSzPct val="25000"/>
                        <a:buNone/>
                      </a:pPr>
                      <a:r>
                        <a:rPr lang="en-US" sz="1800" dirty="0" smtClean="0"/>
                        <a:t>10.</a:t>
                      </a:r>
                      <a:endParaRPr lang="en-US" sz="1800" dirty="0"/>
                    </a:p>
                  </a:txBody>
                  <a:tcPr marL="68575" marR="68575" marT="45725" marB="45725"/>
                </a:tc>
              </a:tr>
            </a:tbl>
          </a:graphicData>
        </a:graphic>
      </p:graphicFrame>
      <p:pic>
        <p:nvPicPr>
          <p:cNvPr id="794" name="Shape 794"/>
          <p:cNvPicPr preferRelativeResize="0"/>
          <p:nvPr/>
        </p:nvPicPr>
        <p:blipFill rotWithShape="1">
          <a:blip r:embed="rId3">
            <a:alphaModFix/>
          </a:blip>
          <a:srcRect/>
          <a:stretch/>
        </p:blipFill>
        <p:spPr>
          <a:xfrm>
            <a:off x="7078047" y="13855"/>
            <a:ext cx="2065953" cy="6844145"/>
          </a:xfrm>
          <a:prstGeom prst="rect">
            <a:avLst/>
          </a:prstGeom>
          <a:noFill/>
          <a:ln>
            <a:noFill/>
          </a:ln>
        </p:spPr>
      </p:pic>
    </p:spTree>
    <p:extLst>
      <p:ext uri="{BB962C8B-B14F-4D97-AF65-F5344CB8AC3E}">
        <p14:creationId xmlns:p14="http://schemas.microsoft.com/office/powerpoint/2010/main" val="97485402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0" y="-90212"/>
            <a:ext cx="9144000" cy="1320800"/>
          </a:xfrm>
          <a:prstGeom prst="rect">
            <a:avLst/>
          </a:prstGeom>
          <a:noFill/>
          <a:ln>
            <a:noFill/>
          </a:ln>
        </p:spPr>
        <p:txBody>
          <a:bodyPr lIns="91425" tIns="45700" rIns="91425" bIns="45700" anchor="ctr" anchorCtr="0">
            <a:noAutofit/>
          </a:bodyPr>
          <a:lstStyle/>
          <a:p>
            <a:pPr lvl="0" algn="l">
              <a:spcBef>
                <a:spcPts val="0"/>
              </a:spcBef>
              <a:buClr>
                <a:srgbClr val="7030A0"/>
              </a:buClr>
              <a:buSzPct val="25000"/>
            </a:pPr>
            <a:r>
              <a:rPr lang="en-US" sz="1200" b="1" i="0" u="none" strike="noStrike" cap="none" dirty="0" smtClean="0">
                <a:solidFill>
                  <a:srgbClr val="7030A0"/>
                </a:solidFill>
                <a:latin typeface="Comic Sans MS"/>
                <a:ea typeface="Comic Sans MS"/>
                <a:cs typeface="Comic Sans MS"/>
                <a:sym typeface="Comic Sans MS"/>
              </a:rPr>
              <a:t>Documentation </a:t>
            </a:r>
            <a:r>
              <a:rPr lang="en-US" sz="1200" b="1" i="0" u="none" strike="noStrike" cap="none" dirty="0">
                <a:solidFill>
                  <a:srgbClr val="7030A0"/>
                </a:solidFill>
                <a:latin typeface="Comic Sans MS"/>
                <a:ea typeface="Comic Sans MS"/>
                <a:cs typeface="Comic Sans MS"/>
                <a:sym typeface="Comic Sans MS"/>
              </a:rPr>
              <a:t>Website </a:t>
            </a:r>
            <a:br>
              <a:rPr lang="en-US" sz="1200" b="1" i="0" u="none" strike="noStrike" cap="none" dirty="0">
                <a:solidFill>
                  <a:srgbClr val="7030A0"/>
                </a:solidFill>
                <a:latin typeface="Comic Sans MS"/>
                <a:ea typeface="Comic Sans MS"/>
                <a:cs typeface="Comic Sans MS"/>
                <a:sym typeface="Comic Sans MS"/>
              </a:rPr>
            </a:br>
            <a:r>
              <a:rPr lang="en-US" sz="1200" b="1" i="1" u="sng" dirty="0">
                <a:latin typeface="Comic Sans MS"/>
                <a:ea typeface="Comic Sans MS"/>
                <a:cs typeface="Comic Sans MS"/>
                <a:sym typeface="Comic Sans MS"/>
              </a:rPr>
              <a:t>1. Write the MLA documentation for 10 </a:t>
            </a:r>
            <a:br>
              <a:rPr lang="en-US" sz="1200" b="1" i="1" u="sng" dirty="0">
                <a:latin typeface="Comic Sans MS"/>
                <a:ea typeface="Comic Sans MS"/>
                <a:cs typeface="Comic Sans MS"/>
                <a:sym typeface="Comic Sans MS"/>
              </a:rPr>
            </a:br>
            <a:r>
              <a:rPr lang="en-US" sz="1200" b="1" i="1" u="sng" dirty="0" smtClean="0">
                <a:latin typeface="Comic Sans MS"/>
                <a:ea typeface="Comic Sans MS"/>
                <a:cs typeface="Comic Sans MS"/>
                <a:sym typeface="Comic Sans MS"/>
              </a:rPr>
              <a:t>2. Copy </a:t>
            </a:r>
            <a:r>
              <a:rPr lang="en-US" sz="1200" b="1" i="1" u="sng" dirty="0">
                <a:latin typeface="Comic Sans MS"/>
                <a:ea typeface="Comic Sans MS"/>
                <a:cs typeface="Comic Sans MS"/>
                <a:sym typeface="Comic Sans MS"/>
              </a:rPr>
              <a:t>only this </a:t>
            </a:r>
            <a:r>
              <a:rPr lang="en-US" sz="1200" b="1" i="1" u="sng" dirty="0" smtClean="0">
                <a:latin typeface="Comic Sans MS"/>
                <a:ea typeface="Comic Sans MS"/>
                <a:cs typeface="Comic Sans MS"/>
                <a:sym typeface="Comic Sans MS"/>
              </a:rPr>
              <a:t>SLIDE </a:t>
            </a:r>
            <a:r>
              <a:rPr lang="en-US" sz="1200" b="1" i="1" u="sng" dirty="0">
                <a:latin typeface="Comic Sans MS"/>
                <a:ea typeface="Comic Sans MS"/>
                <a:cs typeface="Comic Sans MS"/>
                <a:sym typeface="Comic Sans MS"/>
              </a:rPr>
              <a:t>to a new </a:t>
            </a:r>
            <a:r>
              <a:rPr lang="en-US" sz="1200" b="1" i="1" u="sng" dirty="0" smtClean="0">
                <a:latin typeface="Comic Sans MS"/>
                <a:ea typeface="Comic Sans MS"/>
                <a:cs typeface="Comic Sans MS"/>
                <a:sym typeface="Comic Sans MS"/>
              </a:rPr>
              <a:t>Documentation </a:t>
            </a:r>
            <a:r>
              <a:rPr lang="en-US" sz="1200" b="1" i="1" u="sng" dirty="0">
                <a:latin typeface="Comic Sans MS"/>
                <a:ea typeface="Comic Sans MS"/>
                <a:cs typeface="Comic Sans MS"/>
                <a:sym typeface="Comic Sans MS"/>
              </a:rPr>
              <a:t>Log</a:t>
            </a:r>
            <a:br>
              <a:rPr lang="en-US" sz="1200" b="1" i="1" u="sng" dirty="0">
                <a:latin typeface="Comic Sans MS"/>
                <a:ea typeface="Comic Sans MS"/>
                <a:cs typeface="Comic Sans MS"/>
                <a:sym typeface="Comic Sans MS"/>
              </a:rPr>
            </a:br>
            <a:r>
              <a:rPr lang="en-US" sz="1200" b="1" i="1" u="sng" dirty="0" smtClean="0">
                <a:latin typeface="Comic Sans MS"/>
                <a:ea typeface="Comic Sans MS"/>
                <a:cs typeface="Comic Sans MS"/>
                <a:sym typeface="Comic Sans MS"/>
              </a:rPr>
              <a:t>3. </a:t>
            </a:r>
            <a:r>
              <a:rPr lang="en-US" sz="1200" b="1" i="1" u="sng" dirty="0">
                <a:latin typeface="Comic Sans MS"/>
                <a:ea typeface="Comic Sans MS"/>
                <a:cs typeface="Comic Sans MS"/>
                <a:sym typeface="Comic Sans MS"/>
              </a:rPr>
              <a:t>Write the documentation save, and email</a:t>
            </a:r>
            <a:br>
              <a:rPr lang="en-US" sz="1200" b="1" i="1" u="sng" dirty="0">
                <a:latin typeface="Comic Sans MS"/>
                <a:ea typeface="Comic Sans MS"/>
                <a:cs typeface="Comic Sans MS"/>
                <a:sym typeface="Comic Sans MS"/>
              </a:rPr>
            </a:br>
            <a:r>
              <a:rPr lang="en-US" sz="1200" b="1" i="1" u="sng" dirty="0" smtClean="0">
                <a:latin typeface="Comic Sans MS"/>
                <a:ea typeface="Comic Sans MS"/>
                <a:cs typeface="Comic Sans MS"/>
                <a:sym typeface="Comic Sans MS"/>
              </a:rPr>
              <a:t>4. </a:t>
            </a:r>
            <a:r>
              <a:rPr lang="en-US" sz="1200" b="1" i="1" u="sng" dirty="0">
                <a:latin typeface="Comic Sans MS"/>
                <a:ea typeface="Comic Sans MS"/>
                <a:cs typeface="Comic Sans MS"/>
                <a:sym typeface="Comic Sans MS"/>
              </a:rPr>
              <a:t>Put one copy in your scrapbook or PPT.</a:t>
            </a:r>
            <a:endParaRPr lang="en-US" sz="1200" b="1" i="1" u="sng" strike="noStrike" cap="none" dirty="0">
              <a:solidFill>
                <a:srgbClr val="F559C8"/>
              </a:solidFill>
              <a:latin typeface="Comic Sans MS"/>
              <a:ea typeface="Comic Sans MS"/>
              <a:cs typeface="Comic Sans MS"/>
              <a:sym typeface="Comic Sans MS"/>
            </a:endParaRPr>
          </a:p>
        </p:txBody>
      </p:sp>
      <p:graphicFrame>
        <p:nvGraphicFramePr>
          <p:cNvPr id="806" name="Shape 806"/>
          <p:cNvGraphicFramePr/>
          <p:nvPr>
            <p:extLst>
              <p:ext uri="{D42A27DB-BD31-4B8C-83A1-F6EECF244321}">
                <p14:modId xmlns:p14="http://schemas.microsoft.com/office/powerpoint/2010/main" val="2582808328"/>
              </p:ext>
            </p:extLst>
          </p:nvPr>
        </p:nvGraphicFramePr>
        <p:xfrm>
          <a:off x="76200" y="1200097"/>
          <a:ext cx="8885036" cy="6766011"/>
        </p:xfrm>
        <a:graphic>
          <a:graphicData uri="http://schemas.openxmlformats.org/drawingml/2006/table">
            <a:tbl>
              <a:tblPr firstRow="1" bandRow="1">
                <a:noFill/>
              </a:tblPr>
              <a:tblGrid>
                <a:gridCol w="8885036"/>
              </a:tblGrid>
              <a:tr h="625823">
                <a:tc>
                  <a:txBody>
                    <a:bodyPr/>
                    <a:lstStyle/>
                    <a:p>
                      <a:pPr marL="0" marR="0" lvl="0" indent="0" algn="l" rtl="0">
                        <a:spcBef>
                          <a:spcPts val="0"/>
                        </a:spcBef>
                        <a:buSzPct val="25000"/>
                        <a:buNone/>
                      </a:pPr>
                      <a:r>
                        <a:rPr lang="en-US" sz="1600" b="1" dirty="0"/>
                        <a:t>1</a:t>
                      </a:r>
                      <a:r>
                        <a:rPr lang="en-US" sz="1600" b="1" dirty="0" smtClean="0"/>
                        <a:t>. </a:t>
                      </a:r>
                      <a:r>
                        <a:rPr lang="en-US" sz="1600" b="1" i="0" kern="1200" dirty="0" smtClean="0">
                          <a:solidFill>
                            <a:schemeClr val="tx1"/>
                          </a:solidFill>
                          <a:effectLst/>
                          <a:latin typeface="+mn-lt"/>
                          <a:ea typeface="+mn-ea"/>
                          <a:cs typeface="+mn-cs"/>
                        </a:rPr>
                        <a:t>"Telescopes Now Available at Suburban Libraries Check It out Telescopes: </a:t>
                      </a:r>
                      <a:r>
                        <a:rPr lang="en-US" sz="1600" b="1" i="0" kern="1200" dirty="0" err="1" smtClean="0">
                          <a:solidFill>
                            <a:schemeClr val="tx1"/>
                          </a:solidFill>
                          <a:effectLst/>
                          <a:latin typeface="+mn-lt"/>
                          <a:ea typeface="+mn-ea"/>
                          <a:cs typeface="+mn-cs"/>
                        </a:rPr>
                        <a:t>GoPros</a:t>
                      </a:r>
                      <a:r>
                        <a:rPr lang="en-US" sz="1600" b="1" i="0" kern="1200" dirty="0" smtClean="0">
                          <a:solidFill>
                            <a:schemeClr val="tx1"/>
                          </a:solidFill>
                          <a:effectLst/>
                          <a:latin typeface="+mn-lt"/>
                          <a:ea typeface="+mn-ea"/>
                          <a:cs typeface="+mn-cs"/>
                        </a:rPr>
                        <a:t> Available at Some Libraries." </a:t>
                      </a:r>
                      <a:r>
                        <a:rPr lang="en-US" sz="1600" b="1" i="1" kern="1200" dirty="0" smtClean="0">
                          <a:solidFill>
                            <a:schemeClr val="tx1"/>
                          </a:solidFill>
                          <a:effectLst/>
                          <a:latin typeface="+mn-lt"/>
                          <a:ea typeface="+mn-ea"/>
                          <a:cs typeface="+mn-cs"/>
                        </a:rPr>
                        <a:t>Daily Herald (Arlington Heights, IL)</a:t>
                      </a:r>
                      <a:r>
                        <a:rPr lang="en-US" sz="1600" b="1" i="0" kern="1200" dirty="0" smtClean="0">
                          <a:solidFill>
                            <a:schemeClr val="tx1"/>
                          </a:solidFill>
                          <a:effectLst/>
                          <a:latin typeface="+mn-lt"/>
                          <a:ea typeface="+mn-ea"/>
                          <a:cs typeface="+mn-cs"/>
                        </a:rPr>
                        <a:t>. </a:t>
                      </a:r>
                      <a:r>
                        <a:rPr lang="en-US" sz="1600" b="1" i="0" kern="1200" dirty="0" err="1" smtClean="0">
                          <a:solidFill>
                            <a:schemeClr val="tx1"/>
                          </a:solidFill>
                          <a:effectLst/>
                          <a:latin typeface="+mn-lt"/>
                          <a:ea typeface="+mn-ea"/>
                          <a:cs typeface="+mn-cs"/>
                        </a:rPr>
                        <a:t>N.p</a:t>
                      </a:r>
                      <a:r>
                        <a:rPr lang="en-US" sz="1600" b="1" i="0" kern="1200" dirty="0" smtClean="0">
                          <a:solidFill>
                            <a:schemeClr val="tx1"/>
                          </a:solidFill>
                          <a:effectLst/>
                          <a:latin typeface="+mn-lt"/>
                          <a:ea typeface="+mn-ea"/>
                          <a:cs typeface="+mn-cs"/>
                        </a:rPr>
                        <a:t>., 5 May 2015. Web. 27 Mar. 2017.</a:t>
                      </a:r>
                      <a:r>
                        <a:rPr lang="en-US" sz="1600" b="1" i="0" kern="1200" baseline="0" dirty="0" smtClean="0">
                          <a:solidFill>
                            <a:schemeClr val="tx1"/>
                          </a:solidFill>
                          <a:effectLst/>
                          <a:latin typeface="+mn-lt"/>
                          <a:ea typeface="+mn-ea"/>
                          <a:cs typeface="+mn-cs"/>
                        </a:rPr>
                        <a:t> </a:t>
                      </a:r>
                      <a:endParaRPr lang="en-US" sz="1600" b="1" dirty="0"/>
                    </a:p>
                  </a:txBody>
                  <a:tcPr marL="68575" marR="68575" marT="45725" marB="45725"/>
                </a:tc>
              </a:tr>
              <a:tr h="375499">
                <a:tc>
                  <a:txBody>
                    <a:bodyPr/>
                    <a:lstStyle/>
                    <a:p>
                      <a:pPr marL="0" marR="0" lvl="0" indent="0" algn="l" rtl="0">
                        <a:spcBef>
                          <a:spcPts val="0"/>
                        </a:spcBef>
                        <a:buSzPct val="25000"/>
                        <a:buNone/>
                      </a:pPr>
                      <a:r>
                        <a:rPr lang="en-US" sz="1600" b="1" dirty="0"/>
                        <a:t>2</a:t>
                      </a:r>
                      <a:r>
                        <a:rPr lang="en-US" sz="1600" b="1" dirty="0" smtClean="0"/>
                        <a:t>. </a:t>
                      </a:r>
                      <a:r>
                        <a:rPr lang="en-US" sz="1600" b="1" i="0" kern="1200" dirty="0" smtClean="0">
                          <a:solidFill>
                            <a:schemeClr val="tx1"/>
                          </a:solidFill>
                          <a:effectLst/>
                          <a:latin typeface="+mn-lt"/>
                          <a:ea typeface="+mn-ea"/>
                          <a:cs typeface="+mn-cs"/>
                        </a:rPr>
                        <a:t>"WASHBURN TELESCOPE'S OPTICS GET 130-YEAR CHECKUP, CLEANING." </a:t>
                      </a:r>
                      <a:r>
                        <a:rPr lang="en-US" sz="1600" b="1" i="1" kern="1200" dirty="0" smtClean="0">
                          <a:solidFill>
                            <a:schemeClr val="tx1"/>
                          </a:solidFill>
                          <a:effectLst/>
                          <a:latin typeface="+mn-lt"/>
                          <a:ea typeface="+mn-ea"/>
                          <a:cs typeface="+mn-cs"/>
                        </a:rPr>
                        <a:t>States News Service</a:t>
                      </a:r>
                      <a:r>
                        <a:rPr lang="en-US" sz="1600" b="1" i="0" kern="1200" dirty="0" smtClean="0">
                          <a:solidFill>
                            <a:schemeClr val="tx1"/>
                          </a:solidFill>
                          <a:effectLst/>
                          <a:latin typeface="+mn-lt"/>
                          <a:ea typeface="+mn-ea"/>
                          <a:cs typeface="+mn-cs"/>
                        </a:rPr>
                        <a:t>. </a:t>
                      </a:r>
                      <a:r>
                        <a:rPr lang="en-US" sz="1600" b="1" i="0" kern="1200" dirty="0" err="1" smtClean="0">
                          <a:solidFill>
                            <a:schemeClr val="tx1"/>
                          </a:solidFill>
                          <a:effectLst/>
                          <a:latin typeface="+mn-lt"/>
                          <a:ea typeface="+mn-ea"/>
                          <a:cs typeface="+mn-cs"/>
                        </a:rPr>
                        <a:t>N.p</a:t>
                      </a:r>
                      <a:r>
                        <a:rPr lang="en-US" sz="1600" b="1" i="0" kern="1200" dirty="0" smtClean="0">
                          <a:solidFill>
                            <a:schemeClr val="tx1"/>
                          </a:solidFill>
                          <a:effectLst/>
                          <a:latin typeface="+mn-lt"/>
                          <a:ea typeface="+mn-ea"/>
                          <a:cs typeface="+mn-cs"/>
                        </a:rPr>
                        <a:t>., 10 May 2012. Web. 27 Mar. 2017.</a:t>
                      </a:r>
                      <a:endParaRPr lang="en-US" sz="1600" b="1" dirty="0"/>
                    </a:p>
                  </a:txBody>
                  <a:tcPr marL="68575" marR="68575" marT="45725" marB="45725"/>
                </a:tc>
              </a:tr>
              <a:tr h="375499">
                <a:tc>
                  <a:txBody>
                    <a:bodyPr/>
                    <a:lstStyle/>
                    <a:p>
                      <a:pPr marL="0" marR="0" lvl="0" indent="0" algn="l" rtl="0">
                        <a:spcBef>
                          <a:spcPts val="0"/>
                        </a:spcBef>
                        <a:buSzPct val="25000"/>
                        <a:buNone/>
                      </a:pPr>
                      <a:r>
                        <a:rPr lang="en-US" sz="1600" b="1" dirty="0"/>
                        <a:t>3</a:t>
                      </a:r>
                      <a:r>
                        <a:rPr lang="en-US" sz="1600" b="1" dirty="0" smtClean="0"/>
                        <a:t>. </a:t>
                      </a:r>
                      <a:r>
                        <a:rPr lang="en-US" sz="1600" b="1" i="0" kern="1200" dirty="0" smtClean="0">
                          <a:solidFill>
                            <a:schemeClr val="tx1"/>
                          </a:solidFill>
                          <a:effectLst/>
                          <a:latin typeface="+mn-lt"/>
                          <a:ea typeface="+mn-ea"/>
                          <a:cs typeface="+mn-cs"/>
                        </a:rPr>
                        <a:t>"</a:t>
                      </a:r>
                      <a:r>
                        <a:rPr lang="en-US" sz="1600" b="1" i="0" kern="1200" dirty="0" err="1" smtClean="0">
                          <a:solidFill>
                            <a:schemeClr val="tx1"/>
                          </a:solidFill>
                          <a:effectLst/>
                          <a:latin typeface="+mn-lt"/>
                          <a:ea typeface="+mn-ea"/>
                          <a:cs typeface="+mn-cs"/>
                        </a:rPr>
                        <a:t>Csiro</a:t>
                      </a:r>
                      <a:r>
                        <a:rPr lang="en-US" sz="1600" b="1" i="0" kern="1200" dirty="0" smtClean="0">
                          <a:solidFill>
                            <a:schemeClr val="tx1"/>
                          </a:solidFill>
                          <a:effectLst/>
                          <a:latin typeface="+mn-lt"/>
                          <a:ea typeface="+mn-ea"/>
                          <a:cs typeface="+mn-cs"/>
                        </a:rPr>
                        <a:t> Telescope Marks 25 Years of Success." </a:t>
                      </a:r>
                      <a:r>
                        <a:rPr lang="en-US" sz="1600" b="1" i="1" kern="1200" dirty="0" smtClean="0">
                          <a:solidFill>
                            <a:schemeClr val="tx1"/>
                          </a:solidFill>
                          <a:effectLst/>
                          <a:latin typeface="+mn-lt"/>
                          <a:ea typeface="+mn-ea"/>
                          <a:cs typeface="+mn-cs"/>
                        </a:rPr>
                        <a:t>States News Service</a:t>
                      </a:r>
                      <a:r>
                        <a:rPr lang="en-US" sz="1600" b="1" i="0" kern="1200" dirty="0" smtClean="0">
                          <a:solidFill>
                            <a:schemeClr val="tx1"/>
                          </a:solidFill>
                          <a:effectLst/>
                          <a:latin typeface="+mn-lt"/>
                          <a:ea typeface="+mn-ea"/>
                          <a:cs typeface="+mn-cs"/>
                        </a:rPr>
                        <a:t>. </a:t>
                      </a:r>
                      <a:r>
                        <a:rPr lang="en-US" sz="1600" b="1" i="0" kern="1200" dirty="0" err="1" smtClean="0">
                          <a:solidFill>
                            <a:schemeClr val="tx1"/>
                          </a:solidFill>
                          <a:effectLst/>
                          <a:latin typeface="+mn-lt"/>
                          <a:ea typeface="+mn-ea"/>
                          <a:cs typeface="+mn-cs"/>
                        </a:rPr>
                        <a:t>N.p</a:t>
                      </a:r>
                      <a:r>
                        <a:rPr lang="en-US" sz="1600" b="1" i="0" kern="1200" dirty="0" smtClean="0">
                          <a:solidFill>
                            <a:schemeClr val="tx1"/>
                          </a:solidFill>
                          <a:effectLst/>
                          <a:latin typeface="+mn-lt"/>
                          <a:ea typeface="+mn-ea"/>
                          <a:cs typeface="+mn-cs"/>
                        </a:rPr>
                        <a:t>., 26 Aug. 2013. Web. 27 Mar. 2017. </a:t>
                      </a:r>
                      <a:endParaRPr lang="en-US" sz="1600" b="1" dirty="0"/>
                    </a:p>
                  </a:txBody>
                  <a:tcPr marL="68575" marR="68575" marT="45725" marB="45725"/>
                </a:tc>
              </a:tr>
              <a:tr h="583217">
                <a:tc>
                  <a:txBody>
                    <a:bodyPr/>
                    <a:lstStyle/>
                    <a:p>
                      <a:pPr marL="0" marR="0" lvl="0" indent="0" algn="l" rtl="0">
                        <a:spcBef>
                          <a:spcPts val="0"/>
                        </a:spcBef>
                        <a:buSzPct val="25000"/>
                        <a:buNone/>
                      </a:pPr>
                      <a:r>
                        <a:rPr lang="en-US" sz="1600" b="1" dirty="0"/>
                        <a:t>4</a:t>
                      </a:r>
                      <a:r>
                        <a:rPr lang="en-US" sz="1600" b="1" dirty="0" smtClean="0"/>
                        <a:t>. </a:t>
                      </a:r>
                      <a:r>
                        <a:rPr lang="en-US" sz="1600" b="1" i="0" kern="1200" dirty="0" smtClean="0">
                          <a:solidFill>
                            <a:schemeClr val="tx1"/>
                          </a:solidFill>
                          <a:effectLst/>
                          <a:latin typeface="+mn-lt"/>
                          <a:ea typeface="+mn-ea"/>
                          <a:cs typeface="+mn-cs"/>
                        </a:rPr>
                        <a:t> </a:t>
                      </a:r>
                      <a:r>
                        <a:rPr lang="en-US" sz="1600" b="1" i="0" kern="1200" dirty="0" err="1" smtClean="0">
                          <a:solidFill>
                            <a:schemeClr val="tx1"/>
                          </a:solidFill>
                          <a:effectLst/>
                          <a:latin typeface="+mn-lt"/>
                          <a:ea typeface="+mn-ea"/>
                          <a:cs typeface="+mn-cs"/>
                        </a:rPr>
                        <a:t>Raymo</a:t>
                      </a:r>
                      <a:r>
                        <a:rPr lang="en-US" sz="1600" b="1" i="0" kern="1200" dirty="0" smtClean="0">
                          <a:solidFill>
                            <a:schemeClr val="tx1"/>
                          </a:solidFill>
                          <a:effectLst/>
                          <a:latin typeface="+mn-lt"/>
                          <a:ea typeface="+mn-ea"/>
                          <a:cs typeface="+mn-cs"/>
                        </a:rPr>
                        <a:t>, Chet. "TELESCOPES SEEK BLASTS FROM PAST." </a:t>
                      </a:r>
                      <a:r>
                        <a:rPr lang="en-US" sz="1600" b="1" i="1" kern="1200" dirty="0" smtClean="0">
                          <a:solidFill>
                            <a:schemeClr val="tx1"/>
                          </a:solidFill>
                          <a:effectLst/>
                          <a:latin typeface="+mn-lt"/>
                          <a:ea typeface="+mn-ea"/>
                          <a:cs typeface="+mn-cs"/>
                        </a:rPr>
                        <a:t>The Boston Globe (Boston, MA)</a:t>
                      </a:r>
                      <a:r>
                        <a:rPr lang="en-US" sz="1600" b="1" i="0" kern="1200" dirty="0" smtClean="0">
                          <a:solidFill>
                            <a:schemeClr val="tx1"/>
                          </a:solidFill>
                          <a:effectLst/>
                          <a:latin typeface="+mn-lt"/>
                          <a:ea typeface="+mn-ea"/>
                          <a:cs typeface="+mn-cs"/>
                        </a:rPr>
                        <a:t>. </a:t>
                      </a:r>
                      <a:r>
                        <a:rPr lang="en-US" sz="1600" b="1" i="0" kern="1200" dirty="0" err="1" smtClean="0">
                          <a:solidFill>
                            <a:schemeClr val="tx1"/>
                          </a:solidFill>
                          <a:effectLst/>
                          <a:latin typeface="+mn-lt"/>
                          <a:ea typeface="+mn-ea"/>
                          <a:cs typeface="+mn-cs"/>
                        </a:rPr>
                        <a:t>N.p</a:t>
                      </a:r>
                      <a:r>
                        <a:rPr lang="en-US" sz="1600" b="1" i="0" kern="1200" dirty="0" smtClean="0">
                          <a:solidFill>
                            <a:schemeClr val="tx1"/>
                          </a:solidFill>
                          <a:effectLst/>
                          <a:latin typeface="+mn-lt"/>
                          <a:ea typeface="+mn-ea"/>
                          <a:cs typeface="+mn-cs"/>
                        </a:rPr>
                        <a:t>., 12 Dec. 2000. Web. 27 Mar. 2017.</a:t>
                      </a:r>
                      <a:endParaRPr lang="en-US" sz="1600" b="1" dirty="0"/>
                    </a:p>
                  </a:txBody>
                  <a:tcPr marL="68575" marR="68575" marT="45725" marB="45725"/>
                </a:tc>
              </a:tr>
              <a:tr h="375499">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600" b="1" dirty="0" smtClean="0">
                          <a:solidFill>
                            <a:schemeClr val="tx1"/>
                          </a:solidFill>
                        </a:rPr>
                        <a:t>5. </a:t>
                      </a:r>
                      <a:r>
                        <a:rPr lang="en-US" sz="1600" b="1" i="0" kern="1200" dirty="0" smtClean="0">
                          <a:solidFill>
                            <a:schemeClr val="tx1"/>
                          </a:solidFill>
                          <a:effectLst/>
                          <a:latin typeface="+mn-lt"/>
                          <a:ea typeface="+mn-ea"/>
                          <a:cs typeface="+mn-cs"/>
                        </a:rPr>
                        <a:t>"A Telescope Is Born." </a:t>
                      </a:r>
                      <a:r>
                        <a:rPr lang="en-US" sz="1600" b="1" i="1" kern="1200" dirty="0" smtClean="0">
                          <a:solidFill>
                            <a:schemeClr val="tx1"/>
                          </a:solidFill>
                          <a:effectLst/>
                          <a:latin typeface="+mn-lt"/>
                          <a:ea typeface="+mn-ea"/>
                          <a:cs typeface="+mn-cs"/>
                        </a:rPr>
                        <a:t>States News Service</a:t>
                      </a:r>
                      <a:r>
                        <a:rPr lang="en-US" sz="1600" b="1" i="0" kern="1200" dirty="0" smtClean="0">
                          <a:solidFill>
                            <a:schemeClr val="tx1"/>
                          </a:solidFill>
                          <a:effectLst/>
                          <a:latin typeface="+mn-lt"/>
                          <a:ea typeface="+mn-ea"/>
                          <a:cs typeface="+mn-cs"/>
                        </a:rPr>
                        <a:t>. </a:t>
                      </a:r>
                      <a:r>
                        <a:rPr lang="en-US" sz="1600" b="1" i="0" kern="1200" dirty="0" err="1" smtClean="0">
                          <a:solidFill>
                            <a:schemeClr val="tx1"/>
                          </a:solidFill>
                          <a:effectLst/>
                          <a:latin typeface="+mn-lt"/>
                          <a:ea typeface="+mn-ea"/>
                          <a:cs typeface="+mn-cs"/>
                        </a:rPr>
                        <a:t>N.p</a:t>
                      </a:r>
                      <a:r>
                        <a:rPr lang="en-US" sz="1600" b="1" i="0" kern="1200" dirty="0" smtClean="0">
                          <a:solidFill>
                            <a:schemeClr val="tx1"/>
                          </a:solidFill>
                          <a:effectLst/>
                          <a:latin typeface="+mn-lt"/>
                          <a:ea typeface="+mn-ea"/>
                          <a:cs typeface="+mn-cs"/>
                        </a:rPr>
                        <a:t>., 11 June 2014. Web. 27 Mar. 2017.</a:t>
                      </a:r>
                      <a:endParaRPr lang="en-US" sz="1600" b="1" dirty="0" smtClean="0">
                        <a:solidFill>
                          <a:schemeClr val="tx1"/>
                        </a:solidFill>
                      </a:endParaRPr>
                    </a:p>
                  </a:txBody>
                  <a:tcPr marL="68575" marR="68575" marT="45725" marB="45725"/>
                </a:tc>
              </a:tr>
              <a:tr h="625823">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600" b="1" dirty="0" smtClean="0">
                          <a:solidFill>
                            <a:schemeClr val="tx1"/>
                          </a:solidFill>
                        </a:rPr>
                        <a:t>6. </a:t>
                      </a:r>
                      <a:r>
                        <a:rPr lang="en-US" sz="1600" b="1" i="0" kern="1200" dirty="0" smtClean="0">
                          <a:solidFill>
                            <a:schemeClr val="dk1"/>
                          </a:solidFill>
                          <a:effectLst/>
                          <a:latin typeface="+mn-lt"/>
                          <a:ea typeface="+mn-ea"/>
                          <a:cs typeface="+mn-cs"/>
                        </a:rPr>
                        <a:t>"Telescope Timeline - Astronomy For Kids." </a:t>
                      </a:r>
                      <a:r>
                        <a:rPr lang="en-US" sz="1600" b="1" i="1" kern="1200" dirty="0" smtClean="0">
                          <a:solidFill>
                            <a:schemeClr val="dk1"/>
                          </a:solidFill>
                          <a:effectLst/>
                          <a:latin typeface="+mn-lt"/>
                          <a:ea typeface="+mn-ea"/>
                          <a:cs typeface="+mn-cs"/>
                        </a:rPr>
                        <a:t>Telescope Timeline - Astronomy For Kids - KidsAstronomy.com</a:t>
                      </a:r>
                      <a:r>
                        <a:rPr lang="en-US" sz="1600" b="1" i="0" kern="1200" dirty="0" smtClean="0">
                          <a:solidFill>
                            <a:schemeClr val="dk1"/>
                          </a:solidFill>
                          <a:effectLst/>
                          <a:latin typeface="+mn-lt"/>
                          <a:ea typeface="+mn-ea"/>
                          <a:cs typeface="+mn-cs"/>
                        </a:rPr>
                        <a:t>. </a:t>
                      </a:r>
                      <a:r>
                        <a:rPr lang="en-US" sz="1600" b="1" i="0" kern="1200" dirty="0" err="1" smtClean="0">
                          <a:solidFill>
                            <a:schemeClr val="dk1"/>
                          </a:solidFill>
                          <a:effectLst/>
                          <a:latin typeface="+mn-lt"/>
                          <a:ea typeface="+mn-ea"/>
                          <a:cs typeface="+mn-cs"/>
                        </a:rPr>
                        <a:t>N.p</a:t>
                      </a:r>
                      <a:r>
                        <a:rPr lang="en-US" sz="1600" b="1" i="0" kern="1200" dirty="0" smtClean="0">
                          <a:solidFill>
                            <a:schemeClr val="dk1"/>
                          </a:solidFill>
                          <a:effectLst/>
                          <a:latin typeface="+mn-lt"/>
                          <a:ea typeface="+mn-ea"/>
                          <a:cs typeface="+mn-cs"/>
                        </a:rPr>
                        <a:t>., </a:t>
                      </a:r>
                      <a:r>
                        <a:rPr lang="en-US" sz="1600" b="1" i="0" kern="1200" dirty="0" err="1" smtClean="0">
                          <a:solidFill>
                            <a:schemeClr val="dk1"/>
                          </a:solidFill>
                          <a:effectLst/>
                          <a:latin typeface="+mn-lt"/>
                          <a:ea typeface="+mn-ea"/>
                          <a:cs typeface="+mn-cs"/>
                        </a:rPr>
                        <a:t>n.d.</a:t>
                      </a:r>
                      <a:r>
                        <a:rPr lang="en-US" sz="1600" b="1" i="0" kern="1200" dirty="0" smtClean="0">
                          <a:solidFill>
                            <a:schemeClr val="dk1"/>
                          </a:solidFill>
                          <a:effectLst/>
                          <a:latin typeface="+mn-lt"/>
                          <a:ea typeface="+mn-ea"/>
                          <a:cs typeface="+mn-cs"/>
                        </a:rPr>
                        <a:t> Web. 27 Mar. 2017.</a:t>
                      </a:r>
                      <a:endParaRPr lang="en-US" sz="1600" b="1" dirty="0" smtClean="0">
                        <a:solidFill>
                          <a:schemeClr val="tx1"/>
                        </a:solidFill>
                      </a:endParaRPr>
                    </a:p>
                  </a:txBody>
                  <a:tcPr marL="68575" marR="68575" marT="45725" marB="45725"/>
                </a:tc>
              </a:tr>
              <a:tr h="625823">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600" b="1" dirty="0" smtClean="0">
                          <a:solidFill>
                            <a:schemeClr val="tx1"/>
                          </a:solidFill>
                        </a:rPr>
                        <a:t>7. </a:t>
                      </a:r>
                      <a:r>
                        <a:rPr lang="en-US" sz="1600" b="1" i="0" kern="1200" dirty="0" smtClean="0">
                          <a:solidFill>
                            <a:schemeClr val="dk1"/>
                          </a:solidFill>
                          <a:effectLst/>
                          <a:latin typeface="+mn-lt"/>
                          <a:ea typeface="+mn-ea"/>
                          <a:cs typeface="+mn-cs"/>
                        </a:rPr>
                        <a:t>Herbert, Samantha. "The Timeline: Telescopes." </a:t>
                      </a:r>
                      <a:r>
                        <a:rPr lang="en-US" sz="1600" b="1" i="1" kern="1200" dirty="0" smtClean="0">
                          <a:solidFill>
                            <a:schemeClr val="dk1"/>
                          </a:solidFill>
                          <a:effectLst/>
                          <a:latin typeface="+mn-lt"/>
                          <a:ea typeface="+mn-ea"/>
                          <a:cs typeface="+mn-cs"/>
                        </a:rPr>
                        <a:t>The Independent</a:t>
                      </a:r>
                      <a:r>
                        <a:rPr lang="en-US" sz="1600" b="1" i="0" kern="1200" dirty="0" smtClean="0">
                          <a:solidFill>
                            <a:schemeClr val="dk1"/>
                          </a:solidFill>
                          <a:effectLst/>
                          <a:latin typeface="+mn-lt"/>
                          <a:ea typeface="+mn-ea"/>
                          <a:cs typeface="+mn-cs"/>
                        </a:rPr>
                        <a:t>. Independent Digital News and Media, 03 Oct. 2011. Web. 27 Mar. 2017.</a:t>
                      </a:r>
                      <a:endParaRPr lang="en-US" sz="1600" b="1" dirty="0" smtClean="0">
                        <a:solidFill>
                          <a:schemeClr val="tx1"/>
                        </a:solidFill>
                      </a:endParaRPr>
                    </a:p>
                  </a:txBody>
                  <a:tcPr marL="68575" marR="68575" marT="45725" marB="45725"/>
                </a:tc>
              </a:tr>
              <a:tr h="625823">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600" b="1" dirty="0" smtClean="0">
                          <a:solidFill>
                            <a:schemeClr val="tx1"/>
                          </a:solidFill>
                        </a:rPr>
                        <a:t>8. </a:t>
                      </a:r>
                      <a:r>
                        <a:rPr lang="en-US" sz="1600" b="1" i="0" kern="1200" dirty="0" smtClean="0">
                          <a:solidFill>
                            <a:schemeClr val="dk1"/>
                          </a:solidFill>
                          <a:effectLst/>
                          <a:latin typeface="+mn-lt"/>
                          <a:ea typeface="+mn-ea"/>
                          <a:cs typeface="+mn-cs"/>
                        </a:rPr>
                        <a:t>Owen, James. "GALILEO'S TELESCOPE AT 400: Facts, Myths, More." </a:t>
                      </a:r>
                      <a:r>
                        <a:rPr lang="en-US" sz="1600" b="1" i="1" kern="1200" dirty="0" smtClean="0">
                          <a:solidFill>
                            <a:schemeClr val="dk1"/>
                          </a:solidFill>
                          <a:effectLst/>
                          <a:latin typeface="+mn-lt"/>
                          <a:ea typeface="+mn-ea"/>
                          <a:cs typeface="+mn-cs"/>
                        </a:rPr>
                        <a:t>National Geographic</a:t>
                      </a:r>
                      <a:r>
                        <a:rPr lang="en-US" sz="1600" b="1" i="0" kern="1200" dirty="0" smtClean="0">
                          <a:solidFill>
                            <a:schemeClr val="dk1"/>
                          </a:solidFill>
                          <a:effectLst/>
                          <a:latin typeface="+mn-lt"/>
                          <a:ea typeface="+mn-ea"/>
                          <a:cs typeface="+mn-cs"/>
                        </a:rPr>
                        <a:t>. National Geographic Society, </a:t>
                      </a:r>
                      <a:r>
                        <a:rPr lang="en-US" sz="1600" b="1" i="0" kern="1200" dirty="0" err="1" smtClean="0">
                          <a:solidFill>
                            <a:schemeClr val="dk1"/>
                          </a:solidFill>
                          <a:effectLst/>
                          <a:latin typeface="+mn-lt"/>
                          <a:ea typeface="+mn-ea"/>
                          <a:cs typeface="+mn-cs"/>
                        </a:rPr>
                        <a:t>n.d.</a:t>
                      </a:r>
                      <a:r>
                        <a:rPr lang="en-US" sz="1600" b="1" i="0" kern="1200" dirty="0" smtClean="0">
                          <a:solidFill>
                            <a:schemeClr val="dk1"/>
                          </a:solidFill>
                          <a:effectLst/>
                          <a:latin typeface="+mn-lt"/>
                          <a:ea typeface="+mn-ea"/>
                          <a:cs typeface="+mn-cs"/>
                        </a:rPr>
                        <a:t> Web. 27 Mar. 2017. </a:t>
                      </a:r>
                      <a:endParaRPr lang="en-US" sz="1600" b="1" dirty="0" smtClean="0">
                        <a:solidFill>
                          <a:schemeClr val="tx1"/>
                        </a:solidFill>
                      </a:endParaRPr>
                    </a:p>
                  </a:txBody>
                  <a:tcPr marL="68575" marR="68575" marT="45725" marB="45725"/>
                </a:tc>
              </a:tr>
              <a:tr h="411686">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600" b="1" dirty="0" smtClean="0">
                          <a:solidFill>
                            <a:schemeClr val="tx1"/>
                          </a:solidFill>
                        </a:rPr>
                        <a:t>9. </a:t>
                      </a:r>
                      <a:r>
                        <a:rPr lang="en-US" sz="1600" b="1" i="0" kern="1200" dirty="0" smtClean="0">
                          <a:solidFill>
                            <a:schemeClr val="dk1"/>
                          </a:solidFill>
                          <a:effectLst/>
                          <a:latin typeface="+mn-lt"/>
                          <a:ea typeface="+mn-ea"/>
                          <a:cs typeface="+mn-cs"/>
                        </a:rPr>
                        <a:t>"Galileo's Discoveries - 400th Anniversary." </a:t>
                      </a:r>
                      <a:r>
                        <a:rPr lang="en-US" sz="1600" b="1" i="1" kern="1200" dirty="0" smtClean="0">
                          <a:solidFill>
                            <a:schemeClr val="dk1"/>
                          </a:solidFill>
                          <a:effectLst/>
                          <a:latin typeface="+mn-lt"/>
                          <a:ea typeface="+mn-ea"/>
                          <a:cs typeface="+mn-cs"/>
                        </a:rPr>
                        <a:t>Stanford Solar Center</a:t>
                      </a:r>
                      <a:r>
                        <a:rPr lang="en-US" sz="1600" b="1" i="0" kern="1200" dirty="0" smtClean="0">
                          <a:solidFill>
                            <a:schemeClr val="dk1"/>
                          </a:solidFill>
                          <a:effectLst/>
                          <a:latin typeface="+mn-lt"/>
                          <a:ea typeface="+mn-ea"/>
                          <a:cs typeface="+mn-cs"/>
                        </a:rPr>
                        <a:t>. </a:t>
                      </a:r>
                      <a:r>
                        <a:rPr lang="en-US" sz="1600" b="1" i="0" kern="1200" dirty="0" err="1" smtClean="0">
                          <a:solidFill>
                            <a:schemeClr val="dk1"/>
                          </a:solidFill>
                          <a:effectLst/>
                          <a:latin typeface="+mn-lt"/>
                          <a:ea typeface="+mn-ea"/>
                          <a:cs typeface="+mn-cs"/>
                        </a:rPr>
                        <a:t>Stanfords</a:t>
                      </a:r>
                      <a:r>
                        <a:rPr lang="en-US" sz="1600" b="1" i="0" kern="1200" dirty="0" smtClean="0">
                          <a:solidFill>
                            <a:schemeClr val="dk1"/>
                          </a:solidFill>
                          <a:effectLst/>
                          <a:latin typeface="+mn-lt"/>
                          <a:ea typeface="+mn-ea"/>
                          <a:cs typeface="+mn-cs"/>
                        </a:rPr>
                        <a:t> Solar Center, </a:t>
                      </a:r>
                      <a:r>
                        <a:rPr lang="en-US" sz="1600" b="1" i="0" kern="1200" dirty="0" err="1" smtClean="0">
                          <a:solidFill>
                            <a:schemeClr val="dk1"/>
                          </a:solidFill>
                          <a:effectLst/>
                          <a:latin typeface="+mn-lt"/>
                          <a:ea typeface="+mn-ea"/>
                          <a:cs typeface="+mn-cs"/>
                        </a:rPr>
                        <a:t>n.d.</a:t>
                      </a:r>
                      <a:r>
                        <a:rPr lang="en-US" sz="1600" b="1" i="0" kern="1200" dirty="0" smtClean="0">
                          <a:solidFill>
                            <a:schemeClr val="dk1"/>
                          </a:solidFill>
                          <a:effectLst/>
                          <a:latin typeface="+mn-lt"/>
                          <a:ea typeface="+mn-ea"/>
                          <a:cs typeface="+mn-cs"/>
                        </a:rPr>
                        <a:t> Web. 27 Mar. 2017. </a:t>
                      </a:r>
                      <a:endParaRPr lang="en-US" sz="1600" b="1" dirty="0" smtClean="0">
                        <a:solidFill>
                          <a:schemeClr val="tx1"/>
                        </a:solidFill>
                      </a:endParaRPr>
                    </a:p>
                  </a:txBody>
                  <a:tcPr marL="68575" marR="68575" marT="45725" marB="45725"/>
                </a:tc>
              </a:tr>
              <a:tr h="1566613">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600" b="1" dirty="0" smtClean="0">
                          <a:solidFill>
                            <a:schemeClr val="tx1"/>
                          </a:solidFill>
                        </a:rPr>
                        <a:t>10. </a:t>
                      </a:r>
                      <a:r>
                        <a:rPr lang="en-US" sz="1600" b="0" i="0" kern="1200" dirty="0" smtClean="0">
                          <a:solidFill>
                            <a:schemeClr val="tx1"/>
                          </a:solidFill>
                          <a:effectLst/>
                          <a:latin typeface="+mn-lt"/>
                          <a:ea typeface="+mn-ea"/>
                          <a:cs typeface="+mn-cs"/>
                        </a:rPr>
                        <a:t>Dunbar, Brian. "Telescope History." </a:t>
                      </a:r>
                      <a:r>
                        <a:rPr lang="en-US" sz="1600" b="0" i="1" kern="1200" dirty="0" smtClean="0">
                          <a:solidFill>
                            <a:schemeClr val="tx1"/>
                          </a:solidFill>
                          <a:effectLst/>
                          <a:latin typeface="+mn-lt"/>
                          <a:ea typeface="+mn-ea"/>
                          <a:cs typeface="+mn-cs"/>
                        </a:rPr>
                        <a:t>NASA</a:t>
                      </a:r>
                      <a:r>
                        <a:rPr lang="en-US" sz="1600" b="0" i="0" kern="1200" dirty="0" smtClean="0">
                          <a:solidFill>
                            <a:schemeClr val="tx1"/>
                          </a:solidFill>
                          <a:effectLst/>
                          <a:latin typeface="+mn-lt"/>
                          <a:ea typeface="+mn-ea"/>
                          <a:cs typeface="+mn-cs"/>
                        </a:rPr>
                        <a:t>. NASA, 12 Sept. 2003. Web. 28 Mar. 2017.</a:t>
                      </a:r>
                      <a:endParaRPr lang="en-US" sz="1600" dirty="0" smtClean="0"/>
                    </a:p>
                  </a:txBody>
                  <a:tcPr marL="68575" marR="68575" marT="45725" marB="45725"/>
                </a:tc>
              </a:tr>
            </a:tbl>
          </a:graphicData>
        </a:graphic>
      </p:graphicFrame>
      <p:pic>
        <p:nvPicPr>
          <p:cNvPr id="807" name="Shape 807"/>
          <p:cNvPicPr preferRelativeResize="0"/>
          <p:nvPr/>
        </p:nvPicPr>
        <p:blipFill rotWithShape="1">
          <a:blip r:embed="rId3">
            <a:alphaModFix/>
          </a:blip>
          <a:srcRect/>
          <a:stretch/>
        </p:blipFill>
        <p:spPr>
          <a:xfrm>
            <a:off x="7898136" y="-152400"/>
            <a:ext cx="1083882" cy="1445176"/>
          </a:xfrm>
          <a:prstGeom prst="rect">
            <a:avLst/>
          </a:prstGeom>
          <a:noFill/>
          <a:ln>
            <a:noFill/>
          </a:ln>
        </p:spPr>
      </p:pic>
    </p:spTree>
    <p:extLst>
      <p:ext uri="{BB962C8B-B14F-4D97-AF65-F5344CB8AC3E}">
        <p14:creationId xmlns:p14="http://schemas.microsoft.com/office/powerpoint/2010/main" val="4059615589"/>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0" y="0"/>
            <a:ext cx="1143000" cy="411162"/>
          </a:xfrm>
          <a:solidFill>
            <a:schemeClr val="bg1"/>
          </a:solidFill>
        </p:spPr>
        <p:txBody>
          <a:bodyPr>
            <a:normAutofit/>
          </a:bodyPr>
          <a:lstStyle/>
          <a:p>
            <a:r>
              <a:rPr lang="en-US" sz="2000" dirty="0" smtClean="0"/>
              <a:t>Week 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8665453"/>
              </p:ext>
            </p:extLst>
          </p:nvPr>
        </p:nvGraphicFramePr>
        <p:xfrm>
          <a:off x="0" y="0"/>
          <a:ext cx="9144001" cy="6936590"/>
        </p:xfrm>
        <a:graphic>
          <a:graphicData uri="http://schemas.openxmlformats.org/drawingml/2006/table">
            <a:tbl>
              <a:tblPr firstRow="1" firstCol="1" bandRow="1">
                <a:tableStyleId>{5C22544A-7EE6-4342-B048-85BDC9FD1C3A}</a:tableStyleId>
              </a:tblPr>
              <a:tblGrid>
                <a:gridCol w="2971800"/>
                <a:gridCol w="3671277"/>
                <a:gridCol w="1586523"/>
                <a:gridCol w="914401"/>
              </a:tblGrid>
              <a:tr h="457200">
                <a:tc gridSpan="4">
                  <a:txBody>
                    <a:bodyPr/>
                    <a:lstStyle/>
                    <a:p>
                      <a:pPr marL="0" marR="0">
                        <a:lnSpc>
                          <a:spcPct val="115000"/>
                        </a:lnSpc>
                        <a:spcBef>
                          <a:spcPts val="0"/>
                        </a:spcBef>
                        <a:spcAft>
                          <a:spcPts val="0"/>
                        </a:spcAft>
                      </a:pPr>
                      <a:r>
                        <a:rPr lang="en-US" sz="1400" dirty="0">
                          <a:solidFill>
                            <a:schemeClr val="tx1"/>
                          </a:solidFill>
                          <a:effectLst/>
                          <a:latin typeface="Comic Sans MS" panose="030F0702030302020204" pitchFamily="66" charset="0"/>
                        </a:rPr>
                        <a:t>Name </a:t>
                      </a:r>
                      <a:r>
                        <a:rPr lang="en-US" sz="1400" dirty="0" smtClean="0">
                          <a:solidFill>
                            <a:schemeClr val="tx1"/>
                          </a:solidFill>
                          <a:effectLst/>
                          <a:latin typeface="Comic Sans MS" panose="030F0702030302020204" pitchFamily="66" charset="0"/>
                        </a:rPr>
                        <a:t>__________________________________________________________</a:t>
                      </a:r>
                      <a:r>
                        <a:rPr lang="en-US" sz="1400" dirty="0">
                          <a:solidFill>
                            <a:schemeClr val="tx1"/>
                          </a:solidFill>
                          <a:effectLst/>
                          <a:latin typeface="Comic Sans MS" panose="030F0702030302020204" pitchFamily="66" charset="0"/>
                        </a:rPr>
                        <a:t>Date ______________</a:t>
                      </a:r>
                    </a:p>
                    <a:p>
                      <a:pPr marL="0" marR="0">
                        <a:lnSpc>
                          <a:spcPct val="115000"/>
                        </a:lnSpc>
                        <a:spcBef>
                          <a:spcPts val="0"/>
                        </a:spcBef>
                        <a:spcAft>
                          <a:spcPts val="0"/>
                        </a:spcAft>
                      </a:pPr>
                      <a:r>
                        <a:rPr lang="en-US" sz="1400" dirty="0">
                          <a:solidFill>
                            <a:schemeClr val="tx1"/>
                          </a:solidFill>
                          <a:effectLst/>
                          <a:latin typeface="Comic Sans MS" panose="030F0702030302020204" pitchFamily="66" charset="0"/>
                        </a:rPr>
                        <a:t>RESEARCH </a:t>
                      </a:r>
                      <a:r>
                        <a:rPr lang="en-US" sz="1400" dirty="0" smtClean="0">
                          <a:solidFill>
                            <a:schemeClr val="tx1"/>
                          </a:solidFill>
                          <a:effectLst/>
                          <a:latin typeface="Comic Sans MS" panose="030F0702030302020204" pitchFamily="66" charset="0"/>
                        </a:rPr>
                        <a:t>PROJECT NAME___________________________________________________________ </a:t>
                      </a:r>
                      <a:endParaRPr lang="en-US" sz="1400" dirty="0">
                        <a:solidFill>
                          <a:schemeClr val="tx1"/>
                        </a:solidFill>
                        <a:effectLst/>
                        <a:latin typeface="Comic Sans MS" panose="030F0702030302020204" pitchFamily="66" charset="0"/>
                        <a:ea typeface="Calibri"/>
                        <a:cs typeface="Times New Roman"/>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53876">
                <a:tc>
                  <a:txBody>
                    <a:bodyPr/>
                    <a:lstStyle/>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WEEK 2</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SUMMARIZE INFORMATION YOU WILL NEED 3 </a:t>
                      </a:r>
                      <a:r>
                        <a:rPr lang="en-US" sz="1100" dirty="0" smtClean="0">
                          <a:solidFill>
                            <a:schemeClr val="tx1"/>
                          </a:solidFill>
                          <a:effectLst/>
                          <a:latin typeface="Comic Sans MS" panose="030F0702030302020204" pitchFamily="66" charset="0"/>
                        </a:rPr>
                        <a:t>SLIDES </a:t>
                      </a:r>
                      <a:r>
                        <a:rPr lang="en-US" sz="1100" dirty="0">
                          <a:solidFill>
                            <a:schemeClr val="tx1"/>
                          </a:solidFill>
                          <a:effectLst/>
                          <a:latin typeface="Comic Sans MS" panose="030F0702030302020204" pitchFamily="66" charset="0"/>
                        </a:rPr>
                        <a:t>/ WEEK - COMPLETED!  </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(NOT JUST STARTED)</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THIS IS PART OF YOUR FINAL EXAM GRADE.    </a:t>
                      </a: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REQUIRED FOR EACH PAGE/SLIDE:</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1.  Pre - organization strategies used.</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2.  DECORATION TO FIT THE ERA/TOPIC</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3.  INFORMATION IS ACCURATE AND NOT Plagiarized</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4.  Project is neat and proceeding in an organized manner</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5.  Grammar and </a:t>
                      </a:r>
                      <a:r>
                        <a:rPr lang="en-US" sz="1100" dirty="0" smtClean="0">
                          <a:solidFill>
                            <a:schemeClr val="tx1"/>
                          </a:solidFill>
                          <a:effectLst/>
                          <a:latin typeface="Comic Sans MS" panose="030F0702030302020204" pitchFamily="66" charset="0"/>
                        </a:rPr>
                        <a:t>capitalization</a:t>
                      </a:r>
                      <a:endParaRPr lang="en-US" sz="1100" dirty="0">
                        <a:solidFill>
                          <a:schemeClr val="tx1"/>
                        </a:solidFill>
                        <a:effectLst/>
                        <a:latin typeface="Comic Sans MS" panose="030F0702030302020204" pitchFamily="66" charset="0"/>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PREADING STRATEGIES AND </a:t>
                      </a: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PRE-WRITING STRATEGIES   </a:t>
                      </a: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3 SLIDES</a:t>
                      </a:r>
                      <a:endParaRPr lang="en-US" sz="1200" dirty="0">
                        <a:solidFill>
                          <a:schemeClr val="tx1"/>
                        </a:solidFill>
                        <a:effectLst/>
                        <a:latin typeface="Comic Sans MS" panose="030F0702030302020204" pitchFamily="66" charset="0"/>
                        <a:ea typeface="Calibri"/>
                        <a:cs typeface="Times New Roman"/>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Comic Sans MS" panose="030F0702030302020204" pitchFamily="66" charset="0"/>
                        </a:rPr>
                        <a:t> </a:t>
                      </a:r>
                      <a:r>
                        <a:rPr lang="en-US" sz="1400" dirty="0" smtClean="0">
                          <a:solidFill>
                            <a:schemeClr val="tx1"/>
                          </a:solidFill>
                          <a:effectLst/>
                          <a:latin typeface="Comic Sans MS" panose="030F0702030302020204" pitchFamily="66" charset="0"/>
                        </a:rPr>
                        <a:t>POINTS EARNED</a:t>
                      </a:r>
                      <a:endParaRPr lang="en-US" sz="1400" dirty="0">
                        <a:solidFill>
                          <a:schemeClr val="tx1"/>
                        </a:solidFill>
                        <a:effectLst/>
                        <a:latin typeface="Comic Sans MS" panose="030F0702030302020204" pitchFamily="66" charset="0"/>
                        <a:ea typeface="Calibri"/>
                        <a:cs typeface="Times New Roman"/>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7208">
                <a:tc>
                  <a:txBody>
                    <a:bodyPr/>
                    <a:lstStyle/>
                    <a:p>
                      <a:pPr marL="0" marR="0">
                        <a:lnSpc>
                          <a:spcPct val="115000"/>
                        </a:lnSpc>
                        <a:spcBef>
                          <a:spcPts val="0"/>
                        </a:spcBef>
                        <a:spcAft>
                          <a:spcPts val="0"/>
                        </a:spcAft>
                      </a:pPr>
                      <a:r>
                        <a:rPr lang="en-US" sz="1400" dirty="0">
                          <a:solidFill>
                            <a:schemeClr val="tx1"/>
                          </a:solidFill>
                          <a:effectLst/>
                          <a:latin typeface="Comic Sans MS" panose="030F0702030302020204" pitchFamily="66" charset="0"/>
                        </a:rPr>
                        <a:t> </a:t>
                      </a: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Comic Sans MS" panose="030F0702030302020204" pitchFamily="66" charset="0"/>
                        </a:rPr>
                        <a:t> </a:t>
                      </a:r>
                      <a:endParaRPr lang="en-US" sz="1400" dirty="0">
                        <a:solidFill>
                          <a:schemeClr val="tx1"/>
                        </a:solidFill>
                        <a:effectLst/>
                        <a:latin typeface="Comic Sans MS" panose="030F0702030302020204" pitchFamily="66" charset="0"/>
                        <a:ea typeface="Calibri"/>
                        <a:cs typeface="Times New Roman"/>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400" dirty="0">
                          <a:solidFill>
                            <a:schemeClr val="tx1"/>
                          </a:solidFill>
                          <a:effectLst/>
                          <a:latin typeface="Comic Sans MS" panose="030F0702030302020204" pitchFamily="66" charset="0"/>
                        </a:rPr>
                        <a:t>GRADE</a:t>
                      </a:r>
                      <a:endParaRPr lang="en-US" sz="1400" dirty="0">
                        <a:solidFill>
                          <a:schemeClr val="tx1"/>
                        </a:solidFill>
                        <a:effectLst/>
                        <a:latin typeface="Comic Sans MS" panose="030F0702030302020204" pitchFamily="66" charset="0"/>
                        <a:ea typeface="Calibri"/>
                        <a:cs typeface="Times New Roman"/>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Comic Sans MS" panose="030F0702030302020204" pitchFamily="66" charset="0"/>
                        </a:rPr>
                        <a:t> </a:t>
                      </a:r>
                      <a:endParaRPr lang="en-US" sz="1400" dirty="0">
                        <a:solidFill>
                          <a:schemeClr val="tx1"/>
                        </a:solidFill>
                        <a:effectLst/>
                        <a:latin typeface="Comic Sans MS" panose="030F0702030302020204" pitchFamily="66" charset="0"/>
                        <a:ea typeface="Calibri"/>
                        <a:cs typeface="Times New Roman"/>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4778">
                <a:tc gridSpan="4">
                  <a:txBody>
                    <a:bodyPr/>
                    <a:lstStyle/>
                    <a:p>
                      <a:pPr marL="0" marR="0">
                        <a:lnSpc>
                          <a:spcPct val="100000"/>
                        </a:lnSpc>
                        <a:spcBef>
                          <a:spcPts val="0"/>
                        </a:spcBef>
                        <a:spcAft>
                          <a:spcPts val="0"/>
                        </a:spcAft>
                      </a:pPr>
                      <a:r>
                        <a:rPr lang="en-US" sz="1400" u="sng" dirty="0" smtClean="0">
                          <a:solidFill>
                            <a:schemeClr val="tx1"/>
                          </a:solidFill>
                          <a:effectLst/>
                          <a:latin typeface="Comic Sans MS" panose="030F0702030302020204" pitchFamily="66" charset="0"/>
                          <a:hlinkClick r:id="rId2"/>
                        </a:rPr>
                        <a:t>Warm-up</a:t>
                      </a:r>
                      <a:r>
                        <a:rPr lang="en-US" sz="1400" u="sng" dirty="0">
                          <a:solidFill>
                            <a:schemeClr val="tx1"/>
                          </a:solidFill>
                          <a:effectLst/>
                          <a:latin typeface="Comic Sans MS" panose="030F0702030302020204" pitchFamily="66" charset="0"/>
                          <a:hlinkClick r:id="rId2"/>
                        </a:rPr>
                        <a:t>:  everyday edit</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2"/>
                        </a:rPr>
                        <a:t>Materials: journals, </a:t>
                      </a:r>
                      <a:r>
                        <a:rPr lang="en-US" sz="1400" u="sng" dirty="0" err="1" smtClean="0">
                          <a:solidFill>
                            <a:schemeClr val="tx1"/>
                          </a:solidFill>
                          <a:effectLst/>
                          <a:latin typeface="Comic Sans MS" panose="030F0702030302020204" pitchFamily="66" charset="0"/>
                          <a:hlinkClick r:id="rId2"/>
                        </a:rPr>
                        <a:t>ppts</a:t>
                      </a:r>
                      <a:r>
                        <a:rPr lang="en-US" sz="1400" u="sng" dirty="0" smtClean="0">
                          <a:solidFill>
                            <a:schemeClr val="tx1"/>
                          </a:solidFill>
                          <a:effectLst/>
                          <a:latin typeface="Comic Sans MS" panose="030F0702030302020204" pitchFamily="66" charset="0"/>
                          <a:hlinkClick r:id="rId2"/>
                        </a:rPr>
                        <a:t> OR scrapbook, </a:t>
                      </a:r>
                      <a:r>
                        <a:rPr lang="en-US" sz="1400" u="sng" dirty="0">
                          <a:solidFill>
                            <a:schemeClr val="tx1"/>
                          </a:solidFill>
                          <a:effectLst/>
                          <a:latin typeface="Comic Sans MS" panose="030F0702030302020204" pitchFamily="66" charset="0"/>
                          <a:hlinkClick r:id="rId2"/>
                        </a:rPr>
                        <a:t>google, reading passages</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2"/>
                        </a:rPr>
                        <a:t>Procedures: </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2"/>
                        </a:rPr>
                        <a:t>1.  Vocabulary Routine:  </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2"/>
                        </a:rPr>
                        <a:t>      5 words from reading</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2"/>
                        </a:rPr>
                        <a:t>      3 words from foreign language</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2"/>
                        </a:rPr>
                        <a:t>      3 words from most frequently misspelled words</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2"/>
                        </a:rPr>
                        <a:t>      2 words from root words</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2"/>
                        </a:rPr>
                        <a:t>      2 words from figurative language (review)</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1200"/>
                        </a:spcAft>
                      </a:pPr>
                      <a:r>
                        <a:rPr lang="en-US" sz="1400" u="sng" dirty="0">
                          <a:solidFill>
                            <a:schemeClr val="tx1"/>
                          </a:solidFill>
                          <a:effectLst/>
                          <a:latin typeface="Comic Sans MS" panose="030F0702030302020204" pitchFamily="66" charset="0"/>
                          <a:hlinkClick r:id="rId2"/>
                        </a:rPr>
                        <a:t>2.  Writing SUMMARIES FOR SOURCES</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dirty="0" smtClean="0">
                          <a:solidFill>
                            <a:schemeClr val="tx1"/>
                          </a:solidFill>
                          <a:effectLst/>
                          <a:latin typeface="Comic Sans MS" panose="030F0702030302020204" pitchFamily="66" charset="0"/>
                        </a:rPr>
                        <a:t>3</a:t>
                      </a:r>
                      <a:r>
                        <a:rPr lang="en-US" sz="1400" dirty="0">
                          <a:solidFill>
                            <a:schemeClr val="tx1"/>
                          </a:solidFill>
                          <a:effectLst/>
                          <a:latin typeface="Comic Sans MS" panose="030F0702030302020204" pitchFamily="66" charset="0"/>
                        </a:rPr>
                        <a:t>.  Reading SOURCES FOR PAPERS   outline the information using the following formats</a:t>
                      </a: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rPr>
                        <a:t>Reading </a:t>
                      </a:r>
                      <a:r>
                        <a:rPr lang="en-US" sz="1400" u="sng" dirty="0" smtClean="0">
                          <a:solidFill>
                            <a:schemeClr val="tx1"/>
                          </a:solidFill>
                          <a:effectLst/>
                          <a:latin typeface="Comic Sans MS" panose="030F0702030302020204" pitchFamily="66" charset="0"/>
                        </a:rPr>
                        <a:t>Response  AND Post </a:t>
                      </a:r>
                      <a:r>
                        <a:rPr lang="en-US" sz="1400" u="sng" dirty="0">
                          <a:solidFill>
                            <a:schemeClr val="tx1"/>
                          </a:solidFill>
                          <a:effectLst/>
                          <a:latin typeface="Comic Sans MS" panose="030F0702030302020204" pitchFamily="66" charset="0"/>
                        </a:rPr>
                        <a:t>It</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dirty="0" smtClean="0">
                          <a:solidFill>
                            <a:schemeClr val="tx1"/>
                          </a:solidFill>
                          <a:effectLst/>
                          <a:latin typeface="Comic Sans MS" panose="030F0702030302020204" pitchFamily="66" charset="0"/>
                        </a:rPr>
                        <a:t>4</a:t>
                      </a:r>
                      <a:r>
                        <a:rPr lang="en-US" sz="1400" dirty="0">
                          <a:solidFill>
                            <a:schemeClr val="tx1"/>
                          </a:solidFill>
                          <a:effectLst/>
                          <a:latin typeface="Comic Sans MS" panose="030F0702030302020204" pitchFamily="66" charset="0"/>
                        </a:rPr>
                        <a:t>. Listening -  classmates - "Tell Me About your project</a:t>
                      </a:r>
                      <a:r>
                        <a:rPr lang="en-US" sz="1400" dirty="0" smtClean="0">
                          <a:solidFill>
                            <a:schemeClr val="tx1"/>
                          </a:solidFill>
                          <a:effectLst/>
                          <a:latin typeface="Comic Sans MS" panose="030F0702030302020204" pitchFamily="66" charset="0"/>
                        </a:rPr>
                        <a:t>"</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dirty="0">
                          <a:solidFill>
                            <a:schemeClr val="tx1"/>
                          </a:solidFill>
                          <a:effectLst/>
                          <a:latin typeface="Comic Sans MS" panose="030F0702030302020204" pitchFamily="66" charset="0"/>
                        </a:rPr>
                        <a:t>5. Speaking - "Tell Me About..."</a:t>
                      </a:r>
                    </a:p>
                    <a:p>
                      <a:pPr marL="0" marR="0">
                        <a:lnSpc>
                          <a:spcPct val="100000"/>
                        </a:lnSpc>
                        <a:spcBef>
                          <a:spcPts val="0"/>
                        </a:spcBef>
                        <a:spcAft>
                          <a:spcPts val="0"/>
                        </a:spcAft>
                      </a:pPr>
                      <a:r>
                        <a:rPr lang="en-US" sz="1400" dirty="0" smtClean="0">
                          <a:solidFill>
                            <a:schemeClr val="tx1"/>
                          </a:solidFill>
                          <a:effectLst/>
                          <a:latin typeface="Comic Sans MS" panose="030F0702030302020204" pitchFamily="66" charset="0"/>
                        </a:rPr>
                        <a:t>Evaluation</a:t>
                      </a:r>
                      <a:r>
                        <a:rPr lang="en-US" sz="1400" dirty="0">
                          <a:solidFill>
                            <a:schemeClr val="tx1"/>
                          </a:solidFill>
                          <a:effectLst/>
                          <a:latin typeface="Comic Sans MS" panose="030F0702030302020204" pitchFamily="66" charset="0"/>
                        </a:rPr>
                        <a:t>: observation, exit ticket, reading journal, writing journals returned ppt. via email</a:t>
                      </a:r>
                    </a:p>
                    <a:p>
                      <a:pPr marL="0" marR="0">
                        <a:lnSpc>
                          <a:spcPct val="100000"/>
                        </a:lnSpc>
                        <a:spcBef>
                          <a:spcPts val="0"/>
                        </a:spcBef>
                        <a:spcAft>
                          <a:spcPts val="0"/>
                        </a:spcAft>
                      </a:pPr>
                      <a:r>
                        <a:rPr lang="en-US" sz="1400" u="sng" dirty="0" smtClean="0">
                          <a:solidFill>
                            <a:schemeClr val="tx1"/>
                          </a:solidFill>
                          <a:effectLst/>
                          <a:latin typeface="Comic Sans MS" panose="030F0702030302020204" pitchFamily="66" charset="0"/>
                          <a:hlinkClick r:id="rId2"/>
                        </a:rPr>
                        <a:t>https</a:t>
                      </a:r>
                      <a:r>
                        <a:rPr lang="en-US" sz="1400" u="sng" dirty="0">
                          <a:solidFill>
                            <a:schemeClr val="tx1"/>
                          </a:solidFill>
                          <a:effectLst/>
                          <a:latin typeface="Comic Sans MS" panose="030F0702030302020204" pitchFamily="66" charset="0"/>
                          <a:hlinkClick r:id="rId2"/>
                        </a:rPr>
                        <a:t>://s3.amazonaws.com/scschoolfiles/819/february_02-27-2017b.pptx</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3"/>
                        </a:rPr>
                        <a:t>https://s3.amazonaws.com/scschoolfiles/819/commonpersuasivetechniques.ppt</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4"/>
                        </a:rPr>
                        <a:t>https://s3.amazonaws.com/scschoolfiles/819/summary_paraphrasing_quotes.pptx</a:t>
                      </a:r>
                      <a:endParaRPr lang="en-US" sz="1400" dirty="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400" u="sng" dirty="0">
                          <a:solidFill>
                            <a:schemeClr val="tx1"/>
                          </a:solidFill>
                          <a:effectLst/>
                          <a:latin typeface="Comic Sans MS" panose="030F0702030302020204" pitchFamily="66" charset="0"/>
                          <a:hlinkClick r:id="rId5"/>
                        </a:rPr>
                        <a:t>https://</a:t>
                      </a:r>
                      <a:r>
                        <a:rPr lang="en-US" sz="1400" u="sng" dirty="0" smtClean="0">
                          <a:solidFill>
                            <a:schemeClr val="tx1"/>
                          </a:solidFill>
                          <a:effectLst/>
                          <a:latin typeface="Comic Sans MS" panose="030F0702030302020204" pitchFamily="66" charset="0"/>
                          <a:hlinkClick r:id="rId5"/>
                        </a:rPr>
                        <a:t>s3.amazonaws.com/scschoolfiles/81</a:t>
                      </a:r>
                      <a:endParaRPr lang="en-US" sz="1400" dirty="0">
                        <a:solidFill>
                          <a:schemeClr val="tx1"/>
                        </a:solidFill>
                        <a:effectLst/>
                        <a:latin typeface="Comic Sans MS" panose="030F0702030302020204" pitchFamily="66" charset="0"/>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54399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152400"/>
            <a:ext cx="1905000" cy="334962"/>
          </a:xfrm>
        </p:spPr>
        <p:txBody>
          <a:bodyPr>
            <a:noAutofit/>
          </a:bodyPr>
          <a:lstStyle/>
          <a:p>
            <a:r>
              <a:rPr lang="en-US" sz="1800" dirty="0" smtClean="0"/>
              <a:t>Daily Edits</a:t>
            </a:r>
            <a:endParaRPr lang="en-US" sz="1800" dirty="0"/>
          </a:p>
        </p:txBody>
      </p:sp>
      <p:sp>
        <p:nvSpPr>
          <p:cNvPr id="3" name="Content Placeholder 2"/>
          <p:cNvSpPr>
            <a:spLocks noGrp="1"/>
          </p:cNvSpPr>
          <p:nvPr>
            <p:ph idx="1"/>
          </p:nvPr>
        </p:nvSpPr>
        <p:spPr>
          <a:xfrm>
            <a:off x="152400" y="457200"/>
            <a:ext cx="8839200" cy="6096000"/>
          </a:xfrm>
        </p:spPr>
        <p:txBody>
          <a:bodyPr>
            <a:normAutofit fontScale="47500" lnSpcReduction="20000"/>
          </a:bodyPr>
          <a:lstStyle/>
          <a:p>
            <a:pPr marL="0" indent="0">
              <a:buNone/>
            </a:pPr>
            <a:r>
              <a:rPr lang="en-US" dirty="0"/>
              <a:t>People around the world celebrate Pi Day on march 14. We use the </a:t>
            </a:r>
            <a:r>
              <a:rPr lang="en-US" dirty="0" err="1"/>
              <a:t>greek</a:t>
            </a:r>
            <a:r>
              <a:rPr lang="en-US" dirty="0"/>
              <a:t> letter π (called pi) to represent the number we get when we divide the circumference of a circle by it’s </a:t>
            </a:r>
            <a:r>
              <a:rPr lang="en-US" dirty="0" err="1"/>
              <a:t>diamiter</a:t>
            </a:r>
            <a:r>
              <a:rPr lang="en-US" dirty="0"/>
              <a:t>. Because it is a Mathematical constant, the value of pi never changes That value rounds to 3.14, and the digits after the decimal point continues </a:t>
            </a:r>
            <a:r>
              <a:rPr lang="en-US" dirty="0" err="1"/>
              <a:t>infinitly</a:t>
            </a:r>
            <a:r>
              <a:rPr lang="en-US" dirty="0"/>
              <a:t> without repeating in any pattern. The best calculations of pi can be trillions of digit long! Will your math class do special activity’s on Pi Day?</a:t>
            </a:r>
          </a:p>
          <a:p>
            <a:pPr marL="0" indent="0">
              <a:buNone/>
            </a:pPr>
            <a:r>
              <a:rPr lang="en-US" dirty="0"/>
              <a:t> </a:t>
            </a:r>
            <a:endParaRPr lang="en-US" dirty="0" smtClean="0"/>
          </a:p>
          <a:p>
            <a:pPr marL="0" indent="0">
              <a:buNone/>
            </a:pPr>
            <a:endParaRPr lang="en-US" dirty="0"/>
          </a:p>
          <a:p>
            <a:pPr marL="0" indent="0">
              <a:buNone/>
            </a:pPr>
            <a:r>
              <a:rPr lang="en-US" dirty="0"/>
              <a:t>beware the Ides of March. Those words come from William Shakespeare’s play Julius </a:t>
            </a:r>
            <a:r>
              <a:rPr lang="en-US" i="1" dirty="0"/>
              <a:t>Caesar</a:t>
            </a:r>
            <a:r>
              <a:rPr lang="en-US" dirty="0"/>
              <a:t>. In the play, a soothsayer, or a person able to predict the future, spoke those words. He were telling Julius </a:t>
            </a:r>
            <a:r>
              <a:rPr lang="en-US" i="1" dirty="0"/>
              <a:t>Caesar</a:t>
            </a:r>
            <a:r>
              <a:rPr lang="en-US" dirty="0"/>
              <a:t> that he was about to dye. Some other famous words were also uttered around the same time – Et </a:t>
            </a:r>
            <a:r>
              <a:rPr lang="en-US" dirty="0" err="1"/>
              <a:t>tu</a:t>
            </a:r>
            <a:r>
              <a:rPr lang="en-US" dirty="0"/>
              <a:t>, Brute?” Those were reportedly Caesar’s last words. They mean “and you, Brutus” He spoke them to his </a:t>
            </a:r>
            <a:r>
              <a:rPr lang="en-US" dirty="0" err="1"/>
              <a:t>freind</a:t>
            </a:r>
            <a:r>
              <a:rPr lang="en-US" dirty="0"/>
              <a:t>, Brutus, who was part of the group there too assassinate Caesar. Some say Caesar spoke the words as a warning to Brutus. Others think he spoke the words </a:t>
            </a:r>
            <a:r>
              <a:rPr lang="en-US" dirty="0" err="1"/>
              <a:t>cuz</a:t>
            </a:r>
            <a:r>
              <a:rPr lang="en-US" dirty="0"/>
              <a:t> he was sad his friend had betrayed him.</a:t>
            </a:r>
          </a:p>
          <a:p>
            <a:pPr marL="0" indent="0">
              <a:buNone/>
            </a:pPr>
            <a:endParaRPr lang="en-US" dirty="0" smtClean="0"/>
          </a:p>
          <a:p>
            <a:pPr marL="0" indent="0">
              <a:buNone/>
            </a:pPr>
            <a:endParaRPr lang="en-US" dirty="0" smtClean="0"/>
          </a:p>
          <a:p>
            <a:pPr marL="0" indent="0">
              <a:buNone/>
            </a:pPr>
            <a:r>
              <a:rPr lang="en-US" dirty="0" smtClean="0"/>
              <a:t>beware </a:t>
            </a:r>
            <a:r>
              <a:rPr lang="en-US" dirty="0"/>
              <a:t>the Ides of March. Those words come from William Shakespeare’s play Julius </a:t>
            </a:r>
            <a:r>
              <a:rPr lang="en-US" i="1" dirty="0"/>
              <a:t>Caesar</a:t>
            </a:r>
            <a:r>
              <a:rPr lang="en-US" dirty="0"/>
              <a:t>. In the play, a soothsayer, or a person able to predict the future, spoke those words. He were telling Julius </a:t>
            </a:r>
            <a:r>
              <a:rPr lang="en-US" i="1" dirty="0"/>
              <a:t>Caesar</a:t>
            </a:r>
            <a:r>
              <a:rPr lang="en-US" dirty="0"/>
              <a:t> that he was about to dye. Some other famous words were also uttered around the same time – Et </a:t>
            </a:r>
            <a:r>
              <a:rPr lang="en-US" dirty="0" err="1"/>
              <a:t>tu</a:t>
            </a:r>
            <a:r>
              <a:rPr lang="en-US" dirty="0"/>
              <a:t>, Brute?” Those were reportedly Caesar’s last words. They mean “and you, Brutus” He spoke them to his </a:t>
            </a:r>
            <a:r>
              <a:rPr lang="en-US" dirty="0" err="1"/>
              <a:t>freind</a:t>
            </a:r>
            <a:r>
              <a:rPr lang="en-US" dirty="0"/>
              <a:t>, Brutus, who was part of the group there too assassinate Caesar. Some say Caesar spoke the words as a warning to Brutus. Others think he spoke the words </a:t>
            </a:r>
            <a:r>
              <a:rPr lang="en-US" dirty="0" err="1"/>
              <a:t>cuz</a:t>
            </a:r>
            <a:r>
              <a:rPr lang="en-US" dirty="0"/>
              <a:t> he was sad his friend had betrayed him.</a:t>
            </a:r>
          </a:p>
          <a:p>
            <a:pPr marL="0" indent="0">
              <a:buNone/>
            </a:pPr>
            <a:endParaRPr lang="en-US" dirty="0" smtClean="0"/>
          </a:p>
          <a:p>
            <a:pPr marL="0" indent="0">
              <a:buNone/>
            </a:pPr>
            <a:endParaRPr lang="en-US" dirty="0" smtClean="0"/>
          </a:p>
          <a:p>
            <a:pPr marL="0" indent="0">
              <a:buNone/>
            </a:pPr>
            <a:r>
              <a:rPr lang="en-US" dirty="0" smtClean="0"/>
              <a:t>St</a:t>
            </a:r>
            <a:r>
              <a:rPr lang="en-US" dirty="0"/>
              <a:t>. Patrick’s Day celebrates a Catholic saint who </a:t>
            </a:r>
            <a:r>
              <a:rPr lang="en-US" dirty="0" err="1"/>
              <a:t>livved</a:t>
            </a:r>
            <a:r>
              <a:rPr lang="en-US" dirty="0"/>
              <a:t> long ago. The first St Patrick’s Day parade in the united States took place when Irish soldiers marched through New York City on March 17, 1762. Over the years, Irish </a:t>
            </a:r>
            <a:r>
              <a:rPr lang="en-US" dirty="0" err="1"/>
              <a:t>immegrant</a:t>
            </a:r>
            <a:r>
              <a:rPr lang="en-US" dirty="0"/>
              <a:t> groups began to holed parades with bagpipes and drums. In 1848, several groups unite their parades Today, New York City’s St. Patricks’ Day parade was the nation’s largest. Each year, nearly three </a:t>
            </a:r>
            <a:r>
              <a:rPr lang="en-US" dirty="0" err="1"/>
              <a:t>milion</a:t>
            </a:r>
            <a:r>
              <a:rPr lang="en-US" dirty="0"/>
              <a:t> people attend.</a:t>
            </a:r>
            <a:br>
              <a:rPr lang="en-US" dirty="0"/>
            </a:br>
            <a:endParaRPr lang="en-US" dirty="0"/>
          </a:p>
        </p:txBody>
      </p:sp>
    </p:spTree>
    <p:extLst>
      <p:ext uri="{BB962C8B-B14F-4D97-AF65-F5344CB8AC3E}">
        <p14:creationId xmlns:p14="http://schemas.microsoft.com/office/powerpoint/2010/main" val="186322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51909" y="0"/>
            <a:ext cx="2895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Documentation          Week 1</a:t>
            </a:r>
          </a:p>
          <a:p>
            <a:r>
              <a:rPr lang="en-US" dirty="0" smtClean="0"/>
              <a:t>1. Websites</a:t>
            </a:r>
          </a:p>
          <a:p>
            <a:r>
              <a:rPr lang="en-US" dirty="0" smtClean="0"/>
              <a:t>2.  Books</a:t>
            </a:r>
          </a:p>
          <a:p>
            <a:r>
              <a:rPr lang="en-US" dirty="0" smtClean="0"/>
              <a:t>3.  Pictures</a:t>
            </a:r>
          </a:p>
          <a:p>
            <a:pPr marL="342900" indent="-342900">
              <a:buAutoNum type="arabicPeriod" startAt="4"/>
            </a:pPr>
            <a:r>
              <a:rPr lang="en-US" dirty="0" smtClean="0"/>
              <a:t>Music</a:t>
            </a:r>
          </a:p>
          <a:p>
            <a:endParaRPr lang="en-US" dirty="0" smtClean="0"/>
          </a:p>
          <a:p>
            <a:endParaRPr lang="en-US" dirty="0"/>
          </a:p>
        </p:txBody>
      </p:sp>
      <p:sp>
        <p:nvSpPr>
          <p:cNvPr id="10" name="Rectangle 9"/>
          <p:cNvSpPr/>
          <p:nvPr/>
        </p:nvSpPr>
        <p:spPr>
          <a:xfrm>
            <a:off x="6248400" y="0"/>
            <a:ext cx="2895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Organize and Summarize</a:t>
            </a:r>
          </a:p>
          <a:p>
            <a:r>
              <a:rPr lang="en-US" dirty="0" smtClean="0"/>
              <a:t>Week 2</a:t>
            </a:r>
          </a:p>
          <a:p>
            <a:r>
              <a:rPr lang="en-US" dirty="0" smtClean="0"/>
              <a:t>1.</a:t>
            </a:r>
          </a:p>
          <a:p>
            <a:r>
              <a:rPr lang="en-US" dirty="0" smtClean="0"/>
              <a:t>2.</a:t>
            </a:r>
          </a:p>
          <a:p>
            <a:r>
              <a:rPr lang="en-US" dirty="0" smtClean="0"/>
              <a:t>3.</a:t>
            </a:r>
          </a:p>
          <a:p>
            <a:r>
              <a:rPr lang="en-US" dirty="0" smtClean="0"/>
              <a:t>4.</a:t>
            </a:r>
          </a:p>
          <a:p>
            <a:endParaRPr lang="en-US" dirty="0"/>
          </a:p>
        </p:txBody>
      </p:sp>
      <p:sp>
        <p:nvSpPr>
          <p:cNvPr id="11" name="Rectangle 10"/>
          <p:cNvSpPr/>
          <p:nvPr/>
        </p:nvSpPr>
        <p:spPr>
          <a:xfrm>
            <a:off x="3151909" y="2369127"/>
            <a:ext cx="2895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Organize and Summarize </a:t>
            </a:r>
            <a:r>
              <a:rPr lang="en-US" dirty="0" smtClean="0"/>
              <a:t>Week 4</a:t>
            </a:r>
          </a:p>
          <a:p>
            <a:r>
              <a:rPr lang="en-US" dirty="0"/>
              <a:t>1.</a:t>
            </a:r>
          </a:p>
          <a:p>
            <a:r>
              <a:rPr lang="en-US" dirty="0"/>
              <a:t>2.</a:t>
            </a:r>
          </a:p>
          <a:p>
            <a:r>
              <a:rPr lang="en-US" dirty="0"/>
              <a:t>3.</a:t>
            </a:r>
          </a:p>
          <a:p>
            <a:r>
              <a:rPr lang="en-US" dirty="0"/>
              <a:t>4.</a:t>
            </a:r>
          </a:p>
          <a:p>
            <a:endParaRPr lang="en-US" dirty="0"/>
          </a:p>
          <a:p>
            <a:endParaRPr lang="en-US" dirty="0"/>
          </a:p>
        </p:txBody>
      </p:sp>
      <p:sp>
        <p:nvSpPr>
          <p:cNvPr id="12" name="Rectangle 11"/>
          <p:cNvSpPr/>
          <p:nvPr/>
        </p:nvSpPr>
        <p:spPr>
          <a:xfrm>
            <a:off x="0" y="2382982"/>
            <a:ext cx="2895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Organize and Summarize Week 3</a:t>
            </a:r>
          </a:p>
          <a:p>
            <a:r>
              <a:rPr lang="en-US" dirty="0"/>
              <a:t>1.</a:t>
            </a:r>
          </a:p>
          <a:p>
            <a:r>
              <a:rPr lang="en-US" dirty="0"/>
              <a:t>2.</a:t>
            </a:r>
          </a:p>
          <a:p>
            <a:r>
              <a:rPr lang="en-US" dirty="0"/>
              <a:t>3.</a:t>
            </a:r>
          </a:p>
          <a:p>
            <a:r>
              <a:rPr lang="en-US" dirty="0" smtClean="0"/>
              <a:t>4.</a:t>
            </a:r>
          </a:p>
          <a:p>
            <a:endParaRPr lang="en-US" dirty="0"/>
          </a:p>
          <a:p>
            <a:endParaRPr lang="en-US" dirty="0"/>
          </a:p>
        </p:txBody>
      </p:sp>
      <p:sp>
        <p:nvSpPr>
          <p:cNvPr id="13" name="Rectangle 12"/>
          <p:cNvSpPr/>
          <p:nvPr/>
        </p:nvSpPr>
        <p:spPr>
          <a:xfrm>
            <a:off x="6269182" y="2382981"/>
            <a:ext cx="2895600" cy="2119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Organize and Summarize </a:t>
            </a:r>
            <a:r>
              <a:rPr lang="en-US" dirty="0" smtClean="0"/>
              <a:t>Week 5</a:t>
            </a:r>
          </a:p>
          <a:p>
            <a:r>
              <a:rPr lang="en-US" dirty="0"/>
              <a:t>1.</a:t>
            </a:r>
          </a:p>
          <a:p>
            <a:r>
              <a:rPr lang="en-US" dirty="0"/>
              <a:t>2.</a:t>
            </a:r>
          </a:p>
          <a:p>
            <a:r>
              <a:rPr lang="en-US" dirty="0"/>
              <a:t>3.</a:t>
            </a:r>
          </a:p>
          <a:p>
            <a:r>
              <a:rPr lang="en-US" dirty="0" smtClean="0"/>
              <a:t>4.</a:t>
            </a:r>
          </a:p>
          <a:p>
            <a:pPr algn="ctr"/>
            <a:endParaRPr lang="en-US" dirty="0"/>
          </a:p>
          <a:p>
            <a:pPr algn="ctr"/>
            <a:endParaRPr lang="en-US" dirty="0"/>
          </a:p>
        </p:txBody>
      </p:sp>
      <p:sp>
        <p:nvSpPr>
          <p:cNvPr id="14" name="Rectangle 13"/>
          <p:cNvSpPr/>
          <p:nvPr/>
        </p:nvSpPr>
        <p:spPr>
          <a:xfrm>
            <a:off x="0" y="4759037"/>
            <a:ext cx="2895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Peer/Teacher Edit, Rewrite</a:t>
            </a:r>
          </a:p>
          <a:p>
            <a:r>
              <a:rPr lang="en-US" dirty="0" smtClean="0"/>
              <a:t>Week 6</a:t>
            </a:r>
          </a:p>
          <a:p>
            <a:r>
              <a:rPr lang="en-US" dirty="0"/>
              <a:t>1.</a:t>
            </a:r>
          </a:p>
          <a:p>
            <a:r>
              <a:rPr lang="en-US" dirty="0"/>
              <a:t>2.</a:t>
            </a:r>
          </a:p>
          <a:p>
            <a:r>
              <a:rPr lang="en-US" dirty="0"/>
              <a:t>3.</a:t>
            </a:r>
          </a:p>
          <a:p>
            <a:r>
              <a:rPr lang="en-US" dirty="0"/>
              <a:t>4</a:t>
            </a:r>
            <a:r>
              <a:rPr lang="en-US" dirty="0" smtClean="0"/>
              <a:t>.</a:t>
            </a:r>
          </a:p>
          <a:p>
            <a:endParaRPr lang="en-US" dirty="0"/>
          </a:p>
          <a:p>
            <a:pPr algn="ctr"/>
            <a:endParaRPr lang="en-US" dirty="0" smtClean="0"/>
          </a:p>
        </p:txBody>
      </p:sp>
      <p:sp>
        <p:nvSpPr>
          <p:cNvPr id="15" name="Rectangle 14"/>
          <p:cNvSpPr/>
          <p:nvPr/>
        </p:nvSpPr>
        <p:spPr>
          <a:xfrm>
            <a:off x="3151909" y="4759037"/>
            <a:ext cx="2895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Peer/Teacher Edit, Rewrite</a:t>
            </a:r>
          </a:p>
          <a:p>
            <a:r>
              <a:rPr lang="en-US" dirty="0" smtClean="0"/>
              <a:t>Week 7</a:t>
            </a:r>
          </a:p>
          <a:p>
            <a:r>
              <a:rPr lang="en-US" dirty="0"/>
              <a:t>1.</a:t>
            </a:r>
          </a:p>
          <a:p>
            <a:r>
              <a:rPr lang="en-US" dirty="0"/>
              <a:t>2.</a:t>
            </a:r>
          </a:p>
          <a:p>
            <a:r>
              <a:rPr lang="en-US" dirty="0"/>
              <a:t>3.</a:t>
            </a:r>
          </a:p>
          <a:p>
            <a:r>
              <a:rPr lang="en-US" dirty="0" smtClean="0"/>
              <a:t>4.</a:t>
            </a:r>
          </a:p>
          <a:p>
            <a:endParaRPr lang="en-US" dirty="0"/>
          </a:p>
          <a:p>
            <a:pPr algn="ctr"/>
            <a:endParaRPr lang="en-US" dirty="0"/>
          </a:p>
        </p:txBody>
      </p:sp>
      <p:sp>
        <p:nvSpPr>
          <p:cNvPr id="16" name="Rectangle 15"/>
          <p:cNvSpPr/>
          <p:nvPr/>
        </p:nvSpPr>
        <p:spPr>
          <a:xfrm>
            <a:off x="6269182" y="4759037"/>
            <a:ext cx="2895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Conclusion</a:t>
            </a:r>
          </a:p>
          <a:p>
            <a:r>
              <a:rPr lang="en-US" dirty="0" smtClean="0"/>
              <a:t>1.</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17" name="Rectangle 16"/>
          <p:cNvSpPr/>
          <p:nvPr/>
        </p:nvSpPr>
        <p:spPr>
          <a:xfrm>
            <a:off x="0" y="0"/>
            <a:ext cx="2895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Introduction</a:t>
            </a:r>
          </a:p>
          <a:p>
            <a:pPr algn="ctr"/>
            <a:r>
              <a:rPr lang="en-US" dirty="0" smtClean="0"/>
              <a:t>Tell me about your research.</a:t>
            </a:r>
          </a:p>
          <a:p>
            <a:pPr algn="ctr"/>
            <a:endParaRPr lang="en-US" dirty="0"/>
          </a:p>
        </p:txBody>
      </p:sp>
    </p:spTree>
    <p:extLst>
      <p:ext uri="{BB962C8B-B14F-4D97-AF65-F5344CB8AC3E}">
        <p14:creationId xmlns:p14="http://schemas.microsoft.com/office/powerpoint/2010/main" val="241366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927" y="533400"/>
            <a:ext cx="9137073" cy="884238"/>
          </a:xfrm>
        </p:spPr>
        <p:txBody>
          <a:bodyPr>
            <a:normAutofit fontScale="90000"/>
          </a:bodyPr>
          <a:lstStyle/>
          <a:p>
            <a:r>
              <a:rPr lang="en-US" dirty="0" smtClean="0"/>
              <a:t>“Location in Scrapbook”</a:t>
            </a:r>
            <a:br>
              <a:rPr lang="en-US" dirty="0" smtClean="0"/>
            </a:br>
            <a:r>
              <a:rPr lang="en-US" dirty="0" smtClean="0"/>
              <a:t>Week 1 websites</a:t>
            </a:r>
            <a:endParaRPr lang="en-US" dirty="0"/>
          </a:p>
        </p:txBody>
      </p:sp>
      <p:sp>
        <p:nvSpPr>
          <p:cNvPr id="9" name="Text Placeholder 8"/>
          <p:cNvSpPr>
            <a:spLocks noGrp="1"/>
          </p:cNvSpPr>
          <p:nvPr>
            <p:ph type="body" idx="1"/>
          </p:nvPr>
        </p:nvSpPr>
        <p:spPr>
          <a:xfrm rot="18866882">
            <a:off x="-132759" y="933092"/>
            <a:ext cx="2455778" cy="639762"/>
          </a:xfrm>
        </p:spPr>
        <p:txBody>
          <a:bodyPr>
            <a:normAutofit fontScale="92500" lnSpcReduction="20000"/>
          </a:bodyPr>
          <a:lstStyle/>
          <a:p>
            <a:r>
              <a:rPr lang="en-US" dirty="0" smtClean="0"/>
              <a:t>Title of the Document</a:t>
            </a:r>
            <a:endParaRPr lang="en-US" dirty="0"/>
          </a:p>
        </p:txBody>
      </p:sp>
      <p:sp>
        <p:nvSpPr>
          <p:cNvPr id="10" name="Content Placeholder 9"/>
          <p:cNvSpPr>
            <a:spLocks noGrp="1"/>
          </p:cNvSpPr>
          <p:nvPr>
            <p:ph sz="half" idx="2"/>
          </p:nvPr>
        </p:nvSpPr>
        <p:spPr>
          <a:xfrm>
            <a:off x="533400" y="1676400"/>
            <a:ext cx="4040188" cy="3951288"/>
          </a:xfrm>
        </p:spPr>
        <p:txBody>
          <a:bodyPr/>
          <a:lstStyle/>
          <a:p>
            <a:r>
              <a:rPr lang="en-US" dirty="0" smtClean="0"/>
              <a:t>Summary to use in your paper</a:t>
            </a:r>
          </a:p>
          <a:p>
            <a:endParaRPr lang="en-US" dirty="0"/>
          </a:p>
          <a:p>
            <a:endParaRPr lang="en-US" dirty="0" smtClean="0"/>
          </a:p>
          <a:p>
            <a:endParaRPr lang="en-US" dirty="0"/>
          </a:p>
          <a:p>
            <a:r>
              <a:rPr lang="en-US" dirty="0"/>
              <a:t>Summary to use in your paper</a:t>
            </a:r>
          </a:p>
          <a:p>
            <a:endParaRPr lang="en-US" dirty="0"/>
          </a:p>
        </p:txBody>
      </p:sp>
      <p:sp>
        <p:nvSpPr>
          <p:cNvPr id="12" name="Content Placeholder 11"/>
          <p:cNvSpPr>
            <a:spLocks noGrp="1"/>
          </p:cNvSpPr>
          <p:nvPr>
            <p:ph sz="quarter" idx="4"/>
          </p:nvPr>
        </p:nvSpPr>
        <p:spPr>
          <a:xfrm>
            <a:off x="4800600" y="1537871"/>
            <a:ext cx="4041775" cy="3951288"/>
          </a:xfrm>
        </p:spPr>
        <p:txBody>
          <a:bodyPr/>
          <a:lstStyle/>
          <a:p>
            <a:r>
              <a:rPr lang="en-US" dirty="0"/>
              <a:t>Summary to use in your paper</a:t>
            </a:r>
          </a:p>
          <a:p>
            <a:endParaRPr lang="en-US" dirty="0"/>
          </a:p>
          <a:p>
            <a:endParaRPr lang="en-US" dirty="0" smtClean="0"/>
          </a:p>
          <a:p>
            <a:endParaRPr lang="en-US" dirty="0"/>
          </a:p>
          <a:p>
            <a:r>
              <a:rPr lang="en-US" dirty="0"/>
              <a:t>Summary to use in your </a:t>
            </a:r>
            <a:r>
              <a:rPr lang="en-US" dirty="0" smtClean="0"/>
              <a:t>paper</a:t>
            </a:r>
          </a:p>
          <a:p>
            <a:endParaRPr lang="en-US" dirty="0"/>
          </a:p>
        </p:txBody>
      </p:sp>
      <p:sp>
        <p:nvSpPr>
          <p:cNvPr id="4" name="Rectangle 3"/>
          <p:cNvSpPr/>
          <p:nvPr/>
        </p:nvSpPr>
        <p:spPr>
          <a:xfrm rot="21341451">
            <a:off x="-106043" y="-226112"/>
            <a:ext cx="434074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 - Organize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5-Point Star 5"/>
          <p:cNvSpPr/>
          <p:nvPr/>
        </p:nvSpPr>
        <p:spPr>
          <a:xfrm>
            <a:off x="7162800" y="152400"/>
            <a:ext cx="1981200" cy="1357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927" y="5181600"/>
            <a:ext cx="2057400" cy="1524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p:cNvSpPr txBox="1">
            <a:spLocks/>
          </p:cNvSpPr>
          <p:nvPr/>
        </p:nvSpPr>
        <p:spPr>
          <a:xfrm rot="1511564">
            <a:off x="6641658" y="1509180"/>
            <a:ext cx="1696135" cy="63976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Title of the Document</a:t>
            </a:r>
            <a:endParaRPr lang="en-US" dirty="0"/>
          </a:p>
        </p:txBody>
      </p:sp>
      <p:sp>
        <p:nvSpPr>
          <p:cNvPr id="14" name="Rectangle 13"/>
          <p:cNvSpPr/>
          <p:nvPr/>
        </p:nvSpPr>
        <p:spPr>
          <a:xfrm rot="18831066">
            <a:off x="14323" y="3239635"/>
            <a:ext cx="1333725" cy="646331"/>
          </a:xfrm>
          <a:prstGeom prst="rect">
            <a:avLst/>
          </a:prstGeom>
        </p:spPr>
        <p:txBody>
          <a:bodyPr wrap="square">
            <a:spAutoFit/>
          </a:bodyPr>
          <a:lstStyle/>
          <a:p>
            <a:r>
              <a:rPr lang="en-US" b="1" dirty="0"/>
              <a:t>Title of the Document</a:t>
            </a:r>
          </a:p>
        </p:txBody>
      </p:sp>
      <p:sp>
        <p:nvSpPr>
          <p:cNvPr id="15" name="Rectangle 14"/>
          <p:cNvSpPr/>
          <p:nvPr/>
        </p:nvSpPr>
        <p:spPr>
          <a:xfrm rot="1543236">
            <a:off x="7812641" y="3105835"/>
            <a:ext cx="1289634" cy="646331"/>
          </a:xfrm>
          <a:prstGeom prst="rect">
            <a:avLst/>
          </a:prstGeom>
        </p:spPr>
        <p:txBody>
          <a:bodyPr wrap="square">
            <a:spAutoFit/>
          </a:bodyPr>
          <a:lstStyle/>
          <a:p>
            <a:r>
              <a:rPr lang="en-US" b="1" dirty="0"/>
              <a:t>Title of the Document</a:t>
            </a:r>
          </a:p>
        </p:txBody>
      </p:sp>
    </p:spTree>
    <p:extLst>
      <p:ext uri="{BB962C8B-B14F-4D97-AF65-F5344CB8AC3E}">
        <p14:creationId xmlns:p14="http://schemas.microsoft.com/office/powerpoint/2010/main" val="90572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927" y="533400"/>
            <a:ext cx="9137073" cy="884238"/>
          </a:xfrm>
        </p:spPr>
        <p:txBody>
          <a:bodyPr>
            <a:normAutofit fontScale="90000"/>
          </a:bodyPr>
          <a:lstStyle/>
          <a:p>
            <a:r>
              <a:rPr lang="en-US" dirty="0" smtClean="0"/>
              <a:t>“Location in Scrapbook”</a:t>
            </a:r>
            <a:br>
              <a:rPr lang="en-US" dirty="0" smtClean="0"/>
            </a:br>
            <a:r>
              <a:rPr lang="en-US" dirty="0" smtClean="0"/>
              <a:t>Week 1 Books used</a:t>
            </a:r>
            <a:endParaRPr lang="en-US" dirty="0"/>
          </a:p>
        </p:txBody>
      </p:sp>
      <p:sp>
        <p:nvSpPr>
          <p:cNvPr id="9" name="Text Placeholder 8"/>
          <p:cNvSpPr>
            <a:spLocks noGrp="1"/>
          </p:cNvSpPr>
          <p:nvPr>
            <p:ph type="body" idx="1"/>
          </p:nvPr>
        </p:nvSpPr>
        <p:spPr>
          <a:xfrm rot="18866882">
            <a:off x="-132759" y="933092"/>
            <a:ext cx="2455778" cy="639762"/>
          </a:xfrm>
        </p:spPr>
        <p:txBody>
          <a:bodyPr>
            <a:normAutofit fontScale="92500" lnSpcReduction="20000"/>
          </a:bodyPr>
          <a:lstStyle/>
          <a:p>
            <a:r>
              <a:rPr lang="en-US" dirty="0" smtClean="0"/>
              <a:t>Title of the Document</a:t>
            </a:r>
            <a:endParaRPr lang="en-US" dirty="0"/>
          </a:p>
        </p:txBody>
      </p:sp>
      <p:sp>
        <p:nvSpPr>
          <p:cNvPr id="10" name="Content Placeholder 9"/>
          <p:cNvSpPr>
            <a:spLocks noGrp="1"/>
          </p:cNvSpPr>
          <p:nvPr>
            <p:ph sz="half" idx="2"/>
          </p:nvPr>
        </p:nvSpPr>
        <p:spPr>
          <a:xfrm>
            <a:off x="533400" y="1676400"/>
            <a:ext cx="4040188" cy="3951288"/>
          </a:xfrm>
        </p:spPr>
        <p:txBody>
          <a:bodyPr/>
          <a:lstStyle/>
          <a:p>
            <a:r>
              <a:rPr lang="en-US" dirty="0" smtClean="0"/>
              <a:t>Summary to use in your paper</a:t>
            </a:r>
          </a:p>
          <a:p>
            <a:endParaRPr lang="en-US" dirty="0"/>
          </a:p>
          <a:p>
            <a:endParaRPr lang="en-US" dirty="0" smtClean="0"/>
          </a:p>
          <a:p>
            <a:endParaRPr lang="en-US" dirty="0"/>
          </a:p>
          <a:p>
            <a:r>
              <a:rPr lang="en-US" dirty="0"/>
              <a:t>Summary to use in your paper</a:t>
            </a:r>
          </a:p>
          <a:p>
            <a:endParaRPr lang="en-US" dirty="0"/>
          </a:p>
        </p:txBody>
      </p:sp>
      <p:sp>
        <p:nvSpPr>
          <p:cNvPr id="12" name="Content Placeholder 11"/>
          <p:cNvSpPr>
            <a:spLocks noGrp="1"/>
          </p:cNvSpPr>
          <p:nvPr>
            <p:ph sz="quarter" idx="4"/>
          </p:nvPr>
        </p:nvSpPr>
        <p:spPr>
          <a:xfrm>
            <a:off x="4800600" y="1537871"/>
            <a:ext cx="4041775" cy="3951288"/>
          </a:xfrm>
        </p:spPr>
        <p:txBody>
          <a:bodyPr/>
          <a:lstStyle/>
          <a:p>
            <a:r>
              <a:rPr lang="en-US" dirty="0"/>
              <a:t>Summary to use in your paper</a:t>
            </a:r>
          </a:p>
          <a:p>
            <a:endParaRPr lang="en-US" dirty="0"/>
          </a:p>
          <a:p>
            <a:endParaRPr lang="en-US" dirty="0" smtClean="0"/>
          </a:p>
          <a:p>
            <a:endParaRPr lang="en-US" dirty="0"/>
          </a:p>
          <a:p>
            <a:r>
              <a:rPr lang="en-US" dirty="0"/>
              <a:t>Summary to use in your </a:t>
            </a:r>
            <a:r>
              <a:rPr lang="en-US" dirty="0" smtClean="0"/>
              <a:t>paper</a:t>
            </a:r>
          </a:p>
          <a:p>
            <a:endParaRPr lang="en-US" dirty="0"/>
          </a:p>
        </p:txBody>
      </p:sp>
      <p:sp>
        <p:nvSpPr>
          <p:cNvPr id="4" name="Rectangle 3"/>
          <p:cNvSpPr/>
          <p:nvPr/>
        </p:nvSpPr>
        <p:spPr>
          <a:xfrm rot="21341451">
            <a:off x="-106043" y="-226112"/>
            <a:ext cx="434074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 - Organize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5-Point Star 5"/>
          <p:cNvSpPr/>
          <p:nvPr/>
        </p:nvSpPr>
        <p:spPr>
          <a:xfrm>
            <a:off x="7162800" y="152400"/>
            <a:ext cx="1981200" cy="1357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927" y="5181600"/>
            <a:ext cx="2057400" cy="1524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p:cNvSpPr txBox="1">
            <a:spLocks/>
          </p:cNvSpPr>
          <p:nvPr/>
        </p:nvSpPr>
        <p:spPr>
          <a:xfrm rot="1511564">
            <a:off x="6641658" y="1509180"/>
            <a:ext cx="1696135" cy="63976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Title of the Document</a:t>
            </a:r>
            <a:endParaRPr lang="en-US" dirty="0"/>
          </a:p>
        </p:txBody>
      </p:sp>
      <p:sp>
        <p:nvSpPr>
          <p:cNvPr id="14" name="Rectangle 13"/>
          <p:cNvSpPr/>
          <p:nvPr/>
        </p:nvSpPr>
        <p:spPr>
          <a:xfrm rot="18831066">
            <a:off x="14323" y="3239635"/>
            <a:ext cx="1333725" cy="646331"/>
          </a:xfrm>
          <a:prstGeom prst="rect">
            <a:avLst/>
          </a:prstGeom>
        </p:spPr>
        <p:txBody>
          <a:bodyPr wrap="square">
            <a:spAutoFit/>
          </a:bodyPr>
          <a:lstStyle/>
          <a:p>
            <a:r>
              <a:rPr lang="en-US" b="1" dirty="0"/>
              <a:t>Title of the Document</a:t>
            </a:r>
          </a:p>
        </p:txBody>
      </p:sp>
      <p:sp>
        <p:nvSpPr>
          <p:cNvPr id="15" name="Rectangle 14"/>
          <p:cNvSpPr/>
          <p:nvPr/>
        </p:nvSpPr>
        <p:spPr>
          <a:xfrm rot="1543236">
            <a:off x="7812641" y="3105835"/>
            <a:ext cx="1289634" cy="646331"/>
          </a:xfrm>
          <a:prstGeom prst="rect">
            <a:avLst/>
          </a:prstGeom>
        </p:spPr>
        <p:txBody>
          <a:bodyPr wrap="square">
            <a:spAutoFit/>
          </a:bodyPr>
          <a:lstStyle/>
          <a:p>
            <a:r>
              <a:rPr lang="en-US" b="1" dirty="0"/>
              <a:t>Title of the Document</a:t>
            </a:r>
          </a:p>
        </p:txBody>
      </p:sp>
    </p:spTree>
    <p:extLst>
      <p:ext uri="{BB962C8B-B14F-4D97-AF65-F5344CB8AC3E}">
        <p14:creationId xmlns:p14="http://schemas.microsoft.com/office/powerpoint/2010/main" val="318000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miley Face 6"/>
          <p:cNvSpPr/>
          <p:nvPr/>
        </p:nvSpPr>
        <p:spPr>
          <a:xfrm>
            <a:off x="-41564" y="571500"/>
            <a:ext cx="2507674" cy="1524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Picture </a:t>
            </a:r>
            <a:endParaRPr lang="en-US" dirty="0"/>
          </a:p>
        </p:txBody>
      </p:sp>
      <p:sp>
        <p:nvSpPr>
          <p:cNvPr id="8" name="Title 7"/>
          <p:cNvSpPr>
            <a:spLocks noGrp="1"/>
          </p:cNvSpPr>
          <p:nvPr>
            <p:ph type="title"/>
          </p:nvPr>
        </p:nvSpPr>
        <p:spPr>
          <a:xfrm>
            <a:off x="6927" y="533400"/>
            <a:ext cx="9137073" cy="884238"/>
          </a:xfrm>
        </p:spPr>
        <p:txBody>
          <a:bodyPr>
            <a:normAutofit fontScale="90000"/>
          </a:bodyPr>
          <a:lstStyle/>
          <a:p>
            <a:r>
              <a:rPr lang="en-US" dirty="0" smtClean="0"/>
              <a:t>“Location in Scrapbook”</a:t>
            </a:r>
            <a:br>
              <a:rPr lang="en-US" dirty="0" smtClean="0"/>
            </a:br>
            <a:r>
              <a:rPr lang="en-US" dirty="0" smtClean="0"/>
              <a:t>Week 1 </a:t>
            </a:r>
            <a:endParaRPr lang="en-US" dirty="0"/>
          </a:p>
        </p:txBody>
      </p:sp>
      <p:sp>
        <p:nvSpPr>
          <p:cNvPr id="10" name="Content Placeholder 9"/>
          <p:cNvSpPr>
            <a:spLocks noGrp="1"/>
          </p:cNvSpPr>
          <p:nvPr>
            <p:ph sz="half" idx="2"/>
          </p:nvPr>
        </p:nvSpPr>
        <p:spPr>
          <a:xfrm>
            <a:off x="533400" y="1676400"/>
            <a:ext cx="4040188" cy="3951288"/>
          </a:xfrm>
        </p:spPr>
        <p:txBody>
          <a:bodyPr/>
          <a:lstStyle/>
          <a:p>
            <a:r>
              <a:rPr lang="en-US" dirty="0" smtClean="0"/>
              <a:t>Documentation</a:t>
            </a:r>
          </a:p>
          <a:p>
            <a:endParaRPr lang="en-US" dirty="0"/>
          </a:p>
          <a:p>
            <a:endParaRPr lang="en-US" dirty="0" smtClean="0"/>
          </a:p>
          <a:p>
            <a:endParaRPr lang="en-US" dirty="0" smtClean="0"/>
          </a:p>
          <a:p>
            <a:endParaRPr lang="en-US" dirty="0"/>
          </a:p>
          <a:p>
            <a:r>
              <a:rPr lang="en-US" dirty="0" smtClean="0"/>
              <a:t>Documentation</a:t>
            </a:r>
            <a:endParaRPr lang="en-US" dirty="0"/>
          </a:p>
          <a:p>
            <a:endParaRPr lang="en-US" dirty="0"/>
          </a:p>
        </p:txBody>
      </p:sp>
      <p:sp>
        <p:nvSpPr>
          <p:cNvPr id="12" name="Content Placeholder 11"/>
          <p:cNvSpPr>
            <a:spLocks noGrp="1"/>
          </p:cNvSpPr>
          <p:nvPr>
            <p:ph sz="quarter" idx="4"/>
          </p:nvPr>
        </p:nvSpPr>
        <p:spPr>
          <a:xfrm>
            <a:off x="4800600" y="1537870"/>
            <a:ext cx="4041775" cy="5167729"/>
          </a:xfrm>
        </p:spPr>
        <p:txBody>
          <a:bodyPr/>
          <a:lstStyle/>
          <a:p>
            <a:r>
              <a:rPr lang="en-US" dirty="0" smtClean="0"/>
              <a:t>Documentation</a:t>
            </a:r>
            <a:endParaRPr lang="en-US" dirty="0"/>
          </a:p>
          <a:p>
            <a:endParaRPr lang="en-US" dirty="0"/>
          </a:p>
          <a:p>
            <a:endParaRPr lang="en-US" dirty="0" smtClean="0"/>
          </a:p>
          <a:p>
            <a:endParaRPr lang="en-US" dirty="0"/>
          </a:p>
          <a:p>
            <a:r>
              <a:rPr lang="en-US" dirty="0" smtClean="0"/>
              <a:t>Documentation</a:t>
            </a:r>
          </a:p>
          <a:p>
            <a:endParaRPr lang="en-US" dirty="0"/>
          </a:p>
        </p:txBody>
      </p:sp>
      <p:sp>
        <p:nvSpPr>
          <p:cNvPr id="4" name="Rectangle 3"/>
          <p:cNvSpPr/>
          <p:nvPr/>
        </p:nvSpPr>
        <p:spPr>
          <a:xfrm rot="21341451">
            <a:off x="-106043" y="-226112"/>
            <a:ext cx="434074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 - Organize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5-Point Star 5"/>
          <p:cNvSpPr/>
          <p:nvPr/>
        </p:nvSpPr>
        <p:spPr>
          <a:xfrm>
            <a:off x="6858000" y="-533400"/>
            <a:ext cx="2819400" cy="2209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Picture</a:t>
            </a:r>
            <a:endParaRPr lang="en-US" dirty="0"/>
          </a:p>
        </p:txBody>
      </p:sp>
      <p:sp>
        <p:nvSpPr>
          <p:cNvPr id="13" name="Text Placeholder 8"/>
          <p:cNvSpPr txBox="1">
            <a:spLocks/>
          </p:cNvSpPr>
          <p:nvPr/>
        </p:nvSpPr>
        <p:spPr>
          <a:xfrm rot="19195683">
            <a:off x="3831451" y="1630157"/>
            <a:ext cx="1696135" cy="319881"/>
          </a:xfrm>
          <a:prstGeom prst="rect">
            <a:avLst/>
          </a:prstGeom>
        </p:spPr>
        <p:txBody>
          <a:bodyPr vert="horz" lIns="91440" tIns="45720" rIns="91440" bIns="45720" rtlCol="0" anchor="b">
            <a:normAutofit fontScale="70000" lnSpcReduction="2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Picture </a:t>
            </a:r>
          </a:p>
        </p:txBody>
      </p:sp>
      <p:sp>
        <p:nvSpPr>
          <p:cNvPr id="14" name="Rectangle 13"/>
          <p:cNvSpPr/>
          <p:nvPr/>
        </p:nvSpPr>
        <p:spPr>
          <a:xfrm rot="18831066">
            <a:off x="14323" y="3378134"/>
            <a:ext cx="1333725" cy="369332"/>
          </a:xfrm>
          <a:prstGeom prst="rect">
            <a:avLst/>
          </a:prstGeom>
        </p:spPr>
        <p:txBody>
          <a:bodyPr wrap="square">
            <a:spAutoFit/>
          </a:bodyPr>
          <a:lstStyle/>
          <a:p>
            <a:r>
              <a:rPr lang="en-US" dirty="0"/>
              <a:t>Picture </a:t>
            </a:r>
          </a:p>
        </p:txBody>
      </p:sp>
      <p:sp>
        <p:nvSpPr>
          <p:cNvPr id="15" name="Rectangle 14"/>
          <p:cNvSpPr/>
          <p:nvPr/>
        </p:nvSpPr>
        <p:spPr>
          <a:xfrm rot="19016783">
            <a:off x="4137662" y="3539681"/>
            <a:ext cx="1289634" cy="369332"/>
          </a:xfrm>
          <a:prstGeom prst="rect">
            <a:avLst/>
          </a:prstGeom>
        </p:spPr>
        <p:txBody>
          <a:bodyPr wrap="square">
            <a:spAutoFit/>
          </a:bodyPr>
          <a:lstStyle/>
          <a:p>
            <a:r>
              <a:rPr lang="en-US" dirty="0"/>
              <a:t>Picture </a:t>
            </a:r>
          </a:p>
        </p:txBody>
      </p:sp>
      <p:sp>
        <p:nvSpPr>
          <p:cNvPr id="2" name="TextBox 1"/>
          <p:cNvSpPr txBox="1"/>
          <p:nvPr/>
        </p:nvSpPr>
        <p:spPr>
          <a:xfrm>
            <a:off x="3249362" y="5061419"/>
            <a:ext cx="2209800" cy="646331"/>
          </a:xfrm>
          <a:prstGeom prst="rect">
            <a:avLst/>
          </a:prstGeom>
          <a:noFill/>
        </p:spPr>
        <p:txBody>
          <a:bodyPr wrap="square" rtlCol="0">
            <a:spAutoFit/>
          </a:bodyPr>
          <a:lstStyle/>
          <a:p>
            <a:r>
              <a:rPr lang="en-US" dirty="0" smtClean="0"/>
              <a:t>Picture</a:t>
            </a:r>
          </a:p>
          <a:p>
            <a:pPr marL="285750" indent="-285750">
              <a:buFont typeface="Arial" panose="020B0604020202020204" pitchFamily="34" charset="0"/>
              <a:buChar char="•"/>
            </a:pPr>
            <a:r>
              <a:rPr lang="en-US" dirty="0" smtClean="0"/>
              <a:t>Documentation</a:t>
            </a:r>
            <a:endParaRPr lang="en-US" dirty="0"/>
          </a:p>
        </p:txBody>
      </p:sp>
      <p:sp>
        <p:nvSpPr>
          <p:cNvPr id="16" name="TextBox 15"/>
          <p:cNvSpPr txBox="1"/>
          <p:nvPr/>
        </p:nvSpPr>
        <p:spPr>
          <a:xfrm>
            <a:off x="6858000" y="2210717"/>
            <a:ext cx="2209800" cy="646331"/>
          </a:xfrm>
          <a:prstGeom prst="rect">
            <a:avLst/>
          </a:prstGeom>
          <a:noFill/>
        </p:spPr>
        <p:txBody>
          <a:bodyPr wrap="square" rtlCol="0">
            <a:spAutoFit/>
          </a:bodyPr>
          <a:lstStyle/>
          <a:p>
            <a:r>
              <a:rPr lang="en-US" dirty="0" smtClean="0"/>
              <a:t>Picture</a:t>
            </a:r>
          </a:p>
          <a:p>
            <a:pPr marL="285750" indent="-285750">
              <a:buFont typeface="Arial" panose="020B0604020202020204" pitchFamily="34" charset="0"/>
              <a:buChar char="•"/>
            </a:pPr>
            <a:r>
              <a:rPr lang="en-US" dirty="0" smtClean="0"/>
              <a:t>Documentation</a:t>
            </a:r>
            <a:endParaRPr lang="en-US" dirty="0"/>
          </a:p>
        </p:txBody>
      </p:sp>
      <p:sp>
        <p:nvSpPr>
          <p:cNvPr id="17" name="TextBox 16"/>
          <p:cNvSpPr txBox="1"/>
          <p:nvPr/>
        </p:nvSpPr>
        <p:spPr>
          <a:xfrm>
            <a:off x="6781800" y="5061419"/>
            <a:ext cx="2209800" cy="646331"/>
          </a:xfrm>
          <a:prstGeom prst="rect">
            <a:avLst/>
          </a:prstGeom>
          <a:noFill/>
        </p:spPr>
        <p:txBody>
          <a:bodyPr wrap="square" rtlCol="0">
            <a:spAutoFit/>
          </a:bodyPr>
          <a:lstStyle/>
          <a:p>
            <a:r>
              <a:rPr lang="en-US" dirty="0" smtClean="0"/>
              <a:t>Picture</a:t>
            </a:r>
          </a:p>
          <a:p>
            <a:pPr marL="285750" indent="-285750">
              <a:buFont typeface="Arial" panose="020B0604020202020204" pitchFamily="34" charset="0"/>
              <a:buChar char="•"/>
            </a:pPr>
            <a:r>
              <a:rPr lang="en-US" dirty="0" smtClean="0"/>
              <a:t>Documentation</a:t>
            </a:r>
            <a:endParaRPr lang="en-US" dirty="0"/>
          </a:p>
        </p:txBody>
      </p:sp>
      <p:sp>
        <p:nvSpPr>
          <p:cNvPr id="18" name="TextBox 17"/>
          <p:cNvSpPr txBox="1"/>
          <p:nvPr/>
        </p:nvSpPr>
        <p:spPr>
          <a:xfrm>
            <a:off x="171450" y="5061419"/>
            <a:ext cx="2209800" cy="646331"/>
          </a:xfrm>
          <a:prstGeom prst="rect">
            <a:avLst/>
          </a:prstGeom>
          <a:noFill/>
        </p:spPr>
        <p:txBody>
          <a:bodyPr wrap="square" rtlCol="0">
            <a:spAutoFit/>
          </a:bodyPr>
          <a:lstStyle/>
          <a:p>
            <a:r>
              <a:rPr lang="en-US" dirty="0" smtClean="0"/>
              <a:t>Picture</a:t>
            </a:r>
          </a:p>
          <a:p>
            <a:pPr marL="285750" indent="-285750">
              <a:buFont typeface="Arial" panose="020B0604020202020204" pitchFamily="34" charset="0"/>
              <a:buChar char="•"/>
            </a:pPr>
            <a:r>
              <a:rPr lang="en-US" dirty="0" smtClean="0"/>
              <a:t>Documentation</a:t>
            </a:r>
            <a:endParaRPr lang="en-US" dirty="0"/>
          </a:p>
        </p:txBody>
      </p:sp>
    </p:spTree>
    <p:extLst>
      <p:ext uri="{BB962C8B-B14F-4D97-AF65-F5344CB8AC3E}">
        <p14:creationId xmlns:p14="http://schemas.microsoft.com/office/powerpoint/2010/main" val="318000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781"/>
          <p:cNvPicPr preferRelativeResize="0"/>
          <p:nvPr/>
        </p:nvPicPr>
        <p:blipFill rotWithShape="1">
          <a:blip r:embed="rId2">
            <a:alphaModFix/>
          </a:blip>
          <a:srcRect/>
          <a:stretch/>
        </p:blipFill>
        <p:spPr>
          <a:xfrm>
            <a:off x="3733800" y="0"/>
            <a:ext cx="5410200" cy="1371599"/>
          </a:xfrm>
          <a:prstGeom prst="rect">
            <a:avLst/>
          </a:prstGeom>
          <a:noFill/>
          <a:ln>
            <a:noFill/>
          </a:ln>
        </p:spPr>
      </p:pic>
      <p:sp>
        <p:nvSpPr>
          <p:cNvPr id="8" name="Title 7"/>
          <p:cNvSpPr>
            <a:spLocks noGrp="1"/>
          </p:cNvSpPr>
          <p:nvPr>
            <p:ph type="title"/>
          </p:nvPr>
        </p:nvSpPr>
        <p:spPr>
          <a:xfrm>
            <a:off x="6927" y="533400"/>
            <a:ext cx="3574473" cy="838199"/>
          </a:xfrm>
        </p:spPr>
        <p:txBody>
          <a:bodyPr>
            <a:noAutofit/>
          </a:bodyPr>
          <a:lstStyle/>
          <a:p>
            <a:r>
              <a:rPr lang="en-US" sz="2400" dirty="0" smtClean="0"/>
              <a:t>“Location in Scrapbook”</a:t>
            </a:r>
            <a:br>
              <a:rPr lang="en-US" sz="2400" dirty="0" smtClean="0"/>
            </a:br>
            <a:r>
              <a:rPr lang="en-US" sz="2400" dirty="0" smtClean="0"/>
              <a:t>Week 1 </a:t>
            </a:r>
            <a:endParaRPr lang="en-US" sz="2400" dirty="0"/>
          </a:p>
        </p:txBody>
      </p:sp>
      <p:sp>
        <p:nvSpPr>
          <p:cNvPr id="10" name="Content Placeholder 9"/>
          <p:cNvSpPr>
            <a:spLocks noGrp="1"/>
          </p:cNvSpPr>
          <p:nvPr>
            <p:ph sz="half" idx="2"/>
          </p:nvPr>
        </p:nvSpPr>
        <p:spPr>
          <a:xfrm>
            <a:off x="533400" y="1691771"/>
            <a:ext cx="4040188" cy="3951288"/>
          </a:xfrm>
        </p:spPr>
        <p:txBody>
          <a:bodyPr/>
          <a:lstStyle/>
          <a:p>
            <a:r>
              <a:rPr lang="en-US" dirty="0" smtClean="0"/>
              <a:t>Documentation</a:t>
            </a:r>
          </a:p>
          <a:p>
            <a:endParaRPr lang="en-US" dirty="0"/>
          </a:p>
          <a:p>
            <a:endParaRPr lang="en-US" dirty="0" smtClean="0"/>
          </a:p>
          <a:p>
            <a:endParaRPr lang="en-US" dirty="0" smtClean="0"/>
          </a:p>
          <a:p>
            <a:endParaRPr lang="en-US" dirty="0"/>
          </a:p>
          <a:p>
            <a:r>
              <a:rPr lang="en-US" dirty="0" smtClean="0"/>
              <a:t>Documentation</a:t>
            </a:r>
            <a:endParaRPr lang="en-US" dirty="0"/>
          </a:p>
          <a:p>
            <a:endParaRPr lang="en-US" dirty="0"/>
          </a:p>
        </p:txBody>
      </p:sp>
      <p:sp>
        <p:nvSpPr>
          <p:cNvPr id="12" name="Content Placeholder 11"/>
          <p:cNvSpPr>
            <a:spLocks noGrp="1"/>
          </p:cNvSpPr>
          <p:nvPr>
            <p:ph sz="quarter" idx="4"/>
          </p:nvPr>
        </p:nvSpPr>
        <p:spPr>
          <a:xfrm>
            <a:off x="4800600" y="1537870"/>
            <a:ext cx="4041775" cy="5167729"/>
          </a:xfrm>
        </p:spPr>
        <p:txBody>
          <a:bodyPr/>
          <a:lstStyle/>
          <a:p>
            <a:r>
              <a:rPr lang="en-US" dirty="0" smtClean="0"/>
              <a:t>Documentation</a:t>
            </a:r>
            <a:endParaRPr lang="en-US" dirty="0"/>
          </a:p>
          <a:p>
            <a:endParaRPr lang="en-US" dirty="0"/>
          </a:p>
          <a:p>
            <a:endParaRPr lang="en-US" dirty="0" smtClean="0"/>
          </a:p>
          <a:p>
            <a:endParaRPr lang="en-US" dirty="0"/>
          </a:p>
          <a:p>
            <a:r>
              <a:rPr lang="en-US" dirty="0" smtClean="0"/>
              <a:t>Documentation</a:t>
            </a:r>
          </a:p>
          <a:p>
            <a:endParaRPr lang="en-US" dirty="0"/>
          </a:p>
        </p:txBody>
      </p:sp>
      <p:sp>
        <p:nvSpPr>
          <p:cNvPr id="4" name="Rectangle 3"/>
          <p:cNvSpPr/>
          <p:nvPr/>
        </p:nvSpPr>
        <p:spPr>
          <a:xfrm rot="21341451">
            <a:off x="-106043" y="-226112"/>
            <a:ext cx="434074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 - Organize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Text Placeholder 8"/>
          <p:cNvSpPr txBox="1">
            <a:spLocks/>
          </p:cNvSpPr>
          <p:nvPr/>
        </p:nvSpPr>
        <p:spPr>
          <a:xfrm rot="19195683">
            <a:off x="3831451" y="1630157"/>
            <a:ext cx="1696135" cy="319881"/>
          </a:xfrm>
          <a:prstGeom prst="rect">
            <a:avLst/>
          </a:prstGeom>
        </p:spPr>
        <p:txBody>
          <a:bodyPr vert="horz" lIns="91440" tIns="45720" rIns="91440" bIns="45720" rtlCol="0" anchor="b">
            <a:normAutofit fontScale="70000" lnSpcReduction="2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Music</a:t>
            </a:r>
            <a:endParaRPr lang="en-US" dirty="0"/>
          </a:p>
        </p:txBody>
      </p:sp>
      <p:sp>
        <p:nvSpPr>
          <p:cNvPr id="14" name="Rectangle 13"/>
          <p:cNvSpPr/>
          <p:nvPr/>
        </p:nvSpPr>
        <p:spPr>
          <a:xfrm rot="18831066">
            <a:off x="14323" y="3378134"/>
            <a:ext cx="1333725" cy="369332"/>
          </a:xfrm>
          <a:prstGeom prst="rect">
            <a:avLst/>
          </a:prstGeom>
        </p:spPr>
        <p:txBody>
          <a:bodyPr wrap="square">
            <a:spAutoFit/>
          </a:bodyPr>
          <a:lstStyle/>
          <a:p>
            <a:r>
              <a:rPr lang="en-US" dirty="0" smtClean="0"/>
              <a:t>Music</a:t>
            </a:r>
            <a:endParaRPr lang="en-US" dirty="0"/>
          </a:p>
        </p:txBody>
      </p:sp>
      <p:sp>
        <p:nvSpPr>
          <p:cNvPr id="15" name="Rectangle 14"/>
          <p:cNvSpPr/>
          <p:nvPr/>
        </p:nvSpPr>
        <p:spPr>
          <a:xfrm rot="19016783">
            <a:off x="4137662" y="3539681"/>
            <a:ext cx="1289634" cy="369332"/>
          </a:xfrm>
          <a:prstGeom prst="rect">
            <a:avLst/>
          </a:prstGeom>
        </p:spPr>
        <p:txBody>
          <a:bodyPr wrap="square">
            <a:spAutoFit/>
          </a:bodyPr>
          <a:lstStyle/>
          <a:p>
            <a:r>
              <a:rPr lang="en-US" dirty="0" smtClean="0"/>
              <a:t>Music</a:t>
            </a:r>
            <a:endParaRPr lang="en-US" dirty="0"/>
          </a:p>
        </p:txBody>
      </p:sp>
      <p:sp>
        <p:nvSpPr>
          <p:cNvPr id="2" name="TextBox 1"/>
          <p:cNvSpPr txBox="1"/>
          <p:nvPr/>
        </p:nvSpPr>
        <p:spPr>
          <a:xfrm>
            <a:off x="3249362" y="5061419"/>
            <a:ext cx="2209800" cy="646331"/>
          </a:xfrm>
          <a:prstGeom prst="rect">
            <a:avLst/>
          </a:prstGeom>
          <a:noFill/>
        </p:spPr>
        <p:txBody>
          <a:bodyPr wrap="square" rtlCol="0">
            <a:spAutoFit/>
          </a:bodyPr>
          <a:lstStyle/>
          <a:p>
            <a:r>
              <a:rPr lang="en-US" dirty="0" smtClean="0"/>
              <a:t>Music</a:t>
            </a:r>
          </a:p>
          <a:p>
            <a:pPr marL="285750" indent="-285750">
              <a:buFont typeface="Arial" panose="020B0604020202020204" pitchFamily="34" charset="0"/>
              <a:buChar char="•"/>
            </a:pPr>
            <a:r>
              <a:rPr lang="en-US" dirty="0" smtClean="0"/>
              <a:t>Documentation</a:t>
            </a:r>
            <a:endParaRPr lang="en-US" dirty="0"/>
          </a:p>
        </p:txBody>
      </p:sp>
      <p:sp>
        <p:nvSpPr>
          <p:cNvPr id="20" name="Rectangle 19"/>
          <p:cNvSpPr/>
          <p:nvPr/>
        </p:nvSpPr>
        <p:spPr>
          <a:xfrm rot="19016783">
            <a:off x="36948" y="1644626"/>
            <a:ext cx="1289634" cy="369332"/>
          </a:xfrm>
          <a:prstGeom prst="rect">
            <a:avLst/>
          </a:prstGeom>
        </p:spPr>
        <p:txBody>
          <a:bodyPr wrap="square">
            <a:spAutoFit/>
          </a:bodyPr>
          <a:lstStyle/>
          <a:p>
            <a:r>
              <a:rPr lang="en-US" dirty="0" smtClean="0"/>
              <a:t>Music</a:t>
            </a:r>
            <a:endParaRPr lang="en-US" dirty="0"/>
          </a:p>
        </p:txBody>
      </p:sp>
    </p:spTree>
    <p:extLst>
      <p:ext uri="{BB962C8B-B14F-4D97-AF65-F5344CB8AC3E}">
        <p14:creationId xmlns:p14="http://schemas.microsoft.com/office/powerpoint/2010/main" val="321990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0" y="6927"/>
            <a:ext cx="1371600" cy="411162"/>
          </a:xfrm>
        </p:spPr>
        <p:txBody>
          <a:bodyPr>
            <a:noAutofit/>
          </a:bodyPr>
          <a:lstStyle/>
          <a:p>
            <a:r>
              <a:rPr lang="en-US" sz="1800" dirty="0" smtClean="0"/>
              <a:t>WEEK 3</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7151849"/>
              </p:ext>
            </p:extLst>
          </p:nvPr>
        </p:nvGraphicFramePr>
        <p:xfrm>
          <a:off x="0" y="0"/>
          <a:ext cx="9144000" cy="8086344"/>
        </p:xfrm>
        <a:graphic>
          <a:graphicData uri="http://schemas.openxmlformats.org/drawingml/2006/table">
            <a:tbl>
              <a:tblPr firstRow="1" firstCol="1" bandRow="1">
                <a:tableStyleId>{5C22544A-7EE6-4342-B048-85BDC9FD1C3A}</a:tableStyleId>
              </a:tblPr>
              <a:tblGrid>
                <a:gridCol w="3429000"/>
                <a:gridCol w="3048000"/>
                <a:gridCol w="1333500"/>
                <a:gridCol w="1333500"/>
              </a:tblGrid>
              <a:tr h="329887">
                <a:tc gridSpan="4">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Name </a:t>
                      </a:r>
                      <a:r>
                        <a:rPr lang="en-US" sz="1200" dirty="0" smtClean="0">
                          <a:solidFill>
                            <a:schemeClr val="tx1"/>
                          </a:solidFill>
                          <a:effectLst/>
                          <a:latin typeface="Comic Sans MS" panose="030F0702030302020204" pitchFamily="66" charset="0"/>
                        </a:rPr>
                        <a:t>______________________________________________________________________</a:t>
                      </a:r>
                      <a:r>
                        <a:rPr lang="en-US" sz="1200" dirty="0">
                          <a:solidFill>
                            <a:schemeClr val="tx1"/>
                          </a:solidFill>
                          <a:effectLst/>
                          <a:latin typeface="Comic Sans MS" panose="030F0702030302020204" pitchFamily="66" charset="0"/>
                        </a:rPr>
                        <a:t>Date ______________</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RESEARCH </a:t>
                      </a:r>
                      <a:r>
                        <a:rPr lang="en-US" sz="1200" dirty="0" smtClean="0">
                          <a:solidFill>
                            <a:schemeClr val="tx1"/>
                          </a:solidFill>
                          <a:effectLst/>
                          <a:latin typeface="Comic Sans MS" panose="030F0702030302020204" pitchFamily="66" charset="0"/>
                        </a:rPr>
                        <a:t>PROJECT ________________________________________________________________________</a:t>
                      </a:r>
                      <a:endParaRPr lang="en-US" sz="1200" dirty="0">
                        <a:solidFill>
                          <a:schemeClr val="tx1"/>
                        </a:solidFill>
                        <a:effectLst/>
                        <a:latin typeface="Comic Sans MS" panose="030F0702030302020204" pitchFamily="66" charset="0"/>
                        <a:ea typeface="Calibri"/>
                        <a:cs typeface="Times New Roman"/>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a typeface="Calibri"/>
                        <a:cs typeface="Times New Roman"/>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a typeface="Calibri"/>
                        <a:cs typeface="Times New Roman"/>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27198">
                <a:tc>
                  <a:txBody>
                    <a:bodyPr/>
                    <a:lstStyle/>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WEEK </a:t>
                      </a:r>
                      <a:r>
                        <a:rPr lang="en-US" sz="1100" dirty="0" smtClean="0">
                          <a:solidFill>
                            <a:schemeClr val="tx1"/>
                          </a:solidFill>
                          <a:effectLst/>
                          <a:latin typeface="Comic Sans MS" panose="030F0702030302020204" pitchFamily="66" charset="0"/>
                        </a:rPr>
                        <a:t>3</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SUMMARIZE INFORMATION YOU WILL NEED </a:t>
                      </a:r>
                      <a:r>
                        <a:rPr lang="en-US" sz="1100" dirty="0" smtClean="0">
                          <a:solidFill>
                            <a:schemeClr val="tx1"/>
                          </a:solidFill>
                          <a:effectLst/>
                          <a:latin typeface="Comic Sans MS" panose="030F0702030302020204" pitchFamily="66" charset="0"/>
                        </a:rPr>
                        <a:t>4 SLIDES </a:t>
                      </a:r>
                      <a:r>
                        <a:rPr lang="en-US" sz="1100" dirty="0">
                          <a:solidFill>
                            <a:schemeClr val="tx1"/>
                          </a:solidFill>
                          <a:effectLst/>
                          <a:latin typeface="Comic Sans MS" panose="030F0702030302020204" pitchFamily="66" charset="0"/>
                        </a:rPr>
                        <a:t>/ WEEK - COMPLETED!  </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(NOT JUST STARTED)</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THIS IS PART OF YOUR FINAL EXAM GRADE.    </a:t>
                      </a: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REQUIRED FOR EACH PAGE/SLIDE:</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1.  Pre - organization strategies used.</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2.  DECORATION TO FIT THE ERA/TOPIC</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3.  INFORMATION IS ACCURATE AND NOT Plagiarized</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4.  Project is neat and proceeding in an organized manner</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5.  Grammar and </a:t>
                      </a:r>
                      <a:r>
                        <a:rPr lang="en-US" sz="1100" dirty="0" smtClean="0">
                          <a:solidFill>
                            <a:schemeClr val="tx1"/>
                          </a:solidFill>
                          <a:effectLst/>
                          <a:latin typeface="Comic Sans MS" panose="030F0702030302020204" pitchFamily="66" charset="0"/>
                        </a:rPr>
                        <a:t>capitalization</a:t>
                      </a:r>
                      <a:endParaRPr lang="en-US" sz="1100" dirty="0">
                        <a:solidFill>
                          <a:schemeClr val="tx1"/>
                        </a:solidFill>
                        <a:effectLst/>
                        <a:latin typeface="Comic Sans MS" panose="030F0702030302020204" pitchFamily="66" charset="0"/>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READING STRATEGIES AND </a:t>
                      </a: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PRE-WRITING STRATEGIES   </a:t>
                      </a: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4 SLIDES</a:t>
                      </a:r>
                      <a:endParaRPr lang="en-US" sz="1200" dirty="0">
                        <a:solidFill>
                          <a:schemeClr val="tx1"/>
                        </a:solidFill>
                        <a:effectLst/>
                        <a:latin typeface="Comic Sans MS" panose="030F0702030302020204" pitchFamily="66" charset="0"/>
                        <a:ea typeface="Calibri"/>
                        <a:cs typeface="Times New Roman"/>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POINTS EARNED</a:t>
                      </a:r>
                      <a:endParaRPr lang="en-US" sz="1200" dirty="0">
                        <a:solidFill>
                          <a:schemeClr val="tx1"/>
                        </a:solidFill>
                        <a:effectLst/>
                        <a:latin typeface="Comic Sans MS" panose="030F0702030302020204" pitchFamily="66" charset="0"/>
                        <a:ea typeface="Calibri"/>
                        <a:cs typeface="Times New Roman"/>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1741">
                <a:tc>
                  <a:txBody>
                    <a:bodyPr/>
                    <a:lstStyle/>
                    <a:p>
                      <a:pPr marL="0" marR="0">
                        <a:lnSpc>
                          <a:spcPct val="115000"/>
                        </a:lnSpc>
                        <a:spcBef>
                          <a:spcPts val="0"/>
                        </a:spcBef>
                        <a:spcAft>
                          <a:spcPts val="0"/>
                        </a:spcAft>
                      </a:pPr>
                      <a:r>
                        <a:rPr lang="en-US" sz="1200">
                          <a:solidFill>
                            <a:schemeClr val="tx1"/>
                          </a:solidFill>
                          <a:effectLst/>
                          <a:latin typeface="Comic Sans MS" panose="030F0702030302020204" pitchFamily="66" charset="0"/>
                        </a:rPr>
                        <a:t> </a:t>
                      </a:r>
                      <a:endParaRPr lang="en-US" sz="1200">
                        <a:solidFill>
                          <a:schemeClr val="tx1"/>
                        </a:solidFill>
                        <a:effectLst/>
                        <a:latin typeface="Comic Sans MS" panose="030F0702030302020204" pitchFamily="66" charset="0"/>
                        <a:ea typeface="Calibri"/>
                        <a:cs typeface="Times New Roman"/>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100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200" dirty="0" smtClean="0">
                          <a:solidFill>
                            <a:schemeClr val="tx1"/>
                          </a:solidFill>
                          <a:effectLst/>
                          <a:latin typeface="Comic Sans MS" panose="030F0702030302020204" pitchFamily="66" charset="0"/>
                        </a:rPr>
                        <a:t> GRADE</a:t>
                      </a:r>
                      <a:endParaRPr lang="en-US" sz="1200" dirty="0" smtClean="0">
                        <a:solidFill>
                          <a:schemeClr val="tx1"/>
                        </a:solidFill>
                        <a:effectLst/>
                        <a:latin typeface="Comic Sans MS" panose="030F0702030302020204" pitchFamily="66"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endParaRPr lang="en-US" sz="1200" dirty="0">
                        <a:solidFill>
                          <a:schemeClr val="tx1"/>
                        </a:solidFill>
                        <a:effectLst/>
                        <a:latin typeface="Comic Sans MS" panose="030F0702030302020204" pitchFamily="66"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9174">
                <a:tc gridSpan="4">
                  <a:txBody>
                    <a:bodyPr/>
                    <a:lstStyle/>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Warm-up:  everyday edit</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Materials: journals, </a:t>
                      </a:r>
                      <a:r>
                        <a:rPr lang="en-US" sz="1200" u="sng" dirty="0" err="1" smtClean="0">
                          <a:solidFill>
                            <a:schemeClr val="tx1"/>
                          </a:solidFill>
                          <a:effectLst/>
                          <a:latin typeface="Comic Sans MS" panose="030F0702030302020204" pitchFamily="66" charset="0"/>
                          <a:hlinkClick r:id="rId2"/>
                        </a:rPr>
                        <a:t>ppts</a:t>
                      </a:r>
                      <a:r>
                        <a:rPr lang="en-US" sz="1200" u="sng" dirty="0" smtClean="0">
                          <a:solidFill>
                            <a:schemeClr val="tx1"/>
                          </a:solidFill>
                          <a:effectLst/>
                          <a:latin typeface="Comic Sans MS" panose="030F0702030302020204" pitchFamily="66" charset="0"/>
                          <a:hlinkClick r:id="rId2"/>
                        </a:rPr>
                        <a:t>, google, reading passages</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Procedures: </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1.  Vocabulary Routine:  </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      5 words from reading</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      3 words from foreign language</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      3 words from most frequently misspelled words</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      2 words from root words</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      2 words from figurative language (review)</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1200"/>
                        </a:spcAft>
                      </a:pPr>
                      <a:r>
                        <a:rPr lang="en-US" sz="1200" u="sng" dirty="0" smtClean="0">
                          <a:solidFill>
                            <a:schemeClr val="tx1"/>
                          </a:solidFill>
                          <a:effectLst/>
                          <a:latin typeface="Comic Sans MS" panose="030F0702030302020204" pitchFamily="66" charset="0"/>
                          <a:hlinkClick r:id="rId2"/>
                        </a:rPr>
                        <a:t>2.  Writing SUMMARIES FOR SOURCES</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dirty="0" smtClean="0">
                          <a:solidFill>
                            <a:schemeClr val="tx1"/>
                          </a:solidFill>
                          <a:effectLst/>
                          <a:latin typeface="Comic Sans MS" panose="030F0702030302020204" pitchFamily="66" charset="0"/>
                        </a:rPr>
                        <a:t>3.  Reading SOURCES FOR PAPERS   outline the information using the following formats</a:t>
                      </a: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rPr>
                        <a:t>Reading Response  AND Post It</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dirty="0" smtClean="0">
                          <a:solidFill>
                            <a:schemeClr val="tx1"/>
                          </a:solidFill>
                          <a:effectLst/>
                          <a:latin typeface="Comic Sans MS" panose="030F0702030302020204" pitchFamily="66" charset="0"/>
                        </a:rPr>
                        <a:t>4. Listening -  classmates - "Tell Me About your project"</a:t>
                      </a:r>
                    </a:p>
                    <a:p>
                      <a:pPr marL="0" marR="0">
                        <a:lnSpc>
                          <a:spcPct val="100000"/>
                        </a:lnSpc>
                        <a:spcBef>
                          <a:spcPts val="0"/>
                        </a:spcBef>
                        <a:spcAft>
                          <a:spcPts val="0"/>
                        </a:spcAft>
                      </a:pPr>
                      <a:r>
                        <a:rPr lang="en-US" sz="1200" dirty="0" smtClean="0">
                          <a:solidFill>
                            <a:schemeClr val="tx1"/>
                          </a:solidFill>
                          <a:effectLst/>
                          <a:latin typeface="Comic Sans MS" panose="030F0702030302020204" pitchFamily="66" charset="0"/>
                        </a:rPr>
                        <a:t>5. Speaking - "Tell Me About...“</a:t>
                      </a:r>
                    </a:p>
                    <a:p>
                      <a:pPr marL="0" marR="0">
                        <a:lnSpc>
                          <a:spcPct val="100000"/>
                        </a:lnSpc>
                        <a:spcBef>
                          <a:spcPts val="0"/>
                        </a:spcBef>
                        <a:spcAft>
                          <a:spcPts val="0"/>
                        </a:spcAft>
                      </a:pP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dirty="0" smtClean="0">
                          <a:solidFill>
                            <a:schemeClr val="tx1"/>
                          </a:solidFill>
                          <a:effectLst/>
                          <a:latin typeface="Comic Sans MS" panose="030F0702030302020204" pitchFamily="66" charset="0"/>
                        </a:rPr>
                        <a:t>Evaluation: observation, exit ticket, reading journal, writing journals returned ppt. via email</a:t>
                      </a: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https://s3.amazonaws.com/scschoolfiles/819/february_02-27-2017b.pptx</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3"/>
                        </a:rPr>
                        <a:t>https://s3.amazonaws.com/scschoolfiles/819/commonpersuasivetechniques.ppt</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4"/>
                        </a:rPr>
                        <a:t>https://s3.amazonaws.com/scschoolfiles/819/summary_paraphrasing_quotes.pptx</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5"/>
                        </a:rPr>
                        <a:t>https://s3.amazonaws.com/scschoolfiles/81</a:t>
                      </a:r>
                      <a:endParaRPr lang="en-US" sz="1200" dirty="0" smtClean="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3751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251761"/>
            <a:ext cx="3352800" cy="884238"/>
          </a:xfrm>
        </p:spPr>
        <p:txBody>
          <a:bodyPr>
            <a:normAutofit/>
          </a:bodyPr>
          <a:lstStyle/>
          <a:p>
            <a:r>
              <a:rPr lang="en-US" sz="1800" dirty="0" smtClean="0"/>
              <a:t>Week 1</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617406809"/>
              </p:ext>
            </p:extLst>
          </p:nvPr>
        </p:nvGraphicFramePr>
        <p:xfrm>
          <a:off x="72736" y="457200"/>
          <a:ext cx="9143999" cy="6324600"/>
        </p:xfrm>
        <a:graphic>
          <a:graphicData uri="http://schemas.openxmlformats.org/drawingml/2006/table">
            <a:tbl>
              <a:tblPr firstRow="1" firstCol="1" bandRow="1">
                <a:tableStyleId>{5C22544A-7EE6-4342-B048-85BDC9FD1C3A}</a:tableStyleId>
              </a:tblPr>
              <a:tblGrid>
                <a:gridCol w="5794664"/>
                <a:gridCol w="1143000"/>
                <a:gridCol w="1371600"/>
                <a:gridCol w="834735"/>
              </a:tblGrid>
              <a:tr h="440919">
                <a:tc>
                  <a:txBody>
                    <a:bodyPr/>
                    <a:lstStyle/>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DOCUMENTATION </a:t>
                      </a:r>
                      <a:endParaRPr lang="en-US" sz="1100" dirty="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 </a:t>
                      </a:r>
                      <a:r>
                        <a:rPr lang="en-US" sz="1200" dirty="0" smtClean="0">
                          <a:solidFill>
                            <a:schemeClr val="tx1"/>
                          </a:solidFill>
                          <a:effectLst/>
                          <a:latin typeface="Comic Sans MS" panose="030F0702030302020204" pitchFamily="66" charset="0"/>
                        </a:rPr>
                        <a:t>COMPLETED EXAMPLES</a:t>
                      </a: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4 slides  1 for each type of documentation</a:t>
                      </a:r>
                      <a:endParaRPr lang="en-US" sz="1100" dirty="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smtClean="0">
                          <a:solidFill>
                            <a:schemeClr val="tx1"/>
                          </a:solidFill>
                          <a:effectLst/>
                          <a:latin typeface="Comic Sans MS" panose="030F0702030302020204" pitchFamily="66" charset="0"/>
                        </a:rPr>
                        <a:t>POINTS AVAILABLE</a:t>
                      </a:r>
                      <a:endParaRPr lang="en-US" sz="1100" dirty="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solidFill>
                            <a:schemeClr val="tx1"/>
                          </a:solidFill>
                          <a:effectLst/>
                          <a:latin typeface="Comic Sans MS" panose="030F0702030302020204" pitchFamily="66" charset="0"/>
                        </a:rPr>
                        <a:t>POINTS EARNED</a:t>
                      </a:r>
                      <a:endParaRPr lang="en-US" sz="110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5719">
                <a:tc>
                  <a:txBody>
                    <a:bodyPr/>
                    <a:lstStyle/>
                    <a:p>
                      <a:pPr marL="0" marR="0">
                        <a:lnSpc>
                          <a:spcPct val="115000"/>
                        </a:lnSpc>
                        <a:spcBef>
                          <a:spcPts val="0"/>
                        </a:spcBef>
                        <a:spcAft>
                          <a:spcPts val="0"/>
                        </a:spcAft>
                      </a:pPr>
                      <a:r>
                        <a:rPr lang="en-US" sz="1200" u="sng" dirty="0" smtClean="0">
                          <a:solidFill>
                            <a:schemeClr val="tx1"/>
                          </a:solidFill>
                          <a:effectLst/>
                          <a:latin typeface="Comic Sans MS" panose="030F0702030302020204" pitchFamily="66" charset="0"/>
                          <a:hlinkClick r:id="rId2"/>
                        </a:rPr>
                        <a:t>https</a:t>
                      </a:r>
                      <a:r>
                        <a:rPr lang="en-US" sz="1200" u="sng" dirty="0">
                          <a:solidFill>
                            <a:schemeClr val="tx1"/>
                          </a:solidFill>
                          <a:effectLst/>
                          <a:latin typeface="Comic Sans MS" panose="030F0702030302020204" pitchFamily="66" charset="0"/>
                          <a:hlinkClick r:id="rId2"/>
                        </a:rPr>
                        <a:t>://s3.amazonaws.com/scschoolfiles/819/research_unit_mla_documentation_citation.pptx</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REMEMBER –  DOCUMENTATION, DOCUMENTATION, DOCUMENTATION</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THIS IS PART OF YOUR FINAL EXAM GRADE</a:t>
                      </a:r>
                      <a:r>
                        <a:rPr lang="en-US" sz="1200" dirty="0" smtClean="0">
                          <a:solidFill>
                            <a:schemeClr val="tx1"/>
                          </a:solidFill>
                          <a:effectLst/>
                          <a:latin typeface="Comic Sans MS" panose="030F0702030302020204" pitchFamily="66" charset="0"/>
                        </a:rPr>
                        <a:t>.</a:t>
                      </a:r>
                      <a:endParaRPr lang="en-US" sz="1100" dirty="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a:lnSpc>
                          <a:spcPct val="115000"/>
                        </a:lnSpc>
                        <a:spcBef>
                          <a:spcPts val="0"/>
                        </a:spcBef>
                        <a:spcAft>
                          <a:spcPts val="0"/>
                        </a:spcAft>
                      </a:pPr>
                      <a:endParaRPr lang="en-US" sz="1100" dirty="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smtClean="0">
                          <a:solidFill>
                            <a:schemeClr val="tx1"/>
                          </a:solidFill>
                          <a:effectLst/>
                          <a:latin typeface="Comic Sans MS" panose="030F0702030302020204" pitchFamily="66" charset="0"/>
                        </a:rPr>
                        <a:t>COMPLETED POWERPOINT</a:t>
                      </a:r>
                    </a:p>
                    <a:p>
                      <a:pPr marL="0" marR="0">
                        <a:lnSpc>
                          <a:spcPct val="115000"/>
                        </a:lnSpc>
                        <a:spcBef>
                          <a:spcPts val="0"/>
                        </a:spcBef>
                        <a:spcAft>
                          <a:spcPts val="0"/>
                        </a:spcAft>
                      </a:pPr>
                      <a:r>
                        <a:rPr lang="en-US" sz="1100" dirty="0" smtClean="0">
                          <a:solidFill>
                            <a:schemeClr val="tx1"/>
                          </a:solidFill>
                          <a:effectLst/>
                          <a:latin typeface="Comic Sans MS" panose="030F0702030302020204" pitchFamily="66" charset="0"/>
                        </a:rPr>
                        <a:t>100 POINTS</a:t>
                      </a:r>
                    </a:p>
                    <a:p>
                      <a:pPr marL="0" marR="0">
                        <a:lnSpc>
                          <a:spcPct val="115000"/>
                        </a:lnSpc>
                        <a:spcBef>
                          <a:spcPts val="0"/>
                        </a:spcBef>
                        <a:spcAft>
                          <a:spcPts val="0"/>
                        </a:spcAft>
                      </a:pPr>
                      <a:endParaRPr lang="en-US" sz="1100" dirty="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solidFill>
                            <a:schemeClr val="tx1"/>
                          </a:solidFill>
                          <a:effectLst/>
                          <a:latin typeface="Comic Sans MS" panose="030F0702030302020204" pitchFamily="66" charset="0"/>
                        </a:rPr>
                        <a:t> </a:t>
                      </a:r>
                      <a:endParaRPr lang="en-US" sz="110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501">
                <a:tc>
                  <a:txBody>
                    <a:bodyPr/>
                    <a:lstStyle/>
                    <a:p>
                      <a:pPr marL="0" marR="0">
                        <a:lnSpc>
                          <a:spcPct val="115000"/>
                        </a:lnSpc>
                        <a:spcBef>
                          <a:spcPts val="0"/>
                        </a:spcBef>
                        <a:spcAft>
                          <a:spcPts val="0"/>
                        </a:spcAft>
                      </a:pPr>
                      <a:endParaRPr lang="en-US" sz="1100" dirty="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solidFill>
                            <a:schemeClr val="tx1"/>
                          </a:solidFill>
                          <a:effectLst/>
                          <a:latin typeface="Comic Sans MS" panose="030F0702030302020204" pitchFamily="66" charset="0"/>
                        </a:rPr>
                        <a:t> </a:t>
                      </a:r>
                      <a:endParaRPr lang="en-US" sz="110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100" dirty="0">
                          <a:solidFill>
                            <a:schemeClr val="tx1"/>
                          </a:solidFill>
                          <a:effectLst/>
                          <a:latin typeface="Comic Sans MS" panose="030F0702030302020204" pitchFamily="66" charset="0"/>
                        </a:rPr>
                        <a:t>GRADE</a:t>
                      </a:r>
                      <a:endParaRPr lang="en-US" sz="1100" dirty="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 </a:t>
                      </a:r>
                      <a:endParaRPr lang="en-US" sz="1100" dirty="0">
                        <a:solidFill>
                          <a:schemeClr val="tx1"/>
                        </a:solidFill>
                        <a:effectLst/>
                        <a:latin typeface="Comic Sans MS" panose="030F0702030302020204" pitchFamily="66" charset="0"/>
                        <a:ea typeface="Calibri"/>
                        <a:cs typeface="Times New Roman"/>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27461">
                <a:tc gridSpan="4">
                  <a:txBody>
                    <a:bodyPr/>
                    <a:lstStyle/>
                    <a:p>
                      <a:pPr marL="0" marR="0">
                        <a:lnSpc>
                          <a:spcPct val="115000"/>
                        </a:lnSpc>
                        <a:spcBef>
                          <a:spcPts val="0"/>
                        </a:spcBef>
                        <a:spcAft>
                          <a:spcPts val="0"/>
                        </a:spcAft>
                      </a:pPr>
                      <a:r>
                        <a:rPr lang="en-US" sz="1200" u="sng" dirty="0" smtClean="0">
                          <a:solidFill>
                            <a:schemeClr val="tx1"/>
                          </a:solidFill>
                          <a:effectLst/>
                          <a:latin typeface="Comic Sans MS" panose="030F0702030302020204" pitchFamily="66" charset="0"/>
                          <a:hlinkClick r:id="rId3"/>
                        </a:rPr>
                        <a:t>Warm-up</a:t>
                      </a:r>
                      <a:r>
                        <a:rPr lang="en-US" sz="1200" u="sng" dirty="0">
                          <a:solidFill>
                            <a:schemeClr val="tx1"/>
                          </a:solidFill>
                          <a:effectLst/>
                          <a:latin typeface="Comic Sans MS" panose="030F0702030302020204" pitchFamily="66" charset="0"/>
                          <a:hlinkClick r:id="rId3"/>
                        </a:rPr>
                        <a:t>:  everyday edit</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3"/>
                        </a:rPr>
                        <a:t>Materials: journals, </a:t>
                      </a:r>
                      <a:r>
                        <a:rPr lang="en-US" sz="1200" u="sng" dirty="0" err="1" smtClean="0">
                          <a:solidFill>
                            <a:schemeClr val="tx1"/>
                          </a:solidFill>
                          <a:effectLst/>
                          <a:latin typeface="Comic Sans MS" panose="030F0702030302020204" pitchFamily="66" charset="0"/>
                          <a:hlinkClick r:id="rId3"/>
                        </a:rPr>
                        <a:t>ppts</a:t>
                      </a:r>
                      <a:r>
                        <a:rPr lang="en-US" sz="1200" u="sng" dirty="0" smtClean="0">
                          <a:solidFill>
                            <a:schemeClr val="tx1"/>
                          </a:solidFill>
                          <a:effectLst/>
                          <a:latin typeface="Comic Sans MS" panose="030F0702030302020204" pitchFamily="66" charset="0"/>
                          <a:hlinkClick r:id="rId3"/>
                        </a:rPr>
                        <a:t> OR scrapbook, </a:t>
                      </a:r>
                      <a:r>
                        <a:rPr lang="en-US" sz="1200" u="sng" dirty="0">
                          <a:solidFill>
                            <a:schemeClr val="tx1"/>
                          </a:solidFill>
                          <a:effectLst/>
                          <a:latin typeface="Comic Sans MS" panose="030F0702030302020204" pitchFamily="66" charset="0"/>
                          <a:hlinkClick r:id="rId3"/>
                        </a:rPr>
                        <a:t>google, </a:t>
                      </a:r>
                      <a:endParaRPr lang="en-US" sz="1200" u="sng" dirty="0" smtClean="0">
                        <a:solidFill>
                          <a:schemeClr val="tx1"/>
                        </a:solidFill>
                        <a:effectLst/>
                        <a:latin typeface="Comic Sans MS" panose="030F0702030302020204" pitchFamily="66" charset="0"/>
                        <a:hlinkClick r:id="rId3"/>
                      </a:endParaRPr>
                    </a:p>
                    <a:p>
                      <a:pPr marL="0" marR="0">
                        <a:lnSpc>
                          <a:spcPct val="115000"/>
                        </a:lnSpc>
                        <a:spcBef>
                          <a:spcPts val="0"/>
                        </a:spcBef>
                        <a:spcAft>
                          <a:spcPts val="0"/>
                        </a:spcAft>
                      </a:pPr>
                      <a:r>
                        <a:rPr lang="en-US" sz="1200" u="sng" dirty="0" smtClean="0">
                          <a:solidFill>
                            <a:schemeClr val="tx1"/>
                          </a:solidFill>
                          <a:effectLst/>
                          <a:latin typeface="Comic Sans MS" panose="030F0702030302020204" pitchFamily="66" charset="0"/>
                          <a:hlinkClick r:id="rId3"/>
                        </a:rPr>
                        <a:t>reading </a:t>
                      </a:r>
                      <a:r>
                        <a:rPr lang="en-US" sz="1200" u="sng" dirty="0">
                          <a:solidFill>
                            <a:schemeClr val="tx1"/>
                          </a:solidFill>
                          <a:effectLst/>
                          <a:latin typeface="Comic Sans MS" panose="030F0702030302020204" pitchFamily="66" charset="0"/>
                          <a:hlinkClick r:id="rId3"/>
                        </a:rPr>
                        <a:t>passages</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3"/>
                        </a:rPr>
                        <a:t>Procedures: </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3"/>
                        </a:rPr>
                        <a:t>1.  Vocabulary Routine:  </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3"/>
                        </a:rPr>
                        <a:t>      5 words from reading</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3"/>
                        </a:rPr>
                        <a:t>      3 words from foreign language</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3"/>
                        </a:rPr>
                        <a:t>      3 words from most frequently misspelled words</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3"/>
                        </a:rPr>
                        <a:t>      2 words from root words</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3"/>
                        </a:rPr>
                        <a:t>      2 words from figurative language (review)</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1200"/>
                        </a:spcAft>
                      </a:pPr>
                      <a:r>
                        <a:rPr lang="en-US" sz="1200" u="sng" dirty="0">
                          <a:solidFill>
                            <a:schemeClr val="tx1"/>
                          </a:solidFill>
                          <a:effectLst/>
                          <a:latin typeface="Comic Sans MS" panose="030F0702030302020204" pitchFamily="66" charset="0"/>
                          <a:hlinkClick r:id="rId3"/>
                        </a:rPr>
                        <a:t>2.  Writing SUMMARIES FOR SOURCES</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3</a:t>
                      </a:r>
                      <a:r>
                        <a:rPr lang="en-US" sz="1200" dirty="0">
                          <a:solidFill>
                            <a:schemeClr val="tx1"/>
                          </a:solidFill>
                          <a:effectLst/>
                          <a:latin typeface="Comic Sans MS" panose="030F0702030302020204" pitchFamily="66" charset="0"/>
                        </a:rPr>
                        <a:t>.  Reading SOURCES FOR PAPERS   outline the information </a:t>
                      </a:r>
                      <a:endParaRPr lang="en-US" sz="1200" dirty="0" smtClean="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using </a:t>
                      </a:r>
                      <a:r>
                        <a:rPr lang="en-US" sz="1200" dirty="0">
                          <a:solidFill>
                            <a:schemeClr val="tx1"/>
                          </a:solidFill>
                          <a:effectLst/>
                          <a:latin typeface="Comic Sans MS" panose="030F0702030302020204" pitchFamily="66" charset="0"/>
                        </a:rPr>
                        <a:t>the following </a:t>
                      </a:r>
                      <a:r>
                        <a:rPr lang="en-US" sz="1200" dirty="0" smtClean="0">
                          <a:solidFill>
                            <a:schemeClr val="tx1"/>
                          </a:solidFill>
                          <a:effectLst/>
                          <a:latin typeface="Comic Sans MS" panose="030F0702030302020204" pitchFamily="66" charset="0"/>
                        </a:rPr>
                        <a:t>formats   </a:t>
                      </a:r>
                      <a:r>
                        <a:rPr lang="en-US" sz="1200" u="sng" dirty="0" smtClean="0">
                          <a:solidFill>
                            <a:schemeClr val="tx1"/>
                          </a:solidFill>
                          <a:effectLst/>
                          <a:latin typeface="Comic Sans MS" panose="030F0702030302020204" pitchFamily="66" charset="0"/>
                        </a:rPr>
                        <a:t>Reading Response  AND   Post </a:t>
                      </a:r>
                      <a:r>
                        <a:rPr lang="en-US" sz="1200" u="sng" dirty="0">
                          <a:solidFill>
                            <a:schemeClr val="tx1"/>
                          </a:solidFill>
                          <a:effectLst/>
                          <a:latin typeface="Comic Sans MS" panose="030F0702030302020204" pitchFamily="66" charset="0"/>
                        </a:rPr>
                        <a:t>It</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4</a:t>
                      </a:r>
                      <a:r>
                        <a:rPr lang="en-US" sz="1200" dirty="0">
                          <a:solidFill>
                            <a:schemeClr val="tx1"/>
                          </a:solidFill>
                          <a:effectLst/>
                          <a:latin typeface="Comic Sans MS" panose="030F0702030302020204" pitchFamily="66" charset="0"/>
                        </a:rPr>
                        <a:t>. Listening -  classmates - "Tell Me About your project"</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5</a:t>
                      </a:r>
                      <a:r>
                        <a:rPr lang="en-US" sz="1200" dirty="0">
                          <a:solidFill>
                            <a:schemeClr val="tx1"/>
                          </a:solidFill>
                          <a:effectLst/>
                          <a:latin typeface="Comic Sans MS" panose="030F0702030302020204" pitchFamily="66" charset="0"/>
                        </a:rPr>
                        <a:t>. Speaking - "Tell Me About..."</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Evaluation</a:t>
                      </a:r>
                      <a:r>
                        <a:rPr lang="en-US" sz="1200" dirty="0">
                          <a:solidFill>
                            <a:schemeClr val="tx1"/>
                          </a:solidFill>
                          <a:effectLst/>
                          <a:latin typeface="Comic Sans MS" panose="030F0702030302020204" pitchFamily="66" charset="0"/>
                        </a:rPr>
                        <a:t>: observation, exit ticket, reading journal, writing journals returned ppt. via email</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English </a:t>
                      </a:r>
                      <a:r>
                        <a:rPr lang="en-US" sz="1200" dirty="0">
                          <a:solidFill>
                            <a:schemeClr val="tx1"/>
                          </a:solidFill>
                          <a:effectLst/>
                          <a:latin typeface="Comic Sans MS" panose="030F0702030302020204" pitchFamily="66" charset="0"/>
                        </a:rPr>
                        <a:t>I, II; ESOL I, II</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RESEARCH  –  WHAT IS DUE THIS WEEK?</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READ </a:t>
                      </a:r>
                      <a:r>
                        <a:rPr lang="en-US" sz="1200" dirty="0" smtClean="0">
                          <a:solidFill>
                            <a:schemeClr val="tx1"/>
                          </a:solidFill>
                          <a:effectLst/>
                          <a:latin typeface="Comic Sans MS" panose="030F0702030302020204" pitchFamily="66" charset="0"/>
                        </a:rPr>
                        <a:t>– PRINT OUT INFORMATION </a:t>
                      </a:r>
                      <a:r>
                        <a:rPr lang="en-US" sz="1200" dirty="0">
                          <a:solidFill>
                            <a:schemeClr val="tx1"/>
                          </a:solidFill>
                          <a:effectLst/>
                          <a:latin typeface="Comic Sans MS" panose="030F0702030302020204" pitchFamily="66" charset="0"/>
                        </a:rPr>
                        <a:t>GATHERED </a:t>
                      </a:r>
                      <a:r>
                        <a:rPr lang="en-US" sz="1200" dirty="0" smtClean="0">
                          <a:solidFill>
                            <a:schemeClr val="tx1"/>
                          </a:solidFill>
                          <a:effectLst/>
                          <a:latin typeface="Comic Sans MS" panose="030F0702030302020204" pitchFamily="66" charset="0"/>
                        </a:rPr>
                        <a:t>THIS </a:t>
                      </a:r>
                      <a:r>
                        <a:rPr lang="en-US" sz="1200" dirty="0">
                          <a:solidFill>
                            <a:schemeClr val="tx1"/>
                          </a:solidFill>
                          <a:effectLst/>
                          <a:latin typeface="Comic Sans MS" panose="030F0702030302020204" pitchFamily="66" charset="0"/>
                        </a:rPr>
                        <a:t>WEEK.  USE YOUR READING STRATEGIES. </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USE PRE - WRITING STRATEGIES TO ORGANIZE YOUR PRESENTATION </a:t>
                      </a:r>
                      <a:endParaRPr lang="en-US" sz="1100" dirty="0">
                        <a:solidFill>
                          <a:schemeClr val="tx1"/>
                        </a:solidFill>
                        <a:effectLst/>
                        <a:latin typeface="Comic Sans MS" panose="030F0702030302020204" pitchFamily="66" charset="0"/>
                      </a:endParaRPr>
                    </a:p>
                  </a:txBody>
                  <a:tcPr marL="32277" marR="32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1"/>
          <p:cNvSpPr>
            <a:spLocks noChangeArrowheads="1"/>
          </p:cNvSpPr>
          <p:nvPr/>
        </p:nvSpPr>
        <p:spPr bwMode="auto">
          <a:xfrm>
            <a:off x="6927" y="41564"/>
            <a:ext cx="861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Name ______________________________Date ______________</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4932218" y="2057400"/>
            <a:ext cx="4267200" cy="2677656"/>
          </a:xfrm>
          <a:prstGeom prst="rect">
            <a:avLst/>
          </a:prstGeom>
          <a:noFill/>
        </p:spPr>
        <p:txBody>
          <a:bodyPr wrap="square" rtlCol="0">
            <a:spAutoFit/>
          </a:bodyPr>
          <a:lstStyle/>
          <a:p>
            <a:r>
              <a:rPr lang="en-US" sz="1400" dirty="0" smtClean="0"/>
              <a:t>Your Project must Include the following with summaries:</a:t>
            </a:r>
          </a:p>
          <a:p>
            <a:r>
              <a:rPr lang="en-US" sz="1400" dirty="0" smtClean="0"/>
              <a:t>2 library books</a:t>
            </a:r>
          </a:p>
          <a:p>
            <a:r>
              <a:rPr lang="en-US" sz="1400" dirty="0" smtClean="0"/>
              <a:t>2 Encyclopedias</a:t>
            </a:r>
          </a:p>
          <a:p>
            <a:r>
              <a:rPr lang="en-US" sz="1400" dirty="0" smtClean="0"/>
              <a:t>2 Newspaper Articles</a:t>
            </a:r>
          </a:p>
          <a:p>
            <a:r>
              <a:rPr lang="en-US" sz="1400" dirty="0" smtClean="0"/>
              <a:t>2 online books</a:t>
            </a:r>
          </a:p>
          <a:p>
            <a:r>
              <a:rPr lang="en-US" sz="1400" dirty="0" smtClean="0"/>
              <a:t>1 Wikipedia</a:t>
            </a:r>
          </a:p>
          <a:p>
            <a:endParaRPr lang="en-US" sz="1400" dirty="0" smtClean="0"/>
          </a:p>
          <a:p>
            <a:r>
              <a:rPr lang="en-US" sz="1400" dirty="0" smtClean="0"/>
              <a:t>1 picture / slide with documentation</a:t>
            </a:r>
          </a:p>
          <a:p>
            <a:r>
              <a:rPr lang="en-US" sz="1400" dirty="0" smtClean="0"/>
              <a:t>3 songs / with documentation</a:t>
            </a:r>
          </a:p>
          <a:p>
            <a:endParaRPr lang="en-US" sz="1400" dirty="0" smtClean="0"/>
          </a:p>
          <a:p>
            <a:r>
              <a:rPr lang="en-US" sz="1400" dirty="0" smtClean="0"/>
              <a:t>13 slides + Introduction and Conclusion</a:t>
            </a:r>
          </a:p>
          <a:p>
            <a:r>
              <a:rPr lang="en-US" sz="1400" dirty="0" smtClean="0"/>
              <a:t>50 vocabulary words with synonyms </a:t>
            </a:r>
          </a:p>
        </p:txBody>
      </p:sp>
    </p:spTree>
    <p:extLst>
      <p:ext uri="{BB962C8B-B14F-4D97-AF65-F5344CB8AC3E}">
        <p14:creationId xmlns:p14="http://schemas.microsoft.com/office/powerpoint/2010/main" val="2434759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27709"/>
            <a:ext cx="1447800" cy="334962"/>
          </a:xfrm>
        </p:spPr>
        <p:txBody>
          <a:bodyPr>
            <a:noAutofit/>
          </a:bodyPr>
          <a:lstStyle/>
          <a:p>
            <a:r>
              <a:rPr lang="en-US" sz="1600" dirty="0" smtClean="0"/>
              <a:t>Daily Edits</a:t>
            </a:r>
            <a:endParaRPr lang="en-US" sz="1600" dirty="0"/>
          </a:p>
        </p:txBody>
      </p:sp>
      <p:sp>
        <p:nvSpPr>
          <p:cNvPr id="3" name="Content Placeholder 2"/>
          <p:cNvSpPr>
            <a:spLocks noGrp="1"/>
          </p:cNvSpPr>
          <p:nvPr>
            <p:ph idx="1"/>
          </p:nvPr>
        </p:nvSpPr>
        <p:spPr>
          <a:xfrm>
            <a:off x="152400" y="304800"/>
            <a:ext cx="8839200" cy="6553200"/>
          </a:xfrm>
        </p:spPr>
        <p:txBody>
          <a:bodyPr>
            <a:noAutofit/>
          </a:bodyPr>
          <a:lstStyle/>
          <a:p>
            <a:pPr marL="0" indent="0">
              <a:buNone/>
            </a:pPr>
            <a:r>
              <a:rPr lang="en-US" sz="1600" dirty="0"/>
              <a:t>Decorated eggs called pysanky" are a tradition in Ukraine. The craft has been practiced for thousands of year. An artist draw a pattern on an egg with a special pen and hot wax Than she applies dye to the egg. The wax </a:t>
            </a:r>
            <a:r>
              <a:rPr lang="en-US" sz="1600" dirty="0" err="1"/>
              <a:t>protecks</a:t>
            </a:r>
            <a:r>
              <a:rPr lang="en-US" sz="1600" dirty="0"/>
              <a:t> the covered areas from the dye, </a:t>
            </a:r>
            <a:r>
              <a:rPr lang="en-US" sz="1600" dirty="0" err="1"/>
              <a:t>leaveing</a:t>
            </a:r>
            <a:r>
              <a:rPr lang="en-US" sz="1600" dirty="0"/>
              <a:t> blank spaces where other colors can be </a:t>
            </a:r>
            <a:r>
              <a:rPr lang="en-US" sz="1600" dirty="0" err="1"/>
              <a:t>applyed</a:t>
            </a:r>
            <a:r>
              <a:rPr lang="en-US" sz="1600" dirty="0"/>
              <a:t>. She repeats this process to from patterns. The patterns celebrate spring and the </a:t>
            </a:r>
            <a:r>
              <a:rPr lang="en-US" sz="1600" dirty="0" err="1"/>
              <a:t>easter</a:t>
            </a:r>
            <a:r>
              <a:rPr lang="en-US" sz="1600" dirty="0"/>
              <a:t> holiday.</a:t>
            </a:r>
          </a:p>
          <a:p>
            <a:pPr marL="0" indent="0">
              <a:buNone/>
            </a:pPr>
            <a:endParaRPr lang="en-US" sz="1600" dirty="0" smtClean="0"/>
          </a:p>
          <a:p>
            <a:pPr marL="0" indent="0">
              <a:buNone/>
            </a:pPr>
            <a:r>
              <a:rPr lang="en-US" sz="1600" dirty="0" smtClean="0"/>
              <a:t>Some </a:t>
            </a:r>
            <a:r>
              <a:rPr lang="en-US" sz="1600" dirty="0"/>
              <a:t>plants and seeds are unique because of there size. One kind of palm tree in the Seychelles </a:t>
            </a:r>
            <a:r>
              <a:rPr lang="en-US" sz="1600" dirty="0" err="1"/>
              <a:t>ilands</a:t>
            </a:r>
            <a:r>
              <a:rPr lang="en-US" sz="1600" dirty="0"/>
              <a:t> has a huge seed that can weigh more then 60 pounds. Found in </a:t>
            </a:r>
            <a:r>
              <a:rPr lang="en-US" sz="1600" dirty="0" err="1"/>
              <a:t>california</a:t>
            </a:r>
            <a:r>
              <a:rPr lang="en-US" sz="1600" dirty="0"/>
              <a:t>, the tallest tree </a:t>
            </a:r>
            <a:r>
              <a:rPr lang="en-US" sz="1600" dirty="0" err="1"/>
              <a:t>speces</a:t>
            </a:r>
            <a:r>
              <a:rPr lang="en-US" sz="1600" dirty="0"/>
              <a:t> is the coast redwood, which can grow over 375 feet high. The leaves of the giant Amazon water lily can grow as large as 8 feet across. Have you ever see </a:t>
            </a:r>
            <a:r>
              <a:rPr lang="en-US" sz="1600" dirty="0" err="1"/>
              <a:t>Wolffia</a:t>
            </a:r>
            <a:r>
              <a:rPr lang="en-US" sz="1600" dirty="0"/>
              <a:t>, the worlds smallest flowering plants, in a pond lake, or stream. two full-size </a:t>
            </a:r>
            <a:r>
              <a:rPr lang="en-US" sz="1600" dirty="0" err="1"/>
              <a:t>Wolffia</a:t>
            </a:r>
            <a:r>
              <a:rPr lang="en-US" sz="1600" dirty="0"/>
              <a:t> could fit inside a letter “o</a:t>
            </a:r>
            <a:r>
              <a:rPr lang="en-US" sz="1600" dirty="0" smtClean="0"/>
              <a:t>”!</a:t>
            </a:r>
          </a:p>
          <a:p>
            <a:pPr marL="0" indent="0">
              <a:buNone/>
            </a:pPr>
            <a:endParaRPr lang="en-US" sz="1600" dirty="0"/>
          </a:p>
          <a:p>
            <a:pPr marL="0" lvl="0" indent="0">
              <a:buNone/>
            </a:pPr>
            <a:r>
              <a:rPr lang="en-US" sz="1600" dirty="0"/>
              <a:t>People honor Arbor Day by planting tree’s. The first Arbor day was held in Nebraska on 1872 Soon after, the holiday became national and international. The official day is the last Friday in April, but sum states uses a different day </a:t>
            </a:r>
            <a:r>
              <a:rPr lang="en-US" sz="1600" dirty="0" err="1"/>
              <a:t>thats</a:t>
            </a:r>
            <a:r>
              <a:rPr lang="en-US" sz="1600" dirty="0"/>
              <a:t> better for planting. Northern states celebrate in may, and southern state celebrate in </a:t>
            </a:r>
            <a:r>
              <a:rPr lang="en-US" sz="1600" dirty="0" err="1"/>
              <a:t>Febuary</a:t>
            </a:r>
            <a:r>
              <a:rPr lang="en-US" sz="1600" dirty="0"/>
              <a:t>.</a:t>
            </a:r>
          </a:p>
          <a:p>
            <a:pPr marL="0" indent="0">
              <a:buNone/>
            </a:pPr>
            <a:r>
              <a:rPr lang="en-US" sz="1600" dirty="0"/>
              <a:t> </a:t>
            </a:r>
          </a:p>
          <a:p>
            <a:pPr marL="0" lvl="0" indent="0">
              <a:buNone/>
            </a:pPr>
            <a:r>
              <a:rPr lang="en-US" sz="1600" dirty="0"/>
              <a:t>In April, many people start to plan they’re gardens. this is the best time of year to plant seeds for </a:t>
            </a:r>
            <a:r>
              <a:rPr lang="en-US" sz="1600" dirty="0" err="1"/>
              <a:t>vegtables</a:t>
            </a:r>
            <a:r>
              <a:rPr lang="en-US" sz="1600" dirty="0"/>
              <a:t> and fruits that will be harvested in summer. Would you enjoy a salad of crisp beans carrots, and lettuce, or are </a:t>
            </a:r>
            <a:r>
              <a:rPr lang="en-US" sz="1600" dirty="0" err="1"/>
              <a:t>juicey</a:t>
            </a:r>
            <a:r>
              <a:rPr lang="en-US" sz="1600" dirty="0"/>
              <a:t> </a:t>
            </a:r>
            <a:r>
              <a:rPr lang="en-US" sz="1600" dirty="0" err="1"/>
              <a:t>tomatos</a:t>
            </a:r>
            <a:r>
              <a:rPr lang="en-US" sz="1600" dirty="0"/>
              <a:t> and melons your favorites. </a:t>
            </a:r>
            <a:r>
              <a:rPr lang="en-US" sz="1600" dirty="0" err="1"/>
              <a:t>Do’nt</a:t>
            </a:r>
            <a:r>
              <a:rPr lang="en-US" sz="1600" dirty="0"/>
              <a:t> forget to water the plants and pulled the weeds. A garden take work, but it can be fun.</a:t>
            </a:r>
          </a:p>
          <a:p>
            <a:pPr marL="0" indent="0">
              <a:buNone/>
            </a:pPr>
            <a:r>
              <a:rPr lang="en-US" sz="1600" dirty="0"/>
              <a:t> </a:t>
            </a:r>
          </a:p>
          <a:p>
            <a:pPr marL="0" lvl="0" indent="0">
              <a:buNone/>
            </a:pPr>
            <a:r>
              <a:rPr lang="en-US" sz="1600" dirty="0"/>
              <a:t>In 1970, America’s air, water, and land where dirty and polluted. To get people more involved, Senator Gaylord Nelson asked people form all over the United States to help. On April 22, 1970 an estimated 20 million </a:t>
            </a:r>
            <a:r>
              <a:rPr lang="en-US" sz="1600" dirty="0" err="1"/>
              <a:t>american</a:t>
            </a:r>
            <a:r>
              <a:rPr lang="en-US" sz="1600" dirty="0"/>
              <a:t> celebrated the first Earth Day with </a:t>
            </a:r>
            <a:r>
              <a:rPr lang="en-US" sz="1600" dirty="0" err="1"/>
              <a:t>activitys</a:t>
            </a:r>
            <a:r>
              <a:rPr lang="en-US" sz="1600" dirty="0"/>
              <a:t> in schools, colleges, cities, and towns. That same year, the U.S. </a:t>
            </a:r>
            <a:r>
              <a:rPr lang="en-US" sz="1600" dirty="0" err="1"/>
              <a:t>Enviromental</a:t>
            </a:r>
            <a:r>
              <a:rPr lang="en-US" sz="1600" dirty="0"/>
              <a:t> Protection Agency (EPA) was establish to help clean up are </a:t>
            </a:r>
            <a:r>
              <a:rPr lang="en-US" sz="1600" dirty="0" smtClean="0"/>
              <a:t>country</a:t>
            </a:r>
            <a:endParaRPr lang="en-US" sz="1600" dirty="0"/>
          </a:p>
        </p:txBody>
      </p:sp>
    </p:spTree>
    <p:extLst>
      <p:ext uri="{BB962C8B-B14F-4D97-AF65-F5344CB8AC3E}">
        <p14:creationId xmlns:p14="http://schemas.microsoft.com/office/powerpoint/2010/main" val="40041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 y="0"/>
            <a:ext cx="9130145" cy="457200"/>
          </a:xfrm>
        </p:spPr>
        <p:txBody>
          <a:bodyPr>
            <a:noAutofit/>
          </a:bodyPr>
          <a:lstStyle/>
          <a:p>
            <a:pPr algn="l"/>
            <a:r>
              <a:rPr lang="en-US" sz="2000" dirty="0" smtClean="0"/>
              <a:t>Week 2  </a:t>
            </a:r>
            <a:r>
              <a:rPr lang="en-US" sz="2000" dirty="0"/>
              <a:t>Website </a:t>
            </a:r>
            <a:r>
              <a:rPr lang="en-US" sz="2000" dirty="0" smtClean="0"/>
              <a:t>Summaries </a:t>
            </a:r>
            <a:br>
              <a:rPr lang="en-US" sz="2000" dirty="0" smtClean="0"/>
            </a:br>
            <a:r>
              <a:rPr lang="en-US" sz="2000" dirty="0" smtClean="0"/>
              <a:t>Post it and Reading Response</a:t>
            </a:r>
            <a:endParaRPr lang="en-US" sz="2000" dirty="0"/>
          </a:p>
        </p:txBody>
      </p:sp>
      <p:sp>
        <p:nvSpPr>
          <p:cNvPr id="3" name="Content Placeholder 2"/>
          <p:cNvSpPr>
            <a:spLocks noGrp="1"/>
          </p:cNvSpPr>
          <p:nvPr>
            <p:ph idx="1"/>
          </p:nvPr>
        </p:nvSpPr>
        <p:spPr>
          <a:xfrm>
            <a:off x="152400" y="762000"/>
            <a:ext cx="8839200" cy="5943600"/>
          </a:xfrm>
        </p:spPr>
        <p:txBody>
          <a:bodyPr>
            <a:normAutofit/>
          </a:bodyPr>
          <a:lstStyle/>
          <a:p>
            <a:r>
              <a:rPr lang="en-US" sz="1600" dirty="0" smtClean="0"/>
              <a:t>Make sure you are completing the reading response and post it notes with your documentation.</a:t>
            </a:r>
          </a:p>
        </p:txBody>
      </p:sp>
    </p:spTree>
    <p:extLst>
      <p:ext uri="{BB962C8B-B14F-4D97-AF65-F5344CB8AC3E}">
        <p14:creationId xmlns:p14="http://schemas.microsoft.com/office/powerpoint/2010/main" val="282275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 y="0"/>
            <a:ext cx="9130145" cy="457200"/>
          </a:xfrm>
        </p:spPr>
        <p:txBody>
          <a:bodyPr>
            <a:noAutofit/>
          </a:bodyPr>
          <a:lstStyle/>
          <a:p>
            <a:pPr algn="l"/>
            <a:r>
              <a:rPr lang="en-US" sz="2000" dirty="0" smtClean="0"/>
              <a:t>Week 2  Book Summaries - Post it </a:t>
            </a:r>
            <a:endParaRPr lang="en-US" sz="2000" dirty="0"/>
          </a:p>
        </p:txBody>
      </p:sp>
      <p:sp>
        <p:nvSpPr>
          <p:cNvPr id="3" name="Content Placeholder 2"/>
          <p:cNvSpPr>
            <a:spLocks noGrp="1"/>
          </p:cNvSpPr>
          <p:nvPr>
            <p:ph idx="1"/>
          </p:nvPr>
        </p:nvSpPr>
        <p:spPr>
          <a:xfrm>
            <a:off x="152400" y="381000"/>
            <a:ext cx="8839200" cy="6324600"/>
          </a:xfrm>
        </p:spPr>
        <p:txBody>
          <a:bodyPr>
            <a:normAutofit/>
          </a:bodyPr>
          <a:lstStyle/>
          <a:p>
            <a:pPr marL="0" indent="0">
              <a:buNone/>
            </a:pPr>
            <a:r>
              <a:rPr lang="en-US" sz="1600" dirty="0"/>
              <a:t>Make sure you are completing the reading response and post it notes with your documentation.</a:t>
            </a:r>
          </a:p>
          <a:p>
            <a:pPr marL="114300" indent="0">
              <a:buNone/>
            </a:pPr>
            <a:r>
              <a:rPr lang="en-US" sz="3000" b="1" dirty="0"/>
              <a:t>TOPIC - Thesis</a:t>
            </a:r>
            <a:endParaRPr lang="en-US" b="1" dirty="0"/>
          </a:p>
          <a:p>
            <a:r>
              <a:rPr lang="en-US" b="1" dirty="0">
                <a:solidFill>
                  <a:srgbClr val="0070C0"/>
                </a:solidFill>
              </a:rPr>
              <a:t>EXAMPLE:  </a:t>
            </a:r>
          </a:p>
          <a:p>
            <a:r>
              <a:rPr lang="en-US" sz="1600" b="1" dirty="0">
                <a:solidFill>
                  <a:srgbClr val="0070C0"/>
                </a:solidFill>
              </a:rPr>
              <a:t>ANSWER THE QUESTION: </a:t>
            </a:r>
          </a:p>
          <a:p>
            <a:r>
              <a:rPr lang="en-US" sz="1600" b="1" dirty="0">
                <a:solidFill>
                  <a:srgbClr val="0070C0"/>
                </a:solidFill>
              </a:rPr>
              <a:t>WHY DOES THIS MATTER?</a:t>
            </a:r>
          </a:p>
          <a:p>
            <a:pPr lvl="1"/>
            <a:r>
              <a:rPr lang="en-US" sz="3200" b="1" dirty="0">
                <a:solidFill>
                  <a:srgbClr val="FF0000"/>
                </a:solidFill>
              </a:rPr>
              <a:t>PROOF</a:t>
            </a:r>
          </a:p>
          <a:p>
            <a:r>
              <a:rPr lang="en-US" sz="1400" b="1" dirty="0">
                <a:solidFill>
                  <a:srgbClr val="FF0000"/>
                </a:solidFill>
              </a:rPr>
              <a:t>ONE POINT MADE IN _______ IS ….</a:t>
            </a:r>
          </a:p>
          <a:p>
            <a:pPr>
              <a:lnSpc>
                <a:spcPct val="150000"/>
              </a:lnSpc>
            </a:pPr>
            <a:r>
              <a:rPr lang="en-US" sz="2400" b="1" dirty="0">
                <a:solidFill>
                  <a:srgbClr val="7030A0"/>
                </a:solidFill>
              </a:rPr>
              <a:t>Transition </a:t>
            </a:r>
          </a:p>
          <a:p>
            <a:r>
              <a:rPr lang="en-US" b="1" dirty="0">
                <a:solidFill>
                  <a:srgbClr val="0070C0"/>
                </a:solidFill>
              </a:rPr>
              <a:t>EXAMPLE</a:t>
            </a:r>
          </a:p>
          <a:p>
            <a:r>
              <a:rPr lang="en-US" sz="1600" b="1" dirty="0">
                <a:solidFill>
                  <a:srgbClr val="0070C0"/>
                </a:solidFill>
              </a:rPr>
              <a:t>ANSWER THE QUESTION: </a:t>
            </a:r>
          </a:p>
          <a:p>
            <a:r>
              <a:rPr lang="en-US" sz="1600" b="1" dirty="0">
                <a:solidFill>
                  <a:srgbClr val="0070C0"/>
                </a:solidFill>
              </a:rPr>
              <a:t>WHY DOES THIS MATTER?</a:t>
            </a:r>
          </a:p>
          <a:p>
            <a:pPr lvl="1"/>
            <a:r>
              <a:rPr lang="en-US" sz="3200" b="1" dirty="0">
                <a:solidFill>
                  <a:srgbClr val="FF0000"/>
                </a:solidFill>
              </a:rPr>
              <a:t>PROOF</a:t>
            </a:r>
          </a:p>
          <a:p>
            <a:pPr marL="114300"/>
            <a:r>
              <a:rPr lang="en-US" sz="1600" b="1" dirty="0">
                <a:solidFill>
                  <a:srgbClr val="FF0000"/>
                </a:solidFill>
              </a:rPr>
              <a:t>ACCORDING TO ______....)</a:t>
            </a:r>
          </a:p>
          <a:p>
            <a:pPr marL="114300" indent="0">
              <a:buNone/>
            </a:pPr>
            <a:r>
              <a:rPr lang="en-US" b="1" dirty="0"/>
              <a:t>CONCLUSION</a:t>
            </a:r>
          </a:p>
          <a:p>
            <a:pPr marL="0" indent="0">
              <a:buNone/>
            </a:pPr>
            <a:endParaRPr lang="en-US" sz="1600" dirty="0" smtClean="0"/>
          </a:p>
          <a:p>
            <a:pPr marL="0" indent="0">
              <a:buNone/>
            </a:pPr>
            <a:endParaRPr lang="en-US" sz="1600" dirty="0" smtClean="0"/>
          </a:p>
        </p:txBody>
      </p:sp>
    </p:spTree>
    <p:extLst>
      <p:ext uri="{BB962C8B-B14F-4D97-AF65-F5344CB8AC3E}">
        <p14:creationId xmlns:p14="http://schemas.microsoft.com/office/powerpoint/2010/main" val="3723707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855"/>
            <a:ext cx="2971800" cy="138545"/>
          </a:xfrm>
        </p:spPr>
        <p:txBody>
          <a:bodyPr>
            <a:noAutofit/>
          </a:bodyPr>
          <a:lstStyle/>
          <a:p>
            <a:r>
              <a:rPr lang="en-US" sz="1200" dirty="0"/>
              <a:t>Week 2  </a:t>
            </a:r>
            <a:r>
              <a:rPr lang="en-US" sz="1200" dirty="0" smtClean="0"/>
              <a:t>Book </a:t>
            </a:r>
            <a:r>
              <a:rPr lang="en-US" sz="1200" dirty="0"/>
              <a:t>Summaries </a:t>
            </a:r>
          </a:p>
        </p:txBody>
      </p:sp>
      <p:sp>
        <p:nvSpPr>
          <p:cNvPr id="3" name="Content Placeholder 2"/>
          <p:cNvSpPr>
            <a:spLocks noGrp="1"/>
          </p:cNvSpPr>
          <p:nvPr>
            <p:ph idx="1"/>
          </p:nvPr>
        </p:nvSpPr>
        <p:spPr>
          <a:xfrm>
            <a:off x="228600" y="533400"/>
            <a:ext cx="8686800" cy="6096000"/>
          </a:xfrm>
        </p:spPr>
        <p:txBody>
          <a:bodyPr>
            <a:normAutofit/>
          </a:bodyPr>
          <a:lstStyle/>
          <a:p>
            <a:pPr marL="0" indent="0">
              <a:buNone/>
            </a:pPr>
            <a:r>
              <a:rPr lang="en-US" sz="1600" dirty="0"/>
              <a:t>Make sure you are completing the reading response and post it notes with your documentation</a:t>
            </a:r>
            <a:r>
              <a:rPr lang="en-US" sz="1600" dirty="0" smtClean="0"/>
              <a:t>. </a:t>
            </a:r>
          </a:p>
          <a:p>
            <a:pPr marL="0" indent="0">
              <a:buNone/>
            </a:pPr>
            <a:endParaRPr lang="en-US" sz="1600" dirty="0"/>
          </a:p>
          <a:p>
            <a:pPr marL="0" indent="0">
              <a:buNone/>
            </a:pPr>
            <a:endParaRPr lang="en-US" sz="16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497887" cy="624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6394450"/>
            <a:ext cx="9111790" cy="369332"/>
          </a:xfrm>
          <a:prstGeom prst="rect">
            <a:avLst/>
          </a:prstGeom>
          <a:noFill/>
        </p:spPr>
        <p:txBody>
          <a:bodyPr wrap="none" rtlCol="0">
            <a:spAutoFit/>
          </a:bodyPr>
          <a:lstStyle/>
          <a:p>
            <a:r>
              <a:rPr lang="en-US" dirty="0" smtClean="0"/>
              <a:t>Conclusion ____________________________________________________________________.</a:t>
            </a:r>
            <a:endParaRPr lang="en-US" dirty="0"/>
          </a:p>
        </p:txBody>
      </p:sp>
    </p:spTree>
    <p:extLst>
      <p:ext uri="{BB962C8B-B14F-4D97-AF65-F5344CB8AC3E}">
        <p14:creationId xmlns:p14="http://schemas.microsoft.com/office/powerpoint/2010/main" val="270645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64" y="34636"/>
            <a:ext cx="4572000" cy="646331"/>
          </a:xfrm>
          <a:prstGeom prst="rect">
            <a:avLst/>
          </a:prstGeom>
        </p:spPr>
        <p:txBody>
          <a:bodyPr>
            <a:spAutoFit/>
          </a:bodyPr>
          <a:lstStyle/>
          <a:p>
            <a:r>
              <a:rPr lang="en-US" dirty="0"/>
              <a:t>Week 2  </a:t>
            </a:r>
            <a:r>
              <a:rPr lang="en-US" dirty="0" smtClean="0"/>
              <a:t>Collage of Pictures </a:t>
            </a:r>
            <a:r>
              <a:rPr lang="en-US" dirty="0"/>
              <a:t/>
            </a:r>
            <a:br>
              <a:rPr lang="en-US" dirty="0"/>
            </a:br>
            <a:r>
              <a:rPr lang="en-US" dirty="0"/>
              <a:t>Post it and Reading Response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564" y="68096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3" y="357801"/>
            <a:ext cx="18288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2438400"/>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667000"/>
            <a:ext cx="417671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4150" y="51054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889" y="27709"/>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8839" y="3895725"/>
            <a:ext cx="15430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6713" y="1751734"/>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901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dirty="0"/>
              <a:t>New Telescope Detects ‘Invisible’ INTELLIGENT ALIEN Entities on Earth</a:t>
            </a:r>
          </a:p>
          <a:p>
            <a:pPr fontAlgn="base"/>
            <a:r>
              <a:rPr lang="en-US" dirty="0"/>
              <a:t>These mysterious images are proof that ‘invisible Alien entities ARE here on Earth’</a:t>
            </a:r>
          </a:p>
          <a:p>
            <a:endParaRPr lang="en-US" dirty="0"/>
          </a:p>
        </p:txBody>
      </p:sp>
    </p:spTree>
    <p:extLst>
      <p:ext uri="{BB962C8B-B14F-4D97-AF65-F5344CB8AC3E}">
        <p14:creationId xmlns:p14="http://schemas.microsoft.com/office/powerpoint/2010/main" val="234033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46331"/>
          </a:xfrm>
          <a:prstGeom prst="rect">
            <a:avLst/>
          </a:prstGeom>
        </p:spPr>
        <p:txBody>
          <a:bodyPr>
            <a:spAutoFit/>
          </a:bodyPr>
          <a:lstStyle/>
          <a:p>
            <a:r>
              <a:rPr lang="en-US" dirty="0"/>
              <a:t>Week 2  </a:t>
            </a:r>
            <a:r>
              <a:rPr lang="en-US" dirty="0" smtClean="0"/>
              <a:t>Music </a:t>
            </a:r>
          </a:p>
          <a:p>
            <a:r>
              <a:rPr lang="en-US" dirty="0" smtClean="0"/>
              <a:t>Post </a:t>
            </a:r>
            <a:r>
              <a:rPr lang="en-US" dirty="0"/>
              <a:t>it and Reading Response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70135" y="2078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5410200"/>
            <a:ext cx="29432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Image result for clipart mus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 y="4632614"/>
            <a:ext cx="2085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490788"/>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Image result for clipart mus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5" y="646331"/>
            <a:ext cx="32480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32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0" y="6927"/>
            <a:ext cx="1371600" cy="411162"/>
          </a:xfrm>
        </p:spPr>
        <p:txBody>
          <a:bodyPr>
            <a:noAutofit/>
          </a:bodyPr>
          <a:lstStyle/>
          <a:p>
            <a:r>
              <a:rPr lang="en-US" sz="1800" dirty="0" smtClean="0"/>
              <a:t>WEEK 3</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7538677"/>
              </p:ext>
            </p:extLst>
          </p:nvPr>
        </p:nvGraphicFramePr>
        <p:xfrm>
          <a:off x="0" y="0"/>
          <a:ext cx="9144000" cy="8086344"/>
        </p:xfrm>
        <a:graphic>
          <a:graphicData uri="http://schemas.openxmlformats.org/drawingml/2006/table">
            <a:tbl>
              <a:tblPr firstRow="1" firstCol="1" bandRow="1">
                <a:tableStyleId>{5C22544A-7EE6-4342-B048-85BDC9FD1C3A}</a:tableStyleId>
              </a:tblPr>
              <a:tblGrid>
                <a:gridCol w="2895600"/>
                <a:gridCol w="3581400"/>
                <a:gridCol w="1333500"/>
                <a:gridCol w="1333500"/>
              </a:tblGrid>
              <a:tr h="329887">
                <a:tc gridSpan="4">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Name </a:t>
                      </a:r>
                      <a:r>
                        <a:rPr lang="en-US" sz="1200" dirty="0" smtClean="0">
                          <a:solidFill>
                            <a:schemeClr val="tx1"/>
                          </a:solidFill>
                          <a:effectLst/>
                          <a:latin typeface="Comic Sans MS" panose="030F0702030302020204" pitchFamily="66" charset="0"/>
                        </a:rPr>
                        <a:t>______________________________________________________________________</a:t>
                      </a:r>
                      <a:r>
                        <a:rPr lang="en-US" sz="1200" dirty="0">
                          <a:solidFill>
                            <a:schemeClr val="tx1"/>
                          </a:solidFill>
                          <a:effectLst/>
                          <a:latin typeface="Comic Sans MS" panose="030F0702030302020204" pitchFamily="66" charset="0"/>
                        </a:rPr>
                        <a:t>Date ______________</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RESEARCH </a:t>
                      </a:r>
                      <a:r>
                        <a:rPr lang="en-US" sz="1200" dirty="0" smtClean="0">
                          <a:solidFill>
                            <a:schemeClr val="tx1"/>
                          </a:solidFill>
                          <a:effectLst/>
                          <a:latin typeface="Comic Sans MS" panose="030F0702030302020204" pitchFamily="66" charset="0"/>
                        </a:rPr>
                        <a:t>PROJECT ________________________________________________________________________</a:t>
                      </a:r>
                      <a:endParaRPr lang="en-US" sz="1200" dirty="0">
                        <a:solidFill>
                          <a:schemeClr val="tx1"/>
                        </a:solidFill>
                        <a:effectLst/>
                        <a:latin typeface="Comic Sans MS" panose="030F0702030302020204" pitchFamily="66" charset="0"/>
                        <a:ea typeface="Calibri"/>
                        <a:cs typeface="Times New Roman"/>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a typeface="Calibri"/>
                        <a:cs typeface="Times New Roman"/>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a typeface="Calibri"/>
                        <a:cs typeface="Times New Roman"/>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27198">
                <a:tc>
                  <a:txBody>
                    <a:bodyPr/>
                    <a:lstStyle/>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WEEK </a:t>
                      </a:r>
                      <a:r>
                        <a:rPr lang="en-US" sz="1100" dirty="0" smtClean="0">
                          <a:solidFill>
                            <a:schemeClr val="tx1"/>
                          </a:solidFill>
                          <a:effectLst/>
                          <a:latin typeface="Comic Sans MS" panose="030F0702030302020204" pitchFamily="66" charset="0"/>
                        </a:rPr>
                        <a:t>4</a:t>
                      </a:r>
                      <a:endParaRPr lang="en-US" sz="11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SUMMARIZE INFORMATION YOU WILL NEED </a:t>
                      </a:r>
                      <a:r>
                        <a:rPr lang="en-US" sz="1100" dirty="0" smtClean="0">
                          <a:solidFill>
                            <a:schemeClr val="tx1"/>
                          </a:solidFill>
                          <a:effectLst/>
                          <a:latin typeface="Comic Sans MS" panose="030F0702030302020204" pitchFamily="66" charset="0"/>
                        </a:rPr>
                        <a:t>3 SLIDES </a:t>
                      </a:r>
                      <a:r>
                        <a:rPr lang="en-US" sz="1100" dirty="0">
                          <a:solidFill>
                            <a:schemeClr val="tx1"/>
                          </a:solidFill>
                          <a:effectLst/>
                          <a:latin typeface="Comic Sans MS" panose="030F0702030302020204" pitchFamily="66" charset="0"/>
                        </a:rPr>
                        <a:t>/ WEEK - COMPLETED!  </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(NOT JUST STARTED)</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THIS IS PART OF YOUR FINAL EXAM GRADE.    </a:t>
                      </a: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REQUIRED FOR EACH PAGE/SLIDE:</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1.  Pre - organization strategies used.</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2.  DECORATION TO FIT THE ERA/TOPIC</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3.  INFORMATION IS ACCURATE AND NOT Plagiarized</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4.  Project is neat and proceeding in an organized manner</a:t>
                      </a:r>
                    </a:p>
                    <a:p>
                      <a:pPr marL="0" marR="0">
                        <a:lnSpc>
                          <a:spcPct val="115000"/>
                        </a:lnSpc>
                        <a:spcBef>
                          <a:spcPts val="0"/>
                        </a:spcBef>
                        <a:spcAft>
                          <a:spcPts val="0"/>
                        </a:spcAft>
                      </a:pPr>
                      <a:r>
                        <a:rPr lang="en-US" sz="1100" dirty="0">
                          <a:solidFill>
                            <a:schemeClr val="tx1"/>
                          </a:solidFill>
                          <a:effectLst/>
                          <a:latin typeface="Comic Sans MS" panose="030F0702030302020204" pitchFamily="66" charset="0"/>
                        </a:rPr>
                        <a:t>5.  Grammar and </a:t>
                      </a:r>
                      <a:r>
                        <a:rPr lang="en-US" sz="1100" dirty="0" smtClean="0">
                          <a:solidFill>
                            <a:schemeClr val="tx1"/>
                          </a:solidFill>
                          <a:effectLst/>
                          <a:latin typeface="Comic Sans MS" panose="030F0702030302020204" pitchFamily="66" charset="0"/>
                        </a:rPr>
                        <a:t>capitalization</a:t>
                      </a:r>
                      <a:endParaRPr lang="en-US" sz="1100" dirty="0">
                        <a:solidFill>
                          <a:schemeClr val="tx1"/>
                        </a:solidFill>
                        <a:effectLst/>
                        <a:latin typeface="Comic Sans MS" panose="030F0702030302020204" pitchFamily="66" charset="0"/>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READING STRATEGIES AND </a:t>
                      </a: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PRE-WRITING </a:t>
                      </a:r>
                      <a:r>
                        <a:rPr lang="en-US" sz="1200" dirty="0">
                          <a:solidFill>
                            <a:schemeClr val="tx1"/>
                          </a:solidFill>
                          <a:effectLst/>
                          <a:latin typeface="Comic Sans MS" panose="030F0702030302020204" pitchFamily="66" charset="0"/>
                        </a:rPr>
                        <a:t>STRATEGIES   </a:t>
                      </a:r>
                      <a:endParaRPr lang="en-US" sz="1200" dirty="0" smtClean="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3 </a:t>
                      </a:r>
                      <a:r>
                        <a:rPr lang="en-US" sz="1200" dirty="0">
                          <a:solidFill>
                            <a:schemeClr val="tx1"/>
                          </a:solidFill>
                          <a:effectLst/>
                          <a:latin typeface="Comic Sans MS" panose="030F0702030302020204" pitchFamily="66" charset="0"/>
                        </a:rPr>
                        <a:t>SLIDES</a:t>
                      </a:r>
                      <a:endParaRPr lang="en-US" sz="1200" dirty="0">
                        <a:solidFill>
                          <a:schemeClr val="tx1"/>
                        </a:solidFill>
                        <a:effectLst/>
                        <a:latin typeface="Comic Sans MS" panose="030F0702030302020204" pitchFamily="66" charset="0"/>
                        <a:ea typeface="Calibri"/>
                        <a:cs typeface="Times New Roman"/>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POINTS EARNED</a:t>
                      </a:r>
                      <a:endParaRPr lang="en-US" sz="1200" dirty="0">
                        <a:solidFill>
                          <a:schemeClr val="tx1"/>
                        </a:solidFill>
                        <a:effectLst/>
                        <a:latin typeface="Comic Sans MS" panose="030F0702030302020204" pitchFamily="66" charset="0"/>
                        <a:ea typeface="Calibri"/>
                        <a:cs typeface="Times New Roman"/>
                      </a:endParaRPr>
                    </a:p>
                  </a:txBody>
                  <a:tcPr marL="42685" marR="42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1741">
                <a:tc>
                  <a:txBody>
                    <a:bodyPr/>
                    <a:lstStyle/>
                    <a:p>
                      <a:pPr marL="0" marR="0">
                        <a:lnSpc>
                          <a:spcPct val="115000"/>
                        </a:lnSpc>
                        <a:spcBef>
                          <a:spcPts val="0"/>
                        </a:spcBef>
                        <a:spcAft>
                          <a:spcPts val="0"/>
                        </a:spcAft>
                      </a:pPr>
                      <a:r>
                        <a:rPr lang="en-US" sz="1200">
                          <a:solidFill>
                            <a:schemeClr val="tx1"/>
                          </a:solidFill>
                          <a:effectLst/>
                          <a:latin typeface="Comic Sans MS" panose="030F0702030302020204" pitchFamily="66" charset="0"/>
                        </a:rPr>
                        <a:t> </a:t>
                      </a:r>
                      <a:endParaRPr lang="en-US" sz="1200">
                        <a:solidFill>
                          <a:schemeClr val="tx1"/>
                        </a:solidFill>
                        <a:effectLst/>
                        <a:latin typeface="Comic Sans MS" panose="030F0702030302020204" pitchFamily="66" charset="0"/>
                        <a:ea typeface="Calibri"/>
                        <a:cs typeface="Times New Roman"/>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100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200" dirty="0" smtClean="0">
                          <a:solidFill>
                            <a:schemeClr val="tx1"/>
                          </a:solidFill>
                          <a:effectLst/>
                          <a:latin typeface="Comic Sans MS" panose="030F0702030302020204" pitchFamily="66" charset="0"/>
                        </a:rPr>
                        <a:t> GRADE</a:t>
                      </a:r>
                      <a:endParaRPr lang="en-US" sz="1200" dirty="0" smtClean="0">
                        <a:solidFill>
                          <a:schemeClr val="tx1"/>
                        </a:solidFill>
                        <a:effectLst/>
                        <a:latin typeface="Comic Sans MS" panose="030F0702030302020204" pitchFamily="66"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endParaRPr lang="en-US" sz="1200" dirty="0">
                        <a:solidFill>
                          <a:schemeClr val="tx1"/>
                        </a:solidFill>
                        <a:effectLst/>
                        <a:latin typeface="Comic Sans MS" panose="030F0702030302020204" pitchFamily="66"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9174">
                <a:tc gridSpan="4">
                  <a:txBody>
                    <a:bodyPr/>
                    <a:lstStyle/>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Warm-up:  everyday edit</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Materials: journals, </a:t>
                      </a:r>
                      <a:r>
                        <a:rPr lang="en-US" sz="1200" u="sng" dirty="0" err="1" smtClean="0">
                          <a:solidFill>
                            <a:schemeClr val="tx1"/>
                          </a:solidFill>
                          <a:effectLst/>
                          <a:latin typeface="Comic Sans MS" panose="030F0702030302020204" pitchFamily="66" charset="0"/>
                          <a:hlinkClick r:id="rId2"/>
                        </a:rPr>
                        <a:t>ppts</a:t>
                      </a:r>
                      <a:r>
                        <a:rPr lang="en-US" sz="1200" u="sng" dirty="0" smtClean="0">
                          <a:solidFill>
                            <a:schemeClr val="tx1"/>
                          </a:solidFill>
                          <a:effectLst/>
                          <a:latin typeface="Comic Sans MS" panose="030F0702030302020204" pitchFamily="66" charset="0"/>
                          <a:hlinkClick r:id="rId2"/>
                        </a:rPr>
                        <a:t> OR scrapbook, google, reading passages</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Procedures: </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1.  Vocabulary Routine:  </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      5 words from reading</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      3 words from foreign language</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      3 words from most frequently misspelled words</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      2 words from root words</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      2 words from figurative language (review)</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1200"/>
                        </a:spcAft>
                      </a:pPr>
                      <a:r>
                        <a:rPr lang="en-US" sz="1200" u="sng" dirty="0" smtClean="0">
                          <a:solidFill>
                            <a:schemeClr val="tx1"/>
                          </a:solidFill>
                          <a:effectLst/>
                          <a:latin typeface="Comic Sans MS" panose="030F0702030302020204" pitchFamily="66" charset="0"/>
                          <a:hlinkClick r:id="rId2"/>
                        </a:rPr>
                        <a:t>2.  Writing SUMMARIES FOR SOURCES</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dirty="0" smtClean="0">
                          <a:solidFill>
                            <a:schemeClr val="tx1"/>
                          </a:solidFill>
                          <a:effectLst/>
                          <a:latin typeface="Comic Sans MS" panose="030F0702030302020204" pitchFamily="66" charset="0"/>
                        </a:rPr>
                        <a:t>3.  Reading SOURCES FOR PAPERS   outline the information using the following formats    </a:t>
                      </a:r>
                    </a:p>
                    <a:p>
                      <a:pPr marL="0" marR="0">
                        <a:lnSpc>
                          <a:spcPct val="100000"/>
                        </a:lnSpc>
                        <a:spcBef>
                          <a:spcPts val="0"/>
                        </a:spcBef>
                        <a:spcAft>
                          <a:spcPts val="0"/>
                        </a:spcAft>
                      </a:pPr>
                      <a:r>
                        <a:rPr lang="en-US" sz="1200" u="none" dirty="0" smtClean="0">
                          <a:solidFill>
                            <a:schemeClr val="tx1"/>
                          </a:solidFill>
                          <a:effectLst/>
                          <a:latin typeface="Comic Sans MS" panose="030F0702030302020204" pitchFamily="66" charset="0"/>
                        </a:rPr>
                        <a:t>                                 </a:t>
                      </a:r>
                      <a:r>
                        <a:rPr lang="en-US" sz="1200" u="sng" dirty="0" smtClean="0">
                          <a:solidFill>
                            <a:schemeClr val="tx1"/>
                          </a:solidFill>
                          <a:effectLst/>
                          <a:latin typeface="Comic Sans MS" panose="030F0702030302020204" pitchFamily="66" charset="0"/>
                        </a:rPr>
                        <a:t> Reading Response  AND Post It</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dirty="0" smtClean="0">
                          <a:solidFill>
                            <a:schemeClr val="tx1"/>
                          </a:solidFill>
                          <a:effectLst/>
                          <a:latin typeface="Comic Sans MS" panose="030F0702030302020204" pitchFamily="66" charset="0"/>
                        </a:rPr>
                        <a:t>4. Listening -  classmates - "Tell Me About your project"</a:t>
                      </a:r>
                    </a:p>
                    <a:p>
                      <a:pPr marL="0" marR="0">
                        <a:lnSpc>
                          <a:spcPct val="100000"/>
                        </a:lnSpc>
                        <a:spcBef>
                          <a:spcPts val="0"/>
                        </a:spcBef>
                        <a:spcAft>
                          <a:spcPts val="0"/>
                        </a:spcAft>
                      </a:pPr>
                      <a:r>
                        <a:rPr lang="en-US" sz="1200" dirty="0" smtClean="0">
                          <a:solidFill>
                            <a:schemeClr val="tx1"/>
                          </a:solidFill>
                          <a:effectLst/>
                          <a:latin typeface="Comic Sans MS" panose="030F0702030302020204" pitchFamily="66" charset="0"/>
                        </a:rPr>
                        <a:t>5. Speaking - "Tell Me About...“</a:t>
                      </a:r>
                    </a:p>
                    <a:p>
                      <a:pPr marL="0" marR="0">
                        <a:lnSpc>
                          <a:spcPct val="100000"/>
                        </a:lnSpc>
                        <a:spcBef>
                          <a:spcPts val="0"/>
                        </a:spcBef>
                        <a:spcAft>
                          <a:spcPts val="0"/>
                        </a:spcAft>
                      </a:pP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dirty="0" smtClean="0">
                          <a:solidFill>
                            <a:schemeClr val="tx1"/>
                          </a:solidFill>
                          <a:effectLst/>
                          <a:latin typeface="Comic Sans MS" panose="030F0702030302020204" pitchFamily="66" charset="0"/>
                        </a:rPr>
                        <a:t>Evaluation: observation, exit ticket, reading journal, writing journals returned ppt. via email</a:t>
                      </a: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2"/>
                        </a:rPr>
                        <a:t>https://s3.amazonaws.com/scschoolfiles/819/february_02-27-2017b.pptx</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3"/>
                        </a:rPr>
                        <a:t>https://s3.amazonaws.com/scschoolfiles/819/commonpersuasivetechniques.ppt</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4"/>
                        </a:rPr>
                        <a:t>https://s3.amazonaws.com/scschoolfiles/819/summary_paraphrasing_quotes.pptx</a:t>
                      </a:r>
                      <a:endParaRPr lang="en-US" sz="1200" dirty="0" smtClean="0">
                        <a:solidFill>
                          <a:schemeClr val="tx1"/>
                        </a:solidFill>
                        <a:effectLst/>
                        <a:latin typeface="Comic Sans MS" panose="030F0702030302020204" pitchFamily="66" charset="0"/>
                      </a:endParaRPr>
                    </a:p>
                    <a:p>
                      <a:pPr marL="0" marR="0">
                        <a:lnSpc>
                          <a:spcPct val="100000"/>
                        </a:lnSpc>
                        <a:spcBef>
                          <a:spcPts val="0"/>
                        </a:spcBef>
                        <a:spcAft>
                          <a:spcPts val="0"/>
                        </a:spcAft>
                      </a:pPr>
                      <a:r>
                        <a:rPr lang="en-US" sz="1200" u="sng" dirty="0" smtClean="0">
                          <a:solidFill>
                            <a:schemeClr val="tx1"/>
                          </a:solidFill>
                          <a:effectLst/>
                          <a:latin typeface="Comic Sans MS" panose="030F0702030302020204" pitchFamily="66" charset="0"/>
                          <a:hlinkClick r:id="rId5"/>
                        </a:rPr>
                        <a:t>https://s3.amazonaws.com/scschoolfiles/81</a:t>
                      </a:r>
                      <a:endParaRPr lang="en-US" sz="1200" dirty="0" smtClean="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ndParaRPr>
                    </a:p>
                  </a:txBody>
                  <a:tcPr marL="29000" marR="29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10065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400800"/>
          </a:xfrm>
        </p:spPr>
        <p:txBody>
          <a:bodyPr>
            <a:normAutofit fontScale="55000" lnSpcReduction="20000"/>
          </a:bodyPr>
          <a:lstStyle/>
          <a:p>
            <a:pPr marL="0" indent="0">
              <a:buNone/>
            </a:pPr>
            <a:r>
              <a:rPr lang="en-US" dirty="0" smtClean="0"/>
              <a:t>Every Day Edits</a:t>
            </a:r>
          </a:p>
          <a:p>
            <a:pPr marL="0" lvl="0" indent="0">
              <a:buNone/>
            </a:pPr>
            <a:r>
              <a:rPr lang="en-US" dirty="0"/>
              <a:t>On a </a:t>
            </a:r>
            <a:r>
              <a:rPr lang="en-US" dirty="0" err="1"/>
              <a:t>coool</a:t>
            </a:r>
            <a:r>
              <a:rPr lang="en-US" dirty="0"/>
              <a:t> spring day in April off the year 1910, William Howard Taft become the first US president to start the baseball season by throwing our the first pitch. He had come to League Park in Washington, D.C. to sea the Senators play the A’s. His tradition has carried on every </a:t>
            </a:r>
            <a:r>
              <a:rPr lang="en-US" dirty="0" err="1"/>
              <a:t>sinse</a:t>
            </a:r>
            <a:r>
              <a:rPr lang="en-US" dirty="0"/>
              <a:t>. What other base ball traditions do you know about?</a:t>
            </a:r>
          </a:p>
          <a:p>
            <a:pPr marL="0" indent="0">
              <a:buNone/>
            </a:pPr>
            <a:r>
              <a:rPr lang="en-US" dirty="0"/>
              <a:t> </a:t>
            </a:r>
          </a:p>
          <a:p>
            <a:pPr marL="0" lvl="0" indent="0">
              <a:buNone/>
            </a:pPr>
            <a:r>
              <a:rPr lang="en-US" dirty="0"/>
              <a:t>April is national poetry month. Its a time when kids’ can enjoy the fun of </a:t>
            </a:r>
            <a:r>
              <a:rPr lang="en-US" dirty="0" err="1"/>
              <a:t>vurse</a:t>
            </a:r>
            <a:r>
              <a:rPr lang="en-US" dirty="0"/>
              <a:t>. Children’s poet Jack </a:t>
            </a:r>
            <a:r>
              <a:rPr lang="en-US" dirty="0" err="1"/>
              <a:t>Prelutsky</a:t>
            </a:r>
            <a:r>
              <a:rPr lang="en-US" dirty="0"/>
              <a:t> remembers how one of his teachers made him feel that poetry was like liver. “I was told that it was good for me, but I </a:t>
            </a:r>
            <a:r>
              <a:rPr lang="en-US" dirty="0" err="1"/>
              <a:t>wasnt</a:t>
            </a:r>
            <a:r>
              <a:rPr lang="en-US" dirty="0"/>
              <a:t> convinced, </a:t>
            </a:r>
            <a:r>
              <a:rPr lang="en-US" dirty="0" err="1"/>
              <a:t>Prelutsky</a:t>
            </a:r>
            <a:r>
              <a:rPr lang="en-US" dirty="0"/>
              <a:t> said. Years later, he wrote some lines of poetry to go with drawings he maid of imaginary animals. Those lines of poetry become the first of his entertaining poems for children.</a:t>
            </a:r>
          </a:p>
          <a:p>
            <a:pPr marL="0" indent="0">
              <a:buNone/>
            </a:pPr>
            <a:r>
              <a:rPr lang="en-US" dirty="0"/>
              <a:t> </a:t>
            </a:r>
          </a:p>
          <a:p>
            <a:pPr marL="0" lvl="0" indent="0">
              <a:buNone/>
            </a:pPr>
            <a:r>
              <a:rPr lang="en-US" dirty="0"/>
              <a:t>When Jane Goodall arrived in Tanzania at age 26. She was about to fulfill a dream. Goodall longed to </a:t>
            </a:r>
            <a:r>
              <a:rPr lang="en-US" dirty="0" err="1"/>
              <a:t>lern</a:t>
            </a:r>
            <a:r>
              <a:rPr lang="en-US" dirty="0"/>
              <a:t> more then anyone else might hope to know about chimpanzees. Born on April 3, 1934, her adventures into the African Jungle were most unique because she were a women. Her </a:t>
            </a:r>
            <a:r>
              <a:rPr lang="en-US" dirty="0" err="1"/>
              <a:t>discoverys</a:t>
            </a:r>
            <a:r>
              <a:rPr lang="en-US" dirty="0"/>
              <a:t> would amaze the scientific world. She found that chimps striped leaves from twigs to use as tool and that they hunted and ate other animals.</a:t>
            </a:r>
          </a:p>
          <a:p>
            <a:pPr marL="0" indent="0">
              <a:buNone/>
            </a:pPr>
            <a:r>
              <a:rPr lang="en-US" dirty="0"/>
              <a:t> </a:t>
            </a:r>
          </a:p>
          <a:p>
            <a:pPr marL="0" lvl="0" indent="0">
              <a:buNone/>
            </a:pPr>
            <a:r>
              <a:rPr lang="en-US" dirty="0"/>
              <a:t>“No race can prosper, Booker T. Washington wrote “until it learns that their is as much dignity in tilling a field as in writing a pome.” Washington was born in April 1856. As a slave on a </a:t>
            </a:r>
            <a:r>
              <a:rPr lang="en-US" dirty="0" err="1"/>
              <a:t>virginia</a:t>
            </a:r>
            <a:r>
              <a:rPr lang="en-US" dirty="0"/>
              <a:t> plantation, he was not allow to enter the nearby school because he was black. He still walk to school each day, how ever, just so he could carry the books of the plantation owners daughter. Later he went to a all-black school and became a leading black educator.</a:t>
            </a:r>
          </a:p>
          <a:p>
            <a:pPr marL="0" indent="0">
              <a:buNone/>
            </a:pPr>
            <a:endParaRPr lang="en-US" dirty="0"/>
          </a:p>
        </p:txBody>
      </p:sp>
    </p:spTree>
    <p:extLst>
      <p:ext uri="{BB962C8B-B14F-4D97-AF65-F5344CB8AC3E}">
        <p14:creationId xmlns:p14="http://schemas.microsoft.com/office/powerpoint/2010/main" val="1024112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640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fontScale="40000" lnSpcReduction="20000"/>
          </a:bodyPr>
          <a:lstStyle/>
          <a:p>
            <a:pPr marL="0" indent="0">
              <a:buNone/>
            </a:pPr>
            <a:r>
              <a:rPr lang="en-US" sz="4000" dirty="0" smtClean="0"/>
              <a:t>Daily Edits</a:t>
            </a:r>
          </a:p>
          <a:p>
            <a:pPr marL="0" indent="0">
              <a:buNone/>
            </a:pPr>
            <a:r>
              <a:rPr lang="en-US" sz="4000" dirty="0" smtClean="0"/>
              <a:t>Does </a:t>
            </a:r>
            <a:r>
              <a:rPr lang="en-US" sz="4000" dirty="0"/>
              <a:t>you like to “reach out and touch someone” by phone. You can thank Alexander Graham Bell! Bell was born in </a:t>
            </a:r>
            <a:r>
              <a:rPr lang="en-US" sz="4000" dirty="0" err="1"/>
              <a:t>scotland</a:t>
            </a:r>
            <a:r>
              <a:rPr lang="en-US" sz="4000" dirty="0"/>
              <a:t> on March 3 1847. When he was a boy, he designs a machine that cleaned wheat. Later when he was a teacher of the </a:t>
            </a:r>
            <a:r>
              <a:rPr lang="en-US" sz="4000" dirty="0" err="1"/>
              <a:t>def</a:t>
            </a:r>
            <a:r>
              <a:rPr lang="en-US" sz="4000" dirty="0"/>
              <a:t>, Bell developed the idea of “electronic speech.” He sent his first message to his assistant, Mr. Watson, who was in the next  </a:t>
            </a:r>
          </a:p>
          <a:p>
            <a:pPr marL="0" indent="0">
              <a:buNone/>
            </a:pPr>
            <a:endParaRPr lang="en-US" sz="4000" dirty="0" smtClean="0"/>
          </a:p>
          <a:p>
            <a:pPr marL="0" indent="0">
              <a:buNone/>
            </a:pPr>
            <a:endParaRPr lang="en-US" sz="4000" dirty="0" smtClean="0"/>
          </a:p>
          <a:p>
            <a:pPr marL="0" indent="0">
              <a:buNone/>
            </a:pPr>
            <a:r>
              <a:rPr lang="en-US" sz="4000" dirty="0" smtClean="0"/>
              <a:t>You </a:t>
            </a:r>
            <a:r>
              <a:rPr lang="en-US" sz="4000" dirty="0"/>
              <a:t>may think that paper </a:t>
            </a:r>
            <a:r>
              <a:rPr lang="en-US" sz="4000" dirty="0" err="1"/>
              <a:t>monie</a:t>
            </a:r>
            <a:r>
              <a:rPr lang="en-US" sz="4000" dirty="0"/>
              <a:t> has been around for a long time, but in the United States, the first paper money was not introduced until march 10, 1862. On that day, the United States government issued it’s first paper money in the form of $5, $10, and $20 bill. Since then the look of the money has changed </a:t>
            </a:r>
            <a:r>
              <a:rPr lang="en-US" sz="4000" dirty="0" err="1"/>
              <a:t>significently</a:t>
            </a:r>
            <a:r>
              <a:rPr lang="en-US" sz="4000" dirty="0"/>
              <a:t>. For example the first $5 bill featured Alexander Hamilton. Abraham Lincoln did not appear on the $5 bill we know today </a:t>
            </a:r>
            <a:r>
              <a:rPr lang="en-US" sz="4000" dirty="0" err="1"/>
              <a:t>untill</a:t>
            </a:r>
            <a:r>
              <a:rPr lang="en-US" sz="4000" dirty="0"/>
              <a:t> 1929. Other bills have changed to. For example, the $20 bill featured lady Liberty, Pocahontas, and Grover Cleveland, before settling on Andrew Jackson on 1928.</a:t>
            </a:r>
          </a:p>
          <a:p>
            <a:pPr marL="0" indent="0">
              <a:buNone/>
            </a:pPr>
            <a:endParaRPr lang="en-US" sz="4000" dirty="0" smtClean="0"/>
          </a:p>
          <a:p>
            <a:pPr marL="0" indent="0">
              <a:buNone/>
            </a:pPr>
            <a:endParaRPr lang="en-US" sz="4000" dirty="0" smtClean="0"/>
          </a:p>
          <a:p>
            <a:pPr marL="0" indent="0">
              <a:buNone/>
            </a:pPr>
            <a:r>
              <a:rPr lang="en-US" sz="4000" dirty="0" smtClean="0"/>
              <a:t>On </a:t>
            </a:r>
            <a:r>
              <a:rPr lang="en-US" sz="4000" dirty="0"/>
              <a:t>March 8, 1848, the </a:t>
            </a:r>
            <a:r>
              <a:rPr lang="en-US" sz="4000" dirty="0" err="1"/>
              <a:t>buildor</a:t>
            </a:r>
            <a:r>
              <a:rPr lang="en-US" sz="4000" dirty="0"/>
              <a:t> of the worlds first roller coaster was born. La Marcus Thompson who is often called the “Father of the Gravity Ride, created the first gravity-powered roller coaster in the U.S. at Coney island New York. La Marcus was a natural mechanic. At the age of 12, he design a butter churn and an oxcart his roller coaster paved the way for future rides such as Space Mountain at Disney world.</a:t>
            </a:r>
          </a:p>
          <a:p>
            <a:pPr marL="0" indent="0">
              <a:buNone/>
            </a:pPr>
            <a:endParaRPr lang="en-US" sz="4000" dirty="0" smtClean="0"/>
          </a:p>
          <a:p>
            <a:pPr marL="0" indent="0">
              <a:buNone/>
            </a:pPr>
            <a:endParaRPr lang="en-US" sz="4000" dirty="0" smtClean="0"/>
          </a:p>
          <a:p>
            <a:pPr marL="0" indent="0">
              <a:buNone/>
            </a:pPr>
            <a:r>
              <a:rPr lang="en-US" sz="4000" dirty="0" smtClean="0"/>
              <a:t>Imagine </a:t>
            </a:r>
            <a:r>
              <a:rPr lang="en-US" sz="4000" dirty="0"/>
              <a:t>getting more then 55 inches of snow during one snowstorm. That’s what happened during the Blizzard of 1988. On March 11, 1888, a massive </a:t>
            </a:r>
            <a:r>
              <a:rPr lang="en-US" sz="4000" dirty="0" err="1"/>
              <a:t>blissard</a:t>
            </a:r>
            <a:r>
              <a:rPr lang="en-US" sz="4000" dirty="0"/>
              <a:t> hit the East coast of the United States. One of the hardest-hit areas was New York City. As winds of up to 85 MPH blew through the city, thousands of people were stranded on aboveground trains. Many persons who tried to walk to work collapsed in snowdrifts. Water and gas lines and telegraph wires frozen, making it hard to repair them. Over 200 people in New York City were killed during the blizzard. Others was stranded for days. After the storm, </a:t>
            </a:r>
            <a:r>
              <a:rPr lang="en-US" sz="4000" dirty="0" err="1"/>
              <a:t>offichuls</a:t>
            </a:r>
            <a:r>
              <a:rPr lang="en-US" sz="4000" dirty="0"/>
              <a:t> in New York City decided to prepare in case another blizzard hit. They built under </a:t>
            </a:r>
            <a:r>
              <a:rPr lang="en-US" sz="4000" dirty="0" err="1"/>
              <a:t>groundtrains</a:t>
            </a:r>
            <a:r>
              <a:rPr lang="en-US" sz="4000" dirty="0"/>
              <a:t> and </a:t>
            </a:r>
            <a:r>
              <a:rPr lang="en-US" sz="4000" dirty="0" err="1"/>
              <a:t>buryed</a:t>
            </a:r>
            <a:r>
              <a:rPr lang="en-US" sz="4000" dirty="0"/>
              <a:t> water and gas lines so they would be safe</a:t>
            </a:r>
            <a:r>
              <a:rPr lang="en-US" sz="4000" dirty="0" smtClean="0"/>
              <a:t>.</a:t>
            </a:r>
            <a:endParaRPr lang="en-US" sz="4000" dirty="0"/>
          </a:p>
        </p:txBody>
      </p:sp>
    </p:spTree>
    <p:extLst>
      <p:ext uri="{BB962C8B-B14F-4D97-AF65-F5344CB8AC3E}">
        <p14:creationId xmlns:p14="http://schemas.microsoft.com/office/powerpoint/2010/main" val="2036929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60430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7126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4552707"/>
              </p:ext>
            </p:extLst>
          </p:nvPr>
        </p:nvGraphicFramePr>
        <p:xfrm>
          <a:off x="0" y="0"/>
          <a:ext cx="9144000" cy="8234265"/>
        </p:xfrm>
        <a:graphic>
          <a:graphicData uri="http://schemas.openxmlformats.org/drawingml/2006/table">
            <a:tbl>
              <a:tblPr firstRow="1" firstCol="1" bandRow="1">
                <a:tableStyleId>{5C22544A-7EE6-4342-B048-85BDC9FD1C3A}</a:tableStyleId>
              </a:tblPr>
              <a:tblGrid>
                <a:gridCol w="3434480"/>
                <a:gridCol w="3347320"/>
                <a:gridCol w="1237169"/>
                <a:gridCol w="1125031"/>
              </a:tblGrid>
              <a:tr h="524920">
                <a:tc gridSpan="4">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Name ______________________________Date ______________</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RESEARCH PROJECT</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84121">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WEEK 5</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SUMMARIZE INFORMATION YOU WILL NEED </a:t>
                      </a:r>
                      <a:r>
                        <a:rPr lang="en-US" sz="1200" dirty="0" smtClean="0">
                          <a:solidFill>
                            <a:schemeClr val="tx1"/>
                          </a:solidFill>
                          <a:effectLst/>
                          <a:latin typeface="Comic Sans MS" panose="030F0702030302020204" pitchFamily="66" charset="0"/>
                        </a:rPr>
                        <a:t>3 SLIDES </a:t>
                      </a:r>
                      <a:r>
                        <a:rPr lang="en-US" sz="1200" dirty="0">
                          <a:solidFill>
                            <a:schemeClr val="tx1"/>
                          </a:solidFill>
                          <a:effectLst/>
                          <a:latin typeface="Comic Sans MS" panose="030F0702030302020204" pitchFamily="66" charset="0"/>
                        </a:rPr>
                        <a:t>/ WEEK - COMPLETED!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(NOT JUST STARTED)</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THIS IS PART OF YOUR FINAL EXAM GRADE.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USE THE FOLLOWING TO HELP YOU COMPLETE YOUR PROJECT.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YOU MAY USE OTHERS WITH APPROVAL.</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PEER EDIT</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REQUIRED FOR EACH PAGE/SLIDE:</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1.  Pre - organization strategies used.</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2.  DECORATION TO FIT THE ERA/TOPIC</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3.  INFORMATION IS ACCURATE AND NOT Plagiarized</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4.  Project is neat and proceeding in an organized manner</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5.  Grammar and capitalization</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READING STRATEGIES AND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PRE-WRITING STRATEGIES      </a:t>
                      </a:r>
                      <a:r>
                        <a:rPr lang="en-US" sz="1200" dirty="0" smtClean="0">
                          <a:solidFill>
                            <a:schemeClr val="tx1"/>
                          </a:solidFill>
                          <a:effectLst/>
                          <a:latin typeface="Comic Sans MS" panose="030F0702030302020204" pitchFamily="66" charset="0"/>
                        </a:rPr>
                        <a:t>3 </a:t>
                      </a:r>
                      <a:r>
                        <a:rPr lang="en-US" sz="1200" dirty="0">
                          <a:solidFill>
                            <a:schemeClr val="tx1"/>
                          </a:solidFill>
                          <a:effectLst/>
                          <a:latin typeface="Comic Sans MS" panose="030F0702030302020204" pitchFamily="66" charset="0"/>
                        </a:rPr>
                        <a:t>SLIDES</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PEER  </a:t>
                      </a:r>
                      <a:r>
                        <a:rPr lang="en-US" sz="1200" dirty="0" smtClean="0">
                          <a:solidFill>
                            <a:schemeClr val="tx1"/>
                          </a:solidFill>
                          <a:effectLst/>
                          <a:latin typeface="Comic Sans MS" panose="030F0702030302020204" pitchFamily="66" charset="0"/>
                        </a:rPr>
                        <a:t>AND </a:t>
                      </a:r>
                    </a:p>
                    <a:p>
                      <a:pPr marL="0" marR="0">
                        <a:lnSpc>
                          <a:spcPct val="115000"/>
                        </a:lnSpc>
                        <a:spcBef>
                          <a:spcPts val="0"/>
                        </a:spcBef>
                        <a:spcAft>
                          <a:spcPts val="0"/>
                        </a:spcAft>
                      </a:pPr>
                      <a:r>
                        <a:rPr lang="en-US" sz="1200" dirty="0" smtClean="0">
                          <a:solidFill>
                            <a:schemeClr val="tx1"/>
                          </a:solidFill>
                          <a:effectLst/>
                          <a:latin typeface="Comic Sans MS" panose="030F0702030302020204" pitchFamily="66" charset="0"/>
                        </a:rPr>
                        <a:t>TEACHER </a:t>
                      </a:r>
                      <a:r>
                        <a:rPr lang="en-US" sz="1200" dirty="0">
                          <a:solidFill>
                            <a:schemeClr val="tx1"/>
                          </a:solidFill>
                          <a:effectLst/>
                          <a:latin typeface="Comic Sans MS" panose="030F0702030302020204" pitchFamily="66" charset="0"/>
                        </a:rPr>
                        <a:t>EDIT</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solidFill>
                            <a:schemeClr val="tx1"/>
                          </a:solidFill>
                          <a:effectLst/>
                          <a:latin typeface="Comic Sans MS" panose="030F0702030302020204" pitchFamily="66" charset="0"/>
                        </a:rPr>
                        <a:t> </a:t>
                      </a:r>
                      <a:r>
                        <a:rPr lang="en-US" sz="1200" dirty="0" smtClean="0">
                          <a:solidFill>
                            <a:schemeClr val="tx1"/>
                          </a:solidFill>
                          <a:effectLst/>
                          <a:latin typeface="Comic Sans MS" panose="030F0702030302020204" pitchFamily="66" charset="0"/>
                        </a:rPr>
                        <a:t>POINTS EARNED</a:t>
                      </a:r>
                      <a:endParaRPr lang="en-US" sz="1200" dirty="0" smtClean="0">
                        <a:solidFill>
                          <a:schemeClr val="tx1"/>
                        </a:solidFill>
                        <a:effectLst/>
                        <a:latin typeface="Comic Sans MS" panose="030F0702030302020204" pitchFamily="66" charset="0"/>
                        <a:ea typeface="Calibri"/>
                        <a:cs typeface="Times New Roman"/>
                      </a:endParaRPr>
                    </a:p>
                    <a:p>
                      <a:pPr marL="0" marR="0">
                        <a:lnSpc>
                          <a:spcPct val="115000"/>
                        </a:lnSpc>
                        <a:spcBef>
                          <a:spcPts val="0"/>
                        </a:spcBef>
                        <a:spcAft>
                          <a:spcPts val="0"/>
                        </a:spcAft>
                      </a:pP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60">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GRADE</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86497">
                <a:tc gridSpan="4">
                  <a:txBody>
                    <a:bodyPr/>
                    <a:lstStyle/>
                    <a:p>
                      <a:pPr marL="0" marR="0">
                        <a:lnSpc>
                          <a:spcPct val="115000"/>
                        </a:lnSpc>
                        <a:spcBef>
                          <a:spcPts val="0"/>
                        </a:spcBef>
                        <a:spcAft>
                          <a:spcPts val="0"/>
                        </a:spcAft>
                      </a:pPr>
                      <a:r>
                        <a:rPr lang="en-US" sz="1200" u="sng" dirty="0" smtClean="0">
                          <a:solidFill>
                            <a:schemeClr val="tx1"/>
                          </a:solidFill>
                          <a:effectLst/>
                          <a:latin typeface="Comic Sans MS" panose="030F0702030302020204" pitchFamily="66" charset="0"/>
                          <a:hlinkClick r:id="rId2"/>
                        </a:rPr>
                        <a:t>Warm-up</a:t>
                      </a:r>
                      <a:r>
                        <a:rPr lang="en-US" sz="1200" u="sng" dirty="0">
                          <a:solidFill>
                            <a:schemeClr val="tx1"/>
                          </a:solidFill>
                          <a:effectLst/>
                          <a:latin typeface="Comic Sans MS" panose="030F0702030302020204" pitchFamily="66" charset="0"/>
                          <a:hlinkClick r:id="rId2"/>
                        </a:rPr>
                        <a:t>:  everyday edit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Materials: journals, </a:t>
                      </a:r>
                      <a:r>
                        <a:rPr lang="en-US" sz="1200" u="sng" dirty="0" err="1" smtClean="0">
                          <a:solidFill>
                            <a:schemeClr val="tx1"/>
                          </a:solidFill>
                          <a:effectLst/>
                          <a:latin typeface="Comic Sans MS" panose="030F0702030302020204" pitchFamily="66" charset="0"/>
                          <a:hlinkClick r:id="rId2"/>
                        </a:rPr>
                        <a:t>ppts</a:t>
                      </a:r>
                      <a:r>
                        <a:rPr lang="en-US" sz="1200" u="sng" dirty="0" smtClean="0">
                          <a:solidFill>
                            <a:schemeClr val="tx1"/>
                          </a:solidFill>
                          <a:effectLst/>
                          <a:latin typeface="Comic Sans MS" panose="030F0702030302020204" pitchFamily="66" charset="0"/>
                          <a:hlinkClick r:id="rId2"/>
                        </a:rPr>
                        <a:t> OR scrapbook, </a:t>
                      </a:r>
                      <a:r>
                        <a:rPr lang="en-US" sz="1200" u="sng" dirty="0">
                          <a:solidFill>
                            <a:schemeClr val="tx1"/>
                          </a:solidFill>
                          <a:effectLst/>
                          <a:latin typeface="Comic Sans MS" panose="030F0702030302020204" pitchFamily="66" charset="0"/>
                          <a:hlinkClick r:id="rId2"/>
                        </a:rPr>
                        <a:t>google, reading passages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Procedures: </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1.  Vocabulary Routine:  </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5 words from reading</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3 words from foreign language</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3 words from most frequently misspelled words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2 words from root words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2 words from figurative language (review)</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1200"/>
                        </a:spcAft>
                      </a:pPr>
                      <a:r>
                        <a:rPr lang="en-US" sz="1200" u="sng" dirty="0">
                          <a:solidFill>
                            <a:schemeClr val="tx1"/>
                          </a:solidFill>
                          <a:effectLst/>
                          <a:latin typeface="Comic Sans MS" panose="030F0702030302020204" pitchFamily="66" charset="0"/>
                          <a:hlinkClick r:id="rId2"/>
                        </a:rPr>
                        <a:t>2.  Writing SUMMARIES FOR </a:t>
                      </a:r>
                      <a:r>
                        <a:rPr lang="en-US" sz="1200" u="sng" dirty="0" smtClean="0">
                          <a:solidFill>
                            <a:schemeClr val="tx1"/>
                          </a:solidFill>
                          <a:effectLst/>
                          <a:latin typeface="Comic Sans MS" panose="030F0702030302020204" pitchFamily="66" charset="0"/>
                          <a:hlinkClick r:id="rId2"/>
                        </a:rPr>
                        <a:t>SOURCES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3.  Reading SOURCES FOR PAPERS   outline the information using the following formats</a:t>
                      </a: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rPr>
                        <a:t>Reading </a:t>
                      </a:r>
                      <a:r>
                        <a:rPr lang="en-US" sz="1200" u="sng" dirty="0" smtClean="0">
                          <a:solidFill>
                            <a:schemeClr val="tx1"/>
                          </a:solidFill>
                          <a:effectLst/>
                          <a:latin typeface="Comic Sans MS" panose="030F0702030302020204" pitchFamily="66" charset="0"/>
                        </a:rPr>
                        <a:t>Response     AND        Post It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4. Listening -  classmates - "Tell Me About your project</a:t>
                      </a:r>
                      <a:r>
                        <a:rPr lang="en-US" sz="1200" dirty="0" smtClean="0">
                          <a:solidFill>
                            <a:schemeClr val="tx1"/>
                          </a:solidFill>
                          <a:effectLst/>
                          <a:latin typeface="Comic Sans MS" panose="030F0702030302020204" pitchFamily="66" charset="0"/>
                        </a:rPr>
                        <a: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5. Speaking - "Tell Me About</a:t>
                      </a:r>
                      <a:r>
                        <a:rPr lang="en-US" sz="1200" dirty="0" smtClean="0">
                          <a:solidFill>
                            <a:schemeClr val="tx1"/>
                          </a:solidFill>
                          <a:effectLst/>
                          <a:latin typeface="Comic Sans MS" panose="030F0702030302020204" pitchFamily="66" charset="0"/>
                        </a:rPr>
                        <a: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Evaluation: observation, exit ticket, reading journal, writing journals returned ppt. via email</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953032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2514600" cy="411162"/>
          </a:xfrm>
        </p:spPr>
        <p:txBody>
          <a:bodyPr>
            <a:noAutofit/>
          </a:bodyPr>
          <a:lstStyle/>
          <a:p>
            <a:r>
              <a:rPr lang="en-US" sz="1400" dirty="0" smtClean="0"/>
              <a:t>DAILY EDITS</a:t>
            </a:r>
            <a:endParaRPr lang="en-US" sz="1400" dirty="0"/>
          </a:p>
        </p:txBody>
      </p:sp>
      <p:sp>
        <p:nvSpPr>
          <p:cNvPr id="3" name="Content Placeholder 2"/>
          <p:cNvSpPr>
            <a:spLocks noGrp="1"/>
          </p:cNvSpPr>
          <p:nvPr>
            <p:ph idx="1"/>
          </p:nvPr>
        </p:nvSpPr>
        <p:spPr>
          <a:xfrm>
            <a:off x="152400" y="381000"/>
            <a:ext cx="8763000" cy="6248400"/>
          </a:xfrm>
        </p:spPr>
        <p:txBody>
          <a:bodyPr>
            <a:normAutofit fontScale="47500" lnSpcReduction="20000"/>
          </a:bodyPr>
          <a:lstStyle/>
          <a:p>
            <a:pPr marL="0" lvl="0" indent="0">
              <a:buNone/>
            </a:pPr>
            <a:r>
              <a:rPr lang="en-US" dirty="0"/>
              <a:t>In April 1896, the lite of the ancient Olympic Games was rekindled at the first modern </a:t>
            </a:r>
            <a:r>
              <a:rPr lang="en-US" dirty="0" err="1"/>
              <a:t>olympics</a:t>
            </a:r>
            <a:r>
              <a:rPr lang="en-US" dirty="0"/>
              <a:t> in Athens Greece. The tradition was restart by Baron Pierre de Coubertin of </a:t>
            </a:r>
            <a:r>
              <a:rPr lang="en-US" dirty="0" err="1"/>
              <a:t>france</a:t>
            </a:r>
            <a:r>
              <a:rPr lang="en-US" dirty="0"/>
              <a:t>. Athlete had not competed in an Olympics in 1500 years. Today they engage in summer and winter sports such as biking basketball and hockey. The ancient </a:t>
            </a:r>
            <a:r>
              <a:rPr lang="en-US" dirty="0" err="1"/>
              <a:t>greeks</a:t>
            </a:r>
            <a:r>
              <a:rPr lang="en-US" dirty="0"/>
              <a:t> could never have imagine sports such as those!</a:t>
            </a:r>
          </a:p>
          <a:p>
            <a:pPr marL="0" indent="0">
              <a:buNone/>
            </a:pPr>
            <a:r>
              <a:rPr lang="en-US" dirty="0"/>
              <a:t> </a:t>
            </a:r>
            <a:endParaRPr lang="en-US" dirty="0" smtClean="0"/>
          </a:p>
          <a:p>
            <a:pPr marL="0" indent="0">
              <a:buNone/>
            </a:pPr>
            <a:endParaRPr lang="en-US" dirty="0"/>
          </a:p>
          <a:p>
            <a:pPr marL="0" lvl="0" indent="0">
              <a:buNone/>
            </a:pPr>
            <a:r>
              <a:rPr lang="en-US" dirty="0"/>
              <a:t>In April 2001, the Mars Odyssey spacecraft blasted of toward planet, Mars. Odyssey hoped to observe changes to the planet through out its seasons. After discovering froze water, mapping the surface off the planet and run a safety check for future astronauts, Odyssey had completed all its' tasks. Then the spacecraft continued to orbit mars so it could help scientist learn more about the mysterious plant.</a:t>
            </a:r>
          </a:p>
          <a:p>
            <a:pPr marL="0" indent="0">
              <a:buNone/>
            </a:pPr>
            <a:endParaRPr lang="en-US" dirty="0"/>
          </a:p>
          <a:p>
            <a:pPr marL="0" indent="0">
              <a:buNone/>
            </a:pPr>
            <a:r>
              <a:rPr lang="en-US" dirty="0"/>
              <a:t> </a:t>
            </a:r>
          </a:p>
          <a:p>
            <a:pPr marL="0" lvl="0" indent="0">
              <a:buNone/>
            </a:pPr>
            <a:r>
              <a:rPr lang="en-US" dirty="0"/>
              <a:t>Ray Kroc was a traveling sales man. One of the businesses he sold to was a restaurant owned by two brothers Dick and Mac McDonald. Kroc liked what he saw he told the brothers they should open more restaurants. When the brothers asked who would run the new restaurants, Kroc said, Well, what about me.” Kroc opened his first McDonald’s in April 1955. Today their is more then 30,000 McDonald’s in more than 115 </a:t>
            </a:r>
            <a:r>
              <a:rPr lang="en-US" dirty="0" err="1"/>
              <a:t>countrys</a:t>
            </a:r>
            <a:r>
              <a:rPr lang="en-US" dirty="0"/>
              <a:t>.</a:t>
            </a:r>
          </a:p>
          <a:p>
            <a:pPr marL="0" lvl="0" indent="0">
              <a:buNone/>
            </a:pPr>
            <a:r>
              <a:rPr lang="en-US" dirty="0"/>
              <a:t>On April 12, 1934, a big wind blue in New Hampshire? At 231 miles per hour, it was the strongest wind ever measured on earth’s surface the wind were recorded during the morning hours at a weather observatory atop Mount Washington. That observatory records hurricane-force winds more then 100 days each year. Mount Washington, what is in the clouds about 60 percent of the time, is called the “Home of the Worlds Worst Weather.</a:t>
            </a:r>
          </a:p>
          <a:p>
            <a:pPr marL="0" indent="0">
              <a:buNone/>
            </a:pPr>
            <a:endParaRPr lang="en-US" dirty="0"/>
          </a:p>
          <a:p>
            <a:pPr marL="0" indent="0">
              <a:buNone/>
            </a:pPr>
            <a:r>
              <a:rPr lang="en-US" dirty="0"/>
              <a:t> </a:t>
            </a:r>
          </a:p>
          <a:p>
            <a:pPr marL="0" lvl="0" indent="0">
              <a:buNone/>
            </a:pPr>
            <a:r>
              <a:rPr lang="en-US" dirty="0"/>
              <a:t>Which state was home to the first organized game of baseball, the first drive-in movie theater and the first saltwater taffy! New Jersey claim all of those titles and more New Jerseys first inhabitants was Delaware </a:t>
            </a:r>
            <a:r>
              <a:rPr lang="en-US" dirty="0" err="1"/>
              <a:t>indians</a:t>
            </a:r>
            <a:r>
              <a:rPr lang="en-US" dirty="0"/>
              <a:t>. In about 1524, Giovanni de Verrazano claimed the area for the </a:t>
            </a:r>
            <a:r>
              <a:rPr lang="en-US" dirty="0" err="1"/>
              <a:t>dutch</a:t>
            </a:r>
            <a:r>
              <a:rPr lang="en-US" dirty="0"/>
              <a:t>. Today, New Jersey has more then 8 million residents and it have two international airports. Each April 17th in the state is celebrate as New Jersey Day</a:t>
            </a:r>
            <a:r>
              <a:rPr lang="en-US" dirty="0" smtClean="0"/>
              <a:t>.</a:t>
            </a:r>
            <a:endParaRPr lang="en-US" dirty="0"/>
          </a:p>
        </p:txBody>
      </p:sp>
    </p:spTree>
    <p:extLst>
      <p:ext uri="{BB962C8B-B14F-4D97-AF65-F5344CB8AC3E}">
        <p14:creationId xmlns:p14="http://schemas.microsoft.com/office/powerpoint/2010/main" val="2680216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1783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7699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2964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1043984"/>
              </p:ext>
            </p:extLst>
          </p:nvPr>
        </p:nvGraphicFramePr>
        <p:xfrm>
          <a:off x="0" y="0"/>
          <a:ext cx="9144000" cy="7977598"/>
        </p:xfrm>
        <a:graphic>
          <a:graphicData uri="http://schemas.openxmlformats.org/drawingml/2006/table">
            <a:tbl>
              <a:tblPr firstRow="1" firstCol="1" bandRow="1">
                <a:tableStyleId>{5C22544A-7EE6-4342-B048-85BDC9FD1C3A}</a:tableStyleId>
              </a:tblPr>
              <a:tblGrid>
                <a:gridCol w="3434480"/>
                <a:gridCol w="3347320"/>
                <a:gridCol w="1237169"/>
                <a:gridCol w="1125031"/>
              </a:tblGrid>
              <a:tr h="524920">
                <a:tc gridSpan="4">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Name </a:t>
                      </a:r>
                      <a:r>
                        <a:rPr lang="en-US" sz="1200" dirty="0" smtClean="0">
                          <a:solidFill>
                            <a:schemeClr val="tx1"/>
                          </a:solidFill>
                          <a:effectLst/>
                          <a:latin typeface="Comic Sans MS" panose="030F0702030302020204" pitchFamily="66" charset="0"/>
                        </a:rPr>
                        <a:t>_______________________________________________________________________</a:t>
                      </a:r>
                      <a:r>
                        <a:rPr lang="en-US" sz="1200" dirty="0">
                          <a:solidFill>
                            <a:schemeClr val="tx1"/>
                          </a:solidFill>
                          <a:effectLst/>
                          <a:latin typeface="Comic Sans MS" panose="030F0702030302020204" pitchFamily="66" charset="0"/>
                        </a:rPr>
                        <a:t>Date ______________</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RESEARCH </a:t>
                      </a:r>
                      <a:r>
                        <a:rPr lang="en-US" sz="1200" dirty="0" smtClean="0">
                          <a:solidFill>
                            <a:schemeClr val="tx1"/>
                          </a:solidFill>
                          <a:effectLst/>
                          <a:latin typeface="Comic Sans MS" panose="030F0702030302020204" pitchFamily="66" charset="0"/>
                        </a:rPr>
                        <a:t>PROJECT  __________________________________________________________________________</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84121">
                <a:tc>
                  <a:txBody>
                    <a:bodyPr/>
                    <a:lstStyle/>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WEEK 6</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SUMMARIZE INFORMATION YOU WILL NEED </a:t>
                      </a:r>
                      <a:r>
                        <a:rPr lang="en-US" sz="1200" dirty="0" smtClean="0">
                          <a:solidFill>
                            <a:srgbClr val="000000"/>
                          </a:solidFill>
                          <a:effectLst/>
                          <a:latin typeface="Arial"/>
                          <a:ea typeface="Times New Roman"/>
                          <a:cs typeface="Times New Roman"/>
                        </a:rPr>
                        <a:t>ALL SLIDES THIS WEEK - </a:t>
                      </a:r>
                      <a:r>
                        <a:rPr lang="en-US" sz="1200" dirty="0">
                          <a:solidFill>
                            <a:srgbClr val="000000"/>
                          </a:solidFill>
                          <a:effectLst/>
                          <a:latin typeface="Arial"/>
                          <a:ea typeface="Times New Roman"/>
                          <a:cs typeface="Times New Roman"/>
                        </a:rPr>
                        <a:t>COMPLETED!  </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(NOT JUST STARTED)</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smtClean="0">
                          <a:solidFill>
                            <a:srgbClr val="000000"/>
                          </a:solidFill>
                          <a:effectLst/>
                          <a:latin typeface="Arial"/>
                          <a:ea typeface="Times New Roman"/>
                          <a:cs typeface="Times New Roman"/>
                        </a:rPr>
                        <a:t>FINISH</a:t>
                      </a:r>
                      <a:r>
                        <a:rPr lang="en-US" sz="1200" baseline="0" dirty="0" smtClean="0">
                          <a:solidFill>
                            <a:srgbClr val="000000"/>
                          </a:solidFill>
                          <a:effectLst/>
                          <a:latin typeface="Arial"/>
                          <a:ea typeface="Times New Roman"/>
                          <a:cs typeface="Times New Roman"/>
                        </a:rPr>
                        <a:t> INTRODUCTION</a:t>
                      </a:r>
                    </a:p>
                    <a:p>
                      <a:pPr marL="0" marR="0">
                        <a:lnSpc>
                          <a:spcPct val="115000"/>
                        </a:lnSpc>
                        <a:spcBef>
                          <a:spcPts val="0"/>
                        </a:spcBef>
                        <a:spcAft>
                          <a:spcPts val="0"/>
                        </a:spcAft>
                      </a:pPr>
                      <a:r>
                        <a:rPr lang="en-US" sz="1200" dirty="0" smtClean="0">
                          <a:solidFill>
                            <a:srgbClr val="000000"/>
                          </a:solidFill>
                          <a:effectLst/>
                          <a:latin typeface="Arial"/>
                          <a:ea typeface="Times New Roman"/>
                          <a:cs typeface="Times New Roman"/>
                        </a:rPr>
                        <a:t>TAKE </a:t>
                      </a:r>
                      <a:r>
                        <a:rPr lang="en-US" sz="1200" dirty="0">
                          <a:solidFill>
                            <a:srgbClr val="000000"/>
                          </a:solidFill>
                          <a:effectLst/>
                          <a:latin typeface="Arial"/>
                          <a:ea typeface="Times New Roman"/>
                          <a:cs typeface="Times New Roman"/>
                        </a:rPr>
                        <a:t>FRIDAY AND PEER EDIT - REQUIRED</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THIS IS PART OF YOUR FINAL EXAM GRADE.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solidFill>
                            <a:srgbClr val="000000"/>
                          </a:solidFill>
                          <a:effectLst/>
                          <a:latin typeface="Arial"/>
                          <a:ea typeface="Times New Roman"/>
                          <a:cs typeface="Times New Roman"/>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REQUIRED FOR EACH PAGE/SLIDE:</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1.  Pre - organization strategies used.</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2.  DECORATION TO FIT THE ERA/TOPIC</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3.  INFORMATION IS ACCURATE AND NOT Plagiarized</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4.  Project is neat and proceeding in an organized manner</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5.  Grammar and capitalization</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rgbClr val="000000"/>
                          </a:solidFill>
                          <a:effectLst/>
                          <a:latin typeface="Arial"/>
                          <a:ea typeface="Times New Roman"/>
                          <a:cs typeface="Times New Roman"/>
                        </a:rPr>
                        <a:t>READING STRATEGIES AND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solidFill>
                            <a:srgbClr val="000000"/>
                          </a:solidFill>
                          <a:effectLst/>
                          <a:latin typeface="Arial"/>
                          <a:ea typeface="Times New Roman"/>
                          <a:cs typeface="Times New Roman"/>
                        </a:rPr>
                        <a:t>PRE-WRITING STRATEGIES      </a:t>
                      </a:r>
                      <a:r>
                        <a:rPr lang="en-US" sz="1000" dirty="0" smtClean="0">
                          <a:solidFill>
                            <a:srgbClr val="000000"/>
                          </a:solidFill>
                          <a:effectLst/>
                          <a:latin typeface="Arial"/>
                          <a:ea typeface="Times New Roman"/>
                          <a:cs typeface="Times New Roman"/>
                        </a:rPr>
                        <a:t>ALL SLIDES </a:t>
                      </a:r>
                    </a:p>
                    <a:p>
                      <a:pPr marL="0" marR="0">
                        <a:lnSpc>
                          <a:spcPct val="115000"/>
                        </a:lnSpc>
                        <a:spcBef>
                          <a:spcPts val="0"/>
                        </a:spcBef>
                        <a:spcAft>
                          <a:spcPts val="0"/>
                        </a:spcAft>
                      </a:pPr>
                      <a:r>
                        <a:rPr lang="en-US" sz="1000" dirty="0" smtClean="0">
                          <a:solidFill>
                            <a:srgbClr val="000000"/>
                          </a:solidFill>
                          <a:effectLst/>
                          <a:latin typeface="Arial"/>
                          <a:ea typeface="Times New Roman"/>
                          <a:cs typeface="Times New Roman"/>
                        </a:rPr>
                        <a:t>PEER</a:t>
                      </a:r>
                      <a:r>
                        <a:rPr lang="en-US" sz="1000" baseline="0" dirty="0" smtClean="0">
                          <a:solidFill>
                            <a:srgbClr val="000000"/>
                          </a:solidFill>
                          <a:effectLst/>
                          <a:latin typeface="Arial"/>
                          <a:ea typeface="Times New Roman"/>
                          <a:cs typeface="Times New Roman"/>
                        </a:rPr>
                        <a:t> AND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solidFill>
                            <a:srgbClr val="000000"/>
                          </a:solidFill>
                          <a:effectLst/>
                          <a:latin typeface="Arial"/>
                          <a:ea typeface="Times New Roman"/>
                          <a:cs typeface="Times New Roman"/>
                        </a:rPr>
                        <a:t>TEACHER EDIT</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Arial"/>
                          <a:ea typeface="Times New Roman"/>
                          <a:cs typeface="Times New Roman"/>
                        </a:rPr>
                        <a:t> </a:t>
                      </a:r>
                      <a:r>
                        <a:rPr lang="en-US" sz="1100" dirty="0" smtClean="0">
                          <a:solidFill>
                            <a:schemeClr val="tx1"/>
                          </a:solidFill>
                          <a:effectLst/>
                          <a:latin typeface="Comic Sans MS" panose="030F0702030302020204" pitchFamily="66" charset="0"/>
                        </a:rPr>
                        <a:t>POINTS EARNED</a:t>
                      </a:r>
                      <a:endParaRPr lang="en-US" sz="1100" dirty="0" smtClean="0">
                        <a:solidFill>
                          <a:schemeClr val="tx1"/>
                        </a:solidFill>
                        <a:effectLst/>
                        <a:latin typeface="Comic Sans MS" panose="030F0702030302020204" pitchFamily="66" charset="0"/>
                        <a:ea typeface="Calibri"/>
                        <a:cs typeface="Times New Roman"/>
                      </a:endParaRPr>
                    </a:p>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60">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GRADE</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86497">
                <a:tc gridSpan="4">
                  <a:txBody>
                    <a:bodyPr/>
                    <a:lstStyle/>
                    <a:p>
                      <a:pPr marL="0" marR="0">
                        <a:lnSpc>
                          <a:spcPct val="115000"/>
                        </a:lnSpc>
                        <a:spcBef>
                          <a:spcPts val="0"/>
                        </a:spcBef>
                        <a:spcAft>
                          <a:spcPts val="0"/>
                        </a:spcAft>
                      </a:pPr>
                      <a:r>
                        <a:rPr lang="en-US" sz="1200" u="sng" dirty="0" smtClean="0">
                          <a:solidFill>
                            <a:schemeClr val="tx1"/>
                          </a:solidFill>
                          <a:effectLst/>
                          <a:latin typeface="Comic Sans MS" panose="030F0702030302020204" pitchFamily="66" charset="0"/>
                          <a:hlinkClick r:id="rId2"/>
                        </a:rPr>
                        <a:t>Warm-up</a:t>
                      </a:r>
                      <a:r>
                        <a:rPr lang="en-US" sz="1200" u="sng" dirty="0">
                          <a:solidFill>
                            <a:schemeClr val="tx1"/>
                          </a:solidFill>
                          <a:effectLst/>
                          <a:latin typeface="Comic Sans MS" panose="030F0702030302020204" pitchFamily="66" charset="0"/>
                          <a:hlinkClick r:id="rId2"/>
                        </a:rPr>
                        <a:t>:  everyday edit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Materials: journals, </a:t>
                      </a:r>
                      <a:r>
                        <a:rPr lang="en-US" sz="1200" u="sng" dirty="0" err="1" smtClean="0">
                          <a:solidFill>
                            <a:schemeClr val="tx1"/>
                          </a:solidFill>
                          <a:effectLst/>
                          <a:latin typeface="Comic Sans MS" panose="030F0702030302020204" pitchFamily="66" charset="0"/>
                          <a:hlinkClick r:id="rId2"/>
                        </a:rPr>
                        <a:t>ppts</a:t>
                      </a:r>
                      <a:r>
                        <a:rPr lang="en-US" sz="1200" u="sng" dirty="0" smtClean="0">
                          <a:solidFill>
                            <a:schemeClr val="tx1"/>
                          </a:solidFill>
                          <a:effectLst/>
                          <a:latin typeface="Comic Sans MS" panose="030F0702030302020204" pitchFamily="66" charset="0"/>
                          <a:hlinkClick r:id="rId2"/>
                        </a:rPr>
                        <a:t> OR scrapbook, </a:t>
                      </a:r>
                      <a:r>
                        <a:rPr lang="en-US" sz="1200" u="sng" dirty="0">
                          <a:solidFill>
                            <a:schemeClr val="tx1"/>
                          </a:solidFill>
                          <a:effectLst/>
                          <a:latin typeface="Comic Sans MS" panose="030F0702030302020204" pitchFamily="66" charset="0"/>
                          <a:hlinkClick r:id="rId2"/>
                        </a:rPr>
                        <a:t>google, reading passages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Procedures: </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1.  Vocabulary Routine:  </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5 words from reading</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3 words from foreign language</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3 words from most frequently misspelled words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2 words from root words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2 words from figurative language (review)</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1200"/>
                        </a:spcAft>
                      </a:pPr>
                      <a:r>
                        <a:rPr lang="en-US" sz="1200" u="sng" dirty="0">
                          <a:solidFill>
                            <a:schemeClr val="tx1"/>
                          </a:solidFill>
                          <a:effectLst/>
                          <a:latin typeface="Comic Sans MS" panose="030F0702030302020204" pitchFamily="66" charset="0"/>
                          <a:hlinkClick r:id="rId2"/>
                        </a:rPr>
                        <a:t>2.  Writing SUMMARIES FOR </a:t>
                      </a:r>
                      <a:r>
                        <a:rPr lang="en-US" sz="1200" u="sng" dirty="0" smtClean="0">
                          <a:solidFill>
                            <a:schemeClr val="tx1"/>
                          </a:solidFill>
                          <a:effectLst/>
                          <a:latin typeface="Comic Sans MS" panose="030F0702030302020204" pitchFamily="66" charset="0"/>
                          <a:hlinkClick r:id="rId2"/>
                        </a:rPr>
                        <a:t>SOURCES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3.  Reading SOURCES FOR PAPERS   outline the information using the following formats</a:t>
                      </a: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rPr>
                        <a:t>Reading </a:t>
                      </a:r>
                      <a:r>
                        <a:rPr lang="en-US" sz="1200" u="sng" dirty="0" smtClean="0">
                          <a:solidFill>
                            <a:schemeClr val="tx1"/>
                          </a:solidFill>
                          <a:effectLst/>
                          <a:latin typeface="Comic Sans MS" panose="030F0702030302020204" pitchFamily="66" charset="0"/>
                        </a:rPr>
                        <a:t>Response     AND        Post It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4. Listening -  classmates - "Tell Me About your project</a:t>
                      </a:r>
                      <a:r>
                        <a:rPr lang="en-US" sz="1200" dirty="0" smtClean="0">
                          <a:solidFill>
                            <a:schemeClr val="tx1"/>
                          </a:solidFill>
                          <a:effectLst/>
                          <a:latin typeface="Comic Sans MS" panose="030F0702030302020204" pitchFamily="66" charset="0"/>
                        </a:rPr>
                        <a: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5. Speaking - "Tell Me About</a:t>
                      </a:r>
                      <a:r>
                        <a:rPr lang="en-US" sz="1200" dirty="0" smtClean="0">
                          <a:solidFill>
                            <a:schemeClr val="tx1"/>
                          </a:solidFill>
                          <a:effectLst/>
                          <a:latin typeface="Comic Sans MS" panose="030F0702030302020204" pitchFamily="66" charset="0"/>
                        </a:rPr>
                        <a: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Evaluation: observation, exit ticket, reading journal, writing journals returned ppt. via email</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994353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36"/>
            <a:ext cx="1447800" cy="193964"/>
          </a:xfrm>
        </p:spPr>
        <p:txBody>
          <a:bodyPr>
            <a:noAutofit/>
          </a:bodyPr>
          <a:lstStyle/>
          <a:p>
            <a:r>
              <a:rPr lang="en-US" sz="1400" dirty="0" smtClean="0"/>
              <a:t>DAILY EDITS</a:t>
            </a:r>
            <a:endParaRPr lang="en-US" sz="1400" dirty="0"/>
          </a:p>
        </p:txBody>
      </p:sp>
      <p:sp>
        <p:nvSpPr>
          <p:cNvPr id="3" name="Content Placeholder 2"/>
          <p:cNvSpPr>
            <a:spLocks noGrp="1"/>
          </p:cNvSpPr>
          <p:nvPr>
            <p:ph idx="1"/>
          </p:nvPr>
        </p:nvSpPr>
        <p:spPr>
          <a:xfrm>
            <a:off x="152400" y="304800"/>
            <a:ext cx="8839200" cy="6400800"/>
          </a:xfrm>
        </p:spPr>
        <p:txBody>
          <a:bodyPr>
            <a:normAutofit fontScale="55000" lnSpcReduction="20000"/>
          </a:bodyPr>
          <a:lstStyle/>
          <a:p>
            <a:pPr marL="0" lvl="0" indent="0">
              <a:buNone/>
            </a:pPr>
            <a:r>
              <a:rPr lang="en-US" dirty="0"/>
              <a:t>Can you imagine not being able to see here or speak. That was the world in witch Helen Keller lived, but Keller was lucky to half a special teacher. Teacher Anne Sullivan taught Keller to use her fingers to spell words. She also taught Keller how to read Braille. Sullivan, who was born in April 1866 stayed with Keller for many years. The two woman remained constant companions late in to there </a:t>
            </a:r>
            <a:r>
              <a:rPr lang="en-US" dirty="0" err="1"/>
              <a:t>lifes</a:t>
            </a:r>
            <a:r>
              <a:rPr lang="en-US" dirty="0"/>
              <a:t>.</a:t>
            </a:r>
          </a:p>
          <a:p>
            <a:pPr marL="0" indent="0">
              <a:buNone/>
            </a:pPr>
            <a:r>
              <a:rPr lang="en-US" dirty="0"/>
              <a:t> </a:t>
            </a:r>
          </a:p>
          <a:p>
            <a:pPr marL="0" lvl="0" indent="0">
              <a:buNone/>
            </a:pPr>
            <a:r>
              <a:rPr lang="en-US" dirty="0"/>
              <a:t>Which state was home to the first organized game of baseball, the first drive-in movie theater and the first saltwater taffy! New Jersey claim all of those titles and more New Jerseys first inhabitants was Delaware </a:t>
            </a:r>
            <a:r>
              <a:rPr lang="en-US" dirty="0" err="1"/>
              <a:t>indians</a:t>
            </a:r>
            <a:r>
              <a:rPr lang="en-US" dirty="0"/>
              <a:t>. In about 1524, Giovanni de Verrazano claimed the area for the </a:t>
            </a:r>
            <a:r>
              <a:rPr lang="en-US" dirty="0" err="1"/>
              <a:t>dutch</a:t>
            </a:r>
            <a:r>
              <a:rPr lang="en-US" dirty="0"/>
              <a:t>. Today, New Jersey has more then 8 million residents and it have two international airports. Each April 17th in the state is celebrate as New Jersey Day.</a:t>
            </a:r>
          </a:p>
          <a:p>
            <a:pPr marL="0" indent="0">
              <a:buNone/>
            </a:pPr>
            <a:r>
              <a:rPr lang="en-US" dirty="0"/>
              <a:t> </a:t>
            </a:r>
          </a:p>
          <a:p>
            <a:pPr marL="0" lvl="0" indent="0">
              <a:buNone/>
            </a:pPr>
            <a:r>
              <a:rPr lang="en-US" dirty="0"/>
              <a:t>as a young man, </a:t>
            </a:r>
            <a:r>
              <a:rPr lang="en-US" dirty="0" err="1"/>
              <a:t>theodore</a:t>
            </a:r>
            <a:r>
              <a:rPr lang="en-US" dirty="0"/>
              <a:t> Roosevelt spent time hunting in the hills of north </a:t>
            </a:r>
            <a:r>
              <a:rPr lang="en-US" dirty="0" err="1"/>
              <a:t>dakota</a:t>
            </a:r>
            <a:r>
              <a:rPr lang="en-US" dirty="0"/>
              <a:t>. when he was President, Roosevelt showed his love of the environment by creating five national parks. </a:t>
            </a:r>
            <a:r>
              <a:rPr lang="en-US" dirty="0" err="1"/>
              <a:t>thats</a:t>
            </a:r>
            <a:r>
              <a:rPr lang="en-US" dirty="0"/>
              <a:t> why, after his </a:t>
            </a:r>
            <a:r>
              <a:rPr lang="en-US" dirty="0" err="1"/>
              <a:t>deth</a:t>
            </a:r>
            <a:r>
              <a:rPr lang="en-US" dirty="0"/>
              <a:t>, many acres of north </a:t>
            </a:r>
            <a:r>
              <a:rPr lang="en-US" dirty="0" err="1"/>
              <a:t>dakota</a:t>
            </a:r>
            <a:r>
              <a:rPr lang="en-US" dirty="0"/>
              <a:t> was set aside as a national memorial park named after him the park opened in April 1947   “</a:t>
            </a:r>
            <a:r>
              <a:rPr lang="en-US" dirty="0" err="1"/>
              <a:t>i</a:t>
            </a:r>
            <a:r>
              <a:rPr lang="en-US" dirty="0"/>
              <a:t> never would have been president if it had not been for my experiences in north </a:t>
            </a:r>
            <a:r>
              <a:rPr lang="en-US" dirty="0" err="1"/>
              <a:t>dakota</a:t>
            </a:r>
            <a:r>
              <a:rPr lang="en-US" dirty="0"/>
              <a:t>.” </a:t>
            </a:r>
            <a:r>
              <a:rPr lang="en-US" dirty="0" err="1"/>
              <a:t>roosevelt</a:t>
            </a:r>
            <a:r>
              <a:rPr lang="en-US" dirty="0"/>
              <a:t> once said</a:t>
            </a:r>
          </a:p>
          <a:p>
            <a:pPr marL="0" indent="0">
              <a:buNone/>
            </a:pPr>
            <a:r>
              <a:rPr lang="en-US" dirty="0"/>
              <a:t> </a:t>
            </a:r>
          </a:p>
          <a:p>
            <a:pPr marL="0" lvl="0" indent="0">
              <a:buNone/>
            </a:pPr>
            <a:r>
              <a:rPr lang="en-US" dirty="0"/>
              <a:t>In April 2001, the Mars Odyssey spacecraft blasted of toward planet, Mars. Odyssey hoped to observe changes to the planet through out its seasons. After discovering froze water, mapping the surface off the planet and run a safety check for future astronauts, Odyssey had completed all its' tasks. Then the spacecraft continued to orbit mars so it could help scientist learn more about the mysterious plant</a:t>
            </a:r>
            <a:r>
              <a:rPr lang="en-US" dirty="0" smtClean="0"/>
              <a:t>.</a:t>
            </a:r>
            <a:endParaRPr lang="en-US" dirty="0"/>
          </a:p>
        </p:txBody>
      </p:sp>
    </p:spTree>
    <p:extLst>
      <p:ext uri="{BB962C8B-B14F-4D97-AF65-F5344CB8AC3E}">
        <p14:creationId xmlns:p14="http://schemas.microsoft.com/office/powerpoint/2010/main" val="3098117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1879458"/>
              </p:ext>
            </p:extLst>
          </p:nvPr>
        </p:nvGraphicFramePr>
        <p:xfrm>
          <a:off x="0" y="0"/>
          <a:ext cx="9144000" cy="7977598"/>
        </p:xfrm>
        <a:graphic>
          <a:graphicData uri="http://schemas.openxmlformats.org/drawingml/2006/table">
            <a:tbl>
              <a:tblPr firstRow="1" firstCol="1" bandRow="1">
                <a:tableStyleId>{5C22544A-7EE6-4342-B048-85BDC9FD1C3A}</a:tableStyleId>
              </a:tblPr>
              <a:tblGrid>
                <a:gridCol w="3434480"/>
                <a:gridCol w="3347320"/>
                <a:gridCol w="1237169"/>
                <a:gridCol w="1125031"/>
              </a:tblGrid>
              <a:tr h="524920">
                <a:tc gridSpan="4">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Name </a:t>
                      </a:r>
                      <a:r>
                        <a:rPr lang="en-US" sz="1200" dirty="0" smtClean="0">
                          <a:solidFill>
                            <a:schemeClr val="tx1"/>
                          </a:solidFill>
                          <a:effectLst/>
                          <a:latin typeface="Comic Sans MS" panose="030F0702030302020204" pitchFamily="66" charset="0"/>
                        </a:rPr>
                        <a:t>_______________________________________________________________________</a:t>
                      </a:r>
                      <a:r>
                        <a:rPr lang="en-US" sz="1200" dirty="0">
                          <a:solidFill>
                            <a:schemeClr val="tx1"/>
                          </a:solidFill>
                          <a:effectLst/>
                          <a:latin typeface="Comic Sans MS" panose="030F0702030302020204" pitchFamily="66" charset="0"/>
                        </a:rPr>
                        <a:t>Date ______________</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RESEARCH </a:t>
                      </a:r>
                      <a:r>
                        <a:rPr lang="en-US" sz="1200" dirty="0" smtClean="0">
                          <a:solidFill>
                            <a:schemeClr val="tx1"/>
                          </a:solidFill>
                          <a:effectLst/>
                          <a:latin typeface="Comic Sans MS" panose="030F0702030302020204" pitchFamily="66" charset="0"/>
                        </a:rPr>
                        <a:t>PROJECT  __________________________________________________________________________</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84121">
                <a:tc>
                  <a:txBody>
                    <a:bodyPr/>
                    <a:lstStyle/>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WEEK </a:t>
                      </a:r>
                      <a:r>
                        <a:rPr lang="en-US" sz="1200" dirty="0" smtClean="0">
                          <a:solidFill>
                            <a:srgbClr val="000000"/>
                          </a:solidFill>
                          <a:effectLst/>
                          <a:latin typeface="Arial"/>
                          <a:ea typeface="Times New Roman"/>
                          <a:cs typeface="Times New Roman"/>
                        </a:rPr>
                        <a:t>7 – End of the year</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smtClean="0">
                          <a:solidFill>
                            <a:srgbClr val="000000"/>
                          </a:solidFill>
                          <a:effectLst/>
                          <a:latin typeface="Arial"/>
                          <a:ea typeface="Times New Roman"/>
                          <a:cs typeface="Times New Roman"/>
                        </a:rPr>
                        <a:t>PREPARE</a:t>
                      </a:r>
                      <a:r>
                        <a:rPr lang="en-US" sz="1200" baseline="0" dirty="0" smtClean="0">
                          <a:solidFill>
                            <a:srgbClr val="000000"/>
                          </a:solidFill>
                          <a:effectLst/>
                          <a:latin typeface="Arial"/>
                          <a:ea typeface="Times New Roman"/>
                          <a:cs typeface="Times New Roman"/>
                        </a:rPr>
                        <a:t> FOR THE PRESENTATION</a:t>
                      </a:r>
                    </a:p>
                    <a:p>
                      <a:pPr marL="0" marR="0">
                        <a:lnSpc>
                          <a:spcPct val="115000"/>
                        </a:lnSpc>
                        <a:spcBef>
                          <a:spcPts val="0"/>
                        </a:spcBef>
                        <a:spcAft>
                          <a:spcPts val="0"/>
                        </a:spcAft>
                      </a:pPr>
                      <a:r>
                        <a:rPr lang="en-US" sz="1200" dirty="0" smtClean="0">
                          <a:solidFill>
                            <a:srgbClr val="000000"/>
                          </a:solidFill>
                          <a:effectLst/>
                          <a:latin typeface="Arial"/>
                          <a:ea typeface="Times New Roman"/>
                          <a:cs typeface="Times New Roman"/>
                        </a:rPr>
                        <a:t> ALL SLIDES THIS WEEK - </a:t>
                      </a:r>
                      <a:r>
                        <a:rPr lang="en-US" sz="1200" dirty="0">
                          <a:solidFill>
                            <a:srgbClr val="000000"/>
                          </a:solidFill>
                          <a:effectLst/>
                          <a:latin typeface="Arial"/>
                          <a:ea typeface="Times New Roman"/>
                          <a:cs typeface="Times New Roman"/>
                        </a:rPr>
                        <a:t>COMPLETED!  </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(NOT JUST STARTED</a:t>
                      </a:r>
                      <a:r>
                        <a:rPr lang="en-US" sz="1200" dirty="0" smtClean="0">
                          <a:solidFill>
                            <a:srgbClr val="000000"/>
                          </a:solidFill>
                          <a:effectLst/>
                          <a:latin typeface="Arial"/>
                          <a:ea typeface="Times New Roman"/>
                          <a:cs typeface="Times New Roman"/>
                        </a:rPr>
                        <a:t>)</a:t>
                      </a:r>
                    </a:p>
                    <a:p>
                      <a:pPr marL="0" marR="0">
                        <a:lnSpc>
                          <a:spcPct val="115000"/>
                        </a:lnSpc>
                        <a:spcBef>
                          <a:spcPts val="0"/>
                        </a:spcBef>
                        <a:spcAft>
                          <a:spcPts val="0"/>
                        </a:spcAft>
                      </a:pPr>
                      <a:r>
                        <a:rPr lang="en-US" sz="1200" dirty="0" smtClean="0">
                          <a:solidFill>
                            <a:srgbClr val="000000"/>
                          </a:solidFill>
                          <a:effectLst/>
                          <a:latin typeface="Arial"/>
                          <a:ea typeface="Calibri"/>
                          <a:cs typeface="Times New Roman"/>
                        </a:rPr>
                        <a:t>1 SLIDE CONCLUSION</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TAKE FRIDAY AND PEER EDIT - REQUIRED</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THIS IS PART OF YOUR FINAL EXAM GRADE.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solidFill>
                            <a:srgbClr val="000000"/>
                          </a:solidFill>
                          <a:effectLst/>
                          <a:latin typeface="Arial"/>
                          <a:ea typeface="Times New Roman"/>
                          <a:cs typeface="Times New Roman"/>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REQUIRED FOR EACH PAGE/SLIDE:</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1.  Pre - organization strategies used.</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2.  </a:t>
                      </a:r>
                      <a:r>
                        <a:rPr lang="en-US" sz="1200" dirty="0" smtClean="0">
                          <a:solidFill>
                            <a:srgbClr val="000000"/>
                          </a:solidFill>
                          <a:effectLst/>
                          <a:latin typeface="Arial"/>
                          <a:ea typeface="Times New Roman"/>
                          <a:cs typeface="Times New Roman"/>
                        </a:rPr>
                        <a:t>DRESS TO </a:t>
                      </a:r>
                      <a:r>
                        <a:rPr lang="en-US" sz="1200" dirty="0">
                          <a:solidFill>
                            <a:srgbClr val="000000"/>
                          </a:solidFill>
                          <a:effectLst/>
                          <a:latin typeface="Arial"/>
                          <a:ea typeface="Times New Roman"/>
                          <a:cs typeface="Times New Roman"/>
                        </a:rPr>
                        <a:t>FIT THE ERA/TOPIC</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3.  INFORMATION IS ACCURATE AND NOT Plagiarized</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4.  Project is neat and proceeding in an organized </a:t>
                      </a:r>
                      <a:r>
                        <a:rPr lang="en-US" sz="1200" dirty="0" smtClean="0">
                          <a:solidFill>
                            <a:srgbClr val="000000"/>
                          </a:solidFill>
                          <a:effectLst/>
                          <a:latin typeface="Arial"/>
                          <a:ea typeface="Times New Roman"/>
                          <a:cs typeface="Times New Roman"/>
                        </a:rPr>
                        <a:t>manner DIAGRAM IS REQUIRED</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Arial"/>
                          <a:ea typeface="Times New Roman"/>
                          <a:cs typeface="Times New Roman"/>
                        </a:rPr>
                        <a:t>5.  Grammar and capitalization</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rgbClr val="000000"/>
                          </a:solidFill>
                          <a:effectLst/>
                          <a:latin typeface="Arial"/>
                          <a:ea typeface="Times New Roman"/>
                          <a:cs typeface="Times New Roman"/>
                        </a:rPr>
                        <a:t>READING STRATEGIES AND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solidFill>
                            <a:srgbClr val="000000"/>
                          </a:solidFill>
                          <a:effectLst/>
                          <a:latin typeface="Arial"/>
                          <a:ea typeface="Times New Roman"/>
                          <a:cs typeface="Times New Roman"/>
                        </a:rPr>
                        <a:t>PRE-WRITING STRATEGIES      </a:t>
                      </a:r>
                      <a:r>
                        <a:rPr lang="en-US" sz="1000" dirty="0" smtClean="0">
                          <a:solidFill>
                            <a:srgbClr val="000000"/>
                          </a:solidFill>
                          <a:effectLst/>
                          <a:latin typeface="Arial"/>
                          <a:ea typeface="Times New Roman"/>
                          <a:cs typeface="Times New Roman"/>
                        </a:rPr>
                        <a:t>ALL SLIDES </a:t>
                      </a:r>
                    </a:p>
                    <a:p>
                      <a:pPr marL="0" marR="0">
                        <a:lnSpc>
                          <a:spcPct val="115000"/>
                        </a:lnSpc>
                        <a:spcBef>
                          <a:spcPts val="0"/>
                        </a:spcBef>
                        <a:spcAft>
                          <a:spcPts val="0"/>
                        </a:spcAft>
                      </a:pPr>
                      <a:r>
                        <a:rPr lang="en-US" sz="1000" dirty="0" smtClean="0">
                          <a:solidFill>
                            <a:srgbClr val="000000"/>
                          </a:solidFill>
                          <a:effectLst/>
                          <a:latin typeface="Arial"/>
                          <a:ea typeface="Times New Roman"/>
                          <a:cs typeface="Times New Roman"/>
                        </a:rPr>
                        <a:t>PEER</a:t>
                      </a:r>
                      <a:r>
                        <a:rPr lang="en-US" sz="1000" baseline="0" dirty="0" smtClean="0">
                          <a:solidFill>
                            <a:srgbClr val="000000"/>
                          </a:solidFill>
                          <a:effectLst/>
                          <a:latin typeface="Arial"/>
                          <a:ea typeface="Times New Roman"/>
                          <a:cs typeface="Times New Roman"/>
                        </a:rPr>
                        <a:t> AND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solidFill>
                            <a:srgbClr val="000000"/>
                          </a:solidFill>
                          <a:effectLst/>
                          <a:latin typeface="Arial"/>
                          <a:ea typeface="Times New Roman"/>
                          <a:cs typeface="Times New Roman"/>
                        </a:rPr>
                        <a:t>TEACHER EDIT</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Arial"/>
                          <a:ea typeface="Times New Roman"/>
                          <a:cs typeface="Times New Roman"/>
                        </a:rPr>
                        <a:t> </a:t>
                      </a:r>
                      <a:r>
                        <a:rPr lang="en-US" sz="1100" dirty="0" smtClean="0">
                          <a:solidFill>
                            <a:schemeClr val="tx1"/>
                          </a:solidFill>
                          <a:effectLst/>
                          <a:latin typeface="Comic Sans MS" panose="030F0702030302020204" pitchFamily="66" charset="0"/>
                        </a:rPr>
                        <a:t>POINTS EARNED</a:t>
                      </a:r>
                      <a:endParaRPr lang="en-US" sz="1100" dirty="0" smtClean="0">
                        <a:solidFill>
                          <a:schemeClr val="tx1"/>
                        </a:solidFill>
                        <a:effectLst/>
                        <a:latin typeface="Comic Sans MS" panose="030F0702030302020204" pitchFamily="66" charset="0"/>
                        <a:ea typeface="Calibri"/>
                        <a:cs typeface="Times New Roman"/>
                      </a:endParaRPr>
                    </a:p>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60">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GRADE</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86497">
                <a:tc gridSpan="4">
                  <a:txBody>
                    <a:bodyPr/>
                    <a:lstStyle/>
                    <a:p>
                      <a:pPr marL="0" marR="0">
                        <a:lnSpc>
                          <a:spcPct val="115000"/>
                        </a:lnSpc>
                        <a:spcBef>
                          <a:spcPts val="0"/>
                        </a:spcBef>
                        <a:spcAft>
                          <a:spcPts val="0"/>
                        </a:spcAft>
                      </a:pPr>
                      <a:r>
                        <a:rPr lang="en-US" sz="1200" u="sng" dirty="0" smtClean="0">
                          <a:solidFill>
                            <a:schemeClr val="tx1"/>
                          </a:solidFill>
                          <a:effectLst/>
                          <a:latin typeface="Comic Sans MS" panose="030F0702030302020204" pitchFamily="66" charset="0"/>
                          <a:hlinkClick r:id="rId2"/>
                        </a:rPr>
                        <a:t>Warm-up</a:t>
                      </a:r>
                      <a:r>
                        <a:rPr lang="en-US" sz="1200" u="sng" dirty="0">
                          <a:solidFill>
                            <a:schemeClr val="tx1"/>
                          </a:solidFill>
                          <a:effectLst/>
                          <a:latin typeface="Comic Sans MS" panose="030F0702030302020204" pitchFamily="66" charset="0"/>
                          <a:hlinkClick r:id="rId2"/>
                        </a:rPr>
                        <a:t>:  everyday edit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Materials: journals, </a:t>
                      </a:r>
                      <a:r>
                        <a:rPr lang="en-US" sz="1200" u="sng" dirty="0" err="1" smtClean="0">
                          <a:solidFill>
                            <a:schemeClr val="tx1"/>
                          </a:solidFill>
                          <a:effectLst/>
                          <a:latin typeface="Comic Sans MS" panose="030F0702030302020204" pitchFamily="66" charset="0"/>
                          <a:hlinkClick r:id="rId2"/>
                        </a:rPr>
                        <a:t>ppts</a:t>
                      </a:r>
                      <a:r>
                        <a:rPr lang="en-US" sz="1200" u="sng" dirty="0" smtClean="0">
                          <a:solidFill>
                            <a:schemeClr val="tx1"/>
                          </a:solidFill>
                          <a:effectLst/>
                          <a:latin typeface="Comic Sans MS" panose="030F0702030302020204" pitchFamily="66" charset="0"/>
                          <a:hlinkClick r:id="rId2"/>
                        </a:rPr>
                        <a:t> OR scrapbook, </a:t>
                      </a:r>
                      <a:r>
                        <a:rPr lang="en-US" sz="1200" u="sng" dirty="0">
                          <a:solidFill>
                            <a:schemeClr val="tx1"/>
                          </a:solidFill>
                          <a:effectLst/>
                          <a:latin typeface="Comic Sans MS" panose="030F0702030302020204" pitchFamily="66" charset="0"/>
                          <a:hlinkClick r:id="rId2"/>
                        </a:rPr>
                        <a:t>google, reading passages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Procedures: </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1.  Vocabulary Routine:  </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5 words from reading</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3 words from foreign language</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3 words from most frequently misspelled words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2 words from root words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hlinkClick r:id="rId2"/>
                        </a:rPr>
                        <a:t>      2 words from figurative language (review)</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1200"/>
                        </a:spcAft>
                      </a:pPr>
                      <a:r>
                        <a:rPr lang="en-US" sz="1200" u="sng" dirty="0">
                          <a:solidFill>
                            <a:schemeClr val="tx1"/>
                          </a:solidFill>
                          <a:effectLst/>
                          <a:latin typeface="Comic Sans MS" panose="030F0702030302020204" pitchFamily="66" charset="0"/>
                          <a:hlinkClick r:id="rId2"/>
                        </a:rPr>
                        <a:t>2.  Writing SUMMARIES FOR </a:t>
                      </a:r>
                      <a:r>
                        <a:rPr lang="en-US" sz="1200" u="sng" dirty="0" smtClean="0">
                          <a:solidFill>
                            <a:schemeClr val="tx1"/>
                          </a:solidFill>
                          <a:effectLst/>
                          <a:latin typeface="Comic Sans MS" panose="030F0702030302020204" pitchFamily="66" charset="0"/>
                          <a:hlinkClick r:id="rId2"/>
                        </a:rPr>
                        <a:t>SOURCES</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3.  Reading SOURCES FOR PAPERS   outline the information using the following formats</a:t>
                      </a:r>
                    </a:p>
                    <a:p>
                      <a:pPr marL="0" marR="0">
                        <a:lnSpc>
                          <a:spcPct val="115000"/>
                        </a:lnSpc>
                        <a:spcBef>
                          <a:spcPts val="0"/>
                        </a:spcBef>
                        <a:spcAft>
                          <a:spcPts val="0"/>
                        </a:spcAft>
                      </a:pPr>
                      <a:r>
                        <a:rPr lang="en-US" sz="1200" u="sng" dirty="0">
                          <a:solidFill>
                            <a:schemeClr val="tx1"/>
                          </a:solidFill>
                          <a:effectLst/>
                          <a:latin typeface="Comic Sans MS" panose="030F0702030302020204" pitchFamily="66" charset="0"/>
                        </a:rPr>
                        <a:t>Reading </a:t>
                      </a:r>
                      <a:r>
                        <a:rPr lang="en-US" sz="1200" u="sng" dirty="0" smtClean="0">
                          <a:solidFill>
                            <a:schemeClr val="tx1"/>
                          </a:solidFill>
                          <a:effectLst/>
                          <a:latin typeface="Comic Sans MS" panose="030F0702030302020204" pitchFamily="66" charset="0"/>
                        </a:rPr>
                        <a:t>Response     AND        Post It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4. Listening -  classmates - "Tell Me About your project</a:t>
                      </a:r>
                      <a:r>
                        <a:rPr lang="en-US" sz="1200" dirty="0" smtClean="0">
                          <a:solidFill>
                            <a:schemeClr val="tx1"/>
                          </a:solidFill>
                          <a:effectLst/>
                          <a:latin typeface="Comic Sans MS" panose="030F0702030302020204" pitchFamily="66" charset="0"/>
                        </a:rPr>
                        <a: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5. Speaking - "Tell Me About</a:t>
                      </a:r>
                      <a:r>
                        <a:rPr lang="en-US" sz="1200" dirty="0" smtClean="0">
                          <a:solidFill>
                            <a:schemeClr val="tx1"/>
                          </a:solidFill>
                          <a:effectLst/>
                          <a:latin typeface="Comic Sans MS" panose="030F0702030302020204" pitchFamily="66" charset="0"/>
                        </a:rPr>
                        <a:t>..."</a:t>
                      </a:r>
                      <a:endParaRPr lang="en-US" sz="1200" dirty="0">
                        <a:solidFill>
                          <a:schemeClr val="tx1"/>
                        </a:solidFill>
                        <a:effectLst/>
                        <a:latin typeface="Comic Sans MS" panose="030F0702030302020204" pitchFamily="66" charset="0"/>
                      </a:endParaRP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Evaluation: observation, exit ticket, reading journal, writing journals returned ppt. via email</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p>
                    <a:p>
                      <a:pPr marL="0" marR="0">
                        <a:lnSpc>
                          <a:spcPct val="115000"/>
                        </a:lnSpc>
                        <a:spcBef>
                          <a:spcPts val="0"/>
                        </a:spcBef>
                        <a:spcAft>
                          <a:spcPts val="0"/>
                        </a:spcAft>
                      </a:pPr>
                      <a:r>
                        <a:rPr lang="en-US"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a typeface="Calibri"/>
                        <a:cs typeface="Times New Roman"/>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78251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705600"/>
          </a:xfrm>
        </p:spPr>
        <p:txBody>
          <a:bodyPr numCol="4">
            <a:noAutofit/>
          </a:bodyPr>
          <a:lstStyle/>
          <a:p>
            <a:pPr marL="0" indent="0">
              <a:buNone/>
            </a:pPr>
            <a:r>
              <a:rPr lang="en-US" sz="1400" dirty="0" smtClean="0"/>
              <a:t>VOCABULARY</a:t>
            </a:r>
          </a:p>
          <a:p>
            <a:pPr marL="0" indent="0">
              <a:buNone/>
            </a:pPr>
            <a:r>
              <a:rPr lang="en-US" sz="1400" dirty="0" smtClean="0">
                <a:hlinkClick r:id="rId2"/>
              </a:rPr>
              <a:t>achromatic</a:t>
            </a:r>
            <a:r>
              <a:rPr lang="en-US" sz="1400" dirty="0"/>
              <a:t> </a:t>
            </a:r>
            <a:endParaRPr lang="en-US" sz="1400" dirty="0" smtClean="0"/>
          </a:p>
          <a:p>
            <a:pPr marL="0" indent="0">
              <a:buNone/>
            </a:pPr>
            <a:r>
              <a:rPr lang="en-US" sz="1400" dirty="0" smtClean="0">
                <a:hlinkClick r:id="rId3"/>
              </a:rPr>
              <a:t>amateur</a:t>
            </a:r>
            <a:r>
              <a:rPr lang="en-US" sz="1400" dirty="0"/>
              <a:t> </a:t>
            </a:r>
            <a:endParaRPr lang="en-US" sz="1400" dirty="0" smtClean="0"/>
          </a:p>
          <a:p>
            <a:pPr marL="0" indent="0">
              <a:buNone/>
            </a:pPr>
            <a:r>
              <a:rPr lang="en-US" sz="1400" dirty="0" smtClean="0">
                <a:hlinkClick r:id="rId4"/>
              </a:rPr>
              <a:t>aperture  ratio</a:t>
            </a:r>
            <a:r>
              <a:rPr lang="en-US" sz="1400" dirty="0"/>
              <a:t> </a:t>
            </a:r>
            <a:endParaRPr lang="en-US" sz="1400" dirty="0" smtClean="0"/>
          </a:p>
          <a:p>
            <a:pPr marL="0" indent="0">
              <a:buNone/>
            </a:pPr>
            <a:r>
              <a:rPr lang="en-US" sz="1400" dirty="0" smtClean="0">
                <a:hlinkClick r:id="rId5"/>
              </a:rPr>
              <a:t>appeared</a:t>
            </a:r>
            <a:r>
              <a:rPr lang="en-US" sz="1400" dirty="0"/>
              <a:t> </a:t>
            </a:r>
            <a:endParaRPr lang="en-US" sz="1400" dirty="0" smtClean="0"/>
          </a:p>
          <a:p>
            <a:pPr marL="0" indent="0">
              <a:buNone/>
            </a:pPr>
            <a:r>
              <a:rPr lang="en-US" sz="1400" dirty="0" smtClean="0">
                <a:hlinkClick r:id="rId6"/>
              </a:rPr>
              <a:t>astronomers</a:t>
            </a:r>
            <a:r>
              <a:rPr lang="en-US" sz="1400" dirty="0"/>
              <a:t> </a:t>
            </a:r>
            <a:endParaRPr lang="en-US" sz="1400" dirty="0" smtClean="0"/>
          </a:p>
          <a:p>
            <a:pPr marL="0" indent="0">
              <a:buNone/>
            </a:pPr>
            <a:r>
              <a:rPr lang="en-US" sz="1400" dirty="0" smtClean="0">
                <a:hlinkClick r:id="rId7"/>
              </a:rPr>
              <a:t>camera</a:t>
            </a:r>
            <a:r>
              <a:rPr lang="en-US" sz="1400" dirty="0"/>
              <a:t> </a:t>
            </a:r>
            <a:endParaRPr lang="en-US" sz="1400" dirty="0" smtClean="0"/>
          </a:p>
          <a:p>
            <a:pPr marL="0" indent="0">
              <a:buNone/>
            </a:pPr>
            <a:r>
              <a:rPr lang="en-US" sz="1400" dirty="0" smtClean="0">
                <a:hlinkClick r:id="rId8"/>
              </a:rPr>
              <a:t>cast</a:t>
            </a:r>
            <a:r>
              <a:rPr lang="en-US" sz="1400" dirty="0"/>
              <a:t> </a:t>
            </a:r>
            <a:endParaRPr lang="en-US" sz="1400" dirty="0" smtClean="0"/>
          </a:p>
          <a:p>
            <a:pPr marL="0" indent="0">
              <a:buNone/>
            </a:pPr>
            <a:r>
              <a:rPr lang="en-US" sz="1400" dirty="0" smtClean="0"/>
              <a:t>center</a:t>
            </a:r>
            <a:r>
              <a:rPr lang="en-US" sz="1400" dirty="0"/>
              <a:t> </a:t>
            </a:r>
            <a:endParaRPr lang="en-US" sz="1400" dirty="0" smtClean="0"/>
          </a:p>
          <a:p>
            <a:pPr marL="0" indent="0">
              <a:buNone/>
            </a:pPr>
            <a:r>
              <a:rPr lang="en-US" sz="1400" dirty="0" smtClean="0">
                <a:hlinkClick r:id="rId9"/>
              </a:rPr>
              <a:t>century</a:t>
            </a:r>
            <a:r>
              <a:rPr lang="en-US" sz="1400" dirty="0"/>
              <a:t> </a:t>
            </a:r>
            <a:endParaRPr lang="en-US" sz="1400" dirty="0" smtClean="0"/>
          </a:p>
          <a:p>
            <a:pPr marL="0" indent="0">
              <a:buNone/>
            </a:pPr>
            <a:r>
              <a:rPr lang="en-US" sz="1400" dirty="0" smtClean="0">
                <a:hlinkClick r:id="rId10"/>
              </a:rPr>
              <a:t>concave</a:t>
            </a:r>
            <a:r>
              <a:rPr lang="en-US" sz="1400" dirty="0"/>
              <a:t> </a:t>
            </a:r>
            <a:r>
              <a:rPr lang="en-US" sz="1400" dirty="0">
                <a:hlinkClick r:id="rId11"/>
              </a:rPr>
              <a:t>construction</a:t>
            </a:r>
            <a:r>
              <a:rPr lang="en-US" sz="1400" dirty="0"/>
              <a:t> </a:t>
            </a:r>
            <a:endParaRPr lang="en-US" sz="1400" dirty="0" smtClean="0"/>
          </a:p>
          <a:p>
            <a:pPr marL="0" indent="0">
              <a:buNone/>
            </a:pPr>
            <a:r>
              <a:rPr lang="en-US" sz="1400" dirty="0" smtClean="0">
                <a:hlinkClick r:id="rId12"/>
              </a:rPr>
              <a:t>convex</a:t>
            </a:r>
            <a:r>
              <a:rPr lang="en-US" sz="1400" dirty="0"/>
              <a:t> </a:t>
            </a:r>
            <a:r>
              <a:rPr lang="en-US" sz="1400" dirty="0" smtClean="0">
                <a:hlinkClick r:id="rId13"/>
              </a:rPr>
              <a:t>curvature</a:t>
            </a:r>
            <a:endParaRPr lang="en-US" sz="1400" dirty="0" smtClean="0"/>
          </a:p>
          <a:p>
            <a:pPr marL="0" indent="0">
              <a:buNone/>
            </a:pPr>
            <a:r>
              <a:rPr lang="en-US" sz="1400" dirty="0" smtClean="0">
                <a:hlinkClick r:id="rId14"/>
              </a:rPr>
              <a:t>diameter</a:t>
            </a:r>
            <a:r>
              <a:rPr lang="en-US" sz="1400" dirty="0"/>
              <a:t> </a:t>
            </a:r>
            <a:endParaRPr lang="en-US" sz="1400" dirty="0" smtClean="0"/>
          </a:p>
          <a:p>
            <a:pPr marL="0" indent="0">
              <a:buNone/>
            </a:pPr>
            <a:r>
              <a:rPr lang="en-US" sz="1400" dirty="0" smtClean="0">
                <a:hlinkClick r:id="rId15"/>
              </a:rPr>
              <a:t>difﬁculty</a:t>
            </a:r>
            <a:r>
              <a:rPr lang="en-US" sz="1400" dirty="0"/>
              <a:t> </a:t>
            </a:r>
            <a:endParaRPr lang="en-US" sz="1400" dirty="0" smtClean="0"/>
          </a:p>
          <a:p>
            <a:pPr marL="0" indent="0">
              <a:buNone/>
            </a:pPr>
            <a:r>
              <a:rPr lang="en-US" sz="1400" dirty="0" smtClean="0">
                <a:hlinkClick r:id="rId16"/>
              </a:rPr>
              <a:t>disk</a:t>
            </a:r>
            <a:r>
              <a:rPr lang="en-US" sz="1400" dirty="0"/>
              <a:t> </a:t>
            </a:r>
            <a:endParaRPr lang="en-US" sz="1400" dirty="0" smtClean="0"/>
          </a:p>
          <a:p>
            <a:pPr marL="0" indent="0">
              <a:buNone/>
            </a:pPr>
            <a:r>
              <a:rPr lang="en-US" sz="1400" dirty="0" err="1" smtClean="0">
                <a:hlinkClick r:id="rId17"/>
              </a:rPr>
              <a:t>Dollond</a:t>
            </a:r>
            <a:r>
              <a:rPr lang="en-US" sz="1400" dirty="0"/>
              <a:t> </a:t>
            </a:r>
            <a:r>
              <a:rPr lang="en-US" sz="1400" dirty="0">
                <a:hlinkClick r:id="rId18"/>
              </a:rPr>
              <a:t>double stars</a:t>
            </a:r>
            <a:r>
              <a:rPr lang="en-US" sz="1400" dirty="0"/>
              <a:t> </a:t>
            </a:r>
            <a:endParaRPr lang="en-US" sz="1400" dirty="0" smtClean="0"/>
          </a:p>
          <a:p>
            <a:pPr marL="0" indent="0">
              <a:buNone/>
            </a:pPr>
            <a:r>
              <a:rPr lang="en-US" sz="1400" dirty="0" smtClean="0">
                <a:hlinkClick r:id="rId19"/>
              </a:rPr>
              <a:t>equatorial</a:t>
            </a:r>
            <a:r>
              <a:rPr lang="en-US" sz="1400" dirty="0"/>
              <a:t> </a:t>
            </a:r>
            <a:endParaRPr lang="en-US" sz="1400" dirty="0" smtClean="0"/>
          </a:p>
          <a:p>
            <a:pPr marL="0" indent="0">
              <a:buNone/>
            </a:pPr>
            <a:endParaRPr lang="en-US" sz="1400" dirty="0" smtClean="0"/>
          </a:p>
          <a:p>
            <a:pPr marL="0" indent="0">
              <a:buNone/>
            </a:pPr>
            <a:r>
              <a:rPr lang="en-US" sz="1400" dirty="0" smtClean="0">
                <a:hlinkClick r:id="rId20"/>
              </a:rPr>
              <a:t>equatorial </a:t>
            </a:r>
            <a:r>
              <a:rPr lang="en-US" sz="1400" dirty="0">
                <a:hlinkClick r:id="rId20"/>
              </a:rPr>
              <a:t>mounting</a:t>
            </a:r>
            <a:r>
              <a:rPr lang="en-US" sz="1400" dirty="0"/>
              <a:t> </a:t>
            </a:r>
            <a:endParaRPr lang="en-US" sz="1400" dirty="0" smtClean="0"/>
          </a:p>
          <a:p>
            <a:pPr marL="0" indent="0">
              <a:buNone/>
            </a:pPr>
            <a:r>
              <a:rPr lang="en-US" sz="1400" dirty="0" smtClean="0">
                <a:hlinkClick r:id="rId21"/>
              </a:rPr>
              <a:t>eyepiece</a:t>
            </a:r>
            <a:r>
              <a:rPr lang="en-US" sz="1400" dirty="0"/>
              <a:t> </a:t>
            </a:r>
            <a:endParaRPr lang="en-US" sz="1400" dirty="0" smtClean="0"/>
          </a:p>
          <a:p>
            <a:pPr marL="0" indent="0">
              <a:buNone/>
            </a:pPr>
            <a:endParaRPr lang="en-US" sz="1400" dirty="0" smtClean="0"/>
          </a:p>
          <a:p>
            <a:pPr marL="0" indent="0">
              <a:buNone/>
            </a:pPr>
            <a:r>
              <a:rPr lang="en-US" sz="1400" dirty="0" smtClean="0">
                <a:hlinkClick r:id="rId22"/>
              </a:rPr>
              <a:t>focus</a:t>
            </a:r>
            <a:r>
              <a:rPr lang="en-US" sz="1400" dirty="0"/>
              <a:t> </a:t>
            </a:r>
            <a:endParaRPr lang="en-US" sz="1400" dirty="0" smtClean="0"/>
          </a:p>
          <a:p>
            <a:pPr marL="0" indent="0">
              <a:buNone/>
            </a:pPr>
            <a:r>
              <a:rPr lang="en-US" sz="1400" dirty="0" smtClean="0">
                <a:hlinkClick r:id="rId23"/>
              </a:rPr>
              <a:t>ﬁeld</a:t>
            </a:r>
            <a:r>
              <a:rPr lang="en-US" sz="1400" dirty="0"/>
              <a:t> </a:t>
            </a:r>
            <a:endParaRPr lang="en-US" sz="1400" dirty="0" smtClean="0"/>
          </a:p>
          <a:p>
            <a:pPr marL="0" indent="0">
              <a:buNone/>
            </a:pPr>
            <a:r>
              <a:rPr lang="en-US" sz="1400" dirty="0" smtClean="0">
                <a:hlinkClick r:id="rId24"/>
              </a:rPr>
              <a:t>ﬁgure</a:t>
            </a:r>
            <a:r>
              <a:rPr lang="en-US" sz="1400" dirty="0"/>
              <a:t> </a:t>
            </a:r>
            <a:endParaRPr lang="en-US" sz="1400" dirty="0" smtClean="0"/>
          </a:p>
          <a:p>
            <a:pPr marL="0" indent="0">
              <a:buNone/>
            </a:pPr>
            <a:r>
              <a:rPr lang="en-US" sz="1400" dirty="0" smtClean="0">
                <a:hlinkClick r:id="rId25"/>
              </a:rPr>
              <a:t>ﬁlm</a:t>
            </a:r>
            <a:r>
              <a:rPr lang="en-US" sz="1400" dirty="0"/>
              <a:t> </a:t>
            </a:r>
            <a:endParaRPr lang="en-US" sz="1400" dirty="0" smtClean="0"/>
          </a:p>
          <a:p>
            <a:pPr marL="0" indent="0">
              <a:buNone/>
            </a:pPr>
            <a:endParaRPr lang="en-US" sz="1400" dirty="0" smtClean="0">
              <a:hlinkClick r:id="rId26"/>
            </a:endParaRPr>
          </a:p>
          <a:p>
            <a:pPr marL="0" indent="0">
              <a:buNone/>
            </a:pPr>
            <a:r>
              <a:rPr lang="en-US" sz="1400" dirty="0" smtClean="0">
                <a:hlinkClick r:id="rId26"/>
              </a:rPr>
              <a:t>ﬁnal</a:t>
            </a:r>
            <a:r>
              <a:rPr lang="en-US" sz="1400" dirty="0"/>
              <a:t> </a:t>
            </a:r>
            <a:endParaRPr lang="en-US" sz="1400" dirty="0" smtClean="0"/>
          </a:p>
          <a:p>
            <a:pPr marL="0" indent="0">
              <a:buNone/>
            </a:pPr>
            <a:r>
              <a:rPr lang="en-US" sz="1400" dirty="0" smtClean="0">
                <a:hlinkClick r:id="rId27"/>
              </a:rPr>
              <a:t>ﬁnd</a:t>
            </a:r>
            <a:r>
              <a:rPr lang="en-US" sz="1400" dirty="0"/>
              <a:t> </a:t>
            </a:r>
            <a:endParaRPr lang="en-US" sz="1400" dirty="0" smtClean="0"/>
          </a:p>
          <a:p>
            <a:pPr marL="0" indent="0">
              <a:buNone/>
            </a:pPr>
            <a:r>
              <a:rPr lang="en-US" sz="1400" dirty="0" smtClean="0">
                <a:hlinkClick r:id="rId28"/>
              </a:rPr>
              <a:t>ﬁtted</a:t>
            </a:r>
            <a:r>
              <a:rPr lang="en-US" sz="1400" dirty="0"/>
              <a:t> </a:t>
            </a:r>
            <a:r>
              <a:rPr lang="en-US" sz="1400" dirty="0" smtClean="0"/>
              <a:t> </a:t>
            </a:r>
          </a:p>
          <a:p>
            <a:pPr marL="0" indent="0">
              <a:buNone/>
            </a:pPr>
            <a:r>
              <a:rPr lang="en-US" sz="1400" dirty="0" smtClean="0">
                <a:hlinkClick r:id="rId29"/>
              </a:rPr>
              <a:t>ﬂat</a:t>
            </a:r>
            <a:r>
              <a:rPr lang="en-US" sz="1400" dirty="0"/>
              <a:t> </a:t>
            </a:r>
            <a:endParaRPr lang="en-US" sz="1400" dirty="0" smtClean="0"/>
          </a:p>
          <a:p>
            <a:pPr marL="0" indent="0">
              <a:buNone/>
            </a:pPr>
            <a:r>
              <a:rPr lang="en-US" sz="1400" dirty="0" smtClean="0">
                <a:hlinkClick r:id="rId30"/>
              </a:rPr>
              <a:t>focal</a:t>
            </a:r>
          </a:p>
          <a:p>
            <a:pPr marL="0" indent="0">
              <a:buNone/>
            </a:pPr>
            <a:r>
              <a:rPr lang="en-US" sz="1400" dirty="0" smtClean="0">
                <a:hlinkClick r:id="rId30"/>
              </a:rPr>
              <a:t>length</a:t>
            </a:r>
            <a:r>
              <a:rPr lang="en-US" sz="1400" dirty="0"/>
              <a:t> </a:t>
            </a:r>
            <a:endParaRPr lang="en-US" sz="1400" dirty="0" smtClean="0"/>
          </a:p>
          <a:p>
            <a:pPr marL="0" indent="0">
              <a:buNone/>
            </a:pPr>
            <a:r>
              <a:rPr lang="en-US" sz="1400" dirty="0" smtClean="0">
                <a:hlinkClick r:id="rId31"/>
              </a:rPr>
              <a:t>Galileo</a:t>
            </a:r>
            <a:r>
              <a:rPr lang="en-US" sz="1400" dirty="0"/>
              <a:t> </a:t>
            </a:r>
            <a:endParaRPr lang="en-US" sz="1400" dirty="0" smtClean="0"/>
          </a:p>
          <a:p>
            <a:pPr marL="0" indent="0">
              <a:buNone/>
            </a:pPr>
            <a:r>
              <a:rPr lang="en-US" sz="1400" dirty="0" smtClean="0">
                <a:hlinkClick r:id="rId32"/>
              </a:rPr>
              <a:t>aperture</a:t>
            </a:r>
            <a:r>
              <a:rPr lang="en-US" sz="1400" dirty="0"/>
              <a:t> </a:t>
            </a:r>
            <a:r>
              <a:rPr lang="en-US" sz="1400" dirty="0">
                <a:hlinkClick r:id="rId33"/>
              </a:rPr>
              <a:t>instrument</a:t>
            </a:r>
            <a:r>
              <a:rPr lang="en-US" sz="1400" dirty="0"/>
              <a:t> </a:t>
            </a:r>
            <a:endParaRPr lang="en-US" sz="1400" dirty="0" smtClean="0"/>
          </a:p>
          <a:p>
            <a:pPr marL="0" indent="0">
              <a:buNone/>
            </a:pPr>
            <a:r>
              <a:rPr lang="en-US" sz="1400" dirty="0" smtClean="0">
                <a:hlinkClick r:id="rId34"/>
              </a:rPr>
              <a:t>invention</a:t>
            </a:r>
            <a:r>
              <a:rPr lang="en-US" sz="1400" dirty="0"/>
              <a:t> </a:t>
            </a:r>
            <a:endParaRPr lang="en-US" sz="1400" dirty="0" smtClean="0"/>
          </a:p>
          <a:p>
            <a:pPr marL="0" indent="0">
              <a:buNone/>
            </a:pPr>
            <a:endParaRPr lang="en-US" sz="1400" dirty="0" smtClean="0">
              <a:hlinkClick r:id="rId35"/>
            </a:endParaRPr>
          </a:p>
          <a:p>
            <a:pPr marL="0" indent="0">
              <a:buNone/>
            </a:pPr>
            <a:r>
              <a:rPr lang="en-US" sz="1400" dirty="0" err="1" smtClean="0">
                <a:hlinkClick r:id="rId35"/>
              </a:rPr>
              <a:t>L</a:t>
            </a:r>
            <a:r>
              <a:rPr lang="en-US" sz="1400" dirty="0" err="1" smtClean="0">
                <a:hlinkClick r:id="rId36"/>
              </a:rPr>
              <a:t>ater</a:t>
            </a:r>
            <a:r>
              <a:rPr lang="en-US" sz="1400" dirty="0" err="1" smtClean="0">
                <a:hlinkClick r:id="rId35"/>
              </a:rPr>
              <a:t>l</a:t>
            </a:r>
            <a:r>
              <a:rPr lang="en-US" sz="1400" dirty="0" smtClean="0">
                <a:hlinkClick r:id="rId35"/>
              </a:rPr>
              <a:t> bid</a:t>
            </a:r>
            <a:r>
              <a:rPr lang="en-US" sz="1400" dirty="0"/>
              <a:t> </a:t>
            </a:r>
            <a:r>
              <a:rPr lang="en-US" sz="1400" dirty="0">
                <a:hlinkClick r:id="rId37"/>
              </a:rPr>
              <a:t>lens</a:t>
            </a:r>
            <a:r>
              <a:rPr lang="en-US" sz="1400" dirty="0"/>
              <a:t> </a:t>
            </a:r>
            <a:endParaRPr lang="en-US" sz="1400" dirty="0" smtClean="0"/>
          </a:p>
          <a:p>
            <a:pPr marL="0" indent="0">
              <a:buNone/>
            </a:pPr>
            <a:r>
              <a:rPr lang="en-US" sz="1400" dirty="0" smtClean="0">
                <a:hlinkClick r:id="rId38"/>
              </a:rPr>
              <a:t>lenses</a:t>
            </a:r>
            <a:r>
              <a:rPr lang="en-US" sz="1400" dirty="0"/>
              <a:t> </a:t>
            </a:r>
            <a:endParaRPr lang="en-US" sz="1400" dirty="0" smtClean="0"/>
          </a:p>
          <a:p>
            <a:pPr marL="0" indent="0">
              <a:buNone/>
            </a:pPr>
            <a:r>
              <a:rPr lang="en-US" sz="1400" dirty="0" smtClean="0">
                <a:hlinkClick r:id="rId39"/>
              </a:rPr>
              <a:t>London</a:t>
            </a:r>
            <a:r>
              <a:rPr lang="en-US" sz="1400" dirty="0"/>
              <a:t> </a:t>
            </a:r>
            <a:endParaRPr lang="en-US" sz="1400" dirty="0" smtClean="0"/>
          </a:p>
          <a:p>
            <a:pPr marL="0" indent="0">
              <a:buNone/>
            </a:pPr>
            <a:r>
              <a:rPr lang="en-US" sz="1400" dirty="0" smtClean="0">
                <a:hlinkClick r:id="rId40"/>
              </a:rPr>
              <a:t>magniﬁcation</a:t>
            </a:r>
            <a:r>
              <a:rPr lang="en-US" sz="1400" dirty="0"/>
              <a:t> </a:t>
            </a:r>
            <a:endParaRPr lang="en-US" sz="1400" dirty="0" smtClean="0"/>
          </a:p>
          <a:p>
            <a:pPr marL="0" indent="0">
              <a:buNone/>
            </a:pPr>
            <a:r>
              <a:rPr lang="en-US" sz="1400" dirty="0" smtClean="0">
                <a:hlinkClick r:id="rId41"/>
              </a:rPr>
              <a:t>meridian</a:t>
            </a:r>
            <a:r>
              <a:rPr lang="en-US" sz="1400" dirty="0"/>
              <a:t> </a:t>
            </a:r>
            <a:endParaRPr lang="en-US" sz="1400" dirty="0" smtClean="0"/>
          </a:p>
          <a:p>
            <a:pPr marL="0" indent="0">
              <a:buNone/>
            </a:pPr>
            <a:r>
              <a:rPr lang="en-US" sz="1400" dirty="0" smtClean="0">
                <a:hlinkClick r:id="rId42"/>
              </a:rPr>
              <a:t>metal</a:t>
            </a:r>
            <a:r>
              <a:rPr lang="en-US" sz="1400" dirty="0"/>
              <a:t> </a:t>
            </a:r>
            <a:endParaRPr lang="en-US" sz="1400" dirty="0" smtClean="0"/>
          </a:p>
          <a:p>
            <a:pPr marL="0" indent="0">
              <a:buNone/>
            </a:pPr>
            <a:r>
              <a:rPr lang="en-US" sz="1400" dirty="0" smtClean="0">
                <a:hlinkClick r:id="rId43"/>
              </a:rPr>
              <a:t>method</a:t>
            </a:r>
            <a:r>
              <a:rPr lang="en-US" sz="1400" dirty="0"/>
              <a:t> </a:t>
            </a:r>
            <a:endParaRPr lang="en-US" sz="1400" dirty="0" smtClean="0"/>
          </a:p>
          <a:p>
            <a:pPr marL="0" indent="0">
              <a:buNone/>
            </a:pPr>
            <a:r>
              <a:rPr lang="en-US" sz="1400" dirty="0" smtClean="0">
                <a:hlinkClick r:id="rId44"/>
              </a:rPr>
              <a:t>micrometer</a:t>
            </a:r>
            <a:r>
              <a:rPr lang="en-US" sz="1400" dirty="0"/>
              <a:t> </a:t>
            </a:r>
            <a:endParaRPr lang="en-US" sz="1400" dirty="0" smtClean="0"/>
          </a:p>
          <a:p>
            <a:pPr marL="0" indent="0">
              <a:buNone/>
            </a:pPr>
            <a:r>
              <a:rPr lang="en-US" sz="1400" dirty="0" smtClean="0">
                <a:hlinkClick r:id="rId45"/>
              </a:rPr>
              <a:t>minutes </a:t>
            </a:r>
            <a:r>
              <a:rPr lang="en-US" sz="1400" dirty="0">
                <a:hlinkClick r:id="rId45"/>
              </a:rPr>
              <a:t>of arc</a:t>
            </a:r>
            <a:r>
              <a:rPr lang="en-US" sz="1400" dirty="0"/>
              <a:t> </a:t>
            </a:r>
            <a:endParaRPr lang="en-US" sz="1400" dirty="0" smtClean="0"/>
          </a:p>
          <a:p>
            <a:pPr marL="0" indent="0">
              <a:buNone/>
            </a:pPr>
            <a:r>
              <a:rPr lang="en-US" sz="1400" dirty="0" smtClean="0">
                <a:hlinkClick r:id="rId46"/>
              </a:rPr>
              <a:t>mirror</a:t>
            </a:r>
            <a:r>
              <a:rPr lang="en-US" sz="1400" dirty="0"/>
              <a:t> </a:t>
            </a:r>
            <a:endParaRPr lang="en-US" sz="1400" dirty="0" smtClean="0"/>
          </a:p>
          <a:p>
            <a:pPr marL="0" indent="0">
              <a:buNone/>
            </a:pPr>
            <a:r>
              <a:rPr lang="en-US" sz="1400" dirty="0" smtClean="0">
                <a:hlinkClick r:id="rId47"/>
              </a:rPr>
              <a:t>moon</a:t>
            </a:r>
            <a:r>
              <a:rPr lang="en-US" sz="1400" dirty="0"/>
              <a:t> </a:t>
            </a:r>
            <a:endParaRPr lang="en-US" sz="1400" dirty="0" smtClean="0"/>
          </a:p>
          <a:p>
            <a:pPr marL="0" indent="0">
              <a:buNone/>
            </a:pPr>
            <a:r>
              <a:rPr lang="en-US" sz="1400" dirty="0" smtClean="0">
                <a:hlinkClick r:id="rId48"/>
              </a:rPr>
              <a:t>motion</a:t>
            </a:r>
            <a:r>
              <a:rPr lang="en-US" sz="1400" dirty="0"/>
              <a:t> </a:t>
            </a:r>
            <a:endParaRPr lang="en-US" sz="1400" dirty="0" smtClean="0"/>
          </a:p>
          <a:p>
            <a:pPr marL="0" indent="0">
              <a:buNone/>
            </a:pPr>
            <a:r>
              <a:rPr lang="en-US" sz="1400" dirty="0" smtClean="0">
                <a:hlinkClick r:id="rId49"/>
              </a:rPr>
              <a:t>Mount </a:t>
            </a:r>
            <a:r>
              <a:rPr lang="en-US" sz="1400" dirty="0">
                <a:hlinkClick r:id="rId49"/>
              </a:rPr>
              <a:t>Wilson</a:t>
            </a:r>
            <a:r>
              <a:rPr lang="en-US" sz="1400" dirty="0"/>
              <a:t> </a:t>
            </a:r>
            <a:endParaRPr lang="en-US" sz="1400" dirty="0" smtClean="0"/>
          </a:p>
          <a:p>
            <a:pPr marL="0" indent="0">
              <a:buNone/>
            </a:pPr>
            <a:endParaRPr lang="en-US" sz="1400" dirty="0" smtClean="0">
              <a:hlinkClick r:id="rId50"/>
            </a:endParaRPr>
          </a:p>
          <a:p>
            <a:pPr marL="0" indent="0">
              <a:buNone/>
            </a:pPr>
            <a:endParaRPr lang="en-US" sz="1400" dirty="0">
              <a:hlinkClick r:id="rId50"/>
            </a:endParaRPr>
          </a:p>
          <a:p>
            <a:pPr marL="0" indent="0">
              <a:buNone/>
            </a:pPr>
            <a:endParaRPr lang="en-US" sz="1400" dirty="0" smtClean="0">
              <a:hlinkClick r:id="rId50"/>
            </a:endParaRPr>
          </a:p>
          <a:p>
            <a:pPr marL="0" indent="0">
              <a:buNone/>
            </a:pPr>
            <a:r>
              <a:rPr lang="en-US" sz="1400" dirty="0" smtClean="0">
                <a:hlinkClick r:id="rId50"/>
              </a:rPr>
              <a:t>Mount </a:t>
            </a:r>
            <a:r>
              <a:rPr lang="en-US" sz="1400" dirty="0">
                <a:hlinkClick r:id="rId50"/>
              </a:rPr>
              <a:t>Wilson </a:t>
            </a:r>
            <a:r>
              <a:rPr lang="en-US" sz="1400" dirty="0" smtClean="0">
                <a:hlinkClick r:id="rId50"/>
              </a:rPr>
              <a:t>Observatory</a:t>
            </a:r>
            <a:r>
              <a:rPr lang="en-US" sz="1400" dirty="0"/>
              <a:t> </a:t>
            </a:r>
            <a:endParaRPr lang="en-US" sz="1400" dirty="0" smtClean="0"/>
          </a:p>
          <a:p>
            <a:pPr marL="0" indent="0">
              <a:buNone/>
            </a:pPr>
            <a:endParaRPr lang="en-US" sz="1400" dirty="0" smtClean="0">
              <a:hlinkClick r:id="rId51"/>
            </a:endParaRPr>
          </a:p>
          <a:p>
            <a:pPr marL="0" indent="0">
              <a:buNone/>
            </a:pPr>
            <a:r>
              <a:rPr lang="en-US" sz="1400" dirty="0" smtClean="0">
                <a:hlinkClick r:id="rId51"/>
              </a:rPr>
              <a:t>nebulae</a:t>
            </a:r>
            <a:r>
              <a:rPr lang="en-US" sz="1400" dirty="0"/>
              <a:t> </a:t>
            </a:r>
            <a:endParaRPr lang="en-US" sz="1400" dirty="0" smtClean="0"/>
          </a:p>
          <a:p>
            <a:pPr marL="0" indent="0">
              <a:buNone/>
            </a:pPr>
            <a:r>
              <a:rPr lang="en-US" sz="1400" dirty="0" smtClean="0">
                <a:hlinkClick r:id="rId52"/>
              </a:rPr>
              <a:t>Newtonian</a:t>
            </a:r>
            <a:r>
              <a:rPr lang="en-US" sz="1400" dirty="0"/>
              <a:t> </a:t>
            </a:r>
            <a:r>
              <a:rPr lang="en-US" sz="1400" dirty="0">
                <a:hlinkClick r:id="rId53"/>
              </a:rPr>
              <a:t>object-glass</a:t>
            </a:r>
            <a:r>
              <a:rPr lang="en-US" sz="1400" dirty="0"/>
              <a:t> </a:t>
            </a:r>
            <a:endParaRPr lang="en-US" sz="1400" dirty="0" smtClean="0"/>
          </a:p>
          <a:p>
            <a:pPr marL="0" indent="0">
              <a:buNone/>
            </a:pPr>
            <a:r>
              <a:rPr lang="en-US" sz="1400" dirty="0" smtClean="0">
                <a:hlinkClick r:id="rId54"/>
              </a:rPr>
              <a:t>objective</a:t>
            </a:r>
            <a:r>
              <a:rPr lang="en-US" sz="1400" dirty="0"/>
              <a:t> </a:t>
            </a:r>
            <a:r>
              <a:rPr lang="en-US" sz="1400" dirty="0">
                <a:hlinkClick r:id="rId55"/>
              </a:rPr>
              <a:t>observations</a:t>
            </a:r>
            <a:r>
              <a:rPr lang="en-US" sz="1400" dirty="0"/>
              <a:t> </a:t>
            </a:r>
            <a:endParaRPr lang="en-US" sz="1400" dirty="0" smtClean="0"/>
          </a:p>
          <a:p>
            <a:pPr marL="0" indent="0">
              <a:buNone/>
            </a:pPr>
            <a:endParaRPr lang="en-US" sz="1400" dirty="0" smtClean="0">
              <a:hlinkClick r:id="rId56"/>
            </a:endParaRPr>
          </a:p>
          <a:p>
            <a:pPr marL="0" indent="0">
              <a:buNone/>
            </a:pPr>
            <a:r>
              <a:rPr lang="en-US" sz="1400" dirty="0" smtClean="0">
                <a:hlinkClick r:id="rId56"/>
              </a:rPr>
              <a:t>Observatory</a:t>
            </a:r>
            <a:r>
              <a:rPr lang="en-US" sz="1400" dirty="0"/>
              <a:t> </a:t>
            </a:r>
            <a:endParaRPr lang="en-US" sz="1400" dirty="0" smtClean="0"/>
          </a:p>
          <a:p>
            <a:pPr marL="0" indent="0">
              <a:buNone/>
            </a:pPr>
            <a:r>
              <a:rPr lang="en-US" sz="1400" dirty="0" smtClean="0">
                <a:hlinkClick r:id="rId57"/>
              </a:rPr>
              <a:t>optical</a:t>
            </a:r>
            <a:r>
              <a:rPr lang="en-US" sz="1400" dirty="0"/>
              <a:t> </a:t>
            </a:r>
            <a:endParaRPr lang="en-US" sz="1400" dirty="0" smtClean="0"/>
          </a:p>
          <a:p>
            <a:pPr marL="0" indent="0">
              <a:buNone/>
            </a:pPr>
            <a:r>
              <a:rPr lang="en-US" sz="1400" dirty="0" smtClean="0">
                <a:hlinkClick r:id="rId58"/>
              </a:rPr>
              <a:t>opticians</a:t>
            </a:r>
            <a:r>
              <a:rPr lang="en-US" sz="1400" dirty="0"/>
              <a:t> </a:t>
            </a:r>
            <a:endParaRPr lang="en-US" sz="1400" dirty="0" smtClean="0"/>
          </a:p>
          <a:p>
            <a:pPr marL="0" indent="0">
              <a:buNone/>
            </a:pPr>
            <a:r>
              <a:rPr lang="en-US" sz="1400" dirty="0" smtClean="0">
                <a:hlinkClick r:id="rId59"/>
              </a:rPr>
              <a:t>Paris </a:t>
            </a:r>
            <a:r>
              <a:rPr lang="en-US" sz="1400" dirty="0">
                <a:hlinkClick r:id="rId59"/>
              </a:rPr>
              <a:t>Observatory</a:t>
            </a:r>
            <a:r>
              <a:rPr lang="en-US" sz="1400" dirty="0"/>
              <a:t> </a:t>
            </a:r>
            <a:endParaRPr lang="en-US" sz="1400" dirty="0" smtClean="0"/>
          </a:p>
          <a:p>
            <a:pPr marL="0" indent="0">
              <a:buNone/>
            </a:pPr>
            <a:r>
              <a:rPr lang="en-US" sz="1400" dirty="0" smtClean="0">
                <a:hlinkClick r:id="rId60"/>
              </a:rPr>
              <a:t>photographic</a:t>
            </a:r>
            <a:r>
              <a:rPr lang="en-US" sz="1400" dirty="0"/>
              <a:t> </a:t>
            </a:r>
            <a:endParaRPr lang="en-US" sz="1400" dirty="0" smtClean="0"/>
          </a:p>
          <a:p>
            <a:pPr marL="0" indent="0">
              <a:buNone/>
            </a:pPr>
            <a:r>
              <a:rPr lang="en-US" sz="1400" dirty="0" smtClean="0">
                <a:hlinkClick r:id="rId61"/>
              </a:rPr>
              <a:t>Planets</a:t>
            </a:r>
            <a:endParaRPr lang="en-US" sz="1400" dirty="0" smtClean="0"/>
          </a:p>
          <a:p>
            <a:pPr marL="0" indent="0">
              <a:buNone/>
            </a:pPr>
            <a:r>
              <a:rPr lang="en-US" sz="1400" dirty="0" smtClean="0">
                <a:hlinkClick r:id="rId62"/>
              </a:rPr>
              <a:t>plate</a:t>
            </a:r>
            <a:r>
              <a:rPr lang="en-US" sz="1400" dirty="0"/>
              <a:t> </a:t>
            </a:r>
            <a:endParaRPr lang="en-US" sz="1400" dirty="0" smtClean="0"/>
          </a:p>
          <a:p>
            <a:pPr marL="0" indent="0">
              <a:buNone/>
            </a:pPr>
            <a:r>
              <a:rPr lang="en-US" sz="1400" dirty="0" smtClean="0">
                <a:hlinkClick r:id="rId63"/>
              </a:rPr>
              <a:t>Polar axis</a:t>
            </a:r>
            <a:r>
              <a:rPr lang="en-US" sz="1400" dirty="0"/>
              <a:t> </a:t>
            </a:r>
            <a:endParaRPr lang="en-US" sz="1400" dirty="0" smtClean="0"/>
          </a:p>
          <a:p>
            <a:pPr marL="0" indent="0">
              <a:buNone/>
            </a:pPr>
            <a:r>
              <a:rPr lang="en-US" sz="1400" dirty="0" smtClean="0">
                <a:hlinkClick r:id="rId64"/>
              </a:rPr>
              <a:t>polishing</a:t>
            </a:r>
            <a:r>
              <a:rPr lang="en-US" sz="1400" dirty="0"/>
              <a:t> </a:t>
            </a:r>
            <a:endParaRPr lang="en-US" sz="1400" dirty="0" smtClean="0"/>
          </a:p>
          <a:p>
            <a:pPr marL="0" indent="0">
              <a:buNone/>
            </a:pPr>
            <a:r>
              <a:rPr lang="en-US" sz="1400" dirty="0" smtClean="0">
                <a:hlinkClick r:id="rId65"/>
              </a:rPr>
              <a:t>prism</a:t>
            </a:r>
            <a:r>
              <a:rPr lang="en-US" sz="1400" dirty="0"/>
              <a:t> </a:t>
            </a:r>
            <a:endParaRPr lang="en-US" sz="1400" dirty="0" smtClean="0"/>
          </a:p>
          <a:p>
            <a:pPr marL="0" indent="0">
              <a:buNone/>
            </a:pPr>
            <a:r>
              <a:rPr lang="en-US" sz="1400" dirty="0" smtClean="0">
                <a:hlinkClick r:id="rId66"/>
              </a:rPr>
              <a:t>quadrant</a:t>
            </a:r>
            <a:r>
              <a:rPr lang="en-US" sz="1400" dirty="0"/>
              <a:t> </a:t>
            </a:r>
            <a:endParaRPr lang="en-US" sz="1400" dirty="0" smtClean="0"/>
          </a:p>
          <a:p>
            <a:pPr marL="0" indent="0">
              <a:buNone/>
            </a:pPr>
            <a:endParaRPr lang="en-US" sz="1400" dirty="0" smtClean="0">
              <a:hlinkClick r:id="rId67"/>
            </a:endParaRPr>
          </a:p>
          <a:p>
            <a:pPr marL="0" indent="0">
              <a:buNone/>
            </a:pPr>
            <a:r>
              <a:rPr lang="en-US" sz="1400" dirty="0" smtClean="0">
                <a:hlinkClick r:id="rId67"/>
              </a:rPr>
              <a:t>Ramsden</a:t>
            </a:r>
            <a:r>
              <a:rPr lang="en-US" sz="1400" dirty="0"/>
              <a:t> </a:t>
            </a:r>
            <a:r>
              <a:rPr lang="en-US" sz="1400" dirty="0">
                <a:hlinkClick r:id="rId68"/>
              </a:rPr>
              <a:t>reﬂecting </a:t>
            </a:r>
            <a:endParaRPr lang="en-US" sz="1400" dirty="0" smtClean="0">
              <a:hlinkClick r:id="rId68"/>
            </a:endParaRPr>
          </a:p>
          <a:p>
            <a:pPr marL="0" indent="0">
              <a:buNone/>
            </a:pPr>
            <a:r>
              <a:rPr lang="en-US" sz="1400" dirty="0" smtClean="0">
                <a:hlinkClick r:id="rId68"/>
              </a:rPr>
              <a:t>telescope</a:t>
            </a:r>
            <a:r>
              <a:rPr lang="en-US" sz="1400" dirty="0"/>
              <a:t> </a:t>
            </a:r>
            <a:endParaRPr lang="en-US" sz="1400" dirty="0" smtClean="0"/>
          </a:p>
          <a:p>
            <a:pPr marL="0" indent="0">
              <a:buNone/>
            </a:pPr>
            <a:r>
              <a:rPr lang="en-US" sz="1400" dirty="0" smtClean="0">
                <a:hlinkClick r:id="rId69"/>
              </a:rPr>
              <a:t>reﬂector</a:t>
            </a:r>
            <a:r>
              <a:rPr lang="en-US" sz="1400" dirty="0"/>
              <a:t> </a:t>
            </a:r>
            <a:endParaRPr lang="en-US" sz="1400" dirty="0" smtClean="0"/>
          </a:p>
          <a:p>
            <a:pPr marL="0" indent="0">
              <a:buNone/>
            </a:pPr>
            <a:r>
              <a:rPr lang="en-US" sz="1400" dirty="0" smtClean="0">
                <a:hlinkClick r:id="rId70"/>
              </a:rPr>
              <a:t>refracting</a:t>
            </a:r>
            <a:r>
              <a:rPr lang="en-US" sz="1400" dirty="0"/>
              <a:t> </a:t>
            </a:r>
            <a:endParaRPr lang="en-US" sz="1400" dirty="0" smtClean="0"/>
          </a:p>
          <a:p>
            <a:pPr marL="0" indent="0">
              <a:buNone/>
            </a:pPr>
            <a:r>
              <a:rPr lang="en-US" sz="1400" dirty="0" smtClean="0">
                <a:hlinkClick r:id="rId71"/>
              </a:rPr>
              <a:t>refractor</a:t>
            </a:r>
            <a:r>
              <a:rPr lang="en-US" sz="1400" dirty="0"/>
              <a:t> </a:t>
            </a:r>
            <a:endParaRPr lang="en-US" sz="1400" dirty="0" smtClean="0"/>
          </a:p>
          <a:p>
            <a:pPr marL="0" indent="0">
              <a:buNone/>
            </a:pPr>
            <a:endParaRPr lang="en-US" sz="1400" dirty="0" smtClean="0">
              <a:hlinkClick r:id="rId72"/>
            </a:endParaRPr>
          </a:p>
          <a:p>
            <a:pPr marL="0" indent="0">
              <a:buNone/>
            </a:pPr>
            <a:endParaRPr lang="en-US" sz="1400" dirty="0">
              <a:hlinkClick r:id="rId72"/>
            </a:endParaRPr>
          </a:p>
          <a:p>
            <a:pPr marL="0" indent="0">
              <a:buNone/>
            </a:pPr>
            <a:endParaRPr lang="en-US" sz="1400" dirty="0" smtClean="0">
              <a:hlinkClick r:id="rId72"/>
            </a:endParaRPr>
          </a:p>
          <a:p>
            <a:pPr marL="0" indent="0">
              <a:buNone/>
            </a:pPr>
            <a:endParaRPr lang="en-US" sz="1400" dirty="0">
              <a:hlinkClick r:id="rId72"/>
            </a:endParaRPr>
          </a:p>
          <a:p>
            <a:pPr marL="0" indent="0">
              <a:buNone/>
            </a:pPr>
            <a:endParaRPr lang="en-US" sz="1400" dirty="0" smtClean="0">
              <a:hlinkClick r:id="rId72"/>
            </a:endParaRPr>
          </a:p>
          <a:p>
            <a:pPr marL="0" indent="0">
              <a:buNone/>
            </a:pPr>
            <a:r>
              <a:rPr lang="en-US" sz="1400" dirty="0" smtClean="0">
                <a:hlinkClick r:id="rId72"/>
              </a:rPr>
              <a:t>right ascension</a:t>
            </a:r>
            <a:endParaRPr lang="en-US" sz="1400" dirty="0" smtClean="0"/>
          </a:p>
          <a:p>
            <a:pPr marL="0" indent="0">
              <a:buNone/>
            </a:pPr>
            <a:r>
              <a:rPr lang="en-US" sz="1400" dirty="0" smtClean="0">
                <a:hlinkClick r:id="rId73"/>
              </a:rPr>
              <a:t>rotated</a:t>
            </a:r>
            <a:r>
              <a:rPr lang="en-US" sz="1400" dirty="0"/>
              <a:t> </a:t>
            </a:r>
            <a:endParaRPr lang="en-US" sz="1400" dirty="0" smtClean="0"/>
          </a:p>
          <a:p>
            <a:pPr marL="0" indent="0">
              <a:buNone/>
            </a:pPr>
            <a:r>
              <a:rPr lang="en-US" sz="1400" dirty="0" smtClean="0">
                <a:hlinkClick r:id="rId74"/>
              </a:rPr>
              <a:t>Royal </a:t>
            </a:r>
            <a:r>
              <a:rPr lang="en-US" sz="1400" dirty="0">
                <a:hlinkClick r:id="rId74"/>
              </a:rPr>
              <a:t>Society</a:t>
            </a:r>
            <a:r>
              <a:rPr lang="en-US" sz="1400" dirty="0"/>
              <a:t> </a:t>
            </a:r>
            <a:endParaRPr lang="en-US" sz="1400" dirty="0" smtClean="0"/>
          </a:p>
          <a:p>
            <a:pPr marL="0" indent="0">
              <a:buNone/>
            </a:pPr>
            <a:r>
              <a:rPr lang="en-US" sz="1400" dirty="0" smtClean="0">
                <a:hlinkClick r:id="rId75"/>
              </a:rPr>
              <a:t>satellites</a:t>
            </a:r>
            <a:r>
              <a:rPr lang="en-US" sz="1400" dirty="0"/>
              <a:t> </a:t>
            </a:r>
            <a:endParaRPr lang="en-US" sz="1400" dirty="0" smtClean="0"/>
          </a:p>
          <a:p>
            <a:pPr marL="0" indent="0">
              <a:buNone/>
            </a:pPr>
            <a:r>
              <a:rPr lang="en-US" sz="1400" dirty="0" smtClean="0">
                <a:hlinkClick r:id="rId76"/>
              </a:rPr>
              <a:t>scientiﬁc</a:t>
            </a:r>
            <a:r>
              <a:rPr lang="en-US" sz="1400" dirty="0"/>
              <a:t> </a:t>
            </a:r>
            <a:endParaRPr lang="en-US" sz="1400" dirty="0" smtClean="0"/>
          </a:p>
          <a:p>
            <a:pPr marL="0" indent="0">
              <a:buNone/>
            </a:pPr>
            <a:r>
              <a:rPr lang="en-US" sz="1400" dirty="0" smtClean="0">
                <a:hlinkClick r:id="rId77"/>
              </a:rPr>
              <a:t>slit</a:t>
            </a:r>
            <a:r>
              <a:rPr lang="en-US" sz="1400" dirty="0"/>
              <a:t> </a:t>
            </a:r>
            <a:endParaRPr lang="en-US" sz="1400" dirty="0" smtClean="0"/>
          </a:p>
          <a:p>
            <a:pPr marL="0" indent="0">
              <a:buNone/>
            </a:pPr>
            <a:r>
              <a:rPr lang="en-US" sz="1400" dirty="0" smtClean="0">
                <a:hlinkClick r:id="rId78"/>
              </a:rPr>
              <a:t>solar</a:t>
            </a:r>
            <a:r>
              <a:rPr lang="en-US" sz="1400" dirty="0"/>
              <a:t> </a:t>
            </a:r>
            <a:endParaRPr lang="en-US" sz="1400" dirty="0" smtClean="0"/>
          </a:p>
          <a:p>
            <a:pPr marL="0" indent="0">
              <a:buNone/>
            </a:pPr>
            <a:r>
              <a:rPr lang="en-US" sz="1400" dirty="0" smtClean="0">
                <a:hlinkClick r:id="rId79"/>
              </a:rPr>
              <a:t>spectra</a:t>
            </a:r>
            <a:r>
              <a:rPr lang="en-US" sz="1400" dirty="0"/>
              <a:t> </a:t>
            </a:r>
            <a:endParaRPr lang="en-US" sz="1400" dirty="0" smtClean="0"/>
          </a:p>
          <a:p>
            <a:pPr marL="0" indent="0">
              <a:buNone/>
            </a:pPr>
            <a:r>
              <a:rPr lang="en-US" sz="1400" dirty="0" smtClean="0">
                <a:hlinkClick r:id="rId80"/>
              </a:rPr>
              <a:t>spectrograph</a:t>
            </a:r>
            <a:r>
              <a:rPr lang="en-US" sz="1400" dirty="0"/>
              <a:t> </a:t>
            </a:r>
            <a:endParaRPr lang="en-US" sz="1400" dirty="0" smtClean="0"/>
          </a:p>
          <a:p>
            <a:pPr marL="0" indent="0">
              <a:buNone/>
            </a:pPr>
            <a:endParaRPr lang="en-US" sz="1400" dirty="0" smtClean="0">
              <a:hlinkClick r:id="rId81"/>
            </a:endParaRPr>
          </a:p>
          <a:p>
            <a:pPr marL="0" indent="0">
              <a:buNone/>
            </a:pPr>
            <a:r>
              <a:rPr lang="en-US" sz="1400" dirty="0" err="1" smtClean="0">
                <a:hlinkClick r:id="rId81"/>
              </a:rPr>
              <a:t>Spectro</a:t>
            </a:r>
            <a:r>
              <a:rPr lang="en-US" sz="1400" dirty="0" smtClean="0">
                <a:hlinkClick r:id="rId81"/>
              </a:rPr>
              <a:t> heliograph</a:t>
            </a:r>
            <a:r>
              <a:rPr lang="en-US" sz="1400" dirty="0"/>
              <a:t> </a:t>
            </a:r>
            <a:endParaRPr lang="en-US" sz="1400" dirty="0" smtClean="0"/>
          </a:p>
          <a:p>
            <a:pPr marL="0" indent="0">
              <a:buNone/>
            </a:pPr>
            <a:endParaRPr lang="en-US" sz="1400" dirty="0" smtClean="0"/>
          </a:p>
          <a:p>
            <a:pPr marL="0" indent="0">
              <a:buNone/>
            </a:pPr>
            <a:r>
              <a:rPr lang="en-US" sz="1400" dirty="0" smtClean="0">
                <a:hlinkClick r:id="rId82"/>
              </a:rPr>
              <a:t>spectrum</a:t>
            </a:r>
            <a:r>
              <a:rPr lang="en-US" sz="1400" dirty="0"/>
              <a:t> </a:t>
            </a:r>
            <a:endParaRPr lang="en-US" sz="1400" dirty="0" smtClean="0"/>
          </a:p>
          <a:p>
            <a:pPr marL="0" indent="0">
              <a:buNone/>
            </a:pPr>
            <a:r>
              <a:rPr lang="en-US" sz="1400" dirty="0" smtClean="0">
                <a:hlinkClick r:id="rId83"/>
              </a:rPr>
              <a:t>specula</a:t>
            </a:r>
            <a:r>
              <a:rPr lang="en-US" sz="1400" dirty="0"/>
              <a:t> </a:t>
            </a:r>
            <a:endParaRPr lang="en-US" sz="1400" dirty="0" smtClean="0"/>
          </a:p>
          <a:p>
            <a:pPr marL="0" indent="0">
              <a:buNone/>
            </a:pPr>
            <a:r>
              <a:rPr lang="en-US" sz="1400" dirty="0" smtClean="0">
                <a:hlinkClick r:id="rId84"/>
              </a:rPr>
              <a:t>speculum</a:t>
            </a:r>
            <a:r>
              <a:rPr lang="en-US" sz="1400" dirty="0"/>
              <a:t> </a:t>
            </a:r>
            <a:endParaRPr lang="en-US" sz="1400" dirty="0" smtClean="0"/>
          </a:p>
          <a:p>
            <a:pPr marL="0" indent="0">
              <a:buNone/>
            </a:pPr>
            <a:r>
              <a:rPr lang="en-US" sz="1400" dirty="0" smtClean="0">
                <a:hlinkClick r:id="rId85"/>
              </a:rPr>
              <a:t>speculum </a:t>
            </a:r>
            <a:r>
              <a:rPr lang="en-US" sz="1400" dirty="0">
                <a:hlinkClick r:id="rId85"/>
              </a:rPr>
              <a:t>metal</a:t>
            </a:r>
            <a:r>
              <a:rPr lang="en-US" sz="1400" dirty="0"/>
              <a:t> </a:t>
            </a:r>
            <a:endParaRPr lang="en-US" sz="1400" dirty="0" smtClean="0"/>
          </a:p>
          <a:p>
            <a:pPr marL="0" indent="0">
              <a:buNone/>
            </a:pPr>
            <a:r>
              <a:rPr lang="en-US" sz="1400" dirty="0" smtClean="0">
                <a:hlinkClick r:id="rId86"/>
              </a:rPr>
              <a:t>spherical </a:t>
            </a:r>
            <a:r>
              <a:rPr lang="en-US" sz="1400" dirty="0">
                <a:hlinkClick r:id="rId86"/>
              </a:rPr>
              <a:t>aberration</a:t>
            </a:r>
            <a:r>
              <a:rPr lang="en-US" sz="1400" dirty="0"/>
              <a:t> </a:t>
            </a:r>
            <a:endParaRPr lang="en-US" sz="1400" dirty="0" smtClean="0"/>
          </a:p>
          <a:p>
            <a:pPr marL="0" indent="0">
              <a:buNone/>
            </a:pPr>
            <a:r>
              <a:rPr lang="en-US" sz="1400" dirty="0" smtClean="0">
                <a:hlinkClick r:id="rId87"/>
              </a:rPr>
              <a:t>stellar</a:t>
            </a:r>
            <a:r>
              <a:rPr lang="en-US" sz="1400" dirty="0"/>
              <a:t> </a:t>
            </a:r>
            <a:r>
              <a:rPr lang="en-US" sz="1400" dirty="0">
                <a:hlinkClick r:id="rId88"/>
              </a:rPr>
              <a:t>surface</a:t>
            </a:r>
            <a:r>
              <a:rPr lang="en-US" sz="1400" dirty="0"/>
              <a:t> </a:t>
            </a:r>
            <a:endParaRPr lang="en-US" sz="1400" dirty="0" smtClean="0"/>
          </a:p>
          <a:p>
            <a:pPr marL="0" indent="0">
              <a:buNone/>
            </a:pPr>
            <a:r>
              <a:rPr lang="en-US" sz="1400" dirty="0" smtClean="0">
                <a:hlinkClick r:id="rId89"/>
              </a:rPr>
              <a:t>Trans</a:t>
            </a:r>
            <a:r>
              <a:rPr lang="en-US" sz="1400" dirty="0"/>
              <a:t> </a:t>
            </a:r>
            <a:r>
              <a:rPr lang="en-US" sz="1400" dirty="0">
                <a:hlinkClick r:id="rId90"/>
              </a:rPr>
              <a:t>transit circle</a:t>
            </a:r>
            <a:r>
              <a:rPr lang="en-US" sz="1400" dirty="0"/>
              <a:t> </a:t>
            </a:r>
            <a:endParaRPr lang="en-US" sz="1400" dirty="0" smtClean="0"/>
          </a:p>
          <a:p>
            <a:pPr marL="0" indent="0">
              <a:buNone/>
            </a:pPr>
            <a:r>
              <a:rPr lang="en-US" sz="1400" dirty="0" smtClean="0">
                <a:hlinkClick r:id="rId91"/>
              </a:rPr>
              <a:t>Troughton</a:t>
            </a:r>
            <a:r>
              <a:rPr lang="en-US" sz="1400" dirty="0"/>
              <a:t> </a:t>
            </a:r>
            <a:r>
              <a:rPr lang="en-US" sz="1400" dirty="0">
                <a:hlinkClick r:id="rId92"/>
              </a:rPr>
              <a:t>tube</a:t>
            </a:r>
            <a:r>
              <a:rPr lang="en-US" sz="1400" dirty="0"/>
              <a:t> </a:t>
            </a:r>
            <a:endParaRPr lang="en-US" sz="1400" dirty="0" smtClean="0"/>
          </a:p>
          <a:p>
            <a:pPr marL="0" indent="0">
              <a:buNone/>
            </a:pPr>
            <a:r>
              <a:rPr lang="en-US" sz="1400" dirty="0" smtClean="0">
                <a:hlinkClick r:id="rId93"/>
              </a:rPr>
              <a:t>Vide </a:t>
            </a:r>
            <a:r>
              <a:rPr lang="en-US" sz="1400" dirty="0">
                <a:hlinkClick r:id="rId93"/>
              </a:rPr>
              <a:t>Ref</a:t>
            </a:r>
            <a:r>
              <a:rPr lang="en-US" sz="1400" dirty="0"/>
              <a:t> </a:t>
            </a:r>
            <a:r>
              <a:rPr lang="en-US" sz="1400" dirty="0">
                <a:hlinkClick r:id="rId94"/>
              </a:rPr>
              <a:t>Yerkes</a:t>
            </a:r>
            <a:endParaRPr lang="en-US" sz="1400" dirty="0"/>
          </a:p>
          <a:p>
            <a:pPr marL="0" indent="0">
              <a:buNone/>
            </a:pPr>
            <a:endParaRPr lang="en-US" sz="1400" dirty="0"/>
          </a:p>
        </p:txBody>
      </p:sp>
    </p:spTree>
    <p:extLst>
      <p:ext uri="{BB962C8B-B14F-4D97-AF65-F5344CB8AC3E}">
        <p14:creationId xmlns:p14="http://schemas.microsoft.com/office/powerpoint/2010/main" val="3484253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0"/>
            <a:ext cx="1219200" cy="258762"/>
          </a:xfrm>
        </p:spPr>
        <p:txBody>
          <a:bodyPr>
            <a:noAutofit/>
          </a:bodyPr>
          <a:lstStyle/>
          <a:p>
            <a:r>
              <a:rPr lang="en-US" sz="1400" dirty="0" smtClean="0"/>
              <a:t>DAILY EDITS</a:t>
            </a:r>
            <a:endParaRPr lang="en-US" sz="1400" dirty="0"/>
          </a:p>
        </p:txBody>
      </p:sp>
      <p:sp>
        <p:nvSpPr>
          <p:cNvPr id="3" name="Content Placeholder 2"/>
          <p:cNvSpPr>
            <a:spLocks noGrp="1"/>
          </p:cNvSpPr>
          <p:nvPr>
            <p:ph idx="1"/>
          </p:nvPr>
        </p:nvSpPr>
        <p:spPr>
          <a:xfrm>
            <a:off x="76200" y="304800"/>
            <a:ext cx="8991600" cy="6400800"/>
          </a:xfrm>
        </p:spPr>
        <p:txBody>
          <a:bodyPr>
            <a:normAutofit fontScale="55000" lnSpcReduction="20000"/>
          </a:bodyPr>
          <a:lstStyle/>
          <a:p>
            <a:pPr marL="0" indent="0">
              <a:buNone/>
            </a:pPr>
            <a:r>
              <a:rPr lang="en-US" dirty="0" err="1"/>
              <a:t>april</a:t>
            </a:r>
            <a:r>
              <a:rPr lang="en-US" dirty="0"/>
              <a:t> 29 is the anniversary of the birth day of a Jazz musician who begun playing the piano at age 7. By age 15, Edward Kennedy “Duke” Ellington was composing original songs. As a bandleader, Ellington and his fellow musicians play together for more than 50 year. Ellington develops a unique sound. Many of his work, such as “In a Sentimental  </a:t>
            </a:r>
          </a:p>
          <a:p>
            <a:pPr marL="0" indent="0">
              <a:buNone/>
            </a:pPr>
            <a:r>
              <a:rPr lang="en-US" dirty="0"/>
              <a:t> </a:t>
            </a:r>
          </a:p>
          <a:p>
            <a:pPr marL="0" indent="0">
              <a:buNone/>
            </a:pPr>
            <a:r>
              <a:rPr lang="en-US" dirty="0"/>
              <a:t> </a:t>
            </a:r>
          </a:p>
          <a:p>
            <a:pPr marL="0" indent="0">
              <a:buNone/>
            </a:pPr>
            <a:r>
              <a:rPr lang="en-US" dirty="0" err="1"/>
              <a:t>april</a:t>
            </a:r>
            <a:r>
              <a:rPr lang="en-US" dirty="0"/>
              <a:t> 18 1923, was opening day for </a:t>
            </a:r>
            <a:r>
              <a:rPr lang="en-US" dirty="0" err="1"/>
              <a:t>yankee</a:t>
            </a:r>
            <a:r>
              <a:rPr lang="en-US" dirty="0"/>
              <a:t> stadium. on that day, 74,000 baseball fans watch a game between the </a:t>
            </a:r>
            <a:r>
              <a:rPr lang="en-US" dirty="0" err="1"/>
              <a:t>yankees</a:t>
            </a:r>
            <a:r>
              <a:rPr lang="en-US" dirty="0"/>
              <a:t> and the </a:t>
            </a:r>
            <a:r>
              <a:rPr lang="en-US" dirty="0" err="1"/>
              <a:t>boston</a:t>
            </a:r>
            <a:r>
              <a:rPr lang="en-US" dirty="0"/>
              <a:t> red sox. the new stadium was “christened” when </a:t>
            </a:r>
            <a:r>
              <a:rPr lang="en-US" dirty="0" err="1"/>
              <a:t>yankee</a:t>
            </a:r>
            <a:r>
              <a:rPr lang="en-US" dirty="0"/>
              <a:t> slugger babe </a:t>
            </a:r>
            <a:r>
              <a:rPr lang="en-US" dirty="0" err="1"/>
              <a:t>ruth</a:t>
            </a:r>
            <a:r>
              <a:rPr lang="en-US" dirty="0"/>
              <a:t> knocked a game-winning homerun in to right flied. Yankee Stadium is </a:t>
            </a:r>
            <a:r>
              <a:rPr lang="en-US" dirty="0" err="1"/>
              <a:t>offen</a:t>
            </a:r>
            <a:r>
              <a:rPr lang="en-US" dirty="0"/>
              <a:t> called “The House That </a:t>
            </a:r>
            <a:r>
              <a:rPr lang="en-US" dirty="0" err="1"/>
              <a:t>ruth</a:t>
            </a:r>
            <a:r>
              <a:rPr lang="en-US" dirty="0"/>
              <a:t> Built because Babes popularity made it famous. </a:t>
            </a:r>
            <a:r>
              <a:rPr lang="en-US" dirty="0" err="1"/>
              <a:t>yankee</a:t>
            </a:r>
            <a:r>
              <a:rPr lang="en-US" dirty="0"/>
              <a:t> stadium has earned the title “The home of champions</a:t>
            </a:r>
            <a:r>
              <a:rPr lang="en-US" dirty="0" smtClean="0"/>
              <a:t>”</a:t>
            </a:r>
          </a:p>
          <a:p>
            <a:pPr marL="0" indent="0">
              <a:buNone/>
            </a:pPr>
            <a:endParaRPr lang="en-US" dirty="0"/>
          </a:p>
          <a:p>
            <a:pPr marL="0" indent="0">
              <a:buNone/>
            </a:pPr>
            <a:endParaRPr lang="en-US" dirty="0"/>
          </a:p>
          <a:p>
            <a:pPr marL="0" indent="0">
              <a:buNone/>
            </a:pPr>
            <a:r>
              <a:rPr lang="en-US" dirty="0"/>
              <a:t>Captain John Smith of Jamestown, Virginia once said that Pocahontas saved his colony from death and famine. Pocahontas was the daughter of an Algonquin </a:t>
            </a:r>
            <a:r>
              <a:rPr lang="en-US" dirty="0" err="1"/>
              <a:t>indian</a:t>
            </a:r>
            <a:r>
              <a:rPr lang="en-US" dirty="0"/>
              <a:t> </a:t>
            </a:r>
            <a:r>
              <a:rPr lang="en-US" dirty="0" err="1"/>
              <a:t>cheif</a:t>
            </a:r>
            <a:r>
              <a:rPr lang="en-US" dirty="0"/>
              <a:t>. As a young girl, she is said to have saved Smiths life. No one nose for sure if the story is true, but she did help to keep piece between the colonists and Indians. Later, Pocahontas married a colonist name John Rolfe she dyed at age 22 on March 21, 1617.</a:t>
            </a:r>
          </a:p>
          <a:p>
            <a:pPr marL="0" indent="0">
              <a:buNone/>
            </a:pPr>
            <a:endParaRPr lang="en-US" dirty="0" smtClean="0"/>
          </a:p>
          <a:p>
            <a:pPr marL="0" indent="0">
              <a:buNone/>
            </a:pPr>
            <a:endParaRPr lang="en-US" dirty="0" smtClean="0"/>
          </a:p>
          <a:p>
            <a:pPr marL="0" indent="0">
              <a:buNone/>
            </a:pPr>
            <a:r>
              <a:rPr lang="en-US" dirty="0" smtClean="0"/>
              <a:t>They </a:t>
            </a:r>
            <a:r>
              <a:rPr lang="en-US" dirty="0"/>
              <a:t>were the only airmen whom never lost a American bomber during there World War II missions. They were the Tuskegee Airmen, African-</a:t>
            </a:r>
            <a:r>
              <a:rPr lang="en-US" dirty="0" err="1"/>
              <a:t>american</a:t>
            </a:r>
            <a:r>
              <a:rPr lang="en-US" dirty="0"/>
              <a:t> pilots who took their name from the airfield in Tuskegee, Alabama where they trained. The 992 black pilots went to battle on March 22, 1941 they flew more than 15,000 missions in North Africa Sicily, and Europe. They shot down more then 100 enemy plains</a:t>
            </a:r>
            <a:r>
              <a:rPr lang="en-US" dirty="0" smtClean="0"/>
              <a:t>.</a:t>
            </a:r>
            <a:endParaRPr lang="en-US" dirty="0"/>
          </a:p>
        </p:txBody>
      </p:sp>
    </p:spTree>
    <p:extLst>
      <p:ext uri="{BB962C8B-B14F-4D97-AF65-F5344CB8AC3E}">
        <p14:creationId xmlns:p14="http://schemas.microsoft.com/office/powerpoint/2010/main" val="1311711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Image result for PRESENTATION RUBRIC HIGH SCHOOL"/>
          <p:cNvPicPr/>
          <p:nvPr/>
        </p:nvPicPr>
        <p:blipFill>
          <a:blip r:embed="rId2">
            <a:extLst>
              <a:ext uri="{28A0092B-C50C-407E-A947-70E740481C1C}">
                <a14:useLocalDpi xmlns:a14="http://schemas.microsoft.com/office/drawing/2010/main" val="0"/>
              </a:ext>
            </a:extLst>
          </a:blip>
          <a:srcRect/>
          <a:stretch>
            <a:fillRect/>
          </a:stretch>
        </p:blipFill>
        <p:spPr bwMode="auto">
          <a:xfrm>
            <a:off x="260350" y="65405"/>
            <a:ext cx="8623300" cy="6727190"/>
          </a:xfrm>
          <a:prstGeom prst="rect">
            <a:avLst/>
          </a:prstGeom>
          <a:noFill/>
          <a:ln>
            <a:noFill/>
          </a:ln>
        </p:spPr>
      </p:pic>
    </p:spTree>
    <p:extLst>
      <p:ext uri="{BB962C8B-B14F-4D97-AF65-F5344CB8AC3E}">
        <p14:creationId xmlns:p14="http://schemas.microsoft.com/office/powerpoint/2010/main" val="883136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Autofit/>
          </a:bodyPr>
          <a:lstStyle/>
          <a:p>
            <a:pPr marL="0" indent="0">
              <a:buNone/>
            </a:pPr>
            <a:r>
              <a:rPr lang="en-US" sz="1200" dirty="0">
                <a:latin typeface="Comic Sans MS" panose="030F0702030302020204" pitchFamily="66" charset="0"/>
              </a:rPr>
              <a:t>RESOURSES  TIMELINES</a:t>
            </a:r>
          </a:p>
          <a:p>
            <a:pPr marL="0" indent="0">
              <a:buNone/>
            </a:pPr>
            <a:r>
              <a:rPr lang="en-US" sz="1200" u="sng" dirty="0">
                <a:latin typeface="Comic Sans MS" panose="030F0702030302020204" pitchFamily="66" charset="0"/>
                <a:hlinkClick r:id="rId2"/>
              </a:rPr>
              <a:t>https://s3.amazonaws.com/</a:t>
            </a:r>
            <a:r>
              <a:rPr lang="en-US" sz="1200" u="sng" dirty="0" err="1">
                <a:latin typeface="Comic Sans MS" panose="030F0702030302020204" pitchFamily="66" charset="0"/>
                <a:hlinkClick r:id="rId2"/>
              </a:rPr>
              <a:t>scschoolfiles</a:t>
            </a:r>
            <a:r>
              <a:rPr lang="en-US" sz="1200" u="sng" dirty="0">
                <a:latin typeface="Comic Sans MS" panose="030F0702030302020204" pitchFamily="66" charset="0"/>
                <a:hlinkClick r:id="rId2"/>
              </a:rPr>
              <a:t>/819/1600’s_timeline.pptx</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3"/>
              </a:rPr>
              <a:t>https://s3.amazonaws.com/</a:t>
            </a:r>
            <a:r>
              <a:rPr lang="en-US" sz="1200" u="sng" dirty="0" err="1">
                <a:latin typeface="Comic Sans MS" panose="030F0702030302020204" pitchFamily="66" charset="0"/>
                <a:hlinkClick r:id="rId3"/>
              </a:rPr>
              <a:t>scschoolfiles</a:t>
            </a:r>
            <a:r>
              <a:rPr lang="en-US" sz="1200" u="sng" dirty="0">
                <a:latin typeface="Comic Sans MS" panose="030F0702030302020204" pitchFamily="66" charset="0"/>
                <a:hlinkClick r:id="rId3"/>
              </a:rPr>
              <a:t>/819/1700’s_timeline.pptx</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4"/>
              </a:rPr>
              <a:t>https://s3.amazonaws.com/</a:t>
            </a:r>
            <a:r>
              <a:rPr lang="en-US" sz="1200" u="sng" dirty="0" err="1">
                <a:latin typeface="Comic Sans MS" panose="030F0702030302020204" pitchFamily="66" charset="0"/>
                <a:hlinkClick r:id="rId4"/>
              </a:rPr>
              <a:t>scschoolfiles</a:t>
            </a:r>
            <a:r>
              <a:rPr lang="en-US" sz="1200" u="sng" dirty="0">
                <a:latin typeface="Comic Sans MS" panose="030F0702030302020204" pitchFamily="66" charset="0"/>
                <a:hlinkClick r:id="rId4"/>
              </a:rPr>
              <a:t>/819/1800’s_timeline.pptx</a:t>
            </a:r>
            <a:endParaRPr lang="en-US" sz="1200" dirty="0">
              <a:latin typeface="Comic Sans MS" panose="030F0702030302020204" pitchFamily="66" charset="0"/>
            </a:endParaRPr>
          </a:p>
          <a:p>
            <a:pPr marL="0" indent="0">
              <a:buNone/>
            </a:pPr>
            <a:r>
              <a:rPr lang="en-US" sz="1200" dirty="0">
                <a:latin typeface="Comic Sans MS" panose="030F0702030302020204" pitchFamily="66" charset="0"/>
              </a:rPr>
              <a:t> </a:t>
            </a:r>
          </a:p>
          <a:p>
            <a:pPr marL="0" indent="0">
              <a:buNone/>
            </a:pPr>
            <a:r>
              <a:rPr lang="en-US" sz="1200" dirty="0">
                <a:latin typeface="Comic Sans MS" panose="030F0702030302020204" pitchFamily="66" charset="0"/>
              </a:rPr>
              <a:t>ENCYCLOPEDIAS</a:t>
            </a:r>
          </a:p>
          <a:p>
            <a:pPr marL="0" indent="0">
              <a:buNone/>
            </a:pPr>
            <a:r>
              <a:rPr lang="en-US" sz="1200" u="sng" dirty="0">
                <a:latin typeface="Comic Sans MS" panose="030F0702030302020204" pitchFamily="66" charset="0"/>
                <a:hlinkClick r:id="rId5"/>
              </a:rPr>
              <a:t>https://www.britannica.com/</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6"/>
              </a:rPr>
              <a:t>https://www.si.edu/explore</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7"/>
              </a:rPr>
              <a:t>https://www.census.gov/history/www/through_the_decades/fast_facts/1900_fast_facts.html</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8"/>
              </a:rPr>
              <a:t>http://www.encyclopedia.com/science-and-technology/computers-and-electrical-engineering/electrical-engineering/radio</a:t>
            </a:r>
            <a:endParaRPr lang="en-US" sz="1200" dirty="0">
              <a:latin typeface="Comic Sans MS" panose="030F0702030302020204" pitchFamily="66" charset="0"/>
            </a:endParaRPr>
          </a:p>
          <a:p>
            <a:pPr marL="0" indent="0">
              <a:buNone/>
            </a:pPr>
            <a:r>
              <a:rPr lang="en-US" sz="1200" dirty="0">
                <a:latin typeface="Comic Sans MS" panose="030F0702030302020204" pitchFamily="66" charset="0"/>
              </a:rPr>
              <a:t> </a:t>
            </a:r>
          </a:p>
          <a:p>
            <a:pPr marL="0" indent="0">
              <a:buNone/>
            </a:pPr>
            <a:r>
              <a:rPr lang="en-US" sz="1200" dirty="0">
                <a:latin typeface="Comic Sans MS" panose="030F0702030302020204" pitchFamily="66" charset="0"/>
              </a:rPr>
              <a:t>LOG/DIARY</a:t>
            </a:r>
          </a:p>
          <a:p>
            <a:pPr marL="0" indent="0">
              <a:buNone/>
            </a:pPr>
            <a:r>
              <a:rPr lang="en-US" sz="1200" u="sng" dirty="0">
                <a:latin typeface="Comic Sans MS" panose="030F0702030302020204" pitchFamily="66" charset="0"/>
                <a:hlinkClick r:id="rId9"/>
              </a:rPr>
              <a:t>https://www.google.com/search?q=LOGS+DIARY+PAGES&amp;rlz=1C1NHXL_enUS696US696&amp;espv=2&amp;tbm=isch&amp;tbo=u&amp;source=univ&amp;sa=X&amp;ved=0ahUKEwiMioLS8OLSAhWV0YMKHeQpDiIQsAQIGg&amp;biw=1366&amp;bih=638</a:t>
            </a:r>
            <a:endParaRPr lang="en-US" sz="1200" dirty="0">
              <a:latin typeface="Comic Sans MS" panose="030F0702030302020204" pitchFamily="66" charset="0"/>
            </a:endParaRPr>
          </a:p>
          <a:p>
            <a:pPr marL="0" indent="0">
              <a:buNone/>
            </a:pPr>
            <a:r>
              <a:rPr lang="en-US" sz="1200" dirty="0" smtClean="0">
                <a:latin typeface="Comic Sans MS" panose="030F0702030302020204" pitchFamily="66" charset="0"/>
              </a:rPr>
              <a:t>BORDERS </a:t>
            </a:r>
            <a:r>
              <a:rPr lang="en-US" sz="1200" dirty="0">
                <a:latin typeface="Comic Sans MS" panose="030F0702030302020204" pitchFamily="66" charset="0"/>
              </a:rPr>
              <a:t>FOR LOG OR DIARY</a:t>
            </a:r>
          </a:p>
          <a:p>
            <a:pPr marL="0" indent="0">
              <a:buNone/>
            </a:pPr>
            <a:r>
              <a:rPr lang="en-US" sz="1200" u="sng" dirty="0">
                <a:latin typeface="Comic Sans MS" panose="030F0702030302020204" pitchFamily="66" charset="0"/>
                <a:hlinkClick r:id="rId10"/>
              </a:rPr>
              <a:t>https://www.google.com/search?q=BORDER&amp;rlz=1C1NHXL_enUS696US696&amp;source=lnms&amp;tbm=isch&amp;sa=X&amp;ved=0ahUKEwjbq7-bkuPSAhWd2YMKHRCFCgIQ_AUICCgB&amp;biw=1366&amp;bih=638</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11"/>
              </a:rPr>
              <a:t>https://s3.amazonaws.com/scschoolfiles/819/journal.docx</a:t>
            </a:r>
            <a:endParaRPr lang="en-US" sz="1200" dirty="0">
              <a:latin typeface="Comic Sans MS" panose="030F0702030302020204" pitchFamily="66" charset="0"/>
            </a:endParaRPr>
          </a:p>
          <a:p>
            <a:pPr marL="0" indent="0">
              <a:buNone/>
            </a:pPr>
            <a:r>
              <a:rPr lang="en-US" sz="1200" dirty="0">
                <a:latin typeface="Comic Sans MS" panose="030F0702030302020204" pitchFamily="66" charset="0"/>
              </a:rPr>
              <a:t> </a:t>
            </a:r>
          </a:p>
          <a:p>
            <a:pPr marL="0" indent="0">
              <a:buNone/>
            </a:pPr>
            <a:r>
              <a:rPr lang="en-US" sz="1200" dirty="0">
                <a:latin typeface="Comic Sans MS" panose="030F0702030302020204" pitchFamily="66" charset="0"/>
              </a:rPr>
              <a:t>SOME TOPICS</a:t>
            </a:r>
          </a:p>
          <a:p>
            <a:pPr marL="0" indent="0">
              <a:buNone/>
            </a:pPr>
            <a:r>
              <a:rPr lang="en-US" sz="1200" u="sng" dirty="0">
                <a:latin typeface="Comic Sans MS" panose="030F0702030302020204" pitchFamily="66" charset="0"/>
                <a:hlinkClick r:id="rId12"/>
              </a:rPr>
              <a:t>https://www.doubledtrailers.com/45-random-amazing-bizarre-horse-facts/</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8"/>
              </a:rPr>
              <a:t>http://www.encyclopedia.com/science-and-technology/computers-and-electrical-engineering/electrical-engineering/radio</a:t>
            </a:r>
            <a:r>
              <a:rPr lang="en-US" sz="1200" dirty="0">
                <a:latin typeface="Comic Sans MS" panose="030F0702030302020204" pitchFamily="66" charset="0"/>
              </a:rPr>
              <a:t> </a:t>
            </a:r>
          </a:p>
          <a:p>
            <a:pPr marL="0" indent="0">
              <a:buNone/>
            </a:pPr>
            <a:r>
              <a:rPr lang="en-US" sz="1200" u="sng" dirty="0">
                <a:latin typeface="Comic Sans MS" panose="030F0702030302020204" pitchFamily="66" charset="0"/>
                <a:hlinkClick r:id="rId13"/>
              </a:rPr>
              <a:t>https://www.thebalance.com/doctor-career-information-526008</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14"/>
              </a:rPr>
              <a:t>http://learn.org/articles/Medical_Doctor_Education_Career_and_Salary_FAQs.html</a:t>
            </a:r>
            <a:endParaRPr lang="en-US" sz="1200" dirty="0">
              <a:latin typeface="Comic Sans MS" panose="030F0702030302020204" pitchFamily="66" charset="0"/>
            </a:endParaRPr>
          </a:p>
          <a:p>
            <a:pPr marL="0" indent="0">
              <a:buNone/>
            </a:pPr>
            <a:r>
              <a:rPr lang="en-US" sz="1200" dirty="0">
                <a:latin typeface="Comic Sans MS" panose="030F0702030302020204" pitchFamily="66" charset="0"/>
              </a:rPr>
              <a:t> </a:t>
            </a:r>
          </a:p>
          <a:p>
            <a:pPr marL="0" indent="0">
              <a:buNone/>
            </a:pPr>
            <a:r>
              <a:rPr lang="en-US" sz="1200" dirty="0" smtClean="0">
                <a:latin typeface="Comic Sans MS" panose="030F0702030302020204" pitchFamily="66" charset="0"/>
              </a:rPr>
              <a:t>ASSORTMENT </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15"/>
              </a:rPr>
              <a:t>https://s3.amazonaws.com/scschoolfiles/819/february_02-27-2017b.pptx</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16"/>
              </a:rPr>
              <a:t>https://s3.amazonaws.com/scschoolfiles/819/commonpersuasivetechniques.ppt</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17"/>
              </a:rPr>
              <a:t>https://s3.amazonaws.com/scschoolfiles/819/summary_paraphrasing_quotes.pptx</a:t>
            </a:r>
            <a:endParaRPr lang="en-US" sz="1200" dirty="0">
              <a:latin typeface="Comic Sans MS" panose="030F0702030302020204" pitchFamily="66" charset="0"/>
            </a:endParaRPr>
          </a:p>
          <a:p>
            <a:pPr marL="0" indent="0">
              <a:buNone/>
            </a:pPr>
            <a:r>
              <a:rPr lang="en-US" sz="1200" u="sng" dirty="0">
                <a:latin typeface="Comic Sans MS" panose="030F0702030302020204" pitchFamily="66" charset="0"/>
                <a:hlinkClick r:id="rId18"/>
              </a:rPr>
              <a:t>https://s3.amazonaws.com/scschoolfiles/81</a:t>
            </a:r>
            <a:endParaRPr lang="en-US" sz="1200" dirty="0">
              <a:latin typeface="Comic Sans MS" panose="030F0702030302020204" pitchFamily="66" charset="0"/>
            </a:endParaRPr>
          </a:p>
          <a:p>
            <a:pPr marL="0" indent="0">
              <a:buNone/>
            </a:pPr>
            <a:endParaRPr lang="en-US" sz="1200" dirty="0">
              <a:latin typeface="Comic Sans MS" panose="030F0702030302020204" pitchFamily="66" charset="0"/>
            </a:endParaRPr>
          </a:p>
        </p:txBody>
      </p:sp>
    </p:spTree>
    <p:extLst>
      <p:ext uri="{BB962C8B-B14F-4D97-AF65-F5344CB8AC3E}">
        <p14:creationId xmlns:p14="http://schemas.microsoft.com/office/powerpoint/2010/main" val="47507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82999566"/>
              </p:ext>
            </p:extLst>
          </p:nvPr>
        </p:nvGraphicFramePr>
        <p:xfrm>
          <a:off x="152400" y="152400"/>
          <a:ext cx="8839200" cy="6400800"/>
        </p:xfrm>
        <a:graphic>
          <a:graphicData uri="http://schemas.openxmlformats.org/drawingml/2006/table">
            <a:tbl>
              <a:tblPr firstRow="1" bandRow="1">
                <a:tableStyleId>{5C22544A-7EE6-4342-B048-85BDC9FD1C3A}</a:tableStyleId>
              </a:tblPr>
              <a:tblGrid>
                <a:gridCol w="1767840"/>
                <a:gridCol w="1767840"/>
                <a:gridCol w="1767840"/>
                <a:gridCol w="1767840"/>
                <a:gridCol w="1767840"/>
              </a:tblGrid>
              <a:tr h="1280160">
                <a:tc>
                  <a:txBody>
                    <a:bodyPr/>
                    <a:lstStyle/>
                    <a:p>
                      <a:r>
                        <a:rPr lang="en-US" b="1" dirty="0" smtClean="0">
                          <a:solidFill>
                            <a:schemeClr val="tx1"/>
                          </a:solidFill>
                        </a:rPr>
                        <a:t>VOCABULARY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0160">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0160">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0160">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0160">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9120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75042466"/>
              </p:ext>
            </p:extLst>
          </p:nvPr>
        </p:nvGraphicFramePr>
        <p:xfrm>
          <a:off x="152400" y="152400"/>
          <a:ext cx="8839200" cy="6400800"/>
        </p:xfrm>
        <a:graphic>
          <a:graphicData uri="http://schemas.openxmlformats.org/drawingml/2006/table">
            <a:tbl>
              <a:tblPr firstRow="1" bandRow="1">
                <a:tableStyleId>{5C22544A-7EE6-4342-B048-85BDC9FD1C3A}</a:tableStyleId>
              </a:tblPr>
              <a:tblGrid>
                <a:gridCol w="1767840"/>
                <a:gridCol w="1767840"/>
                <a:gridCol w="1767840"/>
                <a:gridCol w="1767840"/>
                <a:gridCol w="1767840"/>
              </a:tblGrid>
              <a:tr h="1280160">
                <a:tc>
                  <a:txBody>
                    <a:bodyPr/>
                    <a:lstStyle/>
                    <a:p>
                      <a:r>
                        <a:rPr lang="en-US" b="1" dirty="0" smtClean="0">
                          <a:solidFill>
                            <a:schemeClr val="tx1"/>
                          </a:solidFill>
                        </a:rPr>
                        <a:t>VOCABULARY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0160">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0160">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0160">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0160">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693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0" y="2613024"/>
            <a:ext cx="6172200" cy="1470025"/>
          </a:xfrm>
        </p:spPr>
        <p:txBody>
          <a:bodyPr>
            <a:normAutofit fontScale="90000"/>
          </a:bodyPr>
          <a:lstStyle/>
          <a:p>
            <a:r>
              <a:rPr lang="en-US" dirty="0" smtClean="0"/>
              <a:t>MLA DOCUMENTATION  RESEARCH CITATION</a:t>
            </a:r>
            <a:br>
              <a:rPr lang="en-US" dirty="0" smtClean="0"/>
            </a:br>
            <a:r>
              <a:rPr lang="en-US" dirty="0" smtClean="0"/>
              <a:t>Use this bibliography </a:t>
            </a:r>
            <a:r>
              <a:rPr lang="en-US" dirty="0"/>
              <a:t>engine:  </a:t>
            </a:r>
            <a:r>
              <a:rPr lang="en-US" dirty="0">
                <a:hlinkClick r:id="rId3"/>
              </a:rPr>
              <a:t>http://www.easybib.com</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81633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3" name="Shape 763"/>
          <p:cNvSpPr txBox="1">
            <a:spLocks noGrp="1"/>
          </p:cNvSpPr>
          <p:nvPr>
            <p:ph type="title"/>
          </p:nvPr>
        </p:nvSpPr>
        <p:spPr>
          <a:xfrm>
            <a:off x="0" y="0"/>
            <a:ext cx="7379206" cy="1143000"/>
          </a:xfrm>
          <a:prstGeom prst="rect">
            <a:avLst/>
          </a:prstGeom>
          <a:noFill/>
          <a:ln>
            <a:noFill/>
          </a:ln>
        </p:spPr>
        <p:txBody>
          <a:bodyPr lIns="91425" tIns="45700" rIns="91425" bIns="45700" anchor="ctr" anchorCtr="0">
            <a:noAutofit/>
          </a:bodyPr>
          <a:lstStyle/>
          <a:p>
            <a:pPr lvl="0" algn="l">
              <a:spcBef>
                <a:spcPts val="0"/>
              </a:spcBef>
              <a:buClr>
                <a:srgbClr val="F559C8"/>
              </a:buClr>
              <a:buSzPct val="25000"/>
            </a:pPr>
            <a:r>
              <a:rPr lang="en-US" sz="1400" b="1" i="1" dirty="0" smtClean="0">
                <a:latin typeface="Comic Sans MS"/>
                <a:ea typeface="Comic Sans MS"/>
                <a:cs typeface="Comic Sans MS"/>
                <a:sym typeface="Comic Sans MS"/>
              </a:rPr>
              <a:t>Practice Book Documentation</a:t>
            </a:r>
            <a:r>
              <a:rPr lang="en-US" sz="1400" b="1" i="1" dirty="0">
                <a:latin typeface="Comic Sans MS"/>
                <a:ea typeface="Comic Sans MS"/>
                <a:cs typeface="Comic Sans MS"/>
                <a:sym typeface="Comic Sans MS"/>
              </a:rPr>
              <a:t>: </a:t>
            </a:r>
            <a:r>
              <a:rPr lang="en-US" sz="1400" b="1" i="1" dirty="0" smtClean="0">
                <a:latin typeface="Comic Sans MS"/>
                <a:ea typeface="Comic Sans MS"/>
                <a:cs typeface="Comic Sans MS"/>
                <a:sym typeface="Comic Sans MS"/>
              </a:rPr>
              <a:t> </a:t>
            </a:r>
            <a:r>
              <a:rPr lang="en-US" sz="1400" b="1" i="1" dirty="0">
                <a:latin typeface="Comic Sans MS"/>
                <a:ea typeface="Comic Sans MS"/>
                <a:cs typeface="Comic Sans MS"/>
                <a:sym typeface="Comic Sans MS"/>
              </a:rPr>
              <a:t/>
            </a:r>
            <a:br>
              <a:rPr lang="en-US" sz="1400" b="1" i="1" dirty="0">
                <a:latin typeface="Comic Sans MS"/>
                <a:ea typeface="Comic Sans MS"/>
                <a:cs typeface="Comic Sans MS"/>
                <a:sym typeface="Comic Sans MS"/>
              </a:rPr>
            </a:br>
            <a:r>
              <a:rPr lang="en-US" sz="1400" b="1" i="1" u="sng" dirty="0">
                <a:latin typeface="Comic Sans MS"/>
                <a:ea typeface="Comic Sans MS"/>
                <a:cs typeface="Comic Sans MS"/>
                <a:sym typeface="Comic Sans MS"/>
              </a:rPr>
              <a:t>1. Write the MLA documentation for 10 </a:t>
            </a:r>
            <a:br>
              <a:rPr lang="en-US" sz="1400" b="1" i="1" u="sng" dirty="0">
                <a:latin typeface="Comic Sans MS"/>
                <a:ea typeface="Comic Sans MS"/>
                <a:cs typeface="Comic Sans MS"/>
                <a:sym typeface="Comic Sans MS"/>
              </a:rPr>
            </a:br>
            <a:r>
              <a:rPr lang="en-US" sz="1400" b="1" i="1" u="sng" dirty="0" smtClean="0">
                <a:latin typeface="Comic Sans MS"/>
                <a:ea typeface="Comic Sans MS"/>
                <a:cs typeface="Comic Sans MS"/>
                <a:sym typeface="Comic Sans MS"/>
              </a:rPr>
              <a:t>2. Copy </a:t>
            </a:r>
            <a:r>
              <a:rPr lang="en-US" sz="1400" b="1" i="1" u="sng" dirty="0">
                <a:latin typeface="Comic Sans MS"/>
                <a:ea typeface="Comic Sans MS"/>
                <a:cs typeface="Comic Sans MS"/>
                <a:sym typeface="Comic Sans MS"/>
              </a:rPr>
              <a:t>only this </a:t>
            </a:r>
            <a:r>
              <a:rPr lang="en-US" sz="1400" b="1" i="1" u="sng" dirty="0" smtClean="0">
                <a:latin typeface="Comic Sans MS"/>
                <a:ea typeface="Comic Sans MS"/>
                <a:cs typeface="Comic Sans MS"/>
                <a:sym typeface="Comic Sans MS"/>
              </a:rPr>
              <a:t>SLIDE </a:t>
            </a:r>
            <a:r>
              <a:rPr lang="en-US" sz="1400" b="1" i="1" u="sng" dirty="0">
                <a:latin typeface="Comic Sans MS"/>
                <a:ea typeface="Comic Sans MS"/>
                <a:cs typeface="Comic Sans MS"/>
                <a:sym typeface="Comic Sans MS"/>
              </a:rPr>
              <a:t>to a new </a:t>
            </a:r>
            <a:r>
              <a:rPr lang="en-US" sz="1400" b="1" i="1" u="sng" dirty="0" smtClean="0">
                <a:latin typeface="Comic Sans MS"/>
                <a:ea typeface="Comic Sans MS"/>
                <a:cs typeface="Comic Sans MS"/>
                <a:sym typeface="Comic Sans MS"/>
              </a:rPr>
              <a:t>Documentation </a:t>
            </a:r>
            <a:r>
              <a:rPr lang="en-US" sz="1400" b="1" i="1" u="sng" dirty="0">
                <a:latin typeface="Comic Sans MS"/>
                <a:ea typeface="Comic Sans MS"/>
                <a:cs typeface="Comic Sans MS"/>
                <a:sym typeface="Comic Sans MS"/>
              </a:rPr>
              <a:t>Log</a:t>
            </a:r>
            <a:br>
              <a:rPr lang="en-US" sz="1400" b="1" i="1" u="sng" dirty="0">
                <a:latin typeface="Comic Sans MS"/>
                <a:ea typeface="Comic Sans MS"/>
                <a:cs typeface="Comic Sans MS"/>
                <a:sym typeface="Comic Sans MS"/>
              </a:rPr>
            </a:br>
            <a:r>
              <a:rPr lang="en-US" sz="1400" b="1" i="1" u="sng" dirty="0" smtClean="0">
                <a:latin typeface="Comic Sans MS"/>
                <a:ea typeface="Comic Sans MS"/>
                <a:cs typeface="Comic Sans MS"/>
                <a:sym typeface="Comic Sans MS"/>
              </a:rPr>
              <a:t>3. </a:t>
            </a:r>
            <a:r>
              <a:rPr lang="en-US" sz="1400" b="1" i="1" u="sng" dirty="0">
                <a:latin typeface="Comic Sans MS"/>
                <a:ea typeface="Comic Sans MS"/>
                <a:cs typeface="Comic Sans MS"/>
                <a:sym typeface="Comic Sans MS"/>
              </a:rPr>
              <a:t>Write the documentation save, and email</a:t>
            </a:r>
            <a:br>
              <a:rPr lang="en-US" sz="1400" b="1" i="1" u="sng" dirty="0">
                <a:latin typeface="Comic Sans MS"/>
                <a:ea typeface="Comic Sans MS"/>
                <a:cs typeface="Comic Sans MS"/>
                <a:sym typeface="Comic Sans MS"/>
              </a:rPr>
            </a:br>
            <a:r>
              <a:rPr lang="en-US" sz="1400" b="1" i="1" u="sng" dirty="0" smtClean="0">
                <a:latin typeface="Comic Sans MS"/>
                <a:ea typeface="Comic Sans MS"/>
                <a:cs typeface="Comic Sans MS"/>
                <a:sym typeface="Comic Sans MS"/>
              </a:rPr>
              <a:t>4. </a:t>
            </a:r>
            <a:r>
              <a:rPr lang="en-US" sz="1400" b="1" i="1" u="sng" dirty="0">
                <a:latin typeface="Comic Sans MS"/>
                <a:ea typeface="Comic Sans MS"/>
                <a:cs typeface="Comic Sans MS"/>
                <a:sym typeface="Comic Sans MS"/>
              </a:rPr>
              <a:t>Put one copy in your scrapbook or PPT.</a:t>
            </a:r>
            <a:endParaRPr lang="en-US" sz="1400" b="1" i="1" u="sng" strike="noStrike" cap="none" dirty="0">
              <a:latin typeface="Comic Sans MS"/>
              <a:ea typeface="Comic Sans MS"/>
              <a:cs typeface="Comic Sans MS"/>
              <a:sym typeface="Comic Sans MS"/>
            </a:endParaRPr>
          </a:p>
        </p:txBody>
      </p:sp>
      <p:graphicFrame>
        <p:nvGraphicFramePr>
          <p:cNvPr id="766" name="Shape 766"/>
          <p:cNvGraphicFramePr/>
          <p:nvPr>
            <p:extLst>
              <p:ext uri="{D42A27DB-BD31-4B8C-83A1-F6EECF244321}">
                <p14:modId xmlns:p14="http://schemas.microsoft.com/office/powerpoint/2010/main" val="547697141"/>
              </p:ext>
            </p:extLst>
          </p:nvPr>
        </p:nvGraphicFramePr>
        <p:xfrm>
          <a:off x="18143" y="1219204"/>
          <a:ext cx="9144001" cy="5638793"/>
        </p:xfrm>
        <a:graphic>
          <a:graphicData uri="http://schemas.openxmlformats.org/drawingml/2006/table">
            <a:tbl>
              <a:tblPr firstRow="1" bandRow="1">
                <a:noFill/>
              </a:tblPr>
              <a:tblGrid>
                <a:gridCol w="9144001"/>
              </a:tblGrid>
              <a:tr h="563903">
                <a:tc>
                  <a:txBody>
                    <a:bodyPr/>
                    <a:lstStyle/>
                    <a:p>
                      <a:pPr marL="0" marR="0" lvl="0" indent="0" algn="l" rtl="0">
                        <a:spcBef>
                          <a:spcPts val="0"/>
                        </a:spcBef>
                        <a:buSzPct val="25000"/>
                        <a:buNone/>
                      </a:pPr>
                      <a:r>
                        <a:rPr lang="en-US" sz="1800" b="1" dirty="0" smtClean="0"/>
                        <a:t>1. King,</a:t>
                      </a:r>
                      <a:r>
                        <a:rPr lang="en-US" sz="1800" b="1" baseline="0" dirty="0" smtClean="0"/>
                        <a:t> Henry. The History of the Telescope. Courier Corporation, 1955. Reprint.</a:t>
                      </a:r>
                      <a:endParaRPr lang="en-US" sz="1800" b="1" dirty="0"/>
                    </a:p>
                  </a:txBody>
                  <a:tcPr marL="68575" marR="68575" marT="45725" marB="45725"/>
                </a:tc>
              </a:tr>
              <a:tr h="789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effectLst/>
                        </a:rPr>
                        <a:t>2. Andersen, Geoff. </a:t>
                      </a:r>
                      <a:r>
                        <a:rPr lang="en-US" sz="1800" b="1" i="0" kern="1200" dirty="0" smtClean="0">
                          <a:solidFill>
                            <a:schemeClr val="tx1"/>
                          </a:solidFill>
                          <a:effectLst/>
                          <a:latin typeface="+mn-lt"/>
                          <a:ea typeface="+mn-ea"/>
                          <a:cs typeface="+mn-cs"/>
                        </a:rPr>
                        <a:t>The Telescope: Its History, Technology, and Future.  Princeton University Press. 2007. Reprint.</a:t>
                      </a:r>
                    </a:p>
                  </a:txBody>
                  <a:tcPr anchor="ctr"/>
                </a:tc>
              </a:tr>
              <a:tr h="451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effectLst/>
                        </a:rPr>
                        <a:t>3. </a:t>
                      </a:r>
                      <a:r>
                        <a:rPr lang="en-US" sz="1800" b="1" strike="noStrike" cap="none" dirty="0" smtClean="0">
                          <a:latin typeface="Comic Sans MS"/>
                          <a:ea typeface="Comic Sans MS"/>
                          <a:cs typeface="Comic Sans MS"/>
                          <a:sym typeface="Comic Sans MS"/>
                        </a:rPr>
                        <a:t>Parke, Ross. Fathers. Cambridge: Harvard University Press, 2000. Print.</a:t>
                      </a:r>
                    </a:p>
                  </a:txBody>
                  <a:tcPr anchor="ctr"/>
                </a:tc>
              </a:tr>
              <a:tr h="789428">
                <a:tc>
                  <a:txBody>
                    <a:bodyPr/>
                    <a:lstStyle/>
                    <a:p>
                      <a:pPr algn="l"/>
                      <a:r>
                        <a:rPr lang="en-US" b="1" dirty="0" smtClean="0">
                          <a:solidFill>
                            <a:srgbClr val="000000"/>
                          </a:solidFill>
                          <a:effectLst/>
                        </a:rPr>
                        <a:t>4. </a:t>
                      </a:r>
                      <a:r>
                        <a:rPr lang="en-US" sz="1800" b="1" i="0" kern="1200" dirty="0" smtClean="0">
                          <a:solidFill>
                            <a:schemeClr val="tx1"/>
                          </a:solidFill>
                          <a:effectLst/>
                          <a:latin typeface="+mn-lt"/>
                          <a:ea typeface="+mn-ea"/>
                          <a:cs typeface="+mn-cs"/>
                        </a:rPr>
                        <a:t>Bailey, Gerry, Karen Foster, Leighton Noyes, and Karen Radford. </a:t>
                      </a:r>
                      <a:r>
                        <a:rPr lang="en-US" sz="1800" b="1" i="1" kern="1200" dirty="0" smtClean="0">
                          <a:solidFill>
                            <a:schemeClr val="tx1"/>
                          </a:solidFill>
                          <a:effectLst/>
                          <a:latin typeface="+mn-lt"/>
                          <a:ea typeface="+mn-ea"/>
                          <a:cs typeface="+mn-cs"/>
                        </a:rPr>
                        <a:t>Galileo's Telescope</a:t>
                      </a:r>
                      <a:r>
                        <a:rPr lang="en-US" sz="1800" b="1" i="0" kern="1200" dirty="0" smtClean="0">
                          <a:solidFill>
                            <a:schemeClr val="tx1"/>
                          </a:solidFill>
                          <a:effectLst/>
                          <a:latin typeface="+mn-lt"/>
                          <a:ea typeface="+mn-ea"/>
                          <a:cs typeface="+mn-cs"/>
                        </a:rPr>
                        <a:t>. New Taipei City: Win Pub., 2010. Print.</a:t>
                      </a:r>
                      <a:endParaRPr lang="en-US" b="1" dirty="0">
                        <a:solidFill>
                          <a:srgbClr val="000000"/>
                        </a:solidFill>
                        <a:effectLst/>
                      </a:endParaRPr>
                    </a:p>
                  </a:txBody>
                  <a:tcPr anchor="ctr"/>
                </a:tc>
              </a:tr>
              <a:tr h="451101">
                <a:tc>
                  <a:txBody>
                    <a:bodyPr/>
                    <a:lstStyle/>
                    <a:p>
                      <a:pPr algn="l"/>
                      <a:r>
                        <a:rPr lang="en-US" b="1" dirty="0" smtClean="0">
                          <a:solidFill>
                            <a:srgbClr val="000000"/>
                          </a:solidFill>
                          <a:effectLst/>
                        </a:rPr>
                        <a:t>5. </a:t>
                      </a:r>
                      <a:r>
                        <a:rPr lang="en-US" sz="1800" b="1" i="0" kern="1200" dirty="0" smtClean="0">
                          <a:solidFill>
                            <a:schemeClr val="tx1"/>
                          </a:solidFill>
                          <a:effectLst/>
                          <a:latin typeface="+mn-lt"/>
                          <a:ea typeface="+mn-ea"/>
                          <a:cs typeface="+mn-cs"/>
                        </a:rPr>
                        <a:t>Massimo, </a:t>
                      </a:r>
                      <a:r>
                        <a:rPr lang="en-US" sz="1800" b="1" i="0" kern="1200" dirty="0" err="1" smtClean="0">
                          <a:solidFill>
                            <a:schemeClr val="tx1"/>
                          </a:solidFill>
                          <a:effectLst/>
                          <a:latin typeface="+mn-lt"/>
                          <a:ea typeface="+mn-ea"/>
                          <a:cs typeface="+mn-cs"/>
                        </a:rPr>
                        <a:t>Bucciantini</a:t>
                      </a:r>
                      <a:r>
                        <a:rPr lang="en-US" sz="1800" b="1" i="0" kern="1200" dirty="0" smtClean="0">
                          <a:solidFill>
                            <a:schemeClr val="tx1"/>
                          </a:solidFill>
                          <a:effectLst/>
                          <a:latin typeface="+mn-lt"/>
                          <a:ea typeface="+mn-ea"/>
                          <a:cs typeface="+mn-cs"/>
                        </a:rPr>
                        <a:t>. </a:t>
                      </a:r>
                      <a:r>
                        <a:rPr lang="en-US" sz="1800" b="1" i="1" kern="1200" dirty="0" smtClean="0">
                          <a:solidFill>
                            <a:schemeClr val="tx1"/>
                          </a:solidFill>
                          <a:effectLst/>
                          <a:latin typeface="+mn-lt"/>
                          <a:ea typeface="+mn-ea"/>
                          <a:cs typeface="+mn-cs"/>
                        </a:rPr>
                        <a:t>Galileo's Telescope: A European Story</a:t>
                      </a:r>
                      <a:r>
                        <a:rPr lang="en-US" sz="1800" b="1" i="0" kern="1200" dirty="0" smtClean="0">
                          <a:solidFill>
                            <a:schemeClr val="tx1"/>
                          </a:solidFill>
                          <a:effectLst/>
                          <a:latin typeface="+mn-lt"/>
                          <a:ea typeface="+mn-ea"/>
                          <a:cs typeface="+mn-cs"/>
                        </a:rPr>
                        <a:t>. </a:t>
                      </a:r>
                      <a:r>
                        <a:rPr lang="en-US" sz="1800" b="1" i="0" kern="1200" dirty="0" err="1" smtClean="0">
                          <a:solidFill>
                            <a:schemeClr val="tx1"/>
                          </a:solidFill>
                          <a:effectLst/>
                          <a:latin typeface="+mn-lt"/>
                          <a:ea typeface="+mn-ea"/>
                          <a:cs typeface="+mn-cs"/>
                        </a:rPr>
                        <a:t>N.p</a:t>
                      </a:r>
                      <a:r>
                        <a:rPr lang="en-US" sz="1800" b="1" i="0" kern="1200" dirty="0" smtClean="0">
                          <a:solidFill>
                            <a:schemeClr val="tx1"/>
                          </a:solidFill>
                          <a:effectLst/>
                          <a:latin typeface="+mn-lt"/>
                          <a:ea typeface="+mn-ea"/>
                          <a:cs typeface="+mn-cs"/>
                        </a:rPr>
                        <a:t>.: </a:t>
                      </a:r>
                      <a:r>
                        <a:rPr lang="en-US" sz="1800" b="1" i="0" kern="1200" dirty="0" err="1" smtClean="0">
                          <a:solidFill>
                            <a:schemeClr val="tx1"/>
                          </a:solidFill>
                          <a:effectLst/>
                          <a:latin typeface="+mn-lt"/>
                          <a:ea typeface="+mn-ea"/>
                          <a:cs typeface="+mn-cs"/>
                        </a:rPr>
                        <a:t>n.p</a:t>
                      </a:r>
                      <a:r>
                        <a:rPr lang="en-US" sz="1800" b="1" i="0" kern="1200" dirty="0" smtClean="0">
                          <a:solidFill>
                            <a:schemeClr val="tx1"/>
                          </a:solidFill>
                          <a:effectLst/>
                          <a:latin typeface="+mn-lt"/>
                          <a:ea typeface="+mn-ea"/>
                          <a:cs typeface="+mn-cs"/>
                        </a:rPr>
                        <a:t>., </a:t>
                      </a:r>
                      <a:r>
                        <a:rPr lang="en-US" sz="1800" b="1" i="0" kern="1200" dirty="0" err="1" smtClean="0">
                          <a:solidFill>
                            <a:schemeClr val="tx1"/>
                          </a:solidFill>
                          <a:effectLst/>
                          <a:latin typeface="+mn-lt"/>
                          <a:ea typeface="+mn-ea"/>
                          <a:cs typeface="+mn-cs"/>
                        </a:rPr>
                        <a:t>n.d.</a:t>
                      </a:r>
                      <a:r>
                        <a:rPr lang="en-US" sz="1800" b="1" i="0" kern="1200" dirty="0" smtClean="0">
                          <a:solidFill>
                            <a:schemeClr val="tx1"/>
                          </a:solidFill>
                          <a:effectLst/>
                          <a:latin typeface="+mn-lt"/>
                          <a:ea typeface="+mn-ea"/>
                          <a:cs typeface="+mn-cs"/>
                        </a:rPr>
                        <a:t> Print. </a:t>
                      </a:r>
                      <a:endParaRPr lang="en-US" b="1" dirty="0">
                        <a:solidFill>
                          <a:srgbClr val="000000"/>
                        </a:solidFill>
                        <a:effectLst/>
                      </a:endParaRPr>
                    </a:p>
                  </a:txBody>
                  <a:tcPr anchor="ctr"/>
                </a:tc>
              </a:tr>
              <a:tr h="789428">
                <a:tc>
                  <a:txBody>
                    <a:bodyPr/>
                    <a:lstStyle/>
                    <a:p>
                      <a:pPr algn="l"/>
                      <a:r>
                        <a:rPr lang="en-US" b="1" dirty="0" smtClean="0">
                          <a:solidFill>
                            <a:srgbClr val="000000"/>
                          </a:solidFill>
                          <a:effectLst/>
                        </a:rPr>
                        <a:t>6. </a:t>
                      </a:r>
                      <a:r>
                        <a:rPr lang="en-US" sz="1800" b="1" i="0" kern="1200" dirty="0" err="1" smtClean="0">
                          <a:solidFill>
                            <a:schemeClr val="tx1"/>
                          </a:solidFill>
                          <a:effectLst/>
                          <a:latin typeface="+mn-lt"/>
                          <a:ea typeface="+mn-ea"/>
                          <a:cs typeface="+mn-cs"/>
                        </a:rPr>
                        <a:t>Brandl</a:t>
                      </a:r>
                      <a:r>
                        <a:rPr lang="en-US" sz="1800" b="1" i="0" kern="1200" dirty="0" smtClean="0">
                          <a:solidFill>
                            <a:schemeClr val="tx1"/>
                          </a:solidFill>
                          <a:effectLst/>
                          <a:latin typeface="+mn-lt"/>
                          <a:ea typeface="+mn-ea"/>
                          <a:cs typeface="+mn-cs"/>
                        </a:rPr>
                        <a:t>, Bernhard R., </a:t>
                      </a:r>
                      <a:r>
                        <a:rPr lang="en-US" sz="1800" b="1" i="0" kern="1200" dirty="0" err="1" smtClean="0">
                          <a:solidFill>
                            <a:schemeClr val="tx1"/>
                          </a:solidFill>
                          <a:effectLst/>
                          <a:latin typeface="+mn-lt"/>
                          <a:ea typeface="+mn-ea"/>
                          <a:cs typeface="+mn-cs"/>
                        </a:rPr>
                        <a:t>Remko</a:t>
                      </a:r>
                      <a:r>
                        <a:rPr lang="en-US" sz="1800" b="1" i="0" kern="1200" dirty="0" smtClean="0">
                          <a:solidFill>
                            <a:schemeClr val="tx1"/>
                          </a:solidFill>
                          <a:effectLst/>
                          <a:latin typeface="+mn-lt"/>
                          <a:ea typeface="+mn-ea"/>
                          <a:cs typeface="+mn-cs"/>
                        </a:rPr>
                        <a:t> </a:t>
                      </a:r>
                      <a:r>
                        <a:rPr lang="en-US" sz="1800" b="1" i="0" kern="1200" dirty="0" err="1" smtClean="0">
                          <a:solidFill>
                            <a:schemeClr val="tx1"/>
                          </a:solidFill>
                          <a:effectLst/>
                          <a:latin typeface="+mn-lt"/>
                          <a:ea typeface="+mn-ea"/>
                          <a:cs typeface="+mn-cs"/>
                        </a:rPr>
                        <a:t>Stuik</a:t>
                      </a:r>
                      <a:r>
                        <a:rPr lang="en-US" sz="1800" b="1" i="0" kern="1200" dirty="0" smtClean="0">
                          <a:solidFill>
                            <a:schemeClr val="tx1"/>
                          </a:solidFill>
                          <a:effectLst/>
                          <a:latin typeface="+mn-lt"/>
                          <a:ea typeface="+mn-ea"/>
                          <a:cs typeface="+mn-cs"/>
                        </a:rPr>
                        <a:t>, and J. K. </a:t>
                      </a:r>
                      <a:r>
                        <a:rPr lang="en-US" sz="1800" b="1" i="0" kern="1200" dirty="0" err="1" smtClean="0">
                          <a:solidFill>
                            <a:schemeClr val="tx1"/>
                          </a:solidFill>
                          <a:effectLst/>
                          <a:latin typeface="+mn-lt"/>
                          <a:ea typeface="+mn-ea"/>
                          <a:cs typeface="+mn-cs"/>
                        </a:rPr>
                        <a:t>Katgert-MerkeliÌjn</a:t>
                      </a:r>
                      <a:r>
                        <a:rPr lang="en-US" sz="1800" b="1" i="0" kern="1200" dirty="0" smtClean="0">
                          <a:solidFill>
                            <a:schemeClr val="tx1"/>
                          </a:solidFill>
                          <a:effectLst/>
                          <a:latin typeface="+mn-lt"/>
                          <a:ea typeface="+mn-ea"/>
                          <a:cs typeface="+mn-cs"/>
                        </a:rPr>
                        <a:t>. </a:t>
                      </a:r>
                      <a:r>
                        <a:rPr lang="en-US" sz="1800" b="1" i="1" kern="1200" dirty="0" smtClean="0">
                          <a:solidFill>
                            <a:schemeClr val="tx1"/>
                          </a:solidFill>
                          <a:effectLst/>
                          <a:latin typeface="+mn-lt"/>
                          <a:ea typeface="+mn-ea"/>
                          <a:cs typeface="+mn-cs"/>
                        </a:rPr>
                        <a:t>400 Years of Astronomical Telescopes: A Review of History, Science and Technology</a:t>
                      </a:r>
                      <a:r>
                        <a:rPr lang="en-US" sz="1800" b="1" i="0" kern="1200" dirty="0" smtClean="0">
                          <a:solidFill>
                            <a:schemeClr val="tx1"/>
                          </a:solidFill>
                          <a:effectLst/>
                          <a:latin typeface="+mn-lt"/>
                          <a:ea typeface="+mn-ea"/>
                          <a:cs typeface="+mn-cs"/>
                        </a:rPr>
                        <a:t>. Dordrecht: Springer, 2010. Print. </a:t>
                      </a:r>
                      <a:endParaRPr lang="en-US" b="1" dirty="0">
                        <a:solidFill>
                          <a:srgbClr val="000000"/>
                        </a:solidFill>
                        <a:effectLst/>
                      </a:endParaRPr>
                    </a:p>
                  </a:txBody>
                  <a:tcPr anchor="ctr"/>
                </a:tc>
              </a:tr>
              <a:tr h="451101">
                <a:tc>
                  <a:txBody>
                    <a:bodyPr/>
                    <a:lstStyle/>
                    <a:p>
                      <a:pPr algn="l"/>
                      <a:r>
                        <a:rPr lang="en-US" b="1" dirty="0" smtClean="0">
                          <a:solidFill>
                            <a:srgbClr val="000000"/>
                          </a:solidFill>
                          <a:effectLst/>
                        </a:rPr>
                        <a:t>7. </a:t>
                      </a:r>
                      <a:endParaRPr lang="en-US" b="1" dirty="0">
                        <a:solidFill>
                          <a:srgbClr val="000000"/>
                        </a:solidFill>
                        <a:effectLst/>
                      </a:endParaRPr>
                    </a:p>
                  </a:txBody>
                  <a:tcPr anchor="ctr"/>
                </a:tc>
              </a:tr>
              <a:tr h="451101">
                <a:tc>
                  <a:txBody>
                    <a:bodyPr/>
                    <a:lstStyle/>
                    <a:p>
                      <a:pPr algn="l"/>
                      <a:r>
                        <a:rPr lang="en-US" b="1" dirty="0" smtClean="0">
                          <a:solidFill>
                            <a:srgbClr val="000000"/>
                          </a:solidFill>
                          <a:effectLst/>
                        </a:rPr>
                        <a:t>8.</a:t>
                      </a:r>
                      <a:endParaRPr lang="en-US" b="1" dirty="0">
                        <a:solidFill>
                          <a:srgbClr val="000000"/>
                        </a:solidFill>
                        <a:effectLst/>
                      </a:endParaRPr>
                    </a:p>
                  </a:txBody>
                  <a:tcPr anchor="ctr"/>
                </a:tc>
              </a:tr>
              <a:tr h="451101">
                <a:tc>
                  <a:txBody>
                    <a:bodyPr/>
                    <a:lstStyle/>
                    <a:p>
                      <a:pPr algn="l"/>
                      <a:r>
                        <a:rPr lang="en-US" b="1" dirty="0" smtClean="0">
                          <a:solidFill>
                            <a:srgbClr val="000000"/>
                          </a:solidFill>
                          <a:effectLst/>
                        </a:rPr>
                        <a:t>9.</a:t>
                      </a:r>
                      <a:endParaRPr lang="en-US" b="1" dirty="0">
                        <a:solidFill>
                          <a:srgbClr val="000000"/>
                        </a:solidFill>
                        <a:effectLst/>
                      </a:endParaRPr>
                    </a:p>
                  </a:txBody>
                  <a:tcPr anchor="ctr"/>
                </a:tc>
              </a:tr>
              <a:tr h="451101">
                <a:tc>
                  <a:txBody>
                    <a:bodyPr/>
                    <a:lstStyle/>
                    <a:p>
                      <a:pPr algn="l"/>
                      <a:r>
                        <a:rPr lang="en-US" b="1" dirty="0" smtClean="0">
                          <a:solidFill>
                            <a:srgbClr val="000000"/>
                          </a:solidFill>
                          <a:effectLst/>
                        </a:rPr>
                        <a:t>10.</a:t>
                      </a:r>
                      <a:endParaRPr lang="en-US" b="1" dirty="0">
                        <a:solidFill>
                          <a:srgbClr val="000000"/>
                        </a:solidFill>
                        <a:effectLst/>
                      </a:endParaRPr>
                    </a:p>
                  </a:txBody>
                  <a:tcPr anchor="ctr"/>
                </a:tc>
              </a:tr>
            </a:tbl>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0"/>
            <a:ext cx="4486275" cy="156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809225"/>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0" y="0"/>
            <a:ext cx="8984848" cy="990600"/>
          </a:xfrm>
          <a:prstGeom prst="rect">
            <a:avLst/>
          </a:prstGeom>
          <a:noFill/>
          <a:ln>
            <a:noFill/>
          </a:ln>
        </p:spPr>
        <p:txBody>
          <a:bodyPr lIns="91425" tIns="45700" rIns="91425" bIns="45700" anchor="ctr" anchorCtr="0">
            <a:noAutofit/>
          </a:bodyPr>
          <a:lstStyle/>
          <a:p>
            <a:pPr lvl="0" algn="l">
              <a:spcBef>
                <a:spcPts val="0"/>
              </a:spcBef>
              <a:buClr>
                <a:srgbClr val="F559C8"/>
              </a:buClr>
              <a:buSzPct val="25000"/>
            </a:pPr>
            <a:r>
              <a:rPr lang="en-US" sz="1200" b="1" i="1" u="none" strike="noStrike" cap="none" dirty="0" smtClean="0">
                <a:latin typeface="Comic Sans MS"/>
                <a:ea typeface="Comic Sans MS"/>
                <a:cs typeface="Comic Sans MS"/>
                <a:sym typeface="Comic Sans MS"/>
              </a:rPr>
              <a:t>Documentation</a:t>
            </a:r>
            <a:r>
              <a:rPr lang="en-US" sz="1200" b="1" i="1" u="none" strike="noStrike" cap="none" dirty="0">
                <a:latin typeface="Comic Sans MS"/>
                <a:ea typeface="Comic Sans MS"/>
                <a:cs typeface="Comic Sans MS"/>
                <a:sym typeface="Comic Sans MS"/>
              </a:rPr>
              <a:t>: Music and Videos</a:t>
            </a:r>
            <a:r>
              <a:rPr lang="en-US" sz="1200" b="1" i="1" u="none" strike="noStrike" cap="none" dirty="0">
                <a:solidFill>
                  <a:srgbClr val="F559C8"/>
                </a:solidFill>
                <a:latin typeface="Comic Sans MS"/>
                <a:ea typeface="Comic Sans MS"/>
                <a:cs typeface="Comic Sans MS"/>
                <a:sym typeface="Comic Sans MS"/>
              </a:rPr>
              <a:t/>
            </a:r>
            <a:br>
              <a:rPr lang="en-US" sz="1200" b="1" i="1" u="none" strike="noStrike" cap="none" dirty="0">
                <a:solidFill>
                  <a:srgbClr val="F559C8"/>
                </a:solidFill>
                <a:latin typeface="Comic Sans MS"/>
                <a:ea typeface="Comic Sans MS"/>
                <a:cs typeface="Comic Sans MS"/>
                <a:sym typeface="Comic Sans MS"/>
              </a:rPr>
            </a:br>
            <a:r>
              <a:rPr lang="en-US" sz="1200" b="1" i="1" u="sng" dirty="0">
                <a:latin typeface="Comic Sans MS"/>
                <a:ea typeface="Comic Sans MS"/>
                <a:cs typeface="Comic Sans MS"/>
                <a:sym typeface="Comic Sans MS"/>
              </a:rPr>
              <a:t>1. Write the MLA documentation for 10 </a:t>
            </a:r>
            <a:r>
              <a:rPr lang="en-US" sz="1200" b="1" i="1" u="sng" dirty="0" smtClean="0">
                <a:latin typeface="Comic Sans MS"/>
                <a:ea typeface="Comic Sans MS"/>
                <a:cs typeface="Comic Sans MS"/>
                <a:sym typeface="Comic Sans MS"/>
              </a:rPr>
              <a:t>songs/videos</a:t>
            </a:r>
            <a:r>
              <a:rPr lang="en-US" sz="1200" b="1" i="1" u="sng" dirty="0">
                <a:latin typeface="Comic Sans MS"/>
                <a:ea typeface="Comic Sans MS"/>
                <a:cs typeface="Comic Sans MS"/>
                <a:sym typeface="Comic Sans MS"/>
              </a:rPr>
              <a:t/>
            </a:r>
            <a:br>
              <a:rPr lang="en-US" sz="1200" b="1" i="1" u="sng" dirty="0">
                <a:latin typeface="Comic Sans MS"/>
                <a:ea typeface="Comic Sans MS"/>
                <a:cs typeface="Comic Sans MS"/>
                <a:sym typeface="Comic Sans MS"/>
              </a:rPr>
            </a:br>
            <a:r>
              <a:rPr lang="en-US" sz="1200" b="1" i="1" u="sng" dirty="0">
                <a:latin typeface="Comic Sans MS"/>
                <a:ea typeface="Comic Sans MS"/>
                <a:cs typeface="Comic Sans MS"/>
                <a:sym typeface="Comic Sans MS"/>
              </a:rPr>
              <a:t>2. Copy only this </a:t>
            </a:r>
            <a:r>
              <a:rPr lang="en-US" sz="1200" b="1" i="1" u="sng" dirty="0" smtClean="0">
                <a:latin typeface="Comic Sans MS"/>
                <a:ea typeface="Comic Sans MS"/>
                <a:cs typeface="Comic Sans MS"/>
                <a:sym typeface="Comic Sans MS"/>
              </a:rPr>
              <a:t>SLIDE </a:t>
            </a:r>
            <a:r>
              <a:rPr lang="en-US" sz="1200" b="1" i="1" u="sng" dirty="0">
                <a:latin typeface="Comic Sans MS"/>
                <a:ea typeface="Comic Sans MS"/>
                <a:cs typeface="Comic Sans MS"/>
                <a:sym typeface="Comic Sans MS"/>
              </a:rPr>
              <a:t>to a new Documentation Log</a:t>
            </a:r>
            <a:br>
              <a:rPr lang="en-US" sz="1200" b="1" i="1" u="sng" dirty="0">
                <a:latin typeface="Comic Sans MS"/>
                <a:ea typeface="Comic Sans MS"/>
                <a:cs typeface="Comic Sans MS"/>
                <a:sym typeface="Comic Sans MS"/>
              </a:rPr>
            </a:br>
            <a:r>
              <a:rPr lang="en-US" sz="1200" b="1" i="1" u="sng" dirty="0">
                <a:latin typeface="Comic Sans MS"/>
                <a:ea typeface="Comic Sans MS"/>
                <a:cs typeface="Comic Sans MS"/>
                <a:sym typeface="Comic Sans MS"/>
              </a:rPr>
              <a:t>3. Write the documentation save, and email</a:t>
            </a:r>
            <a:br>
              <a:rPr lang="en-US" sz="1200" b="1" i="1" u="sng" dirty="0">
                <a:latin typeface="Comic Sans MS"/>
                <a:ea typeface="Comic Sans MS"/>
                <a:cs typeface="Comic Sans MS"/>
                <a:sym typeface="Comic Sans MS"/>
              </a:rPr>
            </a:br>
            <a:r>
              <a:rPr lang="en-US" sz="1200" b="1" i="1" u="sng" dirty="0">
                <a:latin typeface="Comic Sans MS"/>
                <a:ea typeface="Comic Sans MS"/>
                <a:cs typeface="Comic Sans MS"/>
                <a:sym typeface="Comic Sans MS"/>
              </a:rPr>
              <a:t>4. Put one copy in your </a:t>
            </a:r>
            <a:r>
              <a:rPr lang="en-US" sz="1200" b="1" i="1" u="sng" dirty="0" smtClean="0">
                <a:latin typeface="Comic Sans MS"/>
                <a:ea typeface="Comic Sans MS"/>
                <a:cs typeface="Comic Sans MS"/>
                <a:sym typeface="Comic Sans MS"/>
              </a:rPr>
              <a:t>scrapbook or PPT.</a:t>
            </a:r>
            <a:endParaRPr lang="en-US" sz="1200" b="1" i="1" u="sng" strike="noStrike" cap="none" dirty="0">
              <a:latin typeface="Comic Sans MS"/>
              <a:ea typeface="Comic Sans MS"/>
              <a:cs typeface="Comic Sans MS"/>
              <a:sym typeface="Comic Sans MS"/>
            </a:endParaRPr>
          </a:p>
        </p:txBody>
      </p:sp>
      <p:graphicFrame>
        <p:nvGraphicFramePr>
          <p:cNvPr id="780" name="Shape 780"/>
          <p:cNvGraphicFramePr/>
          <p:nvPr>
            <p:extLst>
              <p:ext uri="{D42A27DB-BD31-4B8C-83A1-F6EECF244321}">
                <p14:modId xmlns:p14="http://schemas.microsoft.com/office/powerpoint/2010/main" val="2963378083"/>
              </p:ext>
            </p:extLst>
          </p:nvPr>
        </p:nvGraphicFramePr>
        <p:xfrm>
          <a:off x="6927" y="990604"/>
          <a:ext cx="9144000" cy="5867392"/>
        </p:xfrm>
        <a:graphic>
          <a:graphicData uri="http://schemas.openxmlformats.org/drawingml/2006/table">
            <a:tbl>
              <a:tblPr firstRow="1" bandRow="1">
                <a:noFill/>
              </a:tblPr>
              <a:tblGrid>
                <a:gridCol w="9144000"/>
              </a:tblGrid>
              <a:tr h="550387">
                <a:tc>
                  <a:txBody>
                    <a:bodyPr/>
                    <a:lstStyle/>
                    <a:p>
                      <a:pPr marL="0" marR="0" lvl="0" indent="0" algn="l" rtl="0">
                        <a:spcBef>
                          <a:spcPts val="0"/>
                        </a:spcBef>
                        <a:buSzPct val="25000"/>
                        <a:buNone/>
                      </a:pPr>
                      <a:r>
                        <a:rPr lang="en-US" sz="1800" dirty="0"/>
                        <a:t>1.</a:t>
                      </a:r>
                    </a:p>
                  </a:txBody>
                  <a:tcPr marL="68575" marR="68575" marT="45725" marB="45725"/>
                </a:tc>
              </a:tr>
              <a:tr h="550387">
                <a:tc>
                  <a:txBody>
                    <a:bodyPr/>
                    <a:lstStyle/>
                    <a:p>
                      <a:pPr marL="0" marR="0" lvl="0" indent="0" algn="l" rtl="0">
                        <a:spcBef>
                          <a:spcPts val="0"/>
                        </a:spcBef>
                        <a:buSzPct val="25000"/>
                        <a:buNone/>
                      </a:pPr>
                      <a:r>
                        <a:rPr lang="en-US" sz="1800" dirty="0"/>
                        <a:t>2.</a:t>
                      </a:r>
                    </a:p>
                  </a:txBody>
                  <a:tcPr marL="68575" marR="68575" marT="45725" marB="45725"/>
                </a:tc>
              </a:tr>
              <a:tr h="550387">
                <a:tc>
                  <a:txBody>
                    <a:bodyPr/>
                    <a:lstStyle/>
                    <a:p>
                      <a:pPr marL="0" marR="0" lvl="0" indent="0" algn="l" rtl="0">
                        <a:spcBef>
                          <a:spcPts val="0"/>
                        </a:spcBef>
                        <a:buSzPct val="25000"/>
                        <a:buNone/>
                      </a:pPr>
                      <a:r>
                        <a:rPr lang="en-US" sz="1800"/>
                        <a:t>3.</a:t>
                      </a:r>
                    </a:p>
                  </a:txBody>
                  <a:tcPr marL="68575" marR="68575" marT="45725" marB="45725"/>
                </a:tc>
              </a:tr>
              <a:tr h="550387">
                <a:tc>
                  <a:txBody>
                    <a:bodyPr/>
                    <a:lstStyle/>
                    <a:p>
                      <a:pPr marL="0" marR="0" lvl="0" indent="0" algn="l" rtl="0">
                        <a:spcBef>
                          <a:spcPts val="0"/>
                        </a:spcBef>
                        <a:buSzPct val="25000"/>
                        <a:buNone/>
                      </a:pPr>
                      <a:r>
                        <a:rPr lang="en-US" sz="1800" dirty="0"/>
                        <a:t>4.</a:t>
                      </a:r>
                    </a:p>
                  </a:txBody>
                  <a:tcPr marL="68575" marR="68575" marT="45725" marB="45725"/>
                </a:tc>
              </a:tr>
              <a:tr h="550387">
                <a:tc>
                  <a:txBody>
                    <a:bodyPr/>
                    <a:lstStyle/>
                    <a:p>
                      <a:pPr marL="0" marR="0" lvl="0" indent="0" algn="l" rtl="0">
                        <a:spcBef>
                          <a:spcPts val="0"/>
                        </a:spcBef>
                        <a:buSzPct val="25000"/>
                        <a:buNone/>
                      </a:pPr>
                      <a:r>
                        <a:rPr lang="en-US" sz="1800" dirty="0" smtClean="0"/>
                        <a:t>5.</a:t>
                      </a:r>
                      <a:endParaRPr lang="en-US" sz="1800" dirty="0"/>
                    </a:p>
                  </a:txBody>
                  <a:tcPr marL="68575" marR="68575" marT="45725" marB="45725"/>
                </a:tc>
              </a:tr>
              <a:tr h="550387">
                <a:tc>
                  <a:txBody>
                    <a:bodyPr/>
                    <a:lstStyle/>
                    <a:p>
                      <a:pPr marL="0" marR="0" lvl="0" indent="0" algn="l" rtl="0">
                        <a:spcBef>
                          <a:spcPts val="0"/>
                        </a:spcBef>
                        <a:buSzPct val="25000"/>
                        <a:buNone/>
                      </a:pPr>
                      <a:r>
                        <a:rPr lang="en-US" sz="1800" dirty="0" smtClean="0"/>
                        <a:t>6.</a:t>
                      </a:r>
                      <a:endParaRPr lang="en-US" sz="1800" dirty="0"/>
                    </a:p>
                  </a:txBody>
                  <a:tcPr marL="68575" marR="68575" marT="45725" marB="45725"/>
                </a:tc>
              </a:tr>
              <a:tr h="550387">
                <a:tc>
                  <a:txBody>
                    <a:bodyPr/>
                    <a:lstStyle/>
                    <a:p>
                      <a:pPr marL="0" marR="0" lvl="0" indent="0" algn="l" rtl="0">
                        <a:spcBef>
                          <a:spcPts val="0"/>
                        </a:spcBef>
                        <a:buSzPct val="25000"/>
                        <a:buNone/>
                      </a:pPr>
                      <a:r>
                        <a:rPr lang="en-US" sz="1800" dirty="0" smtClean="0"/>
                        <a:t>7.</a:t>
                      </a:r>
                      <a:endParaRPr lang="en-US" sz="1800" dirty="0"/>
                    </a:p>
                  </a:txBody>
                  <a:tcPr marL="68575" marR="68575" marT="45725" marB="45725"/>
                </a:tc>
              </a:tr>
              <a:tr h="550387">
                <a:tc>
                  <a:txBody>
                    <a:bodyPr/>
                    <a:lstStyle/>
                    <a:p>
                      <a:pPr marL="0" marR="0" lvl="0" indent="0" algn="l" rtl="0">
                        <a:spcBef>
                          <a:spcPts val="0"/>
                        </a:spcBef>
                        <a:buSzPct val="25000"/>
                        <a:buNone/>
                      </a:pPr>
                      <a:r>
                        <a:rPr lang="en-US" sz="1800" dirty="0" smtClean="0"/>
                        <a:t>8.</a:t>
                      </a:r>
                      <a:endParaRPr lang="en-US" sz="1800" dirty="0"/>
                    </a:p>
                  </a:txBody>
                  <a:tcPr marL="68575" marR="68575" marT="45725" marB="45725"/>
                </a:tc>
              </a:tr>
              <a:tr h="550387">
                <a:tc>
                  <a:txBody>
                    <a:bodyPr/>
                    <a:lstStyle/>
                    <a:p>
                      <a:pPr marL="0" marR="0" lvl="0" indent="0" algn="l" rtl="0">
                        <a:spcBef>
                          <a:spcPts val="0"/>
                        </a:spcBef>
                        <a:buSzPct val="25000"/>
                        <a:buNone/>
                      </a:pPr>
                      <a:r>
                        <a:rPr lang="en-US" sz="1800" dirty="0" smtClean="0"/>
                        <a:t>9.</a:t>
                      </a:r>
                      <a:endParaRPr lang="en-US" sz="1800" dirty="0"/>
                    </a:p>
                  </a:txBody>
                  <a:tcPr marL="68575" marR="68575" marT="45725" marB="45725"/>
                </a:tc>
              </a:tr>
              <a:tr h="913909">
                <a:tc>
                  <a:txBody>
                    <a:bodyPr/>
                    <a:lstStyle/>
                    <a:p>
                      <a:pPr marL="0" marR="0" lvl="0" indent="0" algn="l" rtl="0">
                        <a:spcBef>
                          <a:spcPts val="0"/>
                        </a:spcBef>
                        <a:buSzPct val="25000"/>
                        <a:buNone/>
                      </a:pPr>
                      <a:r>
                        <a:rPr lang="en-US" sz="1800" dirty="0" smtClean="0"/>
                        <a:t>10.</a:t>
                      </a:r>
                      <a:endParaRPr lang="en-US" sz="1800" dirty="0"/>
                    </a:p>
                  </a:txBody>
                  <a:tcPr marL="68575" marR="68575" marT="45725" marB="45725"/>
                </a:tc>
              </a:tr>
            </a:tbl>
          </a:graphicData>
        </a:graphic>
      </p:graphicFrame>
      <p:pic>
        <p:nvPicPr>
          <p:cNvPr id="781" name="Shape 781"/>
          <p:cNvPicPr preferRelativeResize="0"/>
          <p:nvPr/>
        </p:nvPicPr>
        <p:blipFill rotWithShape="1">
          <a:blip r:embed="rId3">
            <a:alphaModFix/>
          </a:blip>
          <a:srcRect/>
          <a:stretch/>
        </p:blipFill>
        <p:spPr>
          <a:xfrm>
            <a:off x="4648200" y="0"/>
            <a:ext cx="4495800" cy="1371599"/>
          </a:xfrm>
          <a:prstGeom prst="rect">
            <a:avLst/>
          </a:prstGeom>
          <a:noFill/>
          <a:ln>
            <a:noFill/>
          </a:ln>
        </p:spPr>
      </p:pic>
    </p:spTree>
    <p:extLst>
      <p:ext uri="{BB962C8B-B14F-4D97-AF65-F5344CB8AC3E}">
        <p14:creationId xmlns:p14="http://schemas.microsoft.com/office/powerpoint/2010/main" val="2878536800"/>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1714</Words>
  <Application>Microsoft Office PowerPoint</Application>
  <PresentationFormat>On-screen Show (4:3)</PresentationFormat>
  <Paragraphs>730</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Week 1</vt:lpstr>
      <vt:lpstr>PowerPoint Presentation</vt:lpstr>
      <vt:lpstr>PowerPoint Presentation</vt:lpstr>
      <vt:lpstr>PowerPoint Presentation</vt:lpstr>
      <vt:lpstr>PowerPoint Presentation</vt:lpstr>
      <vt:lpstr>MLA DOCUMENTATION  RESEARCH CITATION Use this bibliography engine:  http://www.easybib.com/   </vt:lpstr>
      <vt:lpstr>Practice Book Documentation:   1. Write the MLA documentation for 10  2. Copy only this SLIDE to a new Documentation Log 3. Write the documentation save, and email 4. Put one copy in your scrapbook or PPT.</vt:lpstr>
      <vt:lpstr>Documentation: Music and Videos 1. Write the MLA documentation for 10 songs/videos 2. Copy only this SLIDE to a new Documentation Log 3. Write the documentation save, and email 4. Put one copy in your scrapbook or PPT.</vt:lpstr>
      <vt:lpstr>Documentation Website Pictures    1. Write the MLA documentation for 10  2. Copy only this SLIDE to a new Documentation Log 3. Write the documentation save, and email 4. Put one copy in your scrapbook or PPT </vt:lpstr>
      <vt:lpstr>Documentation Website  1. Write the MLA documentation for 10  2. Copy only this SLIDE to a new Documentation Log 3. Write the documentation save, and email 4. Put one copy in your scrapbook or PPT.</vt:lpstr>
      <vt:lpstr>Week 2</vt:lpstr>
      <vt:lpstr>Daily Edits</vt:lpstr>
      <vt:lpstr>PowerPoint Presentation</vt:lpstr>
      <vt:lpstr>“Location in Scrapbook” Week 1 websites</vt:lpstr>
      <vt:lpstr>“Location in Scrapbook” Week 1 Books used</vt:lpstr>
      <vt:lpstr>“Location in Scrapbook” Week 1 </vt:lpstr>
      <vt:lpstr>“Location in Scrapbook” Week 1 </vt:lpstr>
      <vt:lpstr>WEEK 3</vt:lpstr>
      <vt:lpstr>Daily Edits</vt:lpstr>
      <vt:lpstr>Week 2  Website Summaries  Post it and Reading Response</vt:lpstr>
      <vt:lpstr>Week 2  Book Summaries - Post it </vt:lpstr>
      <vt:lpstr>Week 2  Book Summaries </vt:lpstr>
      <vt:lpstr>PowerPoint Presentation</vt:lpstr>
      <vt:lpstr>PowerPoint Presentation</vt:lpstr>
      <vt:lpstr>PowerPoint Presentation</vt:lpstr>
      <vt:lpstr>WEEK 3</vt:lpstr>
      <vt:lpstr>PowerPoint Presentation</vt:lpstr>
      <vt:lpstr>PowerPoint Presentation</vt:lpstr>
      <vt:lpstr>PowerPoint Presentation</vt:lpstr>
      <vt:lpstr>PowerPoint Presentation</vt:lpstr>
      <vt:lpstr>PowerPoint Presentation</vt:lpstr>
      <vt:lpstr>DAILY EDITS</vt:lpstr>
      <vt:lpstr>PowerPoint Presentation</vt:lpstr>
      <vt:lpstr>PowerPoint Presentation</vt:lpstr>
      <vt:lpstr>PowerPoint Presentation</vt:lpstr>
      <vt:lpstr>PowerPoint Presentation</vt:lpstr>
      <vt:lpstr>DAILY EDITS</vt:lpstr>
      <vt:lpstr>PowerPoint Presentation</vt:lpstr>
      <vt:lpstr>DAILY EDITS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Moore</dc:creator>
  <cp:lastModifiedBy>Beth Moore</cp:lastModifiedBy>
  <cp:revision>69</cp:revision>
  <dcterms:created xsi:type="dcterms:W3CDTF">2017-03-27T14:53:32Z</dcterms:created>
  <dcterms:modified xsi:type="dcterms:W3CDTF">2017-03-28T18:35:46Z</dcterms:modified>
</cp:coreProperties>
</file>