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Nuni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regular.fntdata"/><Relationship Id="rId11" Type="http://schemas.openxmlformats.org/officeDocument/2006/relationships/slide" Target="slides/slide6.xml"/><Relationship Id="rId22" Type="http://schemas.openxmlformats.org/officeDocument/2006/relationships/font" Target="fonts/Nunito-italic.fntdata"/><Relationship Id="rId10" Type="http://schemas.openxmlformats.org/officeDocument/2006/relationships/slide" Target="slides/slide5.xml"/><Relationship Id="rId21" Type="http://schemas.openxmlformats.org/officeDocument/2006/relationships/font" Target="fonts/Nunit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Nunit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a73aa62ed0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a73aa62ed0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a73aa62ed0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a73aa62ed0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a73aa62ed0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a73aa62ed0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a73aa62ed0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a73aa62ed0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a73aa62ed0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a73aa62ed0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9f71bd043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9f71bd043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9f71bd043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9f71bd043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9f71bd0438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9f71bd0438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9f71bd0438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9f71bd0438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a73aa62ed0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a73aa62ed0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a73aa62ed0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a73aa62ed0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a73aa62ed0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a73aa62ed0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a73aa62ed0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a73aa62ed0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Como Navegar</a:t>
            </a:r>
            <a:r>
              <a:rPr b="1" lang="en"/>
              <a:t> </a:t>
            </a:r>
            <a:r>
              <a:rPr b="1" lang="en"/>
              <a:t>Canvas</a:t>
            </a:r>
            <a:r>
              <a:rPr lang="en"/>
              <a:t> </a:t>
            </a:r>
            <a:endParaRPr/>
          </a:p>
        </p:txBody>
      </p:sp>
      <p:sp>
        <p:nvSpPr>
          <p:cNvPr id="129" name="Google Shape;129;p13"/>
          <p:cNvSpPr txBox="1"/>
          <p:nvPr>
            <p:ph idx="1" type="subTitle"/>
          </p:nvPr>
        </p:nvSpPr>
        <p:spPr>
          <a:xfrm>
            <a:off x="1858700" y="305330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Para Familias de Estudiantes de </a:t>
            </a:r>
            <a:r>
              <a:rPr lang="en"/>
              <a:t>Inglés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r>
              <a:rPr b="1" lang="en" sz="800"/>
              <a:t>Inspirado por MSDWT</a:t>
            </a:r>
            <a:r>
              <a:rPr b="1" lang="en" sz="2100"/>
              <a:t> </a:t>
            </a:r>
            <a:endParaRPr b="1" sz="2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0" name="Google Shape;13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4225" y="3116800"/>
            <a:ext cx="1800299" cy="1800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2"/>
          <p:cNvSpPr txBox="1"/>
          <p:nvPr>
            <p:ph type="title"/>
          </p:nvPr>
        </p:nvSpPr>
        <p:spPr>
          <a:xfrm>
            <a:off x="146750" y="636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700"/>
              <a:t>Cómo encontrar las tareas escolares </a:t>
            </a:r>
            <a:endParaRPr/>
          </a:p>
        </p:txBody>
      </p:sp>
      <p:sp>
        <p:nvSpPr>
          <p:cNvPr id="199" name="Google Shape;199;p22"/>
          <p:cNvSpPr txBox="1"/>
          <p:nvPr>
            <p:ph idx="1" type="body"/>
          </p:nvPr>
        </p:nvSpPr>
        <p:spPr>
          <a:xfrm>
            <a:off x="238725" y="459250"/>
            <a:ext cx="8520600" cy="72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/>
              <a:t>La tarea debe de estar en “assignments” (tarea). (Todas las clases son diferentes </a:t>
            </a:r>
            <a:r>
              <a:rPr lang="en" sz="2200"/>
              <a:t>así</a:t>
            </a:r>
            <a:r>
              <a:rPr lang="en" sz="2200"/>
              <a:t> que pueden estar en otras partes) </a:t>
            </a:r>
            <a:endParaRPr sz="2200"/>
          </a:p>
        </p:txBody>
      </p:sp>
      <p:pic>
        <p:nvPicPr>
          <p:cNvPr id="200" name="Google Shape;20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73500"/>
            <a:ext cx="9143999" cy="386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3"/>
          <p:cNvSpPr txBox="1"/>
          <p:nvPr>
            <p:ph type="title"/>
          </p:nvPr>
        </p:nvSpPr>
        <p:spPr>
          <a:xfrm>
            <a:off x="211775" y="22188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/>
              <a:t>Cómo</a:t>
            </a:r>
            <a:r>
              <a:rPr b="1" lang="en" sz="2700"/>
              <a:t> enviar tareas/trabajos al maestro/a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4"/>
          <p:cNvSpPr txBox="1"/>
          <p:nvPr>
            <p:ph type="title"/>
          </p:nvPr>
        </p:nvSpPr>
        <p:spPr>
          <a:xfrm>
            <a:off x="171750" y="865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700"/>
              <a:t>Cómo enviar tareas/trabajos al maestro/a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4"/>
          <p:cNvSpPr txBox="1"/>
          <p:nvPr>
            <p:ph idx="1" type="body"/>
          </p:nvPr>
        </p:nvSpPr>
        <p:spPr>
          <a:xfrm>
            <a:off x="171750" y="463550"/>
            <a:ext cx="8520600" cy="108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100"/>
              <a:t>Cuando un estudiante </a:t>
            </a:r>
            <a:r>
              <a:rPr lang="en" sz="2100"/>
              <a:t>está</a:t>
            </a:r>
            <a:r>
              <a:rPr lang="en" sz="2100"/>
              <a:t> listo para entregar una tarea o trabajo, debe seleccionar “Submit Assignment.” Usualmente se encuentra en rojo, arriba y a la derecha de la </a:t>
            </a:r>
            <a:r>
              <a:rPr lang="en" sz="2100"/>
              <a:t>página</a:t>
            </a:r>
            <a:r>
              <a:rPr lang="en" sz="2100"/>
              <a:t> </a:t>
            </a:r>
            <a:endParaRPr sz="2100"/>
          </a:p>
        </p:txBody>
      </p:sp>
      <p:pic>
        <p:nvPicPr>
          <p:cNvPr id="212" name="Google Shape;21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42200"/>
            <a:ext cx="9143999" cy="35013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4"/>
          <p:cNvSpPr/>
          <p:nvPr/>
        </p:nvSpPr>
        <p:spPr>
          <a:xfrm>
            <a:off x="7152800" y="2327675"/>
            <a:ext cx="1712100" cy="8208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4"/>
          <p:cNvSpPr/>
          <p:nvPr/>
        </p:nvSpPr>
        <p:spPr>
          <a:xfrm rot="1126984">
            <a:off x="3700090" y="1727122"/>
            <a:ext cx="3622519" cy="346655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5"/>
          <p:cNvSpPr txBox="1"/>
          <p:nvPr>
            <p:ph type="title"/>
          </p:nvPr>
        </p:nvSpPr>
        <p:spPr>
          <a:xfrm>
            <a:off x="208775" y="1235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700"/>
              <a:t>Cómo enviar tareas/trabajos al maestro/a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5"/>
          <p:cNvSpPr txBox="1"/>
          <p:nvPr>
            <p:ph idx="1" type="body"/>
          </p:nvPr>
        </p:nvSpPr>
        <p:spPr>
          <a:xfrm>
            <a:off x="208775" y="568900"/>
            <a:ext cx="8520600" cy="74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/>
              <a:t>Cada trabajo tiene diferentes opciones sobre </a:t>
            </a:r>
            <a:r>
              <a:rPr lang="en" sz="2200"/>
              <a:t>cómo</a:t>
            </a:r>
            <a:r>
              <a:rPr lang="en" sz="2200"/>
              <a:t> debe entregarse. El estudiante debe elegir la </a:t>
            </a:r>
            <a:r>
              <a:rPr lang="en" sz="2200"/>
              <a:t>opción</a:t>
            </a:r>
            <a:r>
              <a:rPr lang="en" sz="2200"/>
              <a:t> que su maestro/a le haya indicado</a:t>
            </a:r>
            <a:endParaRPr sz="2200"/>
          </a:p>
        </p:txBody>
      </p:sp>
      <p:pic>
        <p:nvPicPr>
          <p:cNvPr id="221" name="Google Shape;22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925" y="1407925"/>
            <a:ext cx="8034149" cy="338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6"/>
          <p:cNvSpPr txBox="1"/>
          <p:nvPr>
            <p:ph type="title"/>
          </p:nvPr>
        </p:nvSpPr>
        <p:spPr>
          <a:xfrm>
            <a:off x="189225" y="849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700"/>
              <a:t>Cómo enviar tareas/trabajos al maestro/a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6"/>
          <p:cNvSpPr txBox="1"/>
          <p:nvPr>
            <p:ph idx="1" type="body"/>
          </p:nvPr>
        </p:nvSpPr>
        <p:spPr>
          <a:xfrm>
            <a:off x="224600" y="516100"/>
            <a:ext cx="8520600" cy="60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/>
              <a:t>Cuando la tarea ha sido enviada con </a:t>
            </a:r>
            <a:r>
              <a:rPr lang="en" sz="2200"/>
              <a:t>éxito</a:t>
            </a:r>
            <a:r>
              <a:rPr lang="en" sz="2200"/>
              <a:t>, usted </a:t>
            </a:r>
            <a:r>
              <a:rPr lang="en" sz="2200"/>
              <a:t>debería</a:t>
            </a:r>
            <a:r>
              <a:rPr lang="en" sz="2200"/>
              <a:t> ver un mensaje como este “Submitted” en la pantalla, normalmente en la parte superior derecha </a:t>
            </a:r>
            <a:endParaRPr sz="2200"/>
          </a:p>
        </p:txBody>
      </p:sp>
      <p:pic>
        <p:nvPicPr>
          <p:cNvPr id="228" name="Google Shape;22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03075"/>
            <a:ext cx="9143999" cy="344042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6"/>
          <p:cNvSpPr/>
          <p:nvPr/>
        </p:nvSpPr>
        <p:spPr>
          <a:xfrm>
            <a:off x="5497250" y="2193300"/>
            <a:ext cx="1761600" cy="7569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 txBox="1"/>
          <p:nvPr>
            <p:ph idx="1" type="body"/>
          </p:nvPr>
        </p:nvSpPr>
        <p:spPr>
          <a:xfrm>
            <a:off x="1094300" y="2033050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700"/>
              <a:t>Como enviar correos </a:t>
            </a:r>
            <a:r>
              <a:rPr b="1" lang="en" sz="2700"/>
              <a:t>electrónicos</a:t>
            </a:r>
            <a:r>
              <a:rPr b="1" lang="en" sz="2700"/>
              <a:t> al maestro/a. </a:t>
            </a:r>
            <a:endParaRPr b="1" sz="2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 txBox="1"/>
          <p:nvPr>
            <p:ph type="title"/>
          </p:nvPr>
        </p:nvSpPr>
        <p:spPr>
          <a:xfrm>
            <a:off x="148575" y="67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700">
                <a:solidFill>
                  <a:schemeClr val="dk2"/>
                </a:solidFill>
              </a:rPr>
              <a:t>Como enviar correos electrónicos al maestro/a.</a:t>
            </a:r>
            <a:endParaRPr/>
          </a:p>
        </p:txBody>
      </p:sp>
      <p:sp>
        <p:nvSpPr>
          <p:cNvPr id="141" name="Google Shape;141;p15"/>
          <p:cNvSpPr txBox="1"/>
          <p:nvPr>
            <p:ph idx="1" type="body"/>
          </p:nvPr>
        </p:nvSpPr>
        <p:spPr>
          <a:xfrm>
            <a:off x="185700" y="462125"/>
            <a:ext cx="8520600" cy="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100"/>
              <a:t>Así</a:t>
            </a:r>
            <a:r>
              <a:rPr lang="en" sz="2100"/>
              <a:t> se ve la pantalla cuando entra a </a:t>
            </a:r>
            <a:r>
              <a:rPr i="1" lang="en" sz="2100"/>
              <a:t>Canvas </a:t>
            </a:r>
            <a:endParaRPr i="1" sz="2100"/>
          </a:p>
        </p:txBody>
      </p:sp>
      <p:pic>
        <p:nvPicPr>
          <p:cNvPr id="142" name="Google Shape;14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36575"/>
            <a:ext cx="9144000" cy="4206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/>
          <p:nvPr>
            <p:ph type="title"/>
          </p:nvPr>
        </p:nvSpPr>
        <p:spPr>
          <a:xfrm>
            <a:off x="115550" y="84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700">
                <a:solidFill>
                  <a:schemeClr val="dk2"/>
                </a:solidFill>
              </a:rPr>
              <a:t>Como enviar correos electrónicos al maestro/a.</a:t>
            </a:r>
            <a:endParaRPr/>
          </a:p>
        </p:txBody>
      </p:sp>
      <p:sp>
        <p:nvSpPr>
          <p:cNvPr id="148" name="Google Shape;148;p16"/>
          <p:cNvSpPr txBox="1"/>
          <p:nvPr>
            <p:ph idx="1" type="body"/>
          </p:nvPr>
        </p:nvSpPr>
        <p:spPr>
          <a:xfrm>
            <a:off x="165075" y="476900"/>
            <a:ext cx="8520600" cy="43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Para enviarle un correo </a:t>
            </a:r>
            <a:r>
              <a:rPr lang="en"/>
              <a:t>electrónico</a:t>
            </a:r>
            <a:r>
              <a:rPr lang="en"/>
              <a:t> al maestro, presione “Inbox” </a:t>
            </a:r>
            <a:endParaRPr/>
          </a:p>
        </p:txBody>
      </p:sp>
      <p:pic>
        <p:nvPicPr>
          <p:cNvPr id="149" name="Google Shape;14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67475"/>
            <a:ext cx="9144000" cy="4276024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6"/>
          <p:cNvSpPr/>
          <p:nvPr/>
        </p:nvSpPr>
        <p:spPr>
          <a:xfrm rot="9768471">
            <a:off x="618759" y="1507100"/>
            <a:ext cx="5143832" cy="436497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6"/>
          <p:cNvSpPr/>
          <p:nvPr/>
        </p:nvSpPr>
        <p:spPr>
          <a:xfrm>
            <a:off x="0" y="2446925"/>
            <a:ext cx="368400" cy="3264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7"/>
          <p:cNvSpPr txBox="1"/>
          <p:nvPr>
            <p:ph type="title"/>
          </p:nvPr>
        </p:nvSpPr>
        <p:spPr>
          <a:xfrm>
            <a:off x="134400" y="82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700">
                <a:solidFill>
                  <a:schemeClr val="dk2"/>
                </a:solidFill>
              </a:rPr>
              <a:t>Como enviar correos electrónicos al maestro/a.</a:t>
            </a:r>
            <a:endParaRPr/>
          </a:p>
        </p:txBody>
      </p:sp>
      <p:sp>
        <p:nvSpPr>
          <p:cNvPr id="157" name="Google Shape;157;p17"/>
          <p:cNvSpPr txBox="1"/>
          <p:nvPr>
            <p:ph idx="1" type="body"/>
          </p:nvPr>
        </p:nvSpPr>
        <p:spPr>
          <a:xfrm>
            <a:off x="235500" y="546600"/>
            <a:ext cx="8520600" cy="43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Aquí</a:t>
            </a:r>
            <a:r>
              <a:rPr lang="en"/>
              <a:t> puede VER los correos que le han ENVIADO a usted los maestro/as </a:t>
            </a:r>
            <a:endParaRPr/>
          </a:p>
        </p:txBody>
      </p:sp>
      <p:pic>
        <p:nvPicPr>
          <p:cNvPr id="158" name="Google Shape;15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00" y="919750"/>
            <a:ext cx="8991599" cy="418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8"/>
          <p:cNvSpPr txBox="1"/>
          <p:nvPr>
            <p:ph type="title"/>
          </p:nvPr>
        </p:nvSpPr>
        <p:spPr>
          <a:xfrm>
            <a:off x="61875" y="577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700">
                <a:solidFill>
                  <a:schemeClr val="dk2"/>
                </a:solidFill>
              </a:rPr>
              <a:t>Como enviar correos electrónicos al maestro/a.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8"/>
          <p:cNvSpPr txBox="1"/>
          <p:nvPr>
            <p:ph idx="1" type="body"/>
          </p:nvPr>
        </p:nvSpPr>
        <p:spPr>
          <a:xfrm>
            <a:off x="231500" y="531425"/>
            <a:ext cx="8520600" cy="40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Para ESCRIBIR un correo </a:t>
            </a:r>
            <a:r>
              <a:rPr lang="en"/>
              <a:t>electrónico</a:t>
            </a:r>
            <a:r>
              <a:rPr lang="en"/>
              <a:t> PARA un maestro/a, seleccione: </a:t>
            </a:r>
            <a:endParaRPr/>
          </a:p>
        </p:txBody>
      </p:sp>
      <p:pic>
        <p:nvPicPr>
          <p:cNvPr id="165" name="Google Shape;16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500" y="1082425"/>
            <a:ext cx="2799175" cy="1808888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6" name="Google Shape;16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8875" y="1082425"/>
            <a:ext cx="2799175" cy="22105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7" name="Google Shape;16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09025" y="2820750"/>
            <a:ext cx="2799176" cy="21246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8" name="Google Shape;168;p18"/>
          <p:cNvSpPr/>
          <p:nvPr/>
        </p:nvSpPr>
        <p:spPr>
          <a:xfrm rot="10293409">
            <a:off x="2386196" y="954846"/>
            <a:ext cx="1514009" cy="247521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8"/>
          <p:cNvSpPr/>
          <p:nvPr/>
        </p:nvSpPr>
        <p:spPr>
          <a:xfrm>
            <a:off x="1860350" y="1026000"/>
            <a:ext cx="502200" cy="4740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8"/>
          <p:cNvSpPr txBox="1"/>
          <p:nvPr/>
        </p:nvSpPr>
        <p:spPr>
          <a:xfrm>
            <a:off x="3030663" y="1968388"/>
            <a:ext cx="25830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Después</a:t>
            </a:r>
            <a:r>
              <a:rPr lang="en" sz="2200"/>
              <a:t> tiene que </a:t>
            </a:r>
            <a:r>
              <a:rPr lang="en" sz="2200"/>
              <a:t>escoger</a:t>
            </a:r>
            <a:r>
              <a:rPr lang="en" sz="2200"/>
              <a:t> </a:t>
            </a:r>
            <a:r>
              <a:rPr lang="en" sz="2200"/>
              <a:t>cuál</a:t>
            </a:r>
            <a:r>
              <a:rPr lang="en" sz="2200"/>
              <a:t> clase </a:t>
            </a:r>
            <a:endParaRPr sz="2200"/>
          </a:p>
        </p:txBody>
      </p:sp>
      <p:sp>
        <p:nvSpPr>
          <p:cNvPr id="171" name="Google Shape;171;p18"/>
          <p:cNvSpPr txBox="1"/>
          <p:nvPr/>
        </p:nvSpPr>
        <p:spPr>
          <a:xfrm>
            <a:off x="6108875" y="3342325"/>
            <a:ext cx="2649600" cy="10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Y al ultimo, para quien es el mensaje </a:t>
            </a:r>
            <a:endParaRPr sz="2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9"/>
          <p:cNvSpPr txBox="1"/>
          <p:nvPr>
            <p:ph type="title"/>
          </p:nvPr>
        </p:nvSpPr>
        <p:spPr>
          <a:xfrm>
            <a:off x="311700" y="21064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/>
              <a:t>Cómo</a:t>
            </a:r>
            <a:r>
              <a:rPr b="1" lang="en" sz="2700"/>
              <a:t> en</a:t>
            </a:r>
            <a:r>
              <a:rPr b="1" lang="en" sz="2700"/>
              <a:t>contrar</a:t>
            </a:r>
            <a:r>
              <a:rPr b="1" lang="en" sz="2700"/>
              <a:t> las tareas escolares </a:t>
            </a:r>
            <a:endParaRPr b="1" sz="27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0"/>
          <p:cNvSpPr txBox="1"/>
          <p:nvPr>
            <p:ph type="title"/>
          </p:nvPr>
        </p:nvSpPr>
        <p:spPr>
          <a:xfrm>
            <a:off x="136375" y="1202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700"/>
              <a:t>Cómo encontrar las tareas escolares </a:t>
            </a:r>
            <a:endParaRPr b="1" sz="2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0"/>
          <p:cNvSpPr txBox="1"/>
          <p:nvPr>
            <p:ph idx="1" type="body"/>
          </p:nvPr>
        </p:nvSpPr>
        <p:spPr>
          <a:xfrm>
            <a:off x="281100" y="543025"/>
            <a:ext cx="8520600" cy="44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/>
              <a:t>En “Dashboard” (tablero) se encuentran todas las clases del estudiante </a:t>
            </a:r>
            <a:endParaRPr sz="2200"/>
          </a:p>
        </p:txBody>
      </p:sp>
      <p:pic>
        <p:nvPicPr>
          <p:cNvPr id="183" name="Google Shape;18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25875"/>
            <a:ext cx="9144000" cy="4117626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0"/>
          <p:cNvSpPr/>
          <p:nvPr/>
        </p:nvSpPr>
        <p:spPr>
          <a:xfrm rot="-663489">
            <a:off x="1815480" y="1402884"/>
            <a:ext cx="4351290" cy="123790"/>
          </a:xfrm>
          <a:prstGeom prst="left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0"/>
          <p:cNvSpPr/>
          <p:nvPr/>
        </p:nvSpPr>
        <p:spPr>
          <a:xfrm rot="-1050768">
            <a:off x="3276576" y="1421208"/>
            <a:ext cx="2906098" cy="120784"/>
          </a:xfrm>
          <a:prstGeom prst="left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0"/>
          <p:cNvSpPr/>
          <p:nvPr/>
        </p:nvSpPr>
        <p:spPr>
          <a:xfrm rot="-2111891">
            <a:off x="4637815" y="1453381"/>
            <a:ext cx="1659766" cy="127433"/>
          </a:xfrm>
          <a:prstGeom prst="left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1"/>
          <p:cNvSpPr txBox="1"/>
          <p:nvPr>
            <p:ph type="title"/>
          </p:nvPr>
        </p:nvSpPr>
        <p:spPr>
          <a:xfrm>
            <a:off x="188525" y="79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700"/>
              <a:t>Cómo encontrar las tareas escolares </a:t>
            </a:r>
            <a:endParaRPr/>
          </a:p>
        </p:txBody>
      </p:sp>
      <p:sp>
        <p:nvSpPr>
          <p:cNvPr id="192" name="Google Shape;192;p21"/>
          <p:cNvSpPr txBox="1"/>
          <p:nvPr>
            <p:ph idx="1" type="body"/>
          </p:nvPr>
        </p:nvSpPr>
        <p:spPr>
          <a:xfrm>
            <a:off x="162725" y="458475"/>
            <a:ext cx="8572200" cy="7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/>
              <a:t>Después</a:t>
            </a:r>
            <a:r>
              <a:rPr lang="en" sz="2200"/>
              <a:t> de </a:t>
            </a:r>
            <a:r>
              <a:rPr lang="en" sz="2200"/>
              <a:t>seleccionar</a:t>
            </a:r>
            <a:r>
              <a:rPr lang="en" sz="2200"/>
              <a:t> una clase, la pantalla de la clase se mira similar a esta pero recuerde que cada clase es diferente</a:t>
            </a:r>
            <a:r>
              <a:rPr lang="en"/>
              <a:t> </a:t>
            </a:r>
            <a:endParaRPr/>
          </a:p>
        </p:txBody>
      </p:sp>
      <p:pic>
        <p:nvPicPr>
          <p:cNvPr id="193" name="Google Shape;19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66425"/>
            <a:ext cx="9183298" cy="387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