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2" r:id="rId11"/>
    <p:sldId id="264" r:id="rId12"/>
    <p:sldId id="267" r:id="rId13"/>
    <p:sldId id="268" r:id="rId14"/>
    <p:sldId id="269" r:id="rId15"/>
    <p:sldId id="270" r:id="rId16"/>
    <p:sldId id="282"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F3962A-B724-4DF7-B0F4-FAE42940B3BB}"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3962A-B724-4DF7-B0F4-FAE42940B3BB}"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3962A-B724-4DF7-B0F4-FAE42940B3BB}"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3962A-B724-4DF7-B0F4-FAE42940B3BB}"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3962A-B724-4DF7-B0F4-FAE42940B3BB}" type="datetimeFigureOut">
              <a:rPr lang="en-US" smtClean="0"/>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3962A-B724-4DF7-B0F4-FAE42940B3BB}"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F3962A-B724-4DF7-B0F4-FAE42940B3BB}" type="datetimeFigureOut">
              <a:rPr lang="en-US" smtClean="0"/>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F3962A-B724-4DF7-B0F4-FAE42940B3BB}" type="datetimeFigureOut">
              <a:rPr lang="en-US" smtClean="0"/>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3962A-B724-4DF7-B0F4-FAE42940B3BB}" type="datetimeFigureOut">
              <a:rPr lang="en-US" smtClean="0"/>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3962A-B724-4DF7-B0F4-FAE42940B3BB}"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3962A-B724-4DF7-B0F4-FAE42940B3BB}" type="datetimeFigureOut">
              <a:rPr lang="en-US" smtClean="0"/>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ED649-5D4F-4065-868B-7FCABA4AD0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3962A-B724-4DF7-B0F4-FAE42940B3BB}" type="datetimeFigureOut">
              <a:rPr lang="en-US" smtClean="0"/>
              <a:t>2/24/2014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D649-5D4F-4065-868B-7FCABA4AD0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7200" dirty="0" smtClean="0"/>
              <a:t>Chapter 33</a:t>
            </a:r>
            <a:endParaRPr lang="en-US" sz="7200" dirty="0"/>
          </a:p>
        </p:txBody>
      </p:sp>
      <p:sp>
        <p:nvSpPr>
          <p:cNvPr id="3" name="Subtitle 2"/>
          <p:cNvSpPr>
            <a:spLocks noGrp="1"/>
          </p:cNvSpPr>
          <p:nvPr>
            <p:ph type="subTitle" idx="1"/>
          </p:nvPr>
        </p:nvSpPr>
        <p:spPr>
          <a:xfrm>
            <a:off x="304800" y="2362200"/>
            <a:ext cx="8382000" cy="3810000"/>
          </a:xfrm>
        </p:spPr>
        <p:txBody>
          <a:bodyPr>
            <a:normAutofit/>
          </a:bodyPr>
          <a:lstStyle/>
          <a:p>
            <a:r>
              <a:rPr lang="en-US" sz="6600" dirty="0" smtClean="0"/>
              <a:t>The Great Depression and the New Deal</a:t>
            </a: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People of the New Deal</a:t>
            </a:r>
            <a:endParaRPr lang="en-US" dirty="0"/>
          </a:p>
        </p:txBody>
      </p:sp>
      <p:sp>
        <p:nvSpPr>
          <p:cNvPr id="3" name="Content Placeholder 2"/>
          <p:cNvSpPr>
            <a:spLocks noGrp="1"/>
          </p:cNvSpPr>
          <p:nvPr>
            <p:ph idx="1"/>
          </p:nvPr>
        </p:nvSpPr>
        <p:spPr>
          <a:xfrm>
            <a:off x="228600" y="1143000"/>
            <a:ext cx="8610600" cy="5486400"/>
          </a:xfrm>
        </p:spPr>
        <p:txBody>
          <a:bodyPr>
            <a:normAutofit fontScale="85000" lnSpcReduction="20000"/>
          </a:bodyPr>
          <a:lstStyle/>
          <a:p>
            <a:r>
              <a:rPr lang="en-US" dirty="0" smtClean="0"/>
              <a:t>One </a:t>
            </a:r>
            <a:r>
              <a:rPr lang="en-US" dirty="0"/>
              <a:t>FDR spokesperson was Father Charles Coughlin, a Catholic priest in Michigan who at first was with FDR then disliked the New Deal and voiced his opinions on radio.</a:t>
            </a:r>
          </a:p>
          <a:p>
            <a:r>
              <a:rPr lang="en-US" dirty="0"/>
              <a:t>Senator Huey P. Long of Louisiana was popular for his “Share the Wealth” program. Proposing “every man a king,” each family was to receive $5000, allegedly from the rich. The math of the plan was ludicrous. </a:t>
            </a:r>
          </a:p>
          <a:p>
            <a:pPr lvl="1"/>
            <a:r>
              <a:rPr lang="en-US" dirty="0"/>
              <a:t>His chief lieutenant was former clergyman Gerald L. K. Smith.</a:t>
            </a:r>
          </a:p>
          <a:p>
            <a:pPr lvl="1"/>
            <a:r>
              <a:rPr lang="en-US" dirty="0"/>
              <a:t>He was later shot by a deranged medical doctor in 1935.</a:t>
            </a:r>
          </a:p>
          <a:p>
            <a:r>
              <a:rPr lang="en-US" dirty="0"/>
              <a:t>Dr. Francis E. Townsend of California attracted the trusting support of perhaps 5 million “senior citizens” with his fantastic plan of each senior receiving $200 month, provided that all of it would be spent within the month. Also, this was a mathematically silly plan</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Deal Women</a:t>
            </a:r>
            <a:endParaRPr lang="en-US" dirty="0"/>
          </a:p>
        </p:txBody>
      </p:sp>
      <p:sp>
        <p:nvSpPr>
          <p:cNvPr id="3" name="Content Placeholder 2"/>
          <p:cNvSpPr>
            <a:spLocks noGrp="1"/>
          </p:cNvSpPr>
          <p:nvPr>
            <p:ph idx="1"/>
          </p:nvPr>
        </p:nvSpPr>
        <p:spPr>
          <a:xfrm>
            <a:off x="304800" y="1295400"/>
            <a:ext cx="8534400" cy="5334000"/>
          </a:xfrm>
        </p:spPr>
        <p:txBody>
          <a:bodyPr>
            <a:normAutofit fontScale="85000" lnSpcReduction="20000"/>
          </a:bodyPr>
          <a:lstStyle/>
          <a:p>
            <a:pPr lvl="0"/>
            <a:r>
              <a:rPr lang="en-US" dirty="0"/>
              <a:t>Ballots newly in hand, women struck up new roles.</a:t>
            </a:r>
          </a:p>
          <a:p>
            <a:pPr lvl="0"/>
            <a:r>
              <a:rPr lang="en-US" dirty="0"/>
              <a:t>First Lady Eleanor Roosevelt was the most visible</a:t>
            </a:r>
          </a:p>
          <a:p>
            <a:pPr lvl="0"/>
            <a:r>
              <a:rPr lang="en-US" dirty="0"/>
              <a:t>Sec. of Labor Frances Perkins was the first female cabinet member </a:t>
            </a:r>
          </a:p>
          <a:p>
            <a:pPr lvl="0"/>
            <a:r>
              <a:rPr lang="en-US" dirty="0"/>
              <a:t>Mary McLeod Bethune headed the Office of Minority Affairs in the NYA, the “Black Cabinet”, and founded a Florida college. </a:t>
            </a:r>
          </a:p>
          <a:p>
            <a:pPr lvl="0"/>
            <a:r>
              <a:rPr lang="en-US" dirty="0"/>
              <a:t>Anthropologist Ruth Benedict helped develop the “culture and personality movement” and her student Margaret Mead reached even greater heights with Coming of Age in Samoa.</a:t>
            </a:r>
          </a:p>
          <a:p>
            <a:pPr lvl="0"/>
            <a:r>
              <a:rPr lang="en-US" dirty="0"/>
              <a:t>Pearl S. Buck wrote a beautiful and timeless novel, The Good Earth, about a simple Chinese farmer which earned her the Nobel Prize for literature in 1938</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Prohibition</a:t>
            </a:r>
            <a:endParaRPr lang="en-US" dirty="0"/>
          </a:p>
        </p:txBody>
      </p:sp>
      <p:sp>
        <p:nvSpPr>
          <p:cNvPr id="3" name="Content Placeholder 2"/>
          <p:cNvSpPr>
            <a:spLocks noGrp="1"/>
          </p:cNvSpPr>
          <p:nvPr>
            <p:ph sz="half" idx="1"/>
          </p:nvPr>
        </p:nvSpPr>
        <p:spPr/>
        <p:txBody>
          <a:bodyPr>
            <a:normAutofit lnSpcReduction="10000"/>
          </a:bodyPr>
          <a:lstStyle/>
          <a:p>
            <a:pPr lvl="0"/>
            <a:r>
              <a:rPr lang="en-US" dirty="0"/>
              <a:t>One of the Hundred Days Congress’s earliest acts was to legalize light wine and beer with an alcoholic content of 3.2% or less and also levied a $5 tax on every barrel manufactured. </a:t>
            </a:r>
            <a:endParaRPr lang="en-US" sz="2800" dirty="0"/>
          </a:p>
          <a:p>
            <a:pPr lvl="1"/>
            <a:r>
              <a:rPr lang="en-US" dirty="0"/>
              <a:t>Prohibition was officially repealed with the 21st Amendment.</a:t>
            </a:r>
            <a:endParaRPr lang="en-US" sz="2400" dirty="0"/>
          </a:p>
          <a:p>
            <a:endParaRPr lang="en-US" dirty="0"/>
          </a:p>
        </p:txBody>
      </p:sp>
      <p:pic>
        <p:nvPicPr>
          <p:cNvPr id="5" name="Content Placeholder 4" descr="prohibition.jpg"/>
          <p:cNvPicPr>
            <a:picLocks noGrp="1" noChangeAspect="1"/>
          </p:cNvPicPr>
          <p:nvPr>
            <p:ph sz="half" idx="2"/>
          </p:nvPr>
        </p:nvPicPr>
        <p:blipFill>
          <a:blip r:embed="rId2" cstate="print"/>
          <a:stretch>
            <a:fillRect/>
          </a:stretch>
        </p:blipFill>
        <p:spPr>
          <a:xfrm>
            <a:off x="4800600" y="1371600"/>
            <a:ext cx="3915668" cy="512428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Agricultural Adjustment Administration (AAA)</a:t>
            </a:r>
            <a:endParaRPr lang="en-US" dirty="0"/>
          </a:p>
        </p:txBody>
      </p:sp>
      <p:sp>
        <p:nvSpPr>
          <p:cNvPr id="3" name="Content Placeholder 2"/>
          <p:cNvSpPr>
            <a:spLocks noGrp="1"/>
          </p:cNvSpPr>
          <p:nvPr>
            <p:ph idx="1"/>
          </p:nvPr>
        </p:nvSpPr>
        <p:spPr/>
        <p:txBody>
          <a:bodyPr>
            <a:normAutofit lnSpcReduction="10000"/>
          </a:bodyPr>
          <a:lstStyle/>
          <a:p>
            <a:pPr lvl="0"/>
            <a:r>
              <a:rPr lang="en-US" dirty="0"/>
              <a:t>Established by Congress to help the farmers, which had been suffering ever since the end of World War I</a:t>
            </a:r>
            <a:endParaRPr lang="en-US" sz="2800" dirty="0"/>
          </a:p>
          <a:p>
            <a:pPr lvl="0"/>
            <a:r>
              <a:rPr lang="en-US" dirty="0"/>
              <a:t>Paid farmers to reduce their crop acreage and would eliminate price-depressing surpluses. </a:t>
            </a:r>
            <a:endParaRPr lang="en-US" sz="2800" dirty="0"/>
          </a:p>
          <a:p>
            <a:pPr lvl="1"/>
            <a:r>
              <a:rPr lang="en-US" dirty="0"/>
              <a:t>However, it got off to a rocky start when it killed lots of pigs for no good reason, and paying farmers not to farm actually increased unemployment.</a:t>
            </a:r>
            <a:endParaRPr lang="en-US" sz="2400" dirty="0"/>
          </a:p>
          <a:p>
            <a:pPr lvl="1"/>
            <a:r>
              <a:rPr lang="en-US" dirty="0"/>
              <a:t>The Supreme Court killed it in 1936</a:t>
            </a:r>
            <a:r>
              <a:rPr lang="en-US" dirty="0" smtClean="0"/>
              <a: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Conservation and Domestic Allotment Act</a:t>
            </a:r>
          </a:p>
        </p:txBody>
      </p:sp>
      <p:sp>
        <p:nvSpPr>
          <p:cNvPr id="3" name="Content Placeholder 2"/>
          <p:cNvSpPr>
            <a:spLocks noGrp="1"/>
          </p:cNvSpPr>
          <p:nvPr>
            <p:ph idx="1"/>
          </p:nvPr>
        </p:nvSpPr>
        <p:spPr/>
        <p:txBody>
          <a:bodyPr/>
          <a:lstStyle/>
          <a:p>
            <a:pPr lvl="0"/>
            <a:r>
              <a:rPr lang="en-US" dirty="0"/>
              <a:t>1936</a:t>
            </a:r>
          </a:p>
          <a:p>
            <a:pPr lvl="0"/>
            <a:r>
              <a:rPr lang="en-US" dirty="0"/>
              <a:t>Paid farmers to plant soil-conserving plants like soybeans or to let their land lie fallow.</a:t>
            </a:r>
          </a:p>
          <a:p>
            <a:r>
              <a:rPr lang="en-US" dirty="0"/>
              <a:t>The Second Agricultural Adjustment Act of 1938 was a more comprehensive substitute that continued conservation payments but was accepted by the Supreme Court.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1143000"/>
          </a:xfrm>
        </p:spPr>
        <p:txBody>
          <a:bodyPr/>
          <a:lstStyle/>
          <a:p>
            <a:r>
              <a:rPr lang="en-US" dirty="0" smtClean="0"/>
              <a:t>Dust Bowl</a:t>
            </a:r>
            <a:endParaRPr lang="en-US" dirty="0"/>
          </a:p>
        </p:txBody>
      </p:sp>
      <p:pic>
        <p:nvPicPr>
          <p:cNvPr id="5" name="Content Placeholder 4" descr="Dust_Bowl_-_Dallas,_South_Dakota_1936.jpg"/>
          <p:cNvPicPr>
            <a:picLocks noGrp="1" noChangeAspect="1"/>
          </p:cNvPicPr>
          <p:nvPr>
            <p:ph sz="half" idx="1"/>
          </p:nvPr>
        </p:nvPicPr>
        <p:blipFill>
          <a:blip r:embed="rId2" cstate="print"/>
          <a:stretch>
            <a:fillRect/>
          </a:stretch>
        </p:blipFill>
        <p:spPr>
          <a:xfrm>
            <a:off x="0" y="1219200"/>
            <a:ext cx="5080000" cy="3810000"/>
          </a:xfrm>
        </p:spPr>
      </p:pic>
      <p:sp>
        <p:nvSpPr>
          <p:cNvPr id="4" name="Content Placeholder 3"/>
          <p:cNvSpPr>
            <a:spLocks noGrp="1"/>
          </p:cNvSpPr>
          <p:nvPr>
            <p:ph sz="half" idx="2"/>
          </p:nvPr>
        </p:nvSpPr>
        <p:spPr>
          <a:xfrm>
            <a:off x="5105400" y="1066800"/>
            <a:ext cx="4038600" cy="5791200"/>
          </a:xfrm>
        </p:spPr>
        <p:txBody>
          <a:bodyPr>
            <a:normAutofit fontScale="70000" lnSpcReduction="20000"/>
          </a:bodyPr>
          <a:lstStyle/>
          <a:p>
            <a:pPr lvl="0"/>
            <a:r>
              <a:rPr lang="en-US" dirty="0"/>
              <a:t>After the drought of 1933, furious winds whipped up dust into the air, turning parts of Missouri, Texas, Kansas, Arkansas, and Oklahoma into the Dust Bowl and forcing many farmers to migrate west to California </a:t>
            </a:r>
            <a:endParaRPr lang="en-US" sz="2400" dirty="0"/>
          </a:p>
          <a:p>
            <a:pPr lvl="1"/>
            <a:r>
              <a:rPr lang="en-US" dirty="0"/>
              <a:t>Inspired Steinbeck’s classic The Grapes of Wrath. </a:t>
            </a:r>
            <a:endParaRPr lang="en-US" sz="2000" dirty="0"/>
          </a:p>
          <a:p>
            <a:pPr lvl="1"/>
            <a:r>
              <a:rPr lang="en-US" dirty="0"/>
              <a:t>The dust was very hazardous to the health and to living, creating further misery.</a:t>
            </a:r>
            <a:endParaRPr lang="en-US" sz="2000" dirty="0"/>
          </a:p>
          <a:p>
            <a:pPr lvl="0"/>
            <a:r>
              <a:rPr lang="en-US" dirty="0"/>
              <a:t>The Frazier-Lemke Farm Bankruptcy Act, passed in 1934, made possible a suspension of mortgage foreclosure for five years, but it was voided in 1935 by the Supreme Court.</a:t>
            </a:r>
            <a:endParaRPr lang="en-US" sz="2400" dirty="0"/>
          </a:p>
          <a:p>
            <a:pPr lvl="0"/>
            <a:r>
              <a:rPr lang="en-US" dirty="0"/>
              <a:t>In 1935, FDR set up the Resettlement Administration, charged with the task of removing near-</a:t>
            </a:r>
            <a:r>
              <a:rPr lang="en-US" dirty="0" err="1"/>
              <a:t>farmless</a:t>
            </a:r>
            <a:r>
              <a:rPr lang="en-US" dirty="0"/>
              <a:t> farmers to better land</a:t>
            </a:r>
            <a:r>
              <a:rPr lang="en-US" dirty="0" smtClean="0"/>
              <a:t>.</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st Bowl.jpg"/>
          <p:cNvPicPr>
            <a:picLocks noChangeAspect="1"/>
          </p:cNvPicPr>
          <p:nvPr/>
        </p:nvPicPr>
        <p:blipFill>
          <a:blip r:embed="rId2" cstate="print"/>
          <a:stretch>
            <a:fillRect/>
          </a:stretch>
        </p:blipFill>
        <p:spPr>
          <a:xfrm>
            <a:off x="0" y="220980"/>
            <a:ext cx="9144000" cy="64160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a:t>
            </a:r>
            <a:endParaRPr lang="en-US" dirty="0"/>
          </a:p>
        </p:txBody>
      </p:sp>
      <p:sp>
        <p:nvSpPr>
          <p:cNvPr id="3" name="Content Placeholder 2"/>
          <p:cNvSpPr>
            <a:spLocks noGrp="1"/>
          </p:cNvSpPr>
          <p:nvPr>
            <p:ph sz="half" idx="1"/>
          </p:nvPr>
        </p:nvSpPr>
        <p:spPr>
          <a:xfrm>
            <a:off x="457200" y="1600200"/>
            <a:ext cx="4495800" cy="4953000"/>
          </a:xfrm>
        </p:spPr>
        <p:txBody>
          <a:bodyPr>
            <a:normAutofit fontScale="85000" lnSpcReduction="10000"/>
          </a:bodyPr>
          <a:lstStyle/>
          <a:p>
            <a:pPr lvl="0"/>
            <a:r>
              <a:rPr lang="en-US" dirty="0"/>
              <a:t>Commissioner of Indian Affairs was headed by John Collier who sought to reverse the forced-assimilation policies in place since the Dawes Act of 1887. </a:t>
            </a:r>
            <a:endParaRPr lang="en-US" sz="2400" dirty="0"/>
          </a:p>
          <a:p>
            <a:pPr lvl="1"/>
            <a:r>
              <a:rPr lang="en-US" dirty="0"/>
              <a:t>He promoted the Indian Reorganization Act of 1934 (the Indian “New Deal”), which encouraged tribes to preserve their culture and traditions.</a:t>
            </a:r>
            <a:endParaRPr lang="en-US" sz="2000" dirty="0"/>
          </a:p>
          <a:p>
            <a:pPr lvl="1"/>
            <a:r>
              <a:rPr lang="en-US" dirty="0"/>
              <a:t>Not all Indians liked it though, saying if they followed this “back-to-the-blanket” plan, they’d just become museum exhibits. 77 tribes refused to organize under its provisions (200 did</a:t>
            </a:r>
            <a:r>
              <a:rPr lang="en-US" dirty="0" smtClean="0"/>
              <a:t>).</a:t>
            </a:r>
            <a:endParaRPr lang="en-US" sz="2000" dirty="0"/>
          </a:p>
        </p:txBody>
      </p:sp>
      <p:pic>
        <p:nvPicPr>
          <p:cNvPr id="5" name="Content Placeholder 4" descr="Indian.jpg"/>
          <p:cNvPicPr>
            <a:picLocks noGrp="1" noChangeAspect="1"/>
          </p:cNvPicPr>
          <p:nvPr>
            <p:ph sz="half" idx="2"/>
          </p:nvPr>
        </p:nvPicPr>
        <p:blipFill>
          <a:blip r:embed="rId2" cstate="print"/>
          <a:stretch>
            <a:fillRect/>
          </a:stretch>
        </p:blipFill>
        <p:spPr>
          <a:xfrm>
            <a:off x="5334000" y="1600200"/>
            <a:ext cx="3381375" cy="490606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Big Business</a:t>
            </a:r>
            <a:endParaRPr lang="en-US" dirty="0"/>
          </a:p>
        </p:txBody>
      </p:sp>
      <p:sp>
        <p:nvSpPr>
          <p:cNvPr id="4" name="Content Placeholder 3"/>
          <p:cNvSpPr>
            <a:spLocks noGrp="1"/>
          </p:cNvSpPr>
          <p:nvPr>
            <p:ph idx="1"/>
          </p:nvPr>
        </p:nvSpPr>
        <p:spPr/>
        <p:txBody>
          <a:bodyPr>
            <a:normAutofit fontScale="85000" lnSpcReduction="20000"/>
          </a:bodyPr>
          <a:lstStyle/>
          <a:p>
            <a:pPr lvl="0"/>
            <a:r>
              <a:rPr lang="en-US" dirty="0"/>
              <a:t>The Federal Securities Act (“Truth in Securities Act”) required promoters to transmit to the investor sworn information regarding the soundness of their stocks and bonds.</a:t>
            </a:r>
          </a:p>
          <a:p>
            <a:pPr lvl="0"/>
            <a:r>
              <a:rPr lang="en-US" dirty="0"/>
              <a:t>The Securities and Exchange Commission (SEC) was designed as a stock watchdog administrative agency, and stock markets henceforth were to operate more as trading marts than as casinos.</a:t>
            </a:r>
          </a:p>
          <a:p>
            <a:pPr lvl="0"/>
            <a:r>
              <a:rPr lang="en-US" dirty="0"/>
              <a:t>In 1932, Chicagoan Samuel </a:t>
            </a:r>
            <a:r>
              <a:rPr lang="en-US" dirty="0" err="1"/>
              <a:t>Insull’s</a:t>
            </a:r>
            <a:r>
              <a:rPr lang="en-US" dirty="0"/>
              <a:t> multi-billion dollar financial empire had crashed, and such cases as his resulted in the Public Utility Holding Company Act of 1935</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Tennessee Valley Authority (TVA)</a:t>
            </a:r>
            <a:endParaRPr lang="en-US" dirty="0"/>
          </a:p>
        </p:txBody>
      </p:sp>
      <p:sp>
        <p:nvSpPr>
          <p:cNvPr id="3" name="Content Placeholder 2"/>
          <p:cNvSpPr>
            <a:spLocks noGrp="1"/>
          </p:cNvSpPr>
          <p:nvPr>
            <p:ph sz="half" idx="1"/>
          </p:nvPr>
        </p:nvSpPr>
        <p:spPr/>
        <p:txBody>
          <a:bodyPr>
            <a:normAutofit fontScale="70000" lnSpcReduction="20000"/>
          </a:bodyPr>
          <a:lstStyle/>
          <a:p>
            <a:pPr lvl="0"/>
            <a:r>
              <a:rPr lang="en-US" dirty="0"/>
              <a:t>The sprawling electric-power industry attracted the fire of New Deal reformers. </a:t>
            </a:r>
            <a:endParaRPr lang="en-US" sz="2400" dirty="0"/>
          </a:p>
          <a:p>
            <a:pPr lvl="1"/>
            <a:r>
              <a:rPr lang="en-US" dirty="0"/>
              <a:t>New Dealers accused it of gouging the public with excessive rates.</a:t>
            </a:r>
            <a:endParaRPr lang="en-US" sz="2000" dirty="0"/>
          </a:p>
          <a:p>
            <a:pPr lvl="0"/>
            <a:r>
              <a:rPr lang="en-US" dirty="0" smtClean="0"/>
              <a:t>Thus the TVA </a:t>
            </a:r>
            <a:r>
              <a:rPr lang="en-US" dirty="0"/>
              <a:t>(1933) sought to discover exactly how much money it took to produce electricity and then keep rates reasonable. </a:t>
            </a:r>
            <a:endParaRPr lang="en-US" sz="2400" dirty="0"/>
          </a:p>
          <a:p>
            <a:pPr lvl="1"/>
            <a:r>
              <a:rPr lang="en-US" dirty="0"/>
              <a:t>It constructed dams on the Tennessee River and helped the 2.5 million extremely poor citizens of the area improve their lives and their conditions.</a:t>
            </a:r>
            <a:endParaRPr lang="en-US" sz="2000" dirty="0"/>
          </a:p>
          <a:p>
            <a:pPr lvl="1"/>
            <a:r>
              <a:rPr lang="en-US" dirty="0"/>
              <a:t>Hydroelectric power of Tennessee would give rise to that of the West.</a:t>
            </a:r>
            <a:endParaRPr lang="en-US" sz="2000" dirty="0"/>
          </a:p>
          <a:p>
            <a:endParaRPr lang="en-US" dirty="0"/>
          </a:p>
        </p:txBody>
      </p:sp>
      <p:pic>
        <p:nvPicPr>
          <p:cNvPr id="5" name="Content Placeholder 4" descr="tva.gif"/>
          <p:cNvPicPr>
            <a:picLocks noGrp="1" noChangeAspect="1"/>
          </p:cNvPicPr>
          <p:nvPr>
            <p:ph sz="half" idx="2"/>
          </p:nvPr>
        </p:nvPicPr>
        <p:blipFill>
          <a:blip r:embed="rId2" cstate="print"/>
          <a:stretch>
            <a:fillRect/>
          </a:stretch>
        </p:blipFill>
        <p:spPr>
          <a:xfrm>
            <a:off x="4953000" y="1828800"/>
            <a:ext cx="3671236" cy="3505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914400"/>
          </a:xfrm>
        </p:spPr>
        <p:txBody>
          <a:bodyPr/>
          <a:lstStyle/>
          <a:p>
            <a:r>
              <a:rPr lang="en-US" dirty="0" smtClean="0"/>
              <a:t>Election of1932</a:t>
            </a:r>
            <a:endParaRPr lang="en-US" dirty="0"/>
          </a:p>
        </p:txBody>
      </p:sp>
      <p:sp>
        <p:nvSpPr>
          <p:cNvPr id="3" name="Content Placeholder 2"/>
          <p:cNvSpPr>
            <a:spLocks noGrp="1"/>
          </p:cNvSpPr>
          <p:nvPr>
            <p:ph sz="half" idx="1"/>
          </p:nvPr>
        </p:nvSpPr>
        <p:spPr>
          <a:xfrm>
            <a:off x="0" y="228600"/>
            <a:ext cx="4495800" cy="6629400"/>
          </a:xfrm>
        </p:spPr>
        <p:txBody>
          <a:bodyPr>
            <a:normAutofit fontScale="62500" lnSpcReduction="20000"/>
          </a:bodyPr>
          <a:lstStyle/>
          <a:p>
            <a:pPr lvl="0"/>
            <a:r>
              <a:rPr lang="en-US" dirty="0"/>
              <a:t>In 1932, voters </a:t>
            </a:r>
            <a:r>
              <a:rPr lang="en-US" dirty="0" smtClean="0"/>
              <a:t>had </a:t>
            </a:r>
            <a:r>
              <a:rPr lang="en-US" dirty="0"/>
              <a:t>not seen </a:t>
            </a:r>
            <a:r>
              <a:rPr lang="en-US" dirty="0" smtClean="0"/>
              <a:t>economic </a:t>
            </a:r>
            <a:r>
              <a:rPr lang="en-US" dirty="0"/>
              <a:t>improvement, and they wanted a new president.</a:t>
            </a:r>
            <a:endParaRPr lang="en-US" sz="2800" dirty="0"/>
          </a:p>
          <a:p>
            <a:pPr lvl="0"/>
            <a:r>
              <a:rPr lang="en-US" dirty="0"/>
              <a:t>President Herbert Hoover was nominated again without much </a:t>
            </a:r>
            <a:r>
              <a:rPr lang="en-US" dirty="0" smtClean="0"/>
              <a:t>enthusiasm</a:t>
            </a:r>
          </a:p>
          <a:p>
            <a:pPr lvl="1"/>
            <a:r>
              <a:rPr lang="en-US" dirty="0" smtClean="0"/>
              <a:t>Said his </a:t>
            </a:r>
            <a:r>
              <a:rPr lang="en-US" dirty="0"/>
              <a:t>policies prevented the Great Depression from being worse than it was.</a:t>
            </a:r>
            <a:endParaRPr lang="en-US" sz="2400" dirty="0"/>
          </a:p>
          <a:p>
            <a:pPr lvl="0"/>
            <a:r>
              <a:rPr lang="en-US" dirty="0" smtClean="0"/>
              <a:t>Democrats </a:t>
            </a:r>
            <a:r>
              <a:rPr lang="en-US" dirty="0"/>
              <a:t>nominated Franklin Delano </a:t>
            </a:r>
            <a:r>
              <a:rPr lang="en-US" dirty="0" smtClean="0"/>
              <a:t>Roosevelt</a:t>
            </a:r>
          </a:p>
          <a:p>
            <a:pPr lvl="1"/>
            <a:r>
              <a:rPr lang="en-US" dirty="0" smtClean="0"/>
              <a:t>Tall</a:t>
            </a:r>
            <a:r>
              <a:rPr lang="en-US" dirty="0"/>
              <a:t>, </a:t>
            </a:r>
            <a:r>
              <a:rPr lang="en-US" dirty="0" smtClean="0"/>
              <a:t>handsome, </a:t>
            </a:r>
            <a:r>
              <a:rPr lang="en-US" dirty="0"/>
              <a:t>fifth cousin of famous </a:t>
            </a:r>
            <a:r>
              <a:rPr lang="en-US" dirty="0" smtClean="0"/>
              <a:t>Teddy Roosevelt</a:t>
            </a:r>
            <a:endParaRPr lang="en-US" sz="2400" dirty="0"/>
          </a:p>
          <a:p>
            <a:pPr lvl="1"/>
            <a:r>
              <a:rPr lang="en-US" dirty="0"/>
              <a:t>S</a:t>
            </a:r>
            <a:r>
              <a:rPr lang="en-US" dirty="0" smtClean="0"/>
              <a:t>uave </a:t>
            </a:r>
            <a:r>
              <a:rPr lang="en-US" dirty="0"/>
              <a:t>and conciliatory </a:t>
            </a:r>
            <a:r>
              <a:rPr lang="en-US" dirty="0" smtClean="0"/>
              <a:t>(TR </a:t>
            </a:r>
            <a:r>
              <a:rPr lang="en-US" dirty="0"/>
              <a:t>was pugnacious and </a:t>
            </a:r>
            <a:r>
              <a:rPr lang="en-US" dirty="0" smtClean="0"/>
              <a:t>confrontational)</a:t>
            </a:r>
            <a:endParaRPr lang="en-US" sz="2400" dirty="0"/>
          </a:p>
          <a:p>
            <a:pPr lvl="1"/>
            <a:r>
              <a:rPr lang="en-US" dirty="0"/>
              <a:t>FDR had been stricken with polio in </a:t>
            </a:r>
            <a:r>
              <a:rPr lang="en-US" dirty="0" smtClean="0"/>
              <a:t>1921 and his </a:t>
            </a:r>
            <a:r>
              <a:rPr lang="en-US" dirty="0"/>
              <a:t>wife, Eleanor, became his political partner.</a:t>
            </a:r>
            <a:endParaRPr lang="en-US" sz="2400" dirty="0"/>
          </a:p>
          <a:p>
            <a:pPr lvl="1"/>
            <a:r>
              <a:rPr lang="en-US" dirty="0"/>
              <a:t>Franklin </a:t>
            </a:r>
            <a:r>
              <a:rPr lang="en-US" dirty="0" smtClean="0"/>
              <a:t>lost </a:t>
            </a:r>
            <a:r>
              <a:rPr lang="en-US" dirty="0"/>
              <a:t>a friend </a:t>
            </a:r>
            <a:r>
              <a:rPr lang="en-US" dirty="0" smtClean="0"/>
              <a:t>when </a:t>
            </a:r>
            <a:r>
              <a:rPr lang="en-US" dirty="0"/>
              <a:t>he and Al Smith both sought the Democratic nomination.</a:t>
            </a:r>
            <a:endParaRPr lang="en-US" sz="2400" dirty="0"/>
          </a:p>
          <a:p>
            <a:pPr lvl="0"/>
            <a:r>
              <a:rPr lang="en-US" dirty="0"/>
              <a:t>Eleanor was to become the most active First Lady ever</a:t>
            </a:r>
            <a:r>
              <a:rPr lang="en-US" dirty="0" smtClean="0"/>
              <a:t>.</a:t>
            </a:r>
          </a:p>
          <a:p>
            <a:r>
              <a:rPr lang="en-US" dirty="0"/>
              <a:t>The Democrats found expression in the airy tune “Happy Days Are Here Again,” and clearly, the Democrats had the advantage in this race</a:t>
            </a:r>
            <a:r>
              <a:rPr lang="en-US" dirty="0" smtClean="0"/>
              <a:t>.</a:t>
            </a:r>
          </a:p>
          <a:p>
            <a:pPr lvl="0"/>
            <a:r>
              <a:rPr lang="en-US" dirty="0"/>
              <a:t>Noteworthy was the transition of the Black vote from the Republican to the Democratic Party</a:t>
            </a:r>
            <a:r>
              <a:rPr lang="en-US" dirty="0" smtClean="0"/>
              <a:t>.</a:t>
            </a:r>
            <a:endParaRPr lang="en-US" dirty="0"/>
          </a:p>
        </p:txBody>
      </p:sp>
      <p:pic>
        <p:nvPicPr>
          <p:cNvPr id="5" name="Content Placeholder 4" descr="franklin and eleanor.gif"/>
          <p:cNvPicPr>
            <a:picLocks noGrp="1" noChangeAspect="1"/>
          </p:cNvPicPr>
          <p:nvPr>
            <p:ph sz="half" idx="2"/>
          </p:nvPr>
        </p:nvPicPr>
        <p:blipFill>
          <a:blip r:embed="rId2" cstate="print"/>
          <a:stretch>
            <a:fillRect/>
          </a:stretch>
        </p:blipFill>
        <p:spPr>
          <a:xfrm>
            <a:off x="4525424" y="990600"/>
            <a:ext cx="4338828" cy="5562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Reform</a:t>
            </a:r>
            <a:endParaRPr lang="en-US" dirty="0"/>
          </a:p>
        </p:txBody>
      </p:sp>
      <p:pic>
        <p:nvPicPr>
          <p:cNvPr id="5" name="Content Placeholder 4" descr="FHA.jpg"/>
          <p:cNvPicPr>
            <a:picLocks noGrp="1" noChangeAspect="1"/>
          </p:cNvPicPr>
          <p:nvPr>
            <p:ph sz="half" idx="1"/>
          </p:nvPr>
        </p:nvPicPr>
        <p:blipFill>
          <a:blip r:embed="rId2" cstate="print"/>
          <a:stretch>
            <a:fillRect/>
          </a:stretch>
        </p:blipFill>
        <p:spPr>
          <a:xfrm>
            <a:off x="457200" y="1839674"/>
            <a:ext cx="4038600" cy="4047014"/>
          </a:xfrm>
        </p:spPr>
      </p:pic>
      <p:sp>
        <p:nvSpPr>
          <p:cNvPr id="4" name="Content Placeholder 3"/>
          <p:cNvSpPr>
            <a:spLocks noGrp="1"/>
          </p:cNvSpPr>
          <p:nvPr>
            <p:ph sz="half" idx="2"/>
          </p:nvPr>
        </p:nvSpPr>
        <p:spPr/>
        <p:txBody>
          <a:bodyPr>
            <a:normAutofit fontScale="70000" lnSpcReduction="20000"/>
          </a:bodyPr>
          <a:lstStyle/>
          <a:p>
            <a:pPr lvl="0"/>
            <a:r>
              <a:rPr lang="en-US" dirty="0"/>
              <a:t>To speed recovery and better homes, FDR set up the Federal Housing Administration (FHA) in 1934 to stimulate the building industry through small loans to householders. </a:t>
            </a:r>
            <a:endParaRPr lang="en-US" sz="2400" dirty="0"/>
          </a:p>
          <a:p>
            <a:pPr lvl="1"/>
            <a:r>
              <a:rPr lang="en-US" dirty="0"/>
              <a:t>It was one of the “alphabetical” agencies to outlast the age of Roosevelt.</a:t>
            </a:r>
            <a:endParaRPr lang="en-US" sz="2000" dirty="0"/>
          </a:p>
          <a:p>
            <a:pPr lvl="0"/>
            <a:r>
              <a:rPr lang="en-US" dirty="0"/>
              <a:t>Congress bolstered the program in 1937 by authorizing the U.S. Housing Authority (USHA), designed to lend money to states or communities for low-cost construction. </a:t>
            </a:r>
            <a:endParaRPr lang="en-US" sz="2400" dirty="0"/>
          </a:p>
          <a:p>
            <a:pPr lvl="1"/>
            <a:r>
              <a:rPr lang="en-US" dirty="0"/>
              <a:t>This was the first time in American history that slum areas stopped growing</a:t>
            </a:r>
            <a:r>
              <a:rPr lang="en-US" dirty="0" smtClean="0"/>
              <a: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a:t>
            </a: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The Social Security Act of 1935 was the greatest victory for New Dealers, since it created pension and insurance for the old-aged, the blind, the physically handicapped, delinquent children, and other dependents by taxing employees and employers. </a:t>
            </a:r>
            <a:endParaRPr lang="en-US" sz="2400" dirty="0"/>
          </a:p>
          <a:p>
            <a:pPr lvl="1"/>
            <a:r>
              <a:rPr lang="en-US" dirty="0"/>
              <a:t>Republicans attacked this bitterly, as such government-knows-best programs and policies that were communist leaning and penalized the rich for their success. They also opposed the pioneer spirit of “rugged individualism</a:t>
            </a:r>
            <a:r>
              <a:rPr lang="en-US" dirty="0" smtClean="0"/>
              <a:t>.”</a:t>
            </a:r>
            <a:endParaRPr lang="en-US" sz="2000" dirty="0"/>
          </a:p>
        </p:txBody>
      </p:sp>
      <p:pic>
        <p:nvPicPr>
          <p:cNvPr id="5" name="Content Placeholder 4" descr="social-security-1.gif"/>
          <p:cNvPicPr>
            <a:picLocks noGrp="1" noChangeAspect="1"/>
          </p:cNvPicPr>
          <p:nvPr>
            <p:ph sz="half" idx="2"/>
          </p:nvPr>
        </p:nvPicPr>
        <p:blipFill>
          <a:blip r:embed="rId2" cstate="print"/>
          <a:stretch>
            <a:fillRect/>
          </a:stretch>
        </p:blipFill>
        <p:spPr>
          <a:xfrm>
            <a:off x="4572000" y="1524000"/>
            <a:ext cx="4191000" cy="4191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Deal” for Labor</a:t>
            </a:r>
            <a:endParaRPr lang="en-US" dirty="0"/>
          </a:p>
        </p:txBody>
      </p:sp>
      <p:sp>
        <p:nvSpPr>
          <p:cNvPr id="3" name="Content Placeholder 2"/>
          <p:cNvSpPr>
            <a:spLocks noGrp="1"/>
          </p:cNvSpPr>
          <p:nvPr>
            <p:ph idx="1"/>
          </p:nvPr>
        </p:nvSpPr>
        <p:spPr>
          <a:xfrm>
            <a:off x="304800" y="1447800"/>
            <a:ext cx="8534400" cy="5181600"/>
          </a:xfrm>
        </p:spPr>
        <p:txBody>
          <a:bodyPr>
            <a:normAutofit fontScale="55000" lnSpcReduction="20000"/>
          </a:bodyPr>
          <a:lstStyle/>
          <a:p>
            <a:pPr lvl="0"/>
            <a:r>
              <a:rPr lang="en-US" dirty="0"/>
              <a:t>A rash of walkouts occurred in the summer of 1934, and after the NRA was axed, the Wagner Act (AKA, National Labor Relations Act) of 1935 took its place. The Wagner Act guaranteed the right of unions to organize and to collectively bargain with management. </a:t>
            </a:r>
            <a:endParaRPr lang="en-US" sz="2800" dirty="0"/>
          </a:p>
          <a:p>
            <a:pPr lvl="1"/>
            <a:r>
              <a:rPr lang="en-US" dirty="0"/>
              <a:t>Under the encouragement of a highly sympathetic National Labor Relations Board, unskilled laborers began to organize themselves into effective unions, one of which was John L. Lewis, the boss of the United Mine Workers who also succeeded in forming the Committee for Industrial Organization (CIO) within the ranks of the AF of L in 1935.</a:t>
            </a:r>
            <a:endParaRPr lang="en-US" sz="2400" dirty="0"/>
          </a:p>
          <a:p>
            <a:pPr lvl="1"/>
            <a:r>
              <a:rPr lang="en-US" dirty="0"/>
              <a:t>The CIO later left the AF of L and won a victory against General Motors.</a:t>
            </a:r>
            <a:endParaRPr lang="en-US" sz="2400" dirty="0"/>
          </a:p>
          <a:p>
            <a:pPr lvl="0"/>
            <a:r>
              <a:rPr lang="en-US" dirty="0"/>
              <a:t>The CIO also won a victory against the United States Steel Company, but smaller steel companies struck back, resulting in such incidences as the Memorial Day Massacre of 1937 at the plant of the Republic Steel Company of South Chicago in which police fired upon workers, leaving scores killed or injured.</a:t>
            </a:r>
            <a:endParaRPr lang="en-US" sz="2800" dirty="0"/>
          </a:p>
          <a:p>
            <a:pPr lvl="0"/>
            <a:r>
              <a:rPr lang="en-US" dirty="0"/>
              <a:t>In 1938, the Fair Labor Standards Act (AKA the “Wages and Hours Bill”) was passed, setting up minimum wage and maximum hours standards and forbidding children under the age of sixteen from working.</a:t>
            </a:r>
            <a:endParaRPr lang="en-US" sz="2800" dirty="0"/>
          </a:p>
          <a:p>
            <a:pPr lvl="0"/>
            <a:r>
              <a:rPr lang="en-US" dirty="0"/>
              <a:t>Roosevelt enjoyed immense support from the labor unions.</a:t>
            </a:r>
            <a:endParaRPr lang="en-US" sz="2800" dirty="0"/>
          </a:p>
          <a:p>
            <a:pPr lvl="0"/>
            <a:r>
              <a:rPr lang="en-US" dirty="0"/>
              <a:t>In 1938, the CIO broke completely with the AF of L and renamed itself the Congress of Industrial Organizations (the new CIO</a:t>
            </a:r>
            <a:r>
              <a:rPr lang="en-US" dirty="0" smtClean="0"/>
              <a:t>).</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Election of 1936</a:t>
            </a:r>
            <a:endParaRPr lang="en-US" dirty="0"/>
          </a:p>
        </p:txBody>
      </p:sp>
      <p:pic>
        <p:nvPicPr>
          <p:cNvPr id="5" name="Content Placeholder 4" descr="alfred m landon.jpg"/>
          <p:cNvPicPr>
            <a:picLocks noGrp="1" noChangeAspect="1"/>
          </p:cNvPicPr>
          <p:nvPr>
            <p:ph sz="half" idx="1"/>
          </p:nvPr>
        </p:nvPicPr>
        <p:blipFill>
          <a:blip r:embed="rId2" cstate="print"/>
          <a:stretch>
            <a:fillRect/>
          </a:stretch>
        </p:blipFill>
        <p:spPr>
          <a:xfrm>
            <a:off x="228599" y="1295400"/>
            <a:ext cx="4209965" cy="4724400"/>
          </a:xfrm>
        </p:spPr>
      </p:pic>
      <p:sp>
        <p:nvSpPr>
          <p:cNvPr id="4" name="Content Placeholder 3"/>
          <p:cNvSpPr>
            <a:spLocks noGrp="1"/>
          </p:cNvSpPr>
          <p:nvPr>
            <p:ph sz="half" idx="2"/>
          </p:nvPr>
        </p:nvSpPr>
        <p:spPr>
          <a:xfrm>
            <a:off x="4800600" y="1143000"/>
            <a:ext cx="4114800" cy="5486400"/>
          </a:xfrm>
        </p:spPr>
        <p:txBody>
          <a:bodyPr>
            <a:normAutofit fontScale="70000" lnSpcReduction="20000"/>
          </a:bodyPr>
          <a:lstStyle/>
          <a:p>
            <a:pPr lvl="0"/>
            <a:r>
              <a:rPr lang="en-US" dirty="0"/>
              <a:t>The Republicans nominated Kansas Governor Alfred M. Landon to run against FDR. </a:t>
            </a:r>
            <a:endParaRPr lang="en-US" sz="2400" dirty="0"/>
          </a:p>
          <a:p>
            <a:pPr lvl="1"/>
            <a:r>
              <a:rPr lang="en-US" dirty="0"/>
              <a:t>Landon was weak on the radio and weaker in personal campaigning, and while he criticized FDR’s spending, he also favored enough of FDR’s New Deal to be ridiculed by the Democrats as an unsure idiot.</a:t>
            </a:r>
            <a:endParaRPr lang="en-US" sz="2000" dirty="0"/>
          </a:p>
          <a:p>
            <a:pPr lvl="0"/>
            <a:r>
              <a:rPr lang="en-US" dirty="0"/>
              <a:t>In 1934, the American Liberty League had been formed by conservative Democrats and wealthy Republicans to fight “socialistic” New Deal schemes.</a:t>
            </a:r>
            <a:endParaRPr lang="en-US" sz="2400" dirty="0"/>
          </a:p>
          <a:p>
            <a:pPr lvl="0"/>
            <a:r>
              <a:rPr lang="en-US" dirty="0"/>
              <a:t>Roosevelt won in a huge landslide, getting 523 electoral votes to Landon’s 8.</a:t>
            </a:r>
            <a:endParaRPr lang="en-US" sz="2400" dirty="0"/>
          </a:p>
          <a:p>
            <a:pPr lvl="0"/>
            <a:r>
              <a:rPr lang="en-US" dirty="0"/>
              <a:t>FDR won primarily because he appealed to the “forgotten man,” whom he never forgot</a:t>
            </a:r>
            <a:r>
              <a:rPr lang="en-US" dirty="0" smtClean="0"/>
              <a:t>.</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Change?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 20th Amendment had cut the lame-duck period down to six weeks, so FDR began his second term on January 20, 1937, instead of on March 4. He controlled Congress, but the Supreme Court kept blocking his programs, so he proposed a shocking plan that would add a member to the Supreme Court for every existing member over the age of 70, for a</a:t>
            </a:r>
            <a:br>
              <a:rPr lang="en-US" dirty="0"/>
            </a:br>
            <a:r>
              <a:rPr lang="en-US" dirty="0"/>
              <a:t>maximum possible total of 15 total members. </a:t>
            </a:r>
            <a:endParaRPr lang="en-US" sz="2400" dirty="0"/>
          </a:p>
          <a:p>
            <a:pPr lvl="1"/>
            <a:r>
              <a:rPr lang="en-US" dirty="0"/>
              <a:t>For once, Congress voted against him because it did not want to lose its power.</a:t>
            </a:r>
            <a:endParaRPr lang="en-US" sz="2000" dirty="0"/>
          </a:p>
          <a:p>
            <a:pPr lvl="1"/>
            <a:r>
              <a:rPr lang="en-US" dirty="0"/>
              <a:t>Roosevelt was ripped for trying to become a dictator</a:t>
            </a:r>
            <a:r>
              <a:rPr lang="en-US" dirty="0" smtClean="0"/>
              <a:t>.</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Switch in Time Saves Nine</a:t>
            </a:r>
            <a:endParaRPr lang="en-US" dirty="0"/>
          </a:p>
        </p:txBody>
      </p:sp>
      <p:sp>
        <p:nvSpPr>
          <p:cNvPr id="3" name="Content Placeholder 2"/>
          <p:cNvSpPr>
            <a:spLocks noGrp="1"/>
          </p:cNvSpPr>
          <p:nvPr>
            <p:ph idx="1"/>
          </p:nvPr>
        </p:nvSpPr>
        <p:spPr/>
        <p:txBody>
          <a:bodyPr>
            <a:normAutofit fontScale="92500"/>
          </a:bodyPr>
          <a:lstStyle/>
          <a:p>
            <a:pPr lvl="0"/>
            <a:r>
              <a:rPr lang="en-US" dirty="0"/>
              <a:t>FDR’s “court-packing scheme” failed, but he did get some of the justices to start to vote his way, including Owen J. Roberts, formerly regarded as a conservative.</a:t>
            </a:r>
          </a:p>
          <a:p>
            <a:pPr lvl="0"/>
            <a:r>
              <a:rPr lang="en-US" dirty="0"/>
              <a:t>So, FDR did achieve his purpose of getting the Supreme Court to vote his way.</a:t>
            </a:r>
          </a:p>
          <a:p>
            <a:pPr lvl="0"/>
            <a:r>
              <a:rPr lang="en-US" dirty="0"/>
              <a:t>However, his failure of the court-packing scheme also showed how Americans still did not wish to tamper with the sacred justice system</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New Deal at the end of FDR’s First Term</a:t>
            </a:r>
            <a:endParaRPr lang="en-US" dirty="0"/>
          </a:p>
        </p:txBody>
      </p:sp>
      <p:sp>
        <p:nvSpPr>
          <p:cNvPr id="3" name="Content Placeholder 2"/>
          <p:cNvSpPr>
            <a:spLocks noGrp="1"/>
          </p:cNvSpPr>
          <p:nvPr>
            <p:ph idx="1"/>
          </p:nvPr>
        </p:nvSpPr>
        <p:spPr>
          <a:xfrm>
            <a:off x="228600" y="2133600"/>
            <a:ext cx="8686800" cy="4525963"/>
          </a:xfrm>
        </p:spPr>
        <p:txBody>
          <a:bodyPr>
            <a:normAutofit fontScale="77500" lnSpcReduction="20000"/>
          </a:bodyPr>
          <a:lstStyle/>
          <a:p>
            <a:pPr lvl="0"/>
            <a:r>
              <a:rPr lang="en-US" dirty="0"/>
              <a:t>During Roosevelt’s first term, the depression did not disappear, and unemployment, down from 25% in 1932, was still at 15%.  </a:t>
            </a:r>
            <a:endParaRPr lang="en-US" sz="2800" dirty="0"/>
          </a:p>
          <a:p>
            <a:pPr lvl="1"/>
            <a:r>
              <a:rPr lang="en-US" dirty="0"/>
              <a:t>In 1937, the economy took another brief downturn when the “Roosevelt Recession,” caused by government policies.</a:t>
            </a:r>
            <a:endParaRPr lang="en-US" sz="2400" dirty="0"/>
          </a:p>
          <a:p>
            <a:pPr lvl="1"/>
            <a:r>
              <a:rPr lang="en-US" dirty="0"/>
              <a:t>Finally, FDR embraced the policies of British economist John Maynard Keynes. </a:t>
            </a:r>
            <a:endParaRPr lang="en-US" sz="2400" dirty="0"/>
          </a:p>
          <a:p>
            <a:pPr lvl="2"/>
            <a:r>
              <a:rPr lang="en-US" dirty="0"/>
              <a:t>In 1937, FDR announced a bold program to stimulate the economy by planned deficit spending.</a:t>
            </a:r>
            <a:endParaRPr lang="en-US" sz="2000" dirty="0"/>
          </a:p>
          <a:p>
            <a:pPr lvl="2"/>
            <a:r>
              <a:rPr lang="en-US" dirty="0"/>
              <a:t>In 1939, Congress relented to FDR’s pressure and passed the Reorganization Act, which gave him limited powers for administrative</a:t>
            </a:r>
            <a:br>
              <a:rPr lang="en-US" dirty="0"/>
            </a:br>
            <a:r>
              <a:rPr lang="en-US" dirty="0"/>
              <a:t>reforms, including the key new Executive Office in the White House.</a:t>
            </a:r>
            <a:endParaRPr lang="en-US" sz="2000" dirty="0"/>
          </a:p>
          <a:p>
            <a:pPr lvl="2"/>
            <a:r>
              <a:rPr lang="en-US" dirty="0"/>
              <a:t>The Hatch Act of 1939 barred federal administrative officials, except the highest policy-making officers, from active political campaigning and soliciting</a:t>
            </a:r>
            <a:r>
              <a:rPr lang="en-US" dirty="0" smtClean="0"/>
              <a:t>.</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85000" lnSpcReduction="20000"/>
          </a:bodyPr>
          <a:lstStyle/>
          <a:p>
            <a:pPr lvl="0"/>
            <a:r>
              <a:rPr lang="en-US" dirty="0"/>
              <a:t>Foes of the New Deal condemned its waste, citing that nothing had been accomplished.</a:t>
            </a:r>
          </a:p>
          <a:p>
            <a:pPr lvl="0"/>
            <a:r>
              <a:rPr lang="en-US" dirty="0"/>
              <a:t>Critics were shocked by the “try anything” attitude of FDR, who had increased the federal debt from $19.487 million in 1932 to $40.440 million in 1939.</a:t>
            </a:r>
          </a:p>
          <a:p>
            <a:pPr lvl="0"/>
            <a:r>
              <a:rPr lang="en-US" dirty="0"/>
              <a:t>It took World War II, though, to really lower unemployment. But, the war also created a heavier debt than before.</a:t>
            </a:r>
          </a:p>
          <a:p>
            <a:pPr lvl="0"/>
            <a:r>
              <a:rPr lang="en-US" dirty="0"/>
              <a:t>New Dealers claimed that the New Deal had alleviated the worst of the Great Depression.</a:t>
            </a:r>
          </a:p>
          <a:p>
            <a:pPr lvl="0"/>
            <a:r>
              <a:rPr lang="en-US" dirty="0"/>
              <a:t>FDR also deflected popular resent against business and may have saved the American system of free enterprise, yet business tycoons hated him.</a:t>
            </a:r>
          </a:p>
          <a:p>
            <a:pPr lvl="0"/>
            <a:r>
              <a:rPr lang="en-US" dirty="0"/>
              <a:t>He provided bold reform without revolution.</a:t>
            </a:r>
          </a:p>
          <a:p>
            <a:pPr lvl="0"/>
            <a:r>
              <a:rPr lang="en-US" dirty="0"/>
              <a:t>Later, he would guide the nation through a titanic war in which the democracy of the world would be at stake</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FDR and the Three R’s: Relief, Recovery, and Reform </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lvl="0"/>
            <a:r>
              <a:rPr lang="en-US" dirty="0"/>
              <a:t>On Inauguration Day, FDR asserted, “The only thing we have to fear is fear itself.”</a:t>
            </a:r>
            <a:endParaRPr lang="en-US" sz="2800" dirty="0"/>
          </a:p>
          <a:p>
            <a:pPr lvl="0"/>
            <a:r>
              <a:rPr lang="en-US" dirty="0"/>
              <a:t>He called for a nationwide bank holiday to eliminate paranoid bank withdrawals, and then he commenced with his Three R’s.</a:t>
            </a:r>
            <a:endParaRPr lang="en-US" sz="2800" dirty="0"/>
          </a:p>
          <a:p>
            <a:pPr lvl="0"/>
            <a:r>
              <a:rPr lang="en-US" dirty="0"/>
              <a:t>The Democratic-controlled Congress was willing to do as FDR said, and the first Hundred Days of FDR’s administration were filled with more legislative activity than ever before. </a:t>
            </a:r>
            <a:endParaRPr lang="en-US" sz="2800" dirty="0"/>
          </a:p>
          <a:p>
            <a:pPr lvl="1"/>
            <a:r>
              <a:rPr lang="en-US" dirty="0"/>
              <a:t>Many of the New Deal Reforms had been adopted by European nations a decade before</a:t>
            </a:r>
            <a:r>
              <a:rPr lang="en-US"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Money Reform</a:t>
            </a:r>
            <a:endParaRPr lang="en-US" dirty="0"/>
          </a:p>
        </p:txBody>
      </p:sp>
      <p:sp>
        <p:nvSpPr>
          <p:cNvPr id="3" name="Content Placeholder 2"/>
          <p:cNvSpPr>
            <a:spLocks noGrp="1"/>
          </p:cNvSpPr>
          <p:nvPr>
            <p:ph idx="1"/>
          </p:nvPr>
        </p:nvSpPr>
        <p:spPr>
          <a:xfrm>
            <a:off x="228600" y="1066800"/>
            <a:ext cx="8610600" cy="5638800"/>
          </a:xfrm>
        </p:spPr>
        <p:txBody>
          <a:bodyPr>
            <a:normAutofit fontScale="70000" lnSpcReduction="20000"/>
          </a:bodyPr>
          <a:lstStyle/>
          <a:p>
            <a:r>
              <a:rPr lang="en-US" dirty="0"/>
              <a:t>The Emergency Banking Relief Act of 1933 was passed first. FDR declared a one week “bank holiday” just so everyone would calm down and stop running on the banks.</a:t>
            </a:r>
            <a:endParaRPr lang="en-US" sz="2800" dirty="0"/>
          </a:p>
          <a:p>
            <a:r>
              <a:rPr lang="en-US" dirty="0"/>
              <a:t>Roosevelt settled down for the first of his thirty famous “Fireside Chats” with </a:t>
            </a:r>
            <a:r>
              <a:rPr lang="en-US" dirty="0" smtClean="0"/>
              <a:t>America </a:t>
            </a:r>
            <a:r>
              <a:rPr lang="en-US" sz="2000" dirty="0"/>
              <a:t>and reassured people it was safer to put money in the bank than hidden in their houses. </a:t>
            </a:r>
            <a:endParaRPr lang="en-US" sz="2800" dirty="0"/>
          </a:p>
          <a:p>
            <a:pPr lvl="1"/>
            <a:r>
              <a:rPr lang="en-US" dirty="0"/>
              <a:t>The “Hundred Days Congress” passed the Glass-</a:t>
            </a:r>
            <a:r>
              <a:rPr lang="en-US" dirty="0" err="1"/>
              <a:t>Steagall</a:t>
            </a:r>
            <a:r>
              <a:rPr lang="en-US" dirty="0"/>
              <a:t> Banking Reform </a:t>
            </a:r>
            <a:r>
              <a:rPr lang="en-US" dirty="0" smtClean="0"/>
              <a:t>Act (gave FDR the power to run the bank) - </a:t>
            </a:r>
            <a:r>
              <a:rPr lang="en-US" dirty="0"/>
              <a:t>provided the Federal Deposit Insurance Corporation (FDIC) which insured individual deposits up to $5000, thereby eliminating the epidemic of bank failure and restoring faith to banks.</a:t>
            </a:r>
            <a:endParaRPr lang="en-US" sz="2400" dirty="0"/>
          </a:p>
          <a:p>
            <a:pPr lvl="0"/>
            <a:r>
              <a:rPr lang="en-US" dirty="0"/>
              <a:t>FDR then took the nation off of the gold standard and achieved controlled inflation by ordering Congress to buy gold at increasingly higher prices. </a:t>
            </a:r>
            <a:endParaRPr lang="en-US" sz="2800" dirty="0"/>
          </a:p>
          <a:p>
            <a:pPr lvl="1"/>
            <a:r>
              <a:rPr lang="en-US" dirty="0" smtClean="0"/>
              <a:t>FDR wanted to stop people from hoarding gold.</a:t>
            </a:r>
            <a:endParaRPr lang="en-US" dirty="0" smtClean="0"/>
          </a:p>
          <a:p>
            <a:pPr lvl="1"/>
            <a:r>
              <a:rPr lang="en-US" dirty="0" smtClean="0"/>
              <a:t>In </a:t>
            </a:r>
            <a:r>
              <a:rPr lang="en-US" dirty="0"/>
              <a:t>February 1934, he announced that the U.S. would pay foreign gold at a rate of one ounce of gold per every $35 due</a:t>
            </a:r>
            <a:r>
              <a:rPr lang="en-US" dirty="0" smtClean="0"/>
              <a:t>.</a:t>
            </a:r>
          </a:p>
          <a:p>
            <a:pPr lvl="1"/>
            <a:r>
              <a:rPr lang="en-US" dirty="0" smtClean="0"/>
              <a:t>He </a:t>
            </a:r>
            <a:r>
              <a:rPr lang="en-US" dirty="0"/>
              <a:t>urged people to turn in gold for paper </a:t>
            </a:r>
            <a:r>
              <a:rPr lang="en-US" dirty="0" smtClean="0"/>
              <a:t>money.</a:t>
            </a:r>
            <a:endParaRPr lang="en-US" sz="2400" dirty="0"/>
          </a:p>
          <a:p>
            <a:pPr lvl="1"/>
            <a:r>
              <a:rPr lang="en-US" dirty="0"/>
              <a:t>He wanted inflation, to make debt payment easier, and urged the Treasury to buy gold with paper money</a:t>
            </a:r>
            <a:r>
              <a:rPr lang="en-US" dirty="0" smtClean="0"/>
              <a: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Civilian Conservation Corp (CCC)</a:t>
            </a: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Roosevelt had no qualms about using federal money to assist the unemployed, so he created the Civilian Conservation Corps (CCC), which provided employment in fresh-air government camps for about 3 million uniformed young men. </a:t>
            </a:r>
            <a:endParaRPr lang="en-US" sz="2800" dirty="0"/>
          </a:p>
          <a:p>
            <a:pPr lvl="1"/>
            <a:r>
              <a:rPr lang="en-US" dirty="0"/>
              <a:t>They reforested areas, fought fires, drained swamps, controlled floods, etc.</a:t>
            </a:r>
            <a:endParaRPr lang="en-US" sz="2400" dirty="0"/>
          </a:p>
          <a:p>
            <a:pPr lvl="1"/>
            <a:r>
              <a:rPr lang="en-US" dirty="0"/>
              <a:t>However, critics accused FDR of militarizing the youths and acting as dictator</a:t>
            </a:r>
            <a:r>
              <a:rPr lang="en-US" dirty="0" smtClean="0"/>
              <a:t>.</a:t>
            </a:r>
            <a:endParaRPr lang="en-US" sz="2400" dirty="0"/>
          </a:p>
        </p:txBody>
      </p:sp>
      <p:pic>
        <p:nvPicPr>
          <p:cNvPr id="5" name="Content Placeholder 4" descr="CCC.gif"/>
          <p:cNvPicPr>
            <a:picLocks noGrp="1" noChangeAspect="1"/>
          </p:cNvPicPr>
          <p:nvPr>
            <p:ph sz="half" idx="2"/>
          </p:nvPr>
        </p:nvPicPr>
        <p:blipFill>
          <a:blip r:embed="rId2" cstate="print"/>
          <a:stretch>
            <a:fillRect/>
          </a:stretch>
        </p:blipFill>
        <p:spPr>
          <a:xfrm>
            <a:off x="5105400" y="1295400"/>
            <a:ext cx="3429000" cy="493776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Alphabet Soup</a:t>
            </a:r>
            <a:endParaRPr lang="en-US" dirty="0"/>
          </a:p>
        </p:txBody>
      </p:sp>
      <p:sp>
        <p:nvSpPr>
          <p:cNvPr id="6" name="Content Placeholder 5"/>
          <p:cNvSpPr>
            <a:spLocks noGrp="1"/>
          </p:cNvSpPr>
          <p:nvPr>
            <p:ph idx="1"/>
          </p:nvPr>
        </p:nvSpPr>
        <p:spPr>
          <a:xfrm>
            <a:off x="457200" y="1600200"/>
            <a:ext cx="8229600" cy="4953000"/>
          </a:xfrm>
        </p:spPr>
        <p:txBody>
          <a:bodyPr>
            <a:normAutofit fontScale="77500" lnSpcReduction="20000"/>
          </a:bodyPr>
          <a:lstStyle/>
          <a:p>
            <a:pPr lvl="0"/>
            <a:r>
              <a:rPr lang="en-US" dirty="0"/>
              <a:t>The Federal Emergency Relief Act looked for immediate relief rather than long-term alleviation, and its Federal Emergency Relief Administration (FERA) was headed by the zealous Harry L. Hopkins.</a:t>
            </a:r>
            <a:endParaRPr lang="en-US" sz="2800" dirty="0"/>
          </a:p>
          <a:p>
            <a:pPr lvl="0"/>
            <a:r>
              <a:rPr lang="en-US" dirty="0"/>
              <a:t>The Agricultural Adjustment Act (AAA) made available many millions of dollars to help farmers meet their mortgages.</a:t>
            </a:r>
            <a:endParaRPr lang="en-US" sz="2800" dirty="0"/>
          </a:p>
          <a:p>
            <a:pPr lvl="0"/>
            <a:r>
              <a:rPr lang="en-US" dirty="0"/>
              <a:t>The Home Owners’ Loan Corporation (HOLC) refinanced mortgages on non-farm homes and bolted down the loyalties of middle class, Democratic homeowners.</a:t>
            </a:r>
            <a:endParaRPr lang="en-US" sz="2800" dirty="0"/>
          </a:p>
          <a:p>
            <a:pPr lvl="0"/>
            <a:r>
              <a:rPr lang="en-US" dirty="0"/>
              <a:t>The Civil Works Administration (CWA) was established late in 1933, and it was designed to provide purely temporary jobs during the winter emergency. </a:t>
            </a:r>
            <a:endParaRPr lang="en-US" sz="2800" dirty="0"/>
          </a:p>
          <a:p>
            <a:pPr lvl="1"/>
            <a:r>
              <a:rPr lang="en-US" dirty="0"/>
              <a:t>Many of its tasks were rather frivolous (called “boondoggling”) and were designed for the sole purpose of making jobs</a:t>
            </a:r>
            <a:r>
              <a:rPr lang="en-US" dirty="0" smtClean="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Progress Administration (WPA)</a:t>
            </a:r>
            <a:endParaRPr lang="en-US" dirty="0"/>
          </a:p>
        </p:txBody>
      </p:sp>
      <p:pic>
        <p:nvPicPr>
          <p:cNvPr id="5" name="Content Placeholder 4" descr="WPA.jpg"/>
          <p:cNvPicPr>
            <a:picLocks noGrp="1" noChangeAspect="1"/>
          </p:cNvPicPr>
          <p:nvPr>
            <p:ph sz="half" idx="1"/>
          </p:nvPr>
        </p:nvPicPr>
        <p:blipFill>
          <a:blip r:embed="rId2" cstate="print"/>
          <a:stretch>
            <a:fillRect/>
          </a:stretch>
        </p:blipFill>
        <p:spPr>
          <a:xfrm>
            <a:off x="685800" y="1600200"/>
            <a:ext cx="3124200" cy="4914620"/>
          </a:xfrm>
        </p:spPr>
      </p:pic>
      <p:sp>
        <p:nvSpPr>
          <p:cNvPr id="4" name="Content Placeholder 3"/>
          <p:cNvSpPr>
            <a:spLocks noGrp="1"/>
          </p:cNvSpPr>
          <p:nvPr>
            <p:ph sz="half" idx="2"/>
          </p:nvPr>
        </p:nvSpPr>
        <p:spPr>
          <a:xfrm>
            <a:off x="4191000" y="1600200"/>
            <a:ext cx="4800600" cy="5029200"/>
          </a:xfrm>
        </p:spPr>
        <p:txBody>
          <a:bodyPr>
            <a:normAutofit fontScale="92500" lnSpcReduction="10000"/>
          </a:bodyPr>
          <a:lstStyle/>
          <a:p>
            <a:pPr lvl="0"/>
            <a:r>
              <a:rPr lang="en-US" dirty="0"/>
              <a:t>Congress also authorized the </a:t>
            </a:r>
            <a:r>
              <a:rPr lang="en-US" dirty="0" smtClean="0"/>
              <a:t> WPA </a:t>
            </a:r>
            <a:r>
              <a:rPr lang="en-US" dirty="0"/>
              <a:t>in 1935, which put $11 million on thousands of public buildings, bridges, and hard-surfaced roads and gave 9 million people jobs in its eight years of existence. </a:t>
            </a:r>
            <a:endParaRPr lang="en-US" sz="2400" dirty="0"/>
          </a:p>
          <a:p>
            <a:pPr lvl="1"/>
            <a:r>
              <a:rPr lang="en-US" dirty="0"/>
              <a:t>It also found part-time jobs for needy high school and college students and for actors, musicians, and writers.</a:t>
            </a:r>
            <a:endParaRPr lang="en-US" sz="2000" dirty="0"/>
          </a:p>
          <a:p>
            <a:pPr lvl="1"/>
            <a:r>
              <a:rPr lang="en-US" dirty="0"/>
              <a:t>John Steinbeck counted dogs (boondoggled) in his California home of Salinas county</a:t>
            </a:r>
            <a:r>
              <a:rPr lang="en-US" dirty="0" smtClean="0"/>
              <a:t>.</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National Recovery Administration (NRA)</a:t>
            </a:r>
            <a:endParaRPr lang="en-US" dirty="0"/>
          </a:p>
        </p:txBody>
      </p:sp>
      <p:sp>
        <p:nvSpPr>
          <p:cNvPr id="5" name="Content Placeholder 4"/>
          <p:cNvSpPr>
            <a:spLocks noGrp="1"/>
          </p:cNvSpPr>
          <p:nvPr>
            <p:ph sz="half" idx="1"/>
          </p:nvPr>
        </p:nvSpPr>
        <p:spPr>
          <a:xfrm>
            <a:off x="304800" y="1600200"/>
            <a:ext cx="4191000" cy="4800600"/>
          </a:xfrm>
        </p:spPr>
        <p:txBody>
          <a:bodyPr>
            <a:normAutofit fontScale="92500" lnSpcReduction="10000"/>
          </a:bodyPr>
          <a:lstStyle/>
          <a:p>
            <a:pPr lvl="0"/>
            <a:r>
              <a:rPr lang="en-US" dirty="0" smtClean="0"/>
              <a:t>By </a:t>
            </a:r>
            <a:r>
              <a:rPr lang="en-US" dirty="0"/>
              <a:t>far the most complicated of the </a:t>
            </a:r>
            <a:r>
              <a:rPr lang="en-US" dirty="0" smtClean="0"/>
              <a:t>programs</a:t>
            </a:r>
          </a:p>
          <a:p>
            <a:pPr lvl="0"/>
            <a:r>
              <a:rPr lang="en-US" dirty="0"/>
              <a:t>D</a:t>
            </a:r>
            <a:r>
              <a:rPr lang="en-US" dirty="0" smtClean="0"/>
              <a:t>esigned </a:t>
            </a:r>
            <a:r>
              <a:rPr lang="en-US" dirty="0"/>
              <a:t>to assist industry, labor, and the unemployed. </a:t>
            </a:r>
            <a:endParaRPr lang="en-US" sz="2400" dirty="0"/>
          </a:p>
          <a:p>
            <a:pPr lvl="1"/>
            <a:r>
              <a:rPr lang="en-US" dirty="0"/>
              <a:t>There were maximum hours of labor, minimum wages, and more rights for labor union members, including the right to choose their own representatives in bargaining.</a:t>
            </a:r>
            <a:endParaRPr lang="en-US" sz="2000" dirty="0"/>
          </a:p>
          <a:p>
            <a:endParaRPr lang="en-US" dirty="0"/>
          </a:p>
        </p:txBody>
      </p:sp>
      <p:pic>
        <p:nvPicPr>
          <p:cNvPr id="7" name="Content Placeholder 6" descr="NRA.jpg"/>
          <p:cNvPicPr>
            <a:picLocks noGrp="1" noChangeAspect="1"/>
          </p:cNvPicPr>
          <p:nvPr>
            <p:ph sz="half" idx="2"/>
          </p:nvPr>
        </p:nvPicPr>
        <p:blipFill>
          <a:blip r:embed="rId2" cstate="print"/>
          <a:stretch>
            <a:fillRect/>
          </a:stretch>
        </p:blipFill>
        <p:spPr>
          <a:xfrm>
            <a:off x="5181600" y="1600200"/>
            <a:ext cx="3514725" cy="492574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 Administration (PWA)</a:t>
            </a:r>
            <a:endParaRPr lang="en-US" dirty="0"/>
          </a:p>
        </p:txBody>
      </p:sp>
      <p:pic>
        <p:nvPicPr>
          <p:cNvPr id="5" name="Content Placeholder 4" descr="PWA.jpg"/>
          <p:cNvPicPr>
            <a:picLocks noGrp="1" noChangeAspect="1"/>
          </p:cNvPicPr>
          <p:nvPr>
            <p:ph sz="half" idx="1"/>
          </p:nvPr>
        </p:nvPicPr>
        <p:blipFill>
          <a:blip r:embed="rId2" cstate="print"/>
          <a:stretch>
            <a:fillRect/>
          </a:stretch>
        </p:blipFill>
        <p:spPr>
          <a:xfrm>
            <a:off x="381000" y="1600200"/>
            <a:ext cx="4101838" cy="4495800"/>
          </a:xfrm>
        </p:spPr>
      </p:pic>
      <p:sp>
        <p:nvSpPr>
          <p:cNvPr id="4" name="Content Placeholder 3"/>
          <p:cNvSpPr>
            <a:spLocks noGrp="1"/>
          </p:cNvSpPr>
          <p:nvPr>
            <p:ph sz="half" idx="2"/>
          </p:nvPr>
        </p:nvSpPr>
        <p:spPr/>
        <p:txBody>
          <a:bodyPr>
            <a:normAutofit fontScale="92500" lnSpcReduction="20000"/>
          </a:bodyPr>
          <a:lstStyle/>
          <a:p>
            <a:r>
              <a:rPr lang="en-US" dirty="0" smtClean="0"/>
              <a:t>The Public Works Administration (PWA) also intended both for industrial recovery and for unemployment relief. </a:t>
            </a:r>
          </a:p>
          <a:p>
            <a:pPr lvl="1"/>
            <a:r>
              <a:rPr lang="en-US" dirty="0" smtClean="0"/>
              <a:t>Headed by Secretary of the Interior Harold L. Ickes, it aimed at long-range recovery by spending over $4 billion on some 34,000 projects that included public buildings, highways, and parkways (i.e. the Grand Coulee Dam of the Columbia River).</a:t>
            </a:r>
            <a:endParaRPr lang="en-US" sz="22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2682</Words>
  <Application>Microsoft Office PowerPoint</Application>
  <PresentationFormat>On-screen Show (4:3)</PresentationFormat>
  <Paragraphs>138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Chapter 33</vt:lpstr>
      <vt:lpstr>Election of1932</vt:lpstr>
      <vt:lpstr>FDR and the Three R’s: Relief, Recovery, and Reform </vt:lpstr>
      <vt:lpstr>Money Reform</vt:lpstr>
      <vt:lpstr>Civilian Conservation Corp (CCC)</vt:lpstr>
      <vt:lpstr>More Alphabet Soup</vt:lpstr>
      <vt:lpstr>Works Progress Administration (WPA)</vt:lpstr>
      <vt:lpstr>National Recovery Administration (NRA)</vt:lpstr>
      <vt:lpstr>Public Works Administration (PWA)</vt:lpstr>
      <vt:lpstr>People of the New Deal</vt:lpstr>
      <vt:lpstr>New Deal Women</vt:lpstr>
      <vt:lpstr>End of Prohibition</vt:lpstr>
      <vt:lpstr>Agricultural Adjustment Administration (AAA)</vt:lpstr>
      <vt:lpstr>Soil Conservation and Domestic Allotment Act</vt:lpstr>
      <vt:lpstr>Dust Bowl</vt:lpstr>
      <vt:lpstr>Slide 16</vt:lpstr>
      <vt:lpstr>Native Americans</vt:lpstr>
      <vt:lpstr>Controlling Big Business</vt:lpstr>
      <vt:lpstr>Tennessee Valley Authority (TVA)</vt:lpstr>
      <vt:lpstr>Housing Reform</vt:lpstr>
      <vt:lpstr>Social Security</vt:lpstr>
      <vt:lpstr>“New Deal” for Labor</vt:lpstr>
      <vt:lpstr>Election of 1936</vt:lpstr>
      <vt:lpstr>Supreme Court Change?</vt:lpstr>
      <vt:lpstr>A Switch in Time Saves Nine</vt:lpstr>
      <vt:lpstr>Effects of the New Deal at the end of FDR’s First Term</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dc:title>
  <dc:creator>lsmith</dc:creator>
  <cp:lastModifiedBy>lsmith</cp:lastModifiedBy>
  <cp:revision>10</cp:revision>
  <dcterms:created xsi:type="dcterms:W3CDTF">2014-02-24T18:59:52Z</dcterms:created>
  <dcterms:modified xsi:type="dcterms:W3CDTF">2014-02-25T19:41:38Z</dcterms:modified>
</cp:coreProperties>
</file>