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g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jpg"/><Relationship Id="rId4" Type="http://schemas.openxmlformats.org/officeDocument/2006/relationships/image" Target="../media/image1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g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7" Type="http://schemas.openxmlformats.org/officeDocument/2006/relationships/image" Target="../media/image146.jpe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g"/><Relationship Id="rId4" Type="http://schemas.openxmlformats.org/officeDocument/2006/relationships/image" Target="../media/image15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jpg"/><Relationship Id="rId4" Type="http://schemas.openxmlformats.org/officeDocument/2006/relationships/image" Target="../media/image15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jpg"/><Relationship Id="rId4" Type="http://schemas.openxmlformats.org/officeDocument/2006/relationships/image" Target="../media/image16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jpg"/><Relationship Id="rId4" Type="http://schemas.openxmlformats.org/officeDocument/2006/relationships/image" Target="../media/image16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7" Type="http://schemas.openxmlformats.org/officeDocument/2006/relationships/image" Target="../media/image171.jp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g"/><Relationship Id="rId5" Type="http://schemas.openxmlformats.org/officeDocument/2006/relationships/image" Target="../media/image169.jpg"/><Relationship Id="rId4" Type="http://schemas.openxmlformats.org/officeDocument/2006/relationships/image" Target="../media/image16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Film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1830 to Today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1" y="1512351"/>
            <a:ext cx="3586405" cy="44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British Film pioneer William </a:t>
            </a:r>
            <a:r>
              <a:rPr lang="en-US" sz="2800" b="1" dirty="0" err="1" smtClean="0"/>
              <a:t>Friese</a:t>
            </a:r>
            <a:r>
              <a:rPr lang="en-US" sz="2800" b="1" dirty="0" smtClean="0"/>
              <a:t>-Greene</a:t>
            </a:r>
          </a:p>
          <a:p>
            <a:pPr marL="0" indent="0">
              <a:buNone/>
            </a:pPr>
            <a:r>
              <a:rPr lang="en-US" sz="2800" b="1" dirty="0" smtClean="0"/>
              <a:t>Begins work on a motion picture</a:t>
            </a:r>
          </a:p>
          <a:p>
            <a:pPr marL="0" indent="0">
              <a:buNone/>
            </a:pPr>
            <a:r>
              <a:rPr lang="en-US" sz="2800" b="1" dirty="0" smtClean="0"/>
              <a:t>Camera and projector.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74" y="3249509"/>
            <a:ext cx="4322379" cy="31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President Grover Cleveland signs interstate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Commerce Act, regulating railroads.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Celluloid nitrate film is invented.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40" y="1853248"/>
            <a:ext cx="187642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01" y="45236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38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Inventor Louis </a:t>
            </a:r>
            <a:r>
              <a:rPr lang="en-US" sz="2800" dirty="0" err="1" smtClean="0"/>
              <a:t>Aime</a:t>
            </a:r>
            <a:r>
              <a:rPr lang="en-US" sz="2800" dirty="0" smtClean="0"/>
              <a:t> </a:t>
            </a:r>
            <a:r>
              <a:rPr lang="en-US" sz="2800" dirty="0" err="1" smtClean="0"/>
              <a:t>Aigistin</a:t>
            </a:r>
            <a:r>
              <a:rPr lang="en-US" sz="2800" dirty="0" smtClean="0"/>
              <a:t> Le Prince shoots a short film of traffic on a bridge in Leeds, England. It is the first movie ever shot and then shown to the public. </a:t>
            </a:r>
          </a:p>
          <a:p>
            <a:r>
              <a:rPr lang="en-US" sz="2800" dirty="0" smtClean="0"/>
              <a:t>George Eastman produces the first lightweight camera and  trademarks the Kodak name.</a:t>
            </a:r>
          </a:p>
          <a:p>
            <a:r>
              <a:rPr lang="en-US" sz="2800" dirty="0" smtClean="0"/>
              <a:t>Anita Loos, American Screenwriter, is born.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79" y="1379318"/>
            <a:ext cx="1495425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" y="3060443"/>
            <a:ext cx="1277007" cy="1781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22" y="4312038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Oklahoma</a:t>
            </a:r>
            <a:r>
              <a:rPr lang="en-US" sz="2800" b="1" dirty="0" smtClean="0">
                <a:solidFill>
                  <a:schemeClr val="bg1"/>
                </a:solidFill>
              </a:rPr>
              <a:t> Land Run</a:t>
            </a: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Johnstown Flood in Pennsylvania kills 2000 people  when the dam bursts.</a:t>
            </a:r>
          </a:p>
          <a:p>
            <a:endParaRPr lang="en-US" sz="2800" dirty="0" smtClean="0"/>
          </a:p>
          <a:p>
            <a:r>
              <a:rPr lang="en-US" sz="2800" dirty="0" smtClean="0"/>
              <a:t>George Eastman manufactures celluloid film role.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97" y="931704"/>
            <a:ext cx="3686176" cy="184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02" y="3668633"/>
            <a:ext cx="26765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45" y="5206704"/>
            <a:ext cx="2433453" cy="14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William Kennedy Laurie Dickson builds the first modern movie camera, the </a:t>
            </a:r>
            <a:r>
              <a:rPr lang="en-US" sz="2800" dirty="0" err="1" smtClean="0"/>
              <a:t>Kinetograph</a:t>
            </a:r>
            <a:r>
              <a:rPr lang="en-US" sz="2800" dirty="0" smtClean="0"/>
              <a:t>, under instructions from Thomas Alva Edison.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840281"/>
            <a:ext cx="4923604" cy="2408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16" y="3428672"/>
            <a:ext cx="3918553" cy="31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Mary Pickford, silent screen star, is born.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025337"/>
            <a:ext cx="4045005" cy="302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9" y="2695905"/>
            <a:ext cx="5244241" cy="39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Thomas Edison shoots Fred Ott’s Sneeze in his Black Maria.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first </a:t>
            </a:r>
            <a:r>
              <a:rPr lang="en-US" sz="2800" dirty="0" err="1" smtClean="0"/>
              <a:t>Kinetoscope</a:t>
            </a:r>
            <a:r>
              <a:rPr lang="en-US" sz="2800" dirty="0" smtClean="0"/>
              <a:t> parlor opens in New York.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2" y="2604267"/>
            <a:ext cx="32004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4" y="4809769"/>
            <a:ext cx="279082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11" y="4763102"/>
            <a:ext cx="3360684" cy="23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1895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*</a:t>
            </a:r>
            <a:r>
              <a:rPr lang="en-US" sz="2800" dirty="0" err="1" smtClean="0"/>
              <a:t>Auguste</a:t>
            </a:r>
            <a:r>
              <a:rPr lang="en-US" sz="2800" dirty="0" smtClean="0"/>
              <a:t> and Louis Lumiere hold the first public screening of their films.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02" y="2974264"/>
            <a:ext cx="2737453" cy="3701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4" y="3134914"/>
            <a:ext cx="4398415" cy="31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1896*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Alice Guy directs her first film, </a:t>
            </a:r>
            <a:r>
              <a:rPr lang="en-US" sz="2800" i="1" dirty="0" smtClean="0"/>
              <a:t>The Cabbage Patch Fairy.</a:t>
            </a:r>
          </a:p>
          <a:p>
            <a:r>
              <a:rPr lang="en-US" sz="2800" dirty="0" smtClean="0"/>
              <a:t>Thomas Edison shoots *</a:t>
            </a:r>
            <a:r>
              <a:rPr lang="en-US" sz="2800" i="1" dirty="0" smtClean="0"/>
              <a:t>The Kiss</a:t>
            </a:r>
            <a:r>
              <a:rPr lang="en-US" sz="2800" dirty="0" smtClean="0"/>
              <a:t>, the first kiss in screen history.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53" y="3701125"/>
            <a:ext cx="3475968" cy="2547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06" y="3977532"/>
            <a:ext cx="3439346" cy="27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Alice Guy shoots primitive sound films in France using the </a:t>
            </a:r>
            <a:r>
              <a:rPr lang="en-US" sz="2800" dirty="0" err="1" smtClean="0"/>
              <a:t>Chronophone</a:t>
            </a:r>
            <a:r>
              <a:rPr lang="en-US" sz="2800" dirty="0" smtClean="0"/>
              <a:t> process.</a:t>
            </a:r>
          </a:p>
          <a:p>
            <a:r>
              <a:rPr lang="en-US" sz="2800" dirty="0" smtClean="0"/>
              <a:t>The first films are shot in Japan.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0" y="3611125"/>
            <a:ext cx="5397503" cy="299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59" y="3153659"/>
            <a:ext cx="4982068" cy="3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Phenakistoscope, a spinning wheel with an image at it’s center that seems to move, is invented by Joseph Plateau in Belgium.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0" y="3677831"/>
            <a:ext cx="4652611" cy="257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7" y="3817198"/>
            <a:ext cx="2338552" cy="26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224" y="1974090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Max Planck formulates quantum theory.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Kodak introduces the Brownie camera.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Boxer Rebellion in China.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Sigmund Freud publishes </a:t>
            </a:r>
            <a:r>
              <a:rPr lang="en-US" sz="2800" b="1" i="1" dirty="0" smtClean="0">
                <a:solidFill>
                  <a:schemeClr val="bg1"/>
                </a:solidFill>
              </a:rPr>
              <a:t>The Interpretation of Dreams.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hamburger is invented.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15" y="1521653"/>
            <a:ext cx="232410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65" y="4199792"/>
            <a:ext cx="167640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3" y="5179930"/>
            <a:ext cx="1849300" cy="1486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" y="1356491"/>
            <a:ext cx="1435189" cy="21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01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Queen Victoria dies.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first transatlantic radio signal.</a:t>
            </a:r>
          </a:p>
          <a:p>
            <a:r>
              <a:rPr lang="en-US" sz="2800" b="1" dirty="0" smtClean="0"/>
              <a:t>Walt Disney is born.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first Nobel Prizes are awarded.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U.S. President William McKinley is assassinated; Theodore Roosevelt becomes president.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" y="1354117"/>
            <a:ext cx="1519023" cy="2118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13" y="1354117"/>
            <a:ext cx="24955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3" y="3928103"/>
            <a:ext cx="1783057" cy="212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4" y="5127899"/>
            <a:ext cx="232410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817759"/>
            <a:ext cx="1730101" cy="17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1902*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326" y="1551975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Director William Wyler is born.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Mount </a:t>
            </a:r>
            <a:r>
              <a:rPr lang="en-US" sz="2800" b="1" dirty="0" err="1" smtClean="0">
                <a:solidFill>
                  <a:schemeClr val="bg1"/>
                </a:solidFill>
              </a:rPr>
              <a:t>Pelee</a:t>
            </a:r>
            <a:r>
              <a:rPr lang="en-US" sz="2800" b="1" dirty="0" smtClean="0">
                <a:solidFill>
                  <a:schemeClr val="bg1"/>
                </a:solidFill>
              </a:rPr>
              <a:t> erupts in Martinique.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teddy bear is introduced, in homage to Theodore Roosevelt.</a:t>
            </a:r>
          </a:p>
          <a:p>
            <a:endParaRPr lang="en-US" sz="2800" dirty="0" smtClean="0"/>
          </a:p>
          <a:p>
            <a:r>
              <a:rPr lang="en-US" sz="2800" b="1" dirty="0" smtClean="0"/>
              <a:t>Georges Melies has a hit with is special effects extravaganza *</a:t>
            </a:r>
            <a:r>
              <a:rPr lang="en-US" sz="2800" b="1" i="1" dirty="0" smtClean="0"/>
              <a:t>A trip to the Moon.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67" y="2209025"/>
            <a:ext cx="1317054" cy="1758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21" y="5747456"/>
            <a:ext cx="381000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09" y="353563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1" y="1366390"/>
            <a:ext cx="1167205" cy="168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01" y="4417991"/>
            <a:ext cx="2215162" cy="18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1903*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Wright brothers make their first airplane flight at Kitty Hawk, North Carolina.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ice cream cone is patented.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first World Series is played.</a:t>
            </a:r>
          </a:p>
          <a:p>
            <a:r>
              <a:rPr lang="en-US" sz="2800" b="1" i="1" dirty="0" smtClean="0"/>
              <a:t>*The Great Train Robbery </a:t>
            </a:r>
            <a:r>
              <a:rPr lang="en-US" sz="2800" b="1" dirty="0" smtClean="0"/>
              <a:t>is filmed by director Edwin S. Porter. U.S. film production is centered in New York and New Jersey.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2" y="21000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0" y="2617075"/>
            <a:ext cx="984852" cy="98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21" y="2630271"/>
            <a:ext cx="3535784" cy="152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2" y="5139558"/>
            <a:ext cx="1890838" cy="15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milkshake mixer is invented.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Construction starts on the Panama Canal.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Trans-Siberian Railway is completed.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New York City subway opens.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57" y="926170"/>
            <a:ext cx="3661931" cy="225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66" y="4203035"/>
            <a:ext cx="2867643" cy="108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78" y="4367049"/>
            <a:ext cx="3666787" cy="2307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9" y="1531746"/>
            <a:ext cx="867103" cy="19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477" y="1853247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Actress Greta Garbo is born.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First U.S. pizza parlor opens.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Einstein proposes the Special Theory of Relativity. </a:t>
            </a:r>
          </a:p>
          <a:p>
            <a:r>
              <a:rPr lang="en-US" sz="2800" b="1" dirty="0" smtClean="0"/>
              <a:t>Cecil Hepworth produces and directs </a:t>
            </a:r>
            <a:r>
              <a:rPr lang="en-US" sz="2800" b="1" i="1" dirty="0" smtClean="0"/>
              <a:t>Reduced by Rover</a:t>
            </a:r>
            <a:r>
              <a:rPr lang="en-US" sz="2800" b="1" dirty="0" smtClean="0"/>
              <a:t> in England.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" y="1152983"/>
            <a:ext cx="1895475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5" y="1152983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" y="4065289"/>
            <a:ext cx="1720078" cy="1983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54" y="4479814"/>
            <a:ext cx="1802801" cy="2134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4082774"/>
            <a:ext cx="3289738" cy="2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29981"/>
            <a:ext cx="9404723" cy="1400530"/>
          </a:xfrm>
        </p:spPr>
        <p:txBody>
          <a:bodyPr/>
          <a:lstStyle/>
          <a:p>
            <a:r>
              <a:rPr lang="en-US" dirty="0" smtClean="0"/>
              <a:t>1906*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995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Upton Sinclair writes </a:t>
            </a:r>
            <a:r>
              <a:rPr lang="en-US" sz="2800" i="1" dirty="0" smtClean="0"/>
              <a:t>The Jungle</a:t>
            </a:r>
            <a:r>
              <a:rPr lang="en-US" sz="2800" dirty="0" smtClean="0"/>
              <a:t>, exposing conditions in meatpacking plants.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San Francisco earthquake occurs.*</a:t>
            </a:r>
          </a:p>
          <a:p>
            <a:r>
              <a:rPr lang="en-US" sz="2800" dirty="0" smtClean="0"/>
              <a:t>The Biograph Film Studio opens in New York.</a:t>
            </a:r>
          </a:p>
          <a:p>
            <a:r>
              <a:rPr lang="en-US" sz="2800" dirty="0" smtClean="0"/>
              <a:t>Edwin S. Porter directs the trick fantasy film </a:t>
            </a:r>
            <a:r>
              <a:rPr lang="en-US" sz="2800" i="1" dirty="0" smtClean="0"/>
              <a:t>Dream of a Rarebit Fiend.</a:t>
            </a:r>
            <a:endParaRPr lang="en-US" sz="2800" dirty="0" smtClean="0"/>
          </a:p>
          <a:p>
            <a:r>
              <a:rPr lang="en-US" sz="2800" dirty="0" smtClean="0"/>
              <a:t>Elvira </a:t>
            </a:r>
            <a:r>
              <a:rPr lang="en-US" sz="2800" dirty="0" err="1" smtClean="0"/>
              <a:t>Notari</a:t>
            </a:r>
            <a:r>
              <a:rPr lang="en-US" sz="2800" dirty="0" smtClean="0"/>
              <a:t>, Italy’s first woman director, begins making films.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3" y="1230483"/>
            <a:ext cx="138112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1753291"/>
            <a:ext cx="11620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4196863"/>
            <a:ext cx="1507893" cy="203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82" y="4196863"/>
            <a:ext cx="1623841" cy="2443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37" y="182521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310" y="1953083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Pablo Picasso introduces Cubism.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First electric washing machine.</a:t>
            </a:r>
          </a:p>
          <a:p>
            <a:r>
              <a:rPr lang="en-US" sz="2800" dirty="0" smtClean="0"/>
              <a:t>Edwin S. Porter directs </a:t>
            </a:r>
            <a:r>
              <a:rPr lang="en-US" sz="2800" i="1" dirty="0" smtClean="0"/>
              <a:t>Rescued from an Eagle’s Nest, </a:t>
            </a:r>
            <a:r>
              <a:rPr lang="en-US" sz="2800" dirty="0" smtClean="0"/>
              <a:t>starring future director D. W. Griffith.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54" y="24361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36" y="650628"/>
            <a:ext cx="182880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57" y="4150658"/>
            <a:ext cx="1591128" cy="249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5" y="4542661"/>
            <a:ext cx="3635995" cy="2034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32" y="4351284"/>
            <a:ext cx="1929248" cy="214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" y="2588647"/>
            <a:ext cx="1370726" cy="19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03" y="1449500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There are more than 8,000 nickelodeon movie theaters nationwide in the United States.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Ford introduces the Model- T automobile, in “any color you want, so long as it’s black”.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Earthquake in Italy kills 150,000.</a:t>
            </a:r>
          </a:p>
          <a:p>
            <a:r>
              <a:rPr lang="en-US" sz="2800" dirty="0" smtClean="0"/>
              <a:t>Thomas Edison forms “The Trust” to monopolize motion pictures.</a:t>
            </a:r>
          </a:p>
          <a:p>
            <a:r>
              <a:rPr lang="en-US" sz="2800" dirty="0" smtClean="0"/>
              <a:t>D.W. </a:t>
            </a:r>
            <a:r>
              <a:rPr lang="en-US" sz="2800" dirty="0" err="1" smtClean="0"/>
              <a:t>Griffth</a:t>
            </a:r>
            <a:r>
              <a:rPr lang="en-US" sz="2800" dirty="0" smtClean="0"/>
              <a:t> directs his first one-reel film, </a:t>
            </a:r>
            <a:r>
              <a:rPr lang="en-US" sz="2800" i="1" dirty="0" smtClean="0"/>
              <a:t>The</a:t>
            </a:r>
            <a:r>
              <a:rPr lang="en-US" sz="2800" dirty="0" smtClean="0"/>
              <a:t> </a:t>
            </a:r>
            <a:r>
              <a:rPr lang="en-US" sz="2800" i="1" dirty="0" smtClean="0"/>
              <a:t>Adventures of </a:t>
            </a:r>
            <a:r>
              <a:rPr lang="en-US" sz="2800" i="1" dirty="0" err="1" smtClean="0"/>
              <a:t>Dollie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36" y="669049"/>
            <a:ext cx="21621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36" y="3405351"/>
            <a:ext cx="2365057" cy="150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55" y="5130841"/>
            <a:ext cx="1905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271" y="1974091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NAACP Founded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Plastic is invented.</a:t>
            </a:r>
          </a:p>
          <a:p>
            <a:r>
              <a:rPr lang="en-US" sz="2800" dirty="0" smtClean="0"/>
              <a:t>There are 9,000 movie theaters in US.</a:t>
            </a:r>
          </a:p>
          <a:p>
            <a:r>
              <a:rPr lang="en-US" sz="2800" dirty="0" smtClean="0"/>
              <a:t>35 mm becomes the internationally recognized theatrical film </a:t>
            </a:r>
            <a:r>
              <a:rPr lang="en-US" sz="2800" dirty="0" err="1" smtClean="0"/>
              <a:t>guage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" y="1406065"/>
            <a:ext cx="21526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26" y="452718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17" y="4737538"/>
            <a:ext cx="25050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59" y="4350297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William Horner refines Plateau’s Phenakistoscope into the Zeotrope.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01" y="3178558"/>
            <a:ext cx="2166282" cy="34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16" y="2816746"/>
            <a:ext cx="4534637" cy="36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445" y="1403132"/>
            <a:ext cx="6606026" cy="471389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Boy Scouts established</a:t>
            </a:r>
          </a:p>
          <a:p>
            <a:r>
              <a:rPr lang="en-US" sz="2800" dirty="0" smtClean="0"/>
              <a:t>Thomas Edison presents his own sound film process, Kinetophone.</a:t>
            </a:r>
          </a:p>
          <a:p>
            <a:r>
              <a:rPr lang="en-US" sz="2800" dirty="0" smtClean="0"/>
              <a:t>Florence Lawrence becomes the first real movie star for IMP (Independent Moving Pictures) as a result of Carl Laemmle’s publicity campaign.</a:t>
            </a:r>
          </a:p>
          <a:p>
            <a:r>
              <a:rPr lang="en-US" sz="2800" dirty="0" smtClean="0"/>
              <a:t>D.W. Griffith shoots </a:t>
            </a:r>
            <a:r>
              <a:rPr lang="en-US" sz="2800" i="1" dirty="0" smtClean="0"/>
              <a:t>In Old California in Hollywood, the move west has begun. </a:t>
            </a:r>
            <a:r>
              <a:rPr lang="en-US" sz="1800" i="1" dirty="0" smtClean="0"/>
              <a:t>(John Wayne remade this movie in 1942).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4" y="1403132"/>
            <a:ext cx="1944429" cy="121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41" y="1403132"/>
            <a:ext cx="236220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8" y="3268062"/>
            <a:ext cx="1895475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28" y="4658220"/>
            <a:ext cx="2593426" cy="14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1910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48421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Alice Guy founds </a:t>
            </a:r>
            <a:r>
              <a:rPr lang="en-US" sz="2800" dirty="0" err="1" smtClean="0"/>
              <a:t>Solax</a:t>
            </a:r>
            <a:r>
              <a:rPr lang="en-US" sz="2800" dirty="0" smtClean="0"/>
              <a:t>, her production company, after moving to the US.</a:t>
            </a:r>
          </a:p>
          <a:p>
            <a:endParaRPr lang="en-US" sz="2800" dirty="0"/>
          </a:p>
          <a:p>
            <a:r>
              <a:rPr lang="en-US" sz="2800" dirty="0" smtClean="0"/>
              <a:t>The first African American film production company, William Foster’s , Fosters Photoplay Company, opens doors in Chicago.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46" y="828019"/>
            <a:ext cx="172402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36" y="4502983"/>
            <a:ext cx="3295236" cy="23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95062"/>
            <a:ext cx="9404723" cy="1400530"/>
          </a:xfrm>
        </p:spPr>
        <p:txBody>
          <a:bodyPr/>
          <a:lstStyle/>
          <a:p>
            <a:r>
              <a:rPr lang="en-US" dirty="0" smtClean="0"/>
              <a:t>1911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95592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Standard Oil Company is broken up.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Incan City of Machu Picchu is discovered.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Earnest Rutherford discovers structure of an atom.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9" y="295062"/>
            <a:ext cx="2183337" cy="1310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4077191"/>
            <a:ext cx="3415159" cy="227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50" y="3673299"/>
            <a:ext cx="1714500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70" y="3822857"/>
            <a:ext cx="3117316" cy="2377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72" y="4077191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2" y="2179042"/>
            <a:ext cx="8245640" cy="419548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Titanic sinks.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SOS universal distress signal.</a:t>
            </a:r>
          </a:p>
          <a:p>
            <a:r>
              <a:rPr lang="en-US" sz="2800" dirty="0" smtClean="0"/>
              <a:t>Birth of Photoplay, the first movie “fan” magazine.</a:t>
            </a:r>
          </a:p>
          <a:p>
            <a:r>
              <a:rPr lang="en-US" sz="2800" dirty="0" smtClean="0"/>
              <a:t>Carl </a:t>
            </a:r>
            <a:r>
              <a:rPr lang="en-US" sz="2800" dirty="0" err="1" smtClean="0"/>
              <a:t>Leammle</a:t>
            </a:r>
            <a:r>
              <a:rPr lang="en-US" sz="2800" dirty="0" smtClean="0"/>
              <a:t> forms Universal Pictures Company.</a:t>
            </a:r>
          </a:p>
          <a:p>
            <a:r>
              <a:rPr lang="en-US" sz="2800" dirty="0" smtClean="0"/>
              <a:t>Mark Sennett sets up shop as the Keystone Film Company and begins making slapstick comedy.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43" y="335181"/>
            <a:ext cx="185737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81" y="452718"/>
            <a:ext cx="16764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48" y="2995330"/>
            <a:ext cx="300990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84" y="4835599"/>
            <a:ext cx="3078900" cy="16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zipper is invented.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Henry Ford creates the assembly line.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Income Tax in introduced in US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First crossword puzzle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LA Owens Valley aqueduct is opened.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7" y="190958"/>
            <a:ext cx="238125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5031663"/>
            <a:ext cx="1502487" cy="1502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2164945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6" y="4999278"/>
            <a:ext cx="1346528" cy="1615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45045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306" y="1623849"/>
            <a:ext cx="7157819" cy="46403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Archduke Ferdinand is assassinated; World War 1 begins.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Panama Canal officially opens. </a:t>
            </a:r>
          </a:p>
          <a:p>
            <a:r>
              <a:rPr lang="en-US" sz="2800" dirty="0" smtClean="0"/>
              <a:t>Cecil B. DeMille’s </a:t>
            </a:r>
            <a:r>
              <a:rPr lang="en-US" sz="2800" i="1" dirty="0" smtClean="0"/>
              <a:t>The Squaw Man </a:t>
            </a:r>
            <a:r>
              <a:rPr lang="en-US" sz="2800" dirty="0" smtClean="0"/>
              <a:t>is the first Hollywood feature film.</a:t>
            </a:r>
          </a:p>
          <a:p>
            <a:r>
              <a:rPr lang="en-US" sz="2800" dirty="0" smtClean="0"/>
              <a:t>Charlie Chaplin’s tramp character first appears in </a:t>
            </a:r>
            <a:r>
              <a:rPr lang="en-US" sz="2800" i="1" dirty="0" smtClean="0"/>
              <a:t>Kid Auto Races at Venice.</a:t>
            </a:r>
            <a:endParaRPr lang="en-US" sz="2800" dirty="0" smtClean="0"/>
          </a:p>
          <a:p>
            <a:r>
              <a:rPr lang="en-US" sz="2800" dirty="0" smtClean="0"/>
              <a:t>Lois Weber’s feature-length parable </a:t>
            </a:r>
            <a:r>
              <a:rPr lang="en-US" sz="2800" i="1" dirty="0" smtClean="0"/>
              <a:t>The Hypocrites </a:t>
            </a:r>
            <a:r>
              <a:rPr lang="en-US" sz="2800" dirty="0" smtClean="0"/>
              <a:t>opens.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1" y="391879"/>
            <a:ext cx="2580014" cy="114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83" y="427647"/>
            <a:ext cx="2056908" cy="1112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3" y="1936696"/>
            <a:ext cx="1733165" cy="1412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71" y="2292805"/>
            <a:ext cx="1857375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6" y="3968640"/>
            <a:ext cx="771525" cy="2295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79" y="5189812"/>
            <a:ext cx="320992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3" y="481852"/>
            <a:ext cx="1396012" cy="16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837" y="1853248"/>
            <a:ext cx="7268178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D. W. Griffith’s </a:t>
            </a:r>
            <a:r>
              <a:rPr lang="en-US" sz="2800" i="1" dirty="0" smtClean="0"/>
              <a:t>The Birth of a Nation</a:t>
            </a:r>
            <a:r>
              <a:rPr lang="en-US" sz="2800" dirty="0" smtClean="0"/>
              <a:t> is released.</a:t>
            </a:r>
          </a:p>
          <a:p>
            <a:r>
              <a:rPr lang="en-US" sz="2800" dirty="0" err="1" smtClean="0"/>
              <a:t>Theda</a:t>
            </a:r>
            <a:r>
              <a:rPr lang="en-US" sz="2800" dirty="0" smtClean="0"/>
              <a:t> Bara, one of the movies’ first “vamps”, stars in </a:t>
            </a:r>
            <a:r>
              <a:rPr lang="en-US" sz="2800" i="1" dirty="0" smtClean="0"/>
              <a:t>A Fool There Was.</a:t>
            </a:r>
          </a:p>
          <a:p>
            <a:r>
              <a:rPr lang="en-US" sz="2800" dirty="0" smtClean="0"/>
              <a:t>Louis </a:t>
            </a:r>
            <a:r>
              <a:rPr lang="en-US" sz="2800" dirty="0" err="1" smtClean="0"/>
              <a:t>Feuillade</a:t>
            </a:r>
            <a:r>
              <a:rPr lang="en-US" sz="2800" dirty="0" smtClean="0"/>
              <a:t> directs the epic French crime serial </a:t>
            </a:r>
            <a:r>
              <a:rPr lang="en-US" sz="2800" i="1" dirty="0" smtClean="0"/>
              <a:t>The Vampires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Technicolor Corporation opens for business.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" y="1638798"/>
            <a:ext cx="1694125" cy="135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06" y="948169"/>
            <a:ext cx="1798835" cy="235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" y="4524703"/>
            <a:ext cx="1672749" cy="1248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02" y="3485440"/>
            <a:ext cx="2186920" cy="31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91116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Battle of Verdun.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first self-service grocery store opens in the U.S.</a:t>
            </a:r>
          </a:p>
          <a:p>
            <a:r>
              <a:rPr lang="en-US" sz="2800" dirty="0" smtClean="0"/>
              <a:t>Lois Weber’s film on abortion, </a:t>
            </a:r>
            <a:r>
              <a:rPr lang="en-US" sz="2800" i="1" dirty="0" smtClean="0"/>
              <a:t>Where Are My Children? </a:t>
            </a:r>
            <a:r>
              <a:rPr lang="en-US" sz="2800" dirty="0" smtClean="0"/>
              <a:t>opens to great controversy.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3" y="10523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28" y="774481"/>
            <a:ext cx="267652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71" y="4057427"/>
            <a:ext cx="3038475" cy="272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04" y="4057427"/>
            <a:ext cx="1890897" cy="25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125" y="1853248"/>
            <a:ext cx="5912343" cy="419548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U.S. enters World War I</a:t>
            </a:r>
          </a:p>
          <a:p>
            <a:r>
              <a:rPr lang="en-US" sz="2800" dirty="0" smtClean="0"/>
              <a:t>The Lincoln Motion Picture Company, a pioneering African American film studio, is founded.</a:t>
            </a:r>
          </a:p>
          <a:p>
            <a:r>
              <a:rPr lang="en-US" sz="2800" dirty="0" smtClean="0"/>
              <a:t>John Ford directs his first film, </a:t>
            </a:r>
            <a:r>
              <a:rPr lang="en-US" sz="2800" i="1" dirty="0" smtClean="0"/>
              <a:t>The Tornado.</a:t>
            </a:r>
            <a:endParaRPr lang="en-US" sz="2800" dirty="0" smtClean="0"/>
          </a:p>
          <a:p>
            <a:r>
              <a:rPr lang="en-US" sz="2800" dirty="0" smtClean="0"/>
              <a:t>UFA, the giant German film studio, opens its doors.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85" y="262416"/>
            <a:ext cx="3448050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2" y="476728"/>
            <a:ext cx="19431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2" y="2122188"/>
            <a:ext cx="25050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456" y="3396319"/>
            <a:ext cx="2195376" cy="3299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2" y="4405817"/>
            <a:ext cx="2614607" cy="19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587" y="2431291"/>
            <a:ext cx="7930330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Influenza epidemic. (estimated 50 million died)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Daylight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avings Time is introduced.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Russian Czar Nicholas II and his family are killed.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/>
              <a:t>The U.S. Supreme Court orders the Edison “Trust” to dissolve.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3" y="4092491"/>
            <a:ext cx="1559843" cy="253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5" y="271380"/>
            <a:ext cx="4860213" cy="1956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" y="1269781"/>
            <a:ext cx="1790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5" y="2837794"/>
            <a:ext cx="2676101" cy="16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Edweard Muybridge shoots his famous series of still images of a horse in motion to settle a bet; when viewed in sequence, the stills form a primitive movie.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38" y="3548528"/>
            <a:ext cx="1989881" cy="2899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83" y="3445080"/>
            <a:ext cx="4018676" cy="31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60" y="2068684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Prohibition begins in the U.S.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Treaty of Versailles ends WWI.</a:t>
            </a:r>
          </a:p>
          <a:p>
            <a:r>
              <a:rPr lang="en-US" sz="2800" dirty="0" smtClean="0"/>
              <a:t>Walt Disney and </a:t>
            </a:r>
            <a:r>
              <a:rPr lang="en-US" sz="2800" dirty="0" err="1" smtClean="0"/>
              <a:t>Ub</a:t>
            </a:r>
            <a:r>
              <a:rPr lang="en-US" sz="2800" dirty="0" smtClean="0"/>
              <a:t> </a:t>
            </a:r>
            <a:r>
              <a:rPr lang="en-US" sz="2800" dirty="0" err="1" smtClean="0"/>
              <a:t>Iwerks</a:t>
            </a:r>
            <a:r>
              <a:rPr lang="en-US" sz="2800" dirty="0" smtClean="0"/>
              <a:t> join forces as an animation team to make cartoons.</a:t>
            </a:r>
          </a:p>
          <a:p>
            <a:r>
              <a:rPr lang="en-US" sz="2800" dirty="0" smtClean="0"/>
              <a:t>Robert </a:t>
            </a:r>
            <a:r>
              <a:rPr lang="en-US" sz="2800" dirty="0" err="1" smtClean="0"/>
              <a:t>Wiene</a:t>
            </a:r>
            <a:r>
              <a:rPr lang="en-US" sz="2800" dirty="0" smtClean="0"/>
              <a:t> directs the classic horror film </a:t>
            </a:r>
            <a:r>
              <a:rPr lang="en-US" sz="2800" i="1" dirty="0" smtClean="0"/>
              <a:t>The Cabinet of Dr. </a:t>
            </a:r>
            <a:r>
              <a:rPr lang="en-US" sz="2800" i="1" dirty="0" err="1" smtClean="0"/>
              <a:t>Caligari</a:t>
            </a:r>
            <a:r>
              <a:rPr lang="en-US" sz="2800" i="1" dirty="0" smtClean="0"/>
              <a:t> </a:t>
            </a:r>
            <a:r>
              <a:rPr lang="en-US" sz="2800" dirty="0" smtClean="0"/>
              <a:t>in Germany. </a:t>
            </a:r>
          </a:p>
          <a:p>
            <a:r>
              <a:rPr lang="en-US" sz="2800" dirty="0" smtClean="0"/>
              <a:t>Oscar </a:t>
            </a:r>
            <a:r>
              <a:rPr lang="en-US" sz="2800" dirty="0" err="1" smtClean="0"/>
              <a:t>Micheaux</a:t>
            </a:r>
            <a:r>
              <a:rPr lang="en-US" sz="2800" dirty="0" smtClean="0"/>
              <a:t> directs his feature-length </a:t>
            </a:r>
            <a:r>
              <a:rPr lang="en-US" sz="2800" i="1" dirty="0" smtClean="0"/>
              <a:t>Within Our Gates.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60" y="429083"/>
            <a:ext cx="2286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77" y="401693"/>
            <a:ext cx="1905778" cy="1559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2" y="902118"/>
            <a:ext cx="2581301" cy="1647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26" y="2068684"/>
            <a:ext cx="1771650" cy="258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22" y="4981608"/>
            <a:ext cx="2217682" cy="16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036" y="1516889"/>
            <a:ext cx="6274951" cy="4962737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Harlem Renaissance begins.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first commercial radio.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Women are granted the right to vote in the U.S.</a:t>
            </a:r>
          </a:p>
          <a:p>
            <a:r>
              <a:rPr lang="en-US" sz="2800" dirty="0" smtClean="0"/>
              <a:t>Charlie Chaplin, Douglas Fairbanks, D. W. Griffith, and Mary Pickford form United Artists. Broken Blossoms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film)*</a:t>
            </a:r>
          </a:p>
          <a:p>
            <a:r>
              <a:rPr lang="en-US" sz="2800" dirty="0" smtClean="0"/>
              <a:t>Alice Guy directs her 248th and final film, the feature length </a:t>
            </a:r>
            <a:r>
              <a:rPr lang="en-US" sz="2800" i="1" dirty="0" smtClean="0"/>
              <a:t>Tarnished Reputations.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73" y="230477"/>
            <a:ext cx="3137475" cy="119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" y="2207172"/>
            <a:ext cx="1680685" cy="179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87" y="1646072"/>
            <a:ext cx="3582427" cy="29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24" y="537045"/>
            <a:ext cx="16764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" y="4352181"/>
            <a:ext cx="1546870" cy="2067118"/>
          </a:xfrm>
          <a:prstGeom prst="rect">
            <a:avLst/>
          </a:prstGeom>
        </p:spPr>
      </p:pic>
      <p:pic>
        <p:nvPicPr>
          <p:cNvPr id="1028" name="Picture 4" descr="Image result for first woman vo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37" y="4683876"/>
            <a:ext cx="2559127" cy="20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57" y="1853248"/>
            <a:ext cx="7819971" cy="47979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Rudolph Valentino stars in the steamy romantic melodrama </a:t>
            </a:r>
            <a:r>
              <a:rPr lang="en-US" sz="2800" i="1" dirty="0" smtClean="0"/>
              <a:t>The Sheik.</a:t>
            </a:r>
            <a:endParaRPr lang="en-US" sz="2800" dirty="0" smtClean="0"/>
          </a:p>
          <a:p>
            <a:r>
              <a:rPr lang="en-US" sz="2800" dirty="0" smtClean="0"/>
              <a:t>Comedian Roscoe “Fatty” Arbuckle is arrested for rape and murder; he is later acquainted, but  the scandal rocks Hollywood. </a:t>
            </a:r>
          </a:p>
          <a:p>
            <a:endParaRPr lang="en-US" sz="2800" dirty="0" smtClean="0"/>
          </a:p>
          <a:p>
            <a:r>
              <a:rPr lang="en-US" sz="2800" dirty="0" smtClean="0"/>
              <a:t>Lois Weber’s </a:t>
            </a:r>
            <a:r>
              <a:rPr lang="en-US" sz="2800" i="1" dirty="0"/>
              <a:t>T</a:t>
            </a:r>
            <a:r>
              <a:rPr lang="en-US" sz="2800" i="1" dirty="0" smtClean="0"/>
              <a:t>he Blot, </a:t>
            </a:r>
            <a:r>
              <a:rPr lang="en-US" sz="2800" dirty="0" smtClean="0"/>
              <a:t>a plea for social tolerance, opens.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03" y="2201267"/>
            <a:ext cx="2140838" cy="151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69" y="103758"/>
            <a:ext cx="1724025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27" y="3732279"/>
            <a:ext cx="1876425" cy="28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1922*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34" y="2068683"/>
            <a:ext cx="6606026" cy="4195481"/>
          </a:xfrm>
        </p:spPr>
        <p:txBody>
          <a:bodyPr>
            <a:normAutofit fontScale="92500"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Reader’s Digest </a:t>
            </a:r>
            <a:r>
              <a:rPr lang="en-US" sz="2800" b="1" dirty="0" smtClean="0">
                <a:solidFill>
                  <a:schemeClr val="bg1"/>
                </a:solidFill>
              </a:rPr>
              <a:t>begins production.</a:t>
            </a:r>
          </a:p>
          <a:p>
            <a:r>
              <a:rPr lang="en-US" sz="2800" i="1" dirty="0" smtClean="0"/>
              <a:t>Robert Flaherty completes the pioneering documentary </a:t>
            </a:r>
            <a:r>
              <a:rPr lang="en-US" sz="2800" dirty="0" err="1" smtClean="0"/>
              <a:t>Nanook</a:t>
            </a:r>
            <a:r>
              <a:rPr lang="en-US" sz="2800" dirty="0" smtClean="0"/>
              <a:t> of the North.</a:t>
            </a:r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F. W. </a:t>
            </a:r>
            <a:r>
              <a:rPr lang="en-US" sz="2800" i="1" dirty="0" err="1" smtClean="0"/>
              <a:t>Murnau</a:t>
            </a:r>
            <a:r>
              <a:rPr lang="en-US" sz="2800" i="1" dirty="0" smtClean="0"/>
              <a:t> directs the classic vampire film </a:t>
            </a:r>
            <a:r>
              <a:rPr lang="en-US" sz="2800" dirty="0" smtClean="0"/>
              <a:t>Nosferatu </a:t>
            </a:r>
            <a:r>
              <a:rPr lang="en-US" sz="2800" i="1" dirty="0" smtClean="0"/>
              <a:t>in Germany.*</a:t>
            </a:r>
          </a:p>
          <a:p>
            <a:r>
              <a:rPr lang="en-US" sz="2800" dirty="0" err="1" smtClean="0"/>
              <a:t>Rin</a:t>
            </a:r>
            <a:r>
              <a:rPr lang="en-US" sz="2800" dirty="0" smtClean="0"/>
              <a:t> Tin </a:t>
            </a:r>
            <a:r>
              <a:rPr lang="en-US" sz="2800" dirty="0" err="1" smtClean="0"/>
              <a:t>Tin</a:t>
            </a:r>
            <a:r>
              <a:rPr lang="en-US" sz="2800" dirty="0" smtClean="0"/>
              <a:t> becomes an animal star, predating Lassie by several decades.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60" y="4056774"/>
            <a:ext cx="12668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68" y="421361"/>
            <a:ext cx="1800225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90" y="148020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02" y="4056774"/>
            <a:ext cx="3026663" cy="25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97" y="1576552"/>
            <a:ext cx="7189350" cy="4813737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Time </a:t>
            </a:r>
            <a:r>
              <a:rPr lang="en-US" sz="2800" b="1" dirty="0" smtClean="0">
                <a:solidFill>
                  <a:schemeClr val="bg1"/>
                </a:solidFill>
              </a:rPr>
              <a:t>magazine </a:t>
            </a:r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s founded. </a:t>
            </a:r>
          </a:p>
          <a:p>
            <a:r>
              <a:rPr lang="en-US" sz="2800" dirty="0" smtClean="0"/>
              <a:t>Warner Brothers if founded. </a:t>
            </a:r>
          </a:p>
          <a:p>
            <a:r>
              <a:rPr lang="en-US" sz="2800" dirty="0" smtClean="0"/>
              <a:t>Lee de Forest demonstrates </a:t>
            </a:r>
            <a:r>
              <a:rPr lang="en-US" sz="2800" dirty="0" err="1" smtClean="0"/>
              <a:t>Phonofilm</a:t>
            </a:r>
            <a:r>
              <a:rPr lang="en-US" sz="2800" dirty="0" smtClean="0"/>
              <a:t>, his sound-on-film process, which will eventually become the industry standard. </a:t>
            </a:r>
          </a:p>
          <a:p>
            <a:r>
              <a:rPr lang="en-US" sz="2800" dirty="0" smtClean="0"/>
              <a:t>Cecil B. DeMille directs first version of “The Ten Commandments”.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3" y="1294872"/>
            <a:ext cx="138014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22" y="297856"/>
            <a:ext cx="2939201" cy="219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47" y="3983420"/>
            <a:ext cx="1704975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4121768"/>
            <a:ext cx="1512934" cy="22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50712"/>
            <a:ext cx="9404723" cy="1400530"/>
          </a:xfrm>
        </p:spPr>
        <p:txBody>
          <a:bodyPr/>
          <a:lstStyle/>
          <a:p>
            <a:r>
              <a:rPr lang="en-US" smtClean="0"/>
              <a:t>1924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60" y="208444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first Olympic winter games.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J. Edgar Hoover is appointed as FBI director.</a:t>
            </a:r>
          </a:p>
          <a:p>
            <a:r>
              <a:rPr lang="en-US" sz="2800" dirty="0" smtClean="0"/>
              <a:t>Erich von </a:t>
            </a:r>
            <a:r>
              <a:rPr lang="en-US" sz="2800" dirty="0" err="1" smtClean="0"/>
              <a:t>Strocheim</a:t>
            </a:r>
            <a:r>
              <a:rPr lang="en-US" sz="2800" dirty="0" smtClean="0"/>
              <a:t> completes his epic film </a:t>
            </a:r>
            <a:r>
              <a:rPr lang="en-US" sz="2800" i="1" dirty="0" smtClean="0"/>
              <a:t>Greed</a:t>
            </a:r>
            <a:r>
              <a:rPr lang="en-US" sz="2800" dirty="0" smtClean="0"/>
              <a:t>, released in a brutally cut version.</a:t>
            </a:r>
          </a:p>
          <a:p>
            <a:r>
              <a:rPr lang="en-US" sz="2800" dirty="0" smtClean="0"/>
              <a:t>Sam Goldwyn, Louis B. Mayer, and the Metro Pictures Corporation create MGM.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89" y="315310"/>
            <a:ext cx="1524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96" y="619821"/>
            <a:ext cx="1572610" cy="1981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86" y="2716402"/>
            <a:ext cx="2439229" cy="1748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89" y="458037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1925*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83943" cy="419548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Adolf Hitler publishes </a:t>
            </a:r>
            <a:r>
              <a:rPr lang="en-US" sz="2800" b="1" i="1" dirty="0" smtClean="0">
                <a:solidFill>
                  <a:schemeClr val="bg1"/>
                </a:solidFill>
              </a:rPr>
              <a:t>Mein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Kampf</a:t>
            </a:r>
            <a:r>
              <a:rPr lang="en-US" sz="28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Scopes monkey trail puts the theory of evolution in the public eye.</a:t>
            </a:r>
          </a:p>
          <a:p>
            <a:r>
              <a:rPr lang="en-US" sz="2800" dirty="0" smtClean="0"/>
              <a:t>Universal releases </a:t>
            </a:r>
            <a:r>
              <a:rPr lang="en-US" sz="2800" i="1" dirty="0" smtClean="0"/>
              <a:t>Phantom of the Opera</a:t>
            </a:r>
            <a:r>
              <a:rPr lang="en-US" sz="2800" dirty="0"/>
              <a:t> </a:t>
            </a:r>
            <a:r>
              <a:rPr lang="en-US" sz="2800" dirty="0" smtClean="0"/>
              <a:t>with Lon Chaney Sr., The Man of 1,000 Faces.”</a:t>
            </a:r>
          </a:p>
          <a:p>
            <a:r>
              <a:rPr lang="en-US" sz="2800" dirty="0" smtClean="0"/>
              <a:t>Charles Chaplin writes, stars in, directs, and produces the classic comedy </a:t>
            </a:r>
            <a:r>
              <a:rPr lang="en-US" sz="2800" i="1" dirty="0" smtClean="0"/>
              <a:t>The Gold Rush.*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3" y="452718"/>
            <a:ext cx="1232612" cy="1876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4402033"/>
            <a:ext cx="3026979" cy="226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23" y="1853248"/>
            <a:ext cx="3298287" cy="219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5" y="284152"/>
            <a:ext cx="3690774" cy="1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1926*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617" y="1560787"/>
            <a:ext cx="6353777" cy="476644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A. A. Milne publishes </a:t>
            </a:r>
            <a:r>
              <a:rPr lang="en-US" sz="2800" b="1" i="1" dirty="0" smtClean="0">
                <a:solidFill>
                  <a:schemeClr val="bg1"/>
                </a:solidFill>
              </a:rPr>
              <a:t>Winnie-the-Pooh.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Magician Harry Houdini dies.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Robert Goddard fires his first liquid-fuel rocket.</a:t>
            </a:r>
          </a:p>
          <a:p>
            <a:r>
              <a:rPr lang="en-US" sz="2800" dirty="0" smtClean="0"/>
              <a:t>Warner Bros. debuts the film </a:t>
            </a:r>
            <a:r>
              <a:rPr lang="en-US" sz="2800" i="1" dirty="0" smtClean="0"/>
              <a:t>Don Juan </a:t>
            </a:r>
            <a:r>
              <a:rPr lang="en-US" sz="2800" dirty="0" smtClean="0"/>
              <a:t>with synchronized effects and music. </a:t>
            </a:r>
          </a:p>
          <a:p>
            <a:r>
              <a:rPr lang="en-US" sz="2800" dirty="0" smtClean="0"/>
              <a:t>Death of screen romantic idol Rudolph Valentino.</a:t>
            </a:r>
          </a:p>
          <a:p>
            <a:r>
              <a:rPr lang="en-US" sz="2800" dirty="0" smtClean="0"/>
              <a:t>Buster Keaton films </a:t>
            </a:r>
            <a:r>
              <a:rPr lang="en-US" sz="2800" i="1" dirty="0" smtClean="0"/>
              <a:t>The General.*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1" y="1452469"/>
            <a:ext cx="1593212" cy="175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87" y="452718"/>
            <a:ext cx="1693147" cy="222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5" y="3588298"/>
            <a:ext cx="1590675" cy="226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51" y="1853248"/>
            <a:ext cx="1599958" cy="2094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94" y="3283075"/>
            <a:ext cx="1657565" cy="1614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41" y="5037565"/>
            <a:ext cx="2144332" cy="16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551" y="203029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Alice Guy, the first woman </a:t>
            </a:r>
          </a:p>
          <a:p>
            <a:pPr marL="0" indent="0">
              <a:buNone/>
            </a:pPr>
            <a:r>
              <a:rPr lang="en-US" sz="2800" b="1" dirty="0" smtClean="0"/>
              <a:t>film director, is born in France.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2" y="1403131"/>
            <a:ext cx="3813001" cy="49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U.S. President James Garfield is assassinated.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Fyodor Dostoevsky dies.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Czar Alexander II of Russia is assassinated.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88" y="2617076"/>
            <a:ext cx="1720930" cy="266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53" y="497796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33" y="681673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Etienne-Jules </a:t>
            </a:r>
            <a:r>
              <a:rPr lang="en-US" sz="2800" dirty="0" err="1" smtClean="0"/>
              <a:t>Marey</a:t>
            </a:r>
            <a:r>
              <a:rPr lang="en-US" sz="2800" dirty="0" smtClean="0"/>
              <a:t> invents his “shotgun” camera.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Birth of Director Lois Weber.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20" y="2617077"/>
            <a:ext cx="2989207" cy="2027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16" y="452718"/>
            <a:ext cx="3209925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37" y="3631056"/>
            <a:ext cx="3705632" cy="29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French Impressionist painter Edouard </a:t>
            </a:r>
            <a:r>
              <a:rPr lang="en-US" sz="2800" b="1" dirty="0" err="1" smtClean="0">
                <a:solidFill>
                  <a:schemeClr val="bg1"/>
                </a:solidFill>
              </a:rPr>
              <a:t>Manet</a:t>
            </a:r>
            <a:r>
              <a:rPr lang="en-US" sz="2800" b="1" dirty="0" smtClean="0">
                <a:solidFill>
                  <a:schemeClr val="bg1"/>
                </a:solidFill>
              </a:rPr>
              <a:t> dies.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Brooklyn Bridge opens.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birth of the US Navy, with construction of 3 battleships.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1702675"/>
            <a:ext cx="1405994" cy="196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7" y="3365148"/>
            <a:ext cx="3385624" cy="110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03" y="5169701"/>
            <a:ext cx="2197307" cy="15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Belgium opens Congo to Free trade, under colonial rule of King Leopold.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 smtClean="0"/>
              <a:t>Birth of African American </a:t>
            </a:r>
          </a:p>
          <a:p>
            <a:pPr marL="0" indent="0">
              <a:buNone/>
            </a:pPr>
            <a:r>
              <a:rPr lang="en-US" sz="2800" b="1" dirty="0" smtClean="0"/>
              <a:t>filmmaker Oscar </a:t>
            </a:r>
            <a:r>
              <a:rPr lang="en-US" sz="2800" b="1" dirty="0" err="1" smtClean="0"/>
              <a:t>Micheaux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58" y="1853248"/>
            <a:ext cx="2200275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88" y="3790293"/>
            <a:ext cx="15430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5555</TotalTime>
  <Words>1650</Words>
  <Application>Microsoft Office PowerPoint</Application>
  <PresentationFormat>Widescreen</PresentationFormat>
  <Paragraphs>231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Ion</vt:lpstr>
      <vt:lpstr>History of Film</vt:lpstr>
      <vt:lpstr>1832</vt:lpstr>
      <vt:lpstr>1834</vt:lpstr>
      <vt:lpstr>1872</vt:lpstr>
      <vt:lpstr>1873</vt:lpstr>
      <vt:lpstr>1881</vt:lpstr>
      <vt:lpstr>1882</vt:lpstr>
      <vt:lpstr>1883</vt:lpstr>
      <vt:lpstr>1884</vt:lpstr>
      <vt:lpstr>1886</vt:lpstr>
      <vt:lpstr>1887</vt:lpstr>
      <vt:lpstr>1888</vt:lpstr>
      <vt:lpstr>1889</vt:lpstr>
      <vt:lpstr>1890</vt:lpstr>
      <vt:lpstr>1893</vt:lpstr>
      <vt:lpstr>1894</vt:lpstr>
      <vt:lpstr>1895 *</vt:lpstr>
      <vt:lpstr>1896*</vt:lpstr>
      <vt:lpstr>1898</vt:lpstr>
      <vt:lpstr>1900</vt:lpstr>
      <vt:lpstr>1901</vt:lpstr>
      <vt:lpstr>1902*</vt:lpstr>
      <vt:lpstr>1903*</vt:lpstr>
      <vt:lpstr>1904</vt:lpstr>
      <vt:lpstr>1905</vt:lpstr>
      <vt:lpstr>1906*</vt:lpstr>
      <vt:lpstr>1907</vt:lpstr>
      <vt:lpstr>1908</vt:lpstr>
      <vt:lpstr>1909</vt:lpstr>
      <vt:lpstr>1910</vt:lpstr>
      <vt:lpstr>Cont. 1910</vt:lpstr>
      <vt:lpstr>1911</vt:lpstr>
      <vt:lpstr>1912</vt:lpstr>
      <vt:lpstr>1913</vt:lpstr>
      <vt:lpstr>1914</vt:lpstr>
      <vt:lpstr>1915</vt:lpstr>
      <vt:lpstr>1916</vt:lpstr>
      <vt:lpstr>1917</vt:lpstr>
      <vt:lpstr>1918</vt:lpstr>
      <vt:lpstr>1919</vt:lpstr>
      <vt:lpstr>1920*</vt:lpstr>
      <vt:lpstr>1921</vt:lpstr>
      <vt:lpstr>1922*</vt:lpstr>
      <vt:lpstr>1923</vt:lpstr>
      <vt:lpstr>1924 </vt:lpstr>
      <vt:lpstr>1925*</vt:lpstr>
      <vt:lpstr>1926*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Film</dc:title>
  <dc:creator>Lora Brooks</dc:creator>
  <cp:lastModifiedBy>Lora Brooks</cp:lastModifiedBy>
  <cp:revision>424</cp:revision>
  <dcterms:created xsi:type="dcterms:W3CDTF">2015-08-17T17:39:13Z</dcterms:created>
  <dcterms:modified xsi:type="dcterms:W3CDTF">2017-08-21T19:17:29Z</dcterms:modified>
</cp:coreProperties>
</file>