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55"/>
  </p:handoutMasterIdLst>
  <p:sldIdLst>
    <p:sldId id="256" r:id="rId2"/>
    <p:sldId id="257" r:id="rId3"/>
    <p:sldId id="258" r:id="rId4"/>
    <p:sldId id="259" r:id="rId5"/>
    <p:sldId id="260" r:id="rId6"/>
    <p:sldId id="261" r:id="rId7"/>
    <p:sldId id="262" r:id="rId8"/>
    <p:sldId id="263" r:id="rId9"/>
    <p:sldId id="264" r:id="rId10"/>
    <p:sldId id="265" r:id="rId11"/>
    <p:sldId id="266" r:id="rId12"/>
    <p:sldId id="308" r:id="rId13"/>
    <p:sldId id="309" r:id="rId14"/>
    <p:sldId id="267" r:id="rId15"/>
    <p:sldId id="268" r:id="rId16"/>
    <p:sldId id="269" r:id="rId17"/>
    <p:sldId id="270" r:id="rId18"/>
    <p:sldId id="271" r:id="rId19"/>
    <p:sldId id="272" r:id="rId20"/>
    <p:sldId id="273" r:id="rId21"/>
    <p:sldId id="274" r:id="rId22"/>
    <p:sldId id="275" r:id="rId23"/>
    <p:sldId id="276" r:id="rId24"/>
    <p:sldId id="277" r:id="rId25"/>
    <p:sldId id="278" r:id="rId26"/>
    <p:sldId id="279" r:id="rId27"/>
    <p:sldId id="280" r:id="rId28"/>
    <p:sldId id="281" r:id="rId29"/>
    <p:sldId id="282" r:id="rId30"/>
    <p:sldId id="283" r:id="rId31"/>
    <p:sldId id="284" r:id="rId32"/>
    <p:sldId id="285" r:id="rId33"/>
    <p:sldId id="286" r:id="rId34"/>
    <p:sldId id="287" r:id="rId35"/>
    <p:sldId id="288" r:id="rId36"/>
    <p:sldId id="289" r:id="rId37"/>
    <p:sldId id="290" r:id="rId38"/>
    <p:sldId id="291" r:id="rId39"/>
    <p:sldId id="292" r:id="rId40"/>
    <p:sldId id="293" r:id="rId41"/>
    <p:sldId id="294" r:id="rId42"/>
    <p:sldId id="295" r:id="rId43"/>
    <p:sldId id="296" r:id="rId44"/>
    <p:sldId id="297" r:id="rId45"/>
    <p:sldId id="298" r:id="rId46"/>
    <p:sldId id="299" r:id="rId47"/>
    <p:sldId id="300" r:id="rId48"/>
    <p:sldId id="301" r:id="rId49"/>
    <p:sldId id="302" r:id="rId50"/>
    <p:sldId id="303" r:id="rId51"/>
    <p:sldId id="304" r:id="rId52"/>
    <p:sldId id="305" r:id="rId53"/>
    <p:sldId id="306" r:id="rId54"/>
  </p:sldIdLst>
  <p:sldSz cx="9144000" cy="6858000" type="screen4x3"/>
  <p:notesSz cx="68580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3" d="100"/>
          <a:sy n="103" d="100"/>
        </p:scale>
        <p:origin x="-204" y="-9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slide" Target="slides/slide53.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6482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64820"/>
          </a:xfrm>
          <a:prstGeom prst="rect">
            <a:avLst/>
          </a:prstGeom>
        </p:spPr>
        <p:txBody>
          <a:bodyPr vert="horz" lIns="91440" tIns="45720" rIns="91440" bIns="45720" rtlCol="0"/>
          <a:lstStyle>
            <a:lvl1pPr algn="r">
              <a:defRPr sz="1200"/>
            </a:lvl1pPr>
          </a:lstStyle>
          <a:p>
            <a:fld id="{1554A93A-117F-4994-A3C8-E9BF8B25CA10}" type="datetimeFigureOut">
              <a:rPr lang="en-US" smtClean="0"/>
              <a:t>5/8/2019</a:t>
            </a:fld>
            <a:endParaRPr lang="en-US"/>
          </a:p>
        </p:txBody>
      </p:sp>
      <p:sp>
        <p:nvSpPr>
          <p:cNvPr id="4" name="Footer Placeholder 3"/>
          <p:cNvSpPr>
            <a:spLocks noGrp="1"/>
          </p:cNvSpPr>
          <p:nvPr>
            <p:ph type="ftr" sz="quarter" idx="2"/>
          </p:nvPr>
        </p:nvSpPr>
        <p:spPr>
          <a:xfrm>
            <a:off x="0" y="8829967"/>
            <a:ext cx="2971800" cy="46482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829967"/>
            <a:ext cx="2971800" cy="464820"/>
          </a:xfrm>
          <a:prstGeom prst="rect">
            <a:avLst/>
          </a:prstGeom>
        </p:spPr>
        <p:txBody>
          <a:bodyPr vert="horz" lIns="91440" tIns="45720" rIns="91440" bIns="45720" rtlCol="0" anchor="b"/>
          <a:lstStyle>
            <a:lvl1pPr algn="r">
              <a:defRPr sz="1200"/>
            </a:lvl1pPr>
          </a:lstStyle>
          <a:p>
            <a:fld id="{14FDDDA3-FD8C-4D6F-9122-9324AC05F758}" type="slidenum">
              <a:rPr lang="en-US" smtClean="0"/>
              <a:t>‹#›</a:t>
            </a:fld>
            <a:endParaRPr lang="en-US"/>
          </a:p>
        </p:txBody>
      </p:sp>
    </p:spTree>
    <p:extLst>
      <p:ext uri="{BB962C8B-B14F-4D97-AF65-F5344CB8AC3E}">
        <p14:creationId xmlns:p14="http://schemas.microsoft.com/office/powerpoint/2010/main" val="374234458"/>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C3CF43AD-0AC5-4A3C-85E7-7DE3CFF1EDD6}" type="datetimeFigureOut">
              <a:rPr lang="en-US" smtClean="0"/>
              <a:t>5/7/2019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7C0C2BF-2EC2-4026-B12B-F7ECB2E390A7}" type="slidenum">
              <a:rPr lang="en-US" smtClean="0"/>
              <a:t>‹#›</a:t>
            </a:fld>
            <a:endParaRPr lang="en-US"/>
          </a:p>
        </p:txBody>
      </p:sp>
    </p:spTree>
    <p:extLst>
      <p:ext uri="{BB962C8B-B14F-4D97-AF65-F5344CB8AC3E}">
        <p14:creationId xmlns:p14="http://schemas.microsoft.com/office/powerpoint/2010/main" val="48567121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3CF43AD-0AC5-4A3C-85E7-7DE3CFF1EDD6}" type="datetimeFigureOut">
              <a:rPr lang="en-US" smtClean="0"/>
              <a:t>5/7/2019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7C0C2BF-2EC2-4026-B12B-F7ECB2E390A7}" type="slidenum">
              <a:rPr lang="en-US" smtClean="0"/>
              <a:t>‹#›</a:t>
            </a:fld>
            <a:endParaRPr lang="en-US"/>
          </a:p>
        </p:txBody>
      </p:sp>
    </p:spTree>
    <p:extLst>
      <p:ext uri="{BB962C8B-B14F-4D97-AF65-F5344CB8AC3E}">
        <p14:creationId xmlns:p14="http://schemas.microsoft.com/office/powerpoint/2010/main" val="8653889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3CF43AD-0AC5-4A3C-85E7-7DE3CFF1EDD6}" type="datetimeFigureOut">
              <a:rPr lang="en-US" smtClean="0"/>
              <a:t>5/7/2019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7C0C2BF-2EC2-4026-B12B-F7ECB2E390A7}" type="slidenum">
              <a:rPr lang="en-US" smtClean="0"/>
              <a:t>‹#›</a:t>
            </a:fld>
            <a:endParaRPr lang="en-US"/>
          </a:p>
        </p:txBody>
      </p:sp>
    </p:spTree>
    <p:extLst>
      <p:ext uri="{BB962C8B-B14F-4D97-AF65-F5344CB8AC3E}">
        <p14:creationId xmlns:p14="http://schemas.microsoft.com/office/powerpoint/2010/main" val="35377376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3CF43AD-0AC5-4A3C-85E7-7DE3CFF1EDD6}" type="datetimeFigureOut">
              <a:rPr lang="en-US" smtClean="0"/>
              <a:t>5/7/2019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7C0C2BF-2EC2-4026-B12B-F7ECB2E390A7}" type="slidenum">
              <a:rPr lang="en-US" smtClean="0"/>
              <a:t>‹#›</a:t>
            </a:fld>
            <a:endParaRPr lang="en-US"/>
          </a:p>
        </p:txBody>
      </p:sp>
    </p:spTree>
    <p:extLst>
      <p:ext uri="{BB962C8B-B14F-4D97-AF65-F5344CB8AC3E}">
        <p14:creationId xmlns:p14="http://schemas.microsoft.com/office/powerpoint/2010/main" val="8959821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3CF43AD-0AC5-4A3C-85E7-7DE3CFF1EDD6}" type="datetimeFigureOut">
              <a:rPr lang="en-US" smtClean="0"/>
              <a:t>5/7/2019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7C0C2BF-2EC2-4026-B12B-F7ECB2E390A7}" type="slidenum">
              <a:rPr lang="en-US" smtClean="0"/>
              <a:t>‹#›</a:t>
            </a:fld>
            <a:endParaRPr lang="en-US"/>
          </a:p>
        </p:txBody>
      </p:sp>
    </p:spTree>
    <p:extLst>
      <p:ext uri="{BB962C8B-B14F-4D97-AF65-F5344CB8AC3E}">
        <p14:creationId xmlns:p14="http://schemas.microsoft.com/office/powerpoint/2010/main" val="13673746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C3CF43AD-0AC5-4A3C-85E7-7DE3CFF1EDD6}" type="datetimeFigureOut">
              <a:rPr lang="en-US" smtClean="0"/>
              <a:t>5/7/2019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7C0C2BF-2EC2-4026-B12B-F7ECB2E390A7}" type="slidenum">
              <a:rPr lang="en-US" smtClean="0"/>
              <a:t>‹#›</a:t>
            </a:fld>
            <a:endParaRPr lang="en-US"/>
          </a:p>
        </p:txBody>
      </p:sp>
    </p:spTree>
    <p:extLst>
      <p:ext uri="{BB962C8B-B14F-4D97-AF65-F5344CB8AC3E}">
        <p14:creationId xmlns:p14="http://schemas.microsoft.com/office/powerpoint/2010/main" val="420391497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C3CF43AD-0AC5-4A3C-85E7-7DE3CFF1EDD6}" type="datetimeFigureOut">
              <a:rPr lang="en-US" smtClean="0"/>
              <a:t>5/7/2019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7C0C2BF-2EC2-4026-B12B-F7ECB2E390A7}" type="slidenum">
              <a:rPr lang="en-US" smtClean="0"/>
              <a:t>‹#›</a:t>
            </a:fld>
            <a:endParaRPr lang="en-US"/>
          </a:p>
        </p:txBody>
      </p:sp>
    </p:spTree>
    <p:extLst>
      <p:ext uri="{BB962C8B-B14F-4D97-AF65-F5344CB8AC3E}">
        <p14:creationId xmlns:p14="http://schemas.microsoft.com/office/powerpoint/2010/main" val="158548752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C3CF43AD-0AC5-4A3C-85E7-7DE3CFF1EDD6}" type="datetimeFigureOut">
              <a:rPr lang="en-US" smtClean="0"/>
              <a:t>5/7/2019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7C0C2BF-2EC2-4026-B12B-F7ECB2E390A7}" type="slidenum">
              <a:rPr lang="en-US" smtClean="0"/>
              <a:t>‹#›</a:t>
            </a:fld>
            <a:endParaRPr lang="en-US"/>
          </a:p>
        </p:txBody>
      </p:sp>
    </p:spTree>
    <p:extLst>
      <p:ext uri="{BB962C8B-B14F-4D97-AF65-F5344CB8AC3E}">
        <p14:creationId xmlns:p14="http://schemas.microsoft.com/office/powerpoint/2010/main" val="230793733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3CF43AD-0AC5-4A3C-85E7-7DE3CFF1EDD6}" type="datetimeFigureOut">
              <a:rPr lang="en-US" smtClean="0"/>
              <a:t>5/7/2019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7C0C2BF-2EC2-4026-B12B-F7ECB2E390A7}" type="slidenum">
              <a:rPr lang="en-US" smtClean="0"/>
              <a:t>‹#›</a:t>
            </a:fld>
            <a:endParaRPr lang="en-US"/>
          </a:p>
        </p:txBody>
      </p:sp>
    </p:spTree>
    <p:extLst>
      <p:ext uri="{BB962C8B-B14F-4D97-AF65-F5344CB8AC3E}">
        <p14:creationId xmlns:p14="http://schemas.microsoft.com/office/powerpoint/2010/main" val="279611807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3CF43AD-0AC5-4A3C-85E7-7DE3CFF1EDD6}" type="datetimeFigureOut">
              <a:rPr lang="en-US" smtClean="0"/>
              <a:t>5/7/2019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7C0C2BF-2EC2-4026-B12B-F7ECB2E390A7}" type="slidenum">
              <a:rPr lang="en-US" smtClean="0"/>
              <a:t>‹#›</a:t>
            </a:fld>
            <a:endParaRPr lang="en-US"/>
          </a:p>
        </p:txBody>
      </p:sp>
    </p:spTree>
    <p:extLst>
      <p:ext uri="{BB962C8B-B14F-4D97-AF65-F5344CB8AC3E}">
        <p14:creationId xmlns:p14="http://schemas.microsoft.com/office/powerpoint/2010/main" val="8060330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3CF43AD-0AC5-4A3C-85E7-7DE3CFF1EDD6}" type="datetimeFigureOut">
              <a:rPr lang="en-US" smtClean="0"/>
              <a:t>5/7/2019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7C0C2BF-2EC2-4026-B12B-F7ECB2E390A7}" type="slidenum">
              <a:rPr lang="en-US" smtClean="0"/>
              <a:t>‹#›</a:t>
            </a:fld>
            <a:endParaRPr lang="en-US"/>
          </a:p>
        </p:txBody>
      </p:sp>
    </p:spTree>
    <p:extLst>
      <p:ext uri="{BB962C8B-B14F-4D97-AF65-F5344CB8AC3E}">
        <p14:creationId xmlns:p14="http://schemas.microsoft.com/office/powerpoint/2010/main" val="353099314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3CF43AD-0AC5-4A3C-85E7-7DE3CFF1EDD6}" type="datetimeFigureOut">
              <a:rPr lang="en-US" smtClean="0"/>
              <a:t>5/7/2019</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7C0C2BF-2EC2-4026-B12B-F7ECB2E390A7}" type="slidenum">
              <a:rPr lang="en-US" smtClean="0"/>
              <a:t>‹#›</a:t>
            </a:fld>
            <a:endParaRPr lang="en-US"/>
          </a:p>
        </p:txBody>
      </p:sp>
    </p:spTree>
    <p:extLst>
      <p:ext uri="{BB962C8B-B14F-4D97-AF65-F5344CB8AC3E}">
        <p14:creationId xmlns:p14="http://schemas.microsoft.com/office/powerpoint/2010/main" val="380366850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Poverty Point </a:t>
            </a:r>
            <a:br>
              <a:rPr lang="en-US" dirty="0" smtClean="0"/>
            </a:br>
            <a:r>
              <a:rPr lang="en-US" dirty="0" smtClean="0"/>
              <a:t>Study Questions</a:t>
            </a:r>
            <a:endParaRPr lang="en-US" dirty="0"/>
          </a:p>
        </p:txBody>
      </p:sp>
      <p:sp>
        <p:nvSpPr>
          <p:cNvPr id="3" name="Subtitle 2"/>
          <p:cNvSpPr>
            <a:spLocks noGrp="1"/>
          </p:cNvSpPr>
          <p:nvPr>
            <p:ph type="subTitle" idx="1"/>
          </p:nvPr>
        </p:nvSpPr>
        <p:spPr/>
        <p:txBody>
          <a:bodyPr/>
          <a:lstStyle/>
          <a:p>
            <a:endParaRPr lang="en-US"/>
          </a:p>
        </p:txBody>
      </p:sp>
    </p:spTree>
    <p:extLst>
      <p:ext uri="{BB962C8B-B14F-4D97-AF65-F5344CB8AC3E}">
        <p14:creationId xmlns:p14="http://schemas.microsoft.com/office/powerpoint/2010/main" val="218661821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229600" cy="1143000"/>
          </a:xfrm>
        </p:spPr>
        <p:txBody>
          <a:bodyPr>
            <a:normAutofit fontScale="90000"/>
          </a:bodyPr>
          <a:lstStyle/>
          <a:p>
            <a:r>
              <a:rPr lang="en-US" dirty="0" smtClean="0"/>
              <a:t>9.	Why did Native Americans come to Poverty Point?</a:t>
            </a:r>
            <a:br>
              <a:rPr lang="en-US" dirty="0" smtClean="0"/>
            </a:br>
            <a:endParaRPr lang="en-US" dirty="0"/>
          </a:p>
        </p:txBody>
      </p:sp>
      <p:sp>
        <p:nvSpPr>
          <p:cNvPr id="3" name="Content Placeholder 2"/>
          <p:cNvSpPr>
            <a:spLocks noGrp="1"/>
          </p:cNvSpPr>
          <p:nvPr>
            <p:ph idx="1"/>
          </p:nvPr>
        </p:nvSpPr>
        <p:spPr>
          <a:xfrm>
            <a:off x="457200" y="1828800"/>
            <a:ext cx="8305800" cy="5029200"/>
          </a:xfrm>
        </p:spPr>
        <p:txBody>
          <a:bodyPr>
            <a:normAutofit/>
          </a:bodyPr>
          <a:lstStyle/>
          <a:p>
            <a:r>
              <a:rPr lang="en-US" dirty="0" smtClean="0"/>
              <a:t> Some came to exchange goods and news or to meet people. </a:t>
            </a:r>
          </a:p>
          <a:p>
            <a:r>
              <a:rPr lang="en-US" dirty="0" smtClean="0"/>
              <a:t>Others were attracted by the site's natural resources. </a:t>
            </a:r>
          </a:p>
          <a:p>
            <a:r>
              <a:rPr lang="en-US" dirty="0" smtClean="0"/>
              <a:t>Still others came to create the site's mounds and ridges or to </a:t>
            </a:r>
          </a:p>
          <a:p>
            <a:r>
              <a:rPr lang="en-US" dirty="0" smtClean="0"/>
              <a:t>take part in ceremonies. </a:t>
            </a:r>
          </a:p>
          <a:p>
            <a:r>
              <a:rPr lang="en-US" dirty="0" smtClean="0"/>
              <a:t>Most probably had deep family ties in the area.</a:t>
            </a:r>
            <a:endParaRPr lang="en-US" dirty="0"/>
          </a:p>
        </p:txBody>
      </p:sp>
    </p:spTree>
    <p:extLst>
      <p:ext uri="{BB962C8B-B14F-4D97-AF65-F5344CB8AC3E}">
        <p14:creationId xmlns:p14="http://schemas.microsoft.com/office/powerpoint/2010/main" val="288516705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9144000" cy="2011362"/>
          </a:xfrm>
        </p:spPr>
        <p:txBody>
          <a:bodyPr>
            <a:normAutofit fontScale="90000"/>
          </a:bodyPr>
          <a:lstStyle/>
          <a:p>
            <a:r>
              <a:rPr lang="en-US" dirty="0" smtClean="0"/>
              <a:t>10.	What mounds were built? Put them in chronological order and tell about each one.</a:t>
            </a:r>
            <a:br>
              <a:rPr lang="en-US" dirty="0" smtClean="0"/>
            </a:br>
            <a:endParaRPr lang="en-US" dirty="0"/>
          </a:p>
        </p:txBody>
      </p:sp>
      <p:sp>
        <p:nvSpPr>
          <p:cNvPr id="3" name="Content Placeholder 2"/>
          <p:cNvSpPr>
            <a:spLocks noGrp="1"/>
          </p:cNvSpPr>
          <p:nvPr>
            <p:ph idx="1"/>
          </p:nvPr>
        </p:nvSpPr>
        <p:spPr>
          <a:xfrm>
            <a:off x="76200" y="1828800"/>
            <a:ext cx="9067800" cy="5029200"/>
          </a:xfrm>
        </p:spPr>
        <p:txBody>
          <a:bodyPr>
            <a:normAutofit lnSpcReduction="10000"/>
          </a:bodyPr>
          <a:lstStyle/>
          <a:p>
            <a:r>
              <a:rPr lang="en-US" dirty="0" smtClean="0"/>
              <a:t>1. </a:t>
            </a:r>
            <a:r>
              <a:rPr lang="en-US" b="1" u="sng" dirty="0" smtClean="0">
                <a:solidFill>
                  <a:srgbClr val="FF0000"/>
                </a:solidFill>
              </a:rPr>
              <a:t>Mound B</a:t>
            </a:r>
            <a:r>
              <a:rPr lang="en-US" dirty="0" smtClean="0"/>
              <a:t> is the oldest earthwork at Poverty Point. The mound even predates the site’s most unique features, its C-shaped earthen ridges. At this time, people were living in the area on which they later built the ridges</a:t>
            </a:r>
          </a:p>
          <a:p>
            <a:r>
              <a:rPr lang="en-US" dirty="0" smtClean="0"/>
              <a:t>2. American Indians built </a:t>
            </a:r>
            <a:r>
              <a:rPr lang="en-US" b="1" u="sng" dirty="0" smtClean="0">
                <a:solidFill>
                  <a:srgbClr val="FF0000"/>
                </a:solidFill>
              </a:rPr>
              <a:t>Mound E</a:t>
            </a:r>
            <a:r>
              <a:rPr lang="en-US" dirty="0" smtClean="0"/>
              <a:t> shortly after finishing Mound B. They also started building the site’s ridges. In the northeast part of the plaza, people started using the space where they would soon build Mound C</a:t>
            </a:r>
            <a:endParaRPr lang="en-US" dirty="0"/>
          </a:p>
        </p:txBody>
      </p:sp>
    </p:spTree>
    <p:extLst>
      <p:ext uri="{BB962C8B-B14F-4D97-AF65-F5344CB8AC3E}">
        <p14:creationId xmlns:p14="http://schemas.microsoft.com/office/powerpoint/2010/main" val="15627673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US" dirty="0" smtClean="0"/>
              <a:t>3. By the time people built </a:t>
            </a:r>
            <a:r>
              <a:rPr lang="en-US" b="1" u="sng" dirty="0" smtClean="0">
                <a:solidFill>
                  <a:srgbClr val="FF0000"/>
                </a:solidFill>
              </a:rPr>
              <a:t>Mound C</a:t>
            </a:r>
            <a:r>
              <a:rPr lang="en-US" dirty="0" smtClean="0"/>
              <a:t>, trade and ceremony at the site were well under way. Upkeep of the site would have been an ongoing task. </a:t>
            </a:r>
          </a:p>
          <a:p>
            <a:r>
              <a:rPr lang="en-US" dirty="0" smtClean="0"/>
              <a:t>4. American Indians built </a:t>
            </a:r>
            <a:r>
              <a:rPr lang="en-US" b="1" u="sng" dirty="0" smtClean="0">
                <a:solidFill>
                  <a:srgbClr val="FF0000"/>
                </a:solidFill>
              </a:rPr>
              <a:t>Mound A</a:t>
            </a:r>
            <a:r>
              <a:rPr lang="en-US" dirty="0" smtClean="0"/>
              <a:t> around 1350 B.C., making the mound in three stages. </a:t>
            </a:r>
            <a:r>
              <a:rPr lang="en-US" b="1" u="sng" dirty="0" smtClean="0">
                <a:solidFill>
                  <a:srgbClr val="FF0000"/>
                </a:solidFill>
              </a:rPr>
              <a:t>Mound A</a:t>
            </a:r>
            <a:r>
              <a:rPr lang="en-US" dirty="0" smtClean="0"/>
              <a:t> was the largest of the site’s mounds, requiring millions of baskets of dirt to make. </a:t>
            </a:r>
          </a:p>
          <a:p>
            <a:pPr marL="0" indent="0">
              <a:buNone/>
            </a:pPr>
            <a:endParaRPr lang="en-US" dirty="0"/>
          </a:p>
        </p:txBody>
      </p:sp>
    </p:spTree>
    <p:extLst>
      <p:ext uri="{BB962C8B-B14F-4D97-AF65-F5344CB8AC3E}">
        <p14:creationId xmlns:p14="http://schemas.microsoft.com/office/powerpoint/2010/main" val="208423241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US" dirty="0" smtClean="0"/>
              <a:t>5. American Indians built </a:t>
            </a:r>
            <a:r>
              <a:rPr lang="en-US" b="1" u="sng" dirty="0" smtClean="0">
                <a:solidFill>
                  <a:srgbClr val="FF0000"/>
                </a:solidFill>
              </a:rPr>
              <a:t>Mound F</a:t>
            </a:r>
            <a:r>
              <a:rPr lang="en-US" dirty="0" smtClean="0"/>
              <a:t> sometime around 1200 B.C. It was the last mound built at the site during the Late Archaic period.</a:t>
            </a:r>
          </a:p>
          <a:p>
            <a:r>
              <a:rPr lang="en-US" dirty="0" smtClean="0"/>
              <a:t>6. American Indians built </a:t>
            </a:r>
            <a:r>
              <a:rPr lang="en-US" b="1" u="sng" dirty="0" smtClean="0">
                <a:solidFill>
                  <a:srgbClr val="FF0000"/>
                </a:solidFill>
              </a:rPr>
              <a:t>Mound D</a:t>
            </a:r>
            <a:r>
              <a:rPr lang="en-US" dirty="0" smtClean="0"/>
              <a:t> around A.D. 700. It was nearly 2,000 years since the last mound was built at the site. The people who built </a:t>
            </a:r>
            <a:r>
              <a:rPr lang="en-US" b="1" u="sng" dirty="0" smtClean="0">
                <a:solidFill>
                  <a:srgbClr val="FF0000"/>
                </a:solidFill>
              </a:rPr>
              <a:t>Mound D</a:t>
            </a:r>
            <a:r>
              <a:rPr lang="en-US" dirty="0" smtClean="0"/>
              <a:t> were probably the descendants of the earlier earthwork builders.</a:t>
            </a:r>
            <a:endParaRPr lang="en-US" dirty="0"/>
          </a:p>
        </p:txBody>
      </p:sp>
    </p:spTree>
    <p:extLst>
      <p:ext uri="{BB962C8B-B14F-4D97-AF65-F5344CB8AC3E}">
        <p14:creationId xmlns:p14="http://schemas.microsoft.com/office/powerpoint/2010/main" val="100798739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76200"/>
            <a:ext cx="9144000" cy="1676400"/>
          </a:xfrm>
        </p:spPr>
        <p:txBody>
          <a:bodyPr>
            <a:normAutofit fontScale="90000"/>
          </a:bodyPr>
          <a:lstStyle/>
          <a:p>
            <a:r>
              <a:rPr lang="en-US" dirty="0" smtClean="0"/>
              <a:t>11.	What river was the Poverty Point site built on?</a:t>
            </a:r>
            <a:br>
              <a:rPr lang="en-US" dirty="0" smtClean="0"/>
            </a:br>
            <a:endParaRPr lang="en-US" dirty="0"/>
          </a:p>
        </p:txBody>
      </p:sp>
      <p:sp>
        <p:nvSpPr>
          <p:cNvPr id="3" name="Content Placeholder 2"/>
          <p:cNvSpPr>
            <a:spLocks noGrp="1"/>
          </p:cNvSpPr>
          <p:nvPr>
            <p:ph idx="1"/>
          </p:nvPr>
        </p:nvSpPr>
        <p:spPr>
          <a:xfrm>
            <a:off x="457200" y="1905000"/>
            <a:ext cx="8229600" cy="4221163"/>
          </a:xfrm>
        </p:spPr>
        <p:txBody>
          <a:bodyPr>
            <a:normAutofit/>
          </a:bodyPr>
          <a:lstStyle/>
          <a:p>
            <a:r>
              <a:rPr lang="en-US" sz="5400" dirty="0" smtClean="0"/>
              <a:t>Bayou Macon</a:t>
            </a:r>
            <a:endParaRPr lang="en-US" sz="5400" dirty="0"/>
          </a:p>
        </p:txBody>
      </p:sp>
    </p:spTree>
    <p:extLst>
      <p:ext uri="{BB962C8B-B14F-4D97-AF65-F5344CB8AC3E}">
        <p14:creationId xmlns:p14="http://schemas.microsoft.com/office/powerpoint/2010/main" val="21887820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81000"/>
            <a:ext cx="9144000" cy="1828800"/>
          </a:xfrm>
        </p:spPr>
        <p:txBody>
          <a:bodyPr>
            <a:normAutofit fontScale="90000"/>
          </a:bodyPr>
          <a:lstStyle/>
          <a:p>
            <a:r>
              <a:rPr lang="en-US" dirty="0" smtClean="0"/>
              <a:t>12.	___</a:t>
            </a:r>
            <a:r>
              <a:rPr lang="en-US" b="1" dirty="0" smtClean="0">
                <a:solidFill>
                  <a:srgbClr val="FF0000"/>
                </a:solidFill>
              </a:rPr>
              <a:t>Rivers</a:t>
            </a:r>
            <a:r>
              <a:rPr lang="en-US" dirty="0" smtClean="0"/>
              <a:t>__ were the highways of the ancient world. What were they used for?</a:t>
            </a:r>
            <a:br>
              <a:rPr lang="en-US" dirty="0" smtClean="0"/>
            </a:br>
            <a:endParaRPr lang="en-US" dirty="0"/>
          </a:p>
        </p:txBody>
      </p:sp>
      <p:sp>
        <p:nvSpPr>
          <p:cNvPr id="3" name="Content Placeholder 2"/>
          <p:cNvSpPr>
            <a:spLocks noGrp="1"/>
          </p:cNvSpPr>
          <p:nvPr>
            <p:ph idx="1"/>
          </p:nvPr>
        </p:nvSpPr>
        <p:spPr>
          <a:xfrm>
            <a:off x="457200" y="2209800"/>
            <a:ext cx="8229600" cy="3916363"/>
          </a:xfrm>
        </p:spPr>
        <p:txBody>
          <a:bodyPr/>
          <a:lstStyle/>
          <a:p>
            <a:r>
              <a:rPr lang="en-US" dirty="0" smtClean="0"/>
              <a:t>Trade, travel, transportation, source of food</a:t>
            </a:r>
            <a:endParaRPr lang="en-US" dirty="0"/>
          </a:p>
        </p:txBody>
      </p:sp>
    </p:spTree>
    <p:extLst>
      <p:ext uri="{BB962C8B-B14F-4D97-AF65-F5344CB8AC3E}">
        <p14:creationId xmlns:p14="http://schemas.microsoft.com/office/powerpoint/2010/main" val="111000005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76200"/>
            <a:ext cx="9144000" cy="2514600"/>
          </a:xfrm>
        </p:spPr>
        <p:txBody>
          <a:bodyPr/>
          <a:lstStyle/>
          <a:p>
            <a:r>
              <a:rPr lang="en-US" dirty="0" smtClean="0"/>
              <a:t>13.	What was one major problem with the Poverty Point site?</a:t>
            </a:r>
            <a:br>
              <a:rPr lang="en-US" dirty="0" smtClean="0"/>
            </a:br>
            <a:endParaRPr lang="en-US" dirty="0"/>
          </a:p>
        </p:txBody>
      </p:sp>
      <p:sp>
        <p:nvSpPr>
          <p:cNvPr id="3" name="Content Placeholder 2"/>
          <p:cNvSpPr>
            <a:spLocks noGrp="1"/>
          </p:cNvSpPr>
          <p:nvPr>
            <p:ph idx="1"/>
          </p:nvPr>
        </p:nvSpPr>
        <p:spPr>
          <a:xfrm>
            <a:off x="457200" y="2590800"/>
            <a:ext cx="8229600" cy="3535363"/>
          </a:xfrm>
        </p:spPr>
        <p:txBody>
          <a:bodyPr/>
          <a:lstStyle/>
          <a:p>
            <a:r>
              <a:rPr lang="en-US" dirty="0" smtClean="0"/>
              <a:t>there were </a:t>
            </a:r>
            <a:r>
              <a:rPr lang="en-US" b="1" u="sng" dirty="0" smtClean="0">
                <a:solidFill>
                  <a:srgbClr val="FF0000"/>
                </a:solidFill>
              </a:rPr>
              <a:t>no rocks</a:t>
            </a:r>
            <a:r>
              <a:rPr lang="en-US" dirty="0" smtClean="0"/>
              <a:t> near the site. This would have been a problem for people who relied on stone tools.</a:t>
            </a:r>
            <a:endParaRPr lang="en-US" dirty="0"/>
          </a:p>
        </p:txBody>
      </p:sp>
    </p:spTree>
    <p:extLst>
      <p:ext uri="{BB962C8B-B14F-4D97-AF65-F5344CB8AC3E}">
        <p14:creationId xmlns:p14="http://schemas.microsoft.com/office/powerpoint/2010/main" val="419770597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 y="76200"/>
            <a:ext cx="9220200" cy="3962400"/>
          </a:xfrm>
        </p:spPr>
        <p:txBody>
          <a:bodyPr>
            <a:normAutofit/>
          </a:bodyPr>
          <a:lstStyle/>
          <a:p>
            <a:r>
              <a:rPr lang="en-US" dirty="0" smtClean="0"/>
              <a:t>14.	People used ____</a:t>
            </a:r>
            <a:r>
              <a:rPr lang="en-US" b="1" dirty="0" smtClean="0">
                <a:solidFill>
                  <a:srgbClr val="FF0000"/>
                </a:solidFill>
              </a:rPr>
              <a:t>dugouts</a:t>
            </a:r>
            <a:r>
              <a:rPr lang="en-US" dirty="0" smtClean="0"/>
              <a:t>____ to travel and haul their goods along these waterways.</a:t>
            </a:r>
            <a:br>
              <a:rPr lang="en-US" dirty="0" smtClean="0"/>
            </a:br>
            <a:endParaRPr lang="en-US" dirty="0"/>
          </a:p>
        </p:txBody>
      </p:sp>
      <p:sp>
        <p:nvSpPr>
          <p:cNvPr id="3" name="Content Placeholder 2"/>
          <p:cNvSpPr>
            <a:spLocks noGrp="1"/>
          </p:cNvSpPr>
          <p:nvPr>
            <p:ph idx="1"/>
          </p:nvPr>
        </p:nvSpPr>
        <p:spPr>
          <a:xfrm>
            <a:off x="457200" y="2514600"/>
            <a:ext cx="8229600" cy="3611563"/>
          </a:xfrm>
        </p:spPr>
        <p:txBody>
          <a:bodyPr/>
          <a:lstStyle/>
          <a:p>
            <a:endParaRPr lang="en-US" dirty="0"/>
          </a:p>
        </p:txBody>
      </p:sp>
    </p:spTree>
    <p:extLst>
      <p:ext uri="{BB962C8B-B14F-4D97-AF65-F5344CB8AC3E}">
        <p14:creationId xmlns:p14="http://schemas.microsoft.com/office/powerpoint/2010/main" val="333324809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76200"/>
            <a:ext cx="9144000" cy="2057400"/>
          </a:xfrm>
        </p:spPr>
        <p:txBody>
          <a:bodyPr>
            <a:normAutofit fontScale="90000"/>
          </a:bodyPr>
          <a:lstStyle/>
          <a:p>
            <a:r>
              <a:rPr lang="en-US" dirty="0" smtClean="0"/>
              <a:t>15.	How was stone used at the Poverty Point site? Was it valuable?</a:t>
            </a:r>
            <a:br>
              <a:rPr lang="en-US" dirty="0" smtClean="0"/>
            </a:br>
            <a:endParaRPr lang="en-US" dirty="0"/>
          </a:p>
        </p:txBody>
      </p:sp>
      <p:sp>
        <p:nvSpPr>
          <p:cNvPr id="3" name="Content Placeholder 2"/>
          <p:cNvSpPr>
            <a:spLocks noGrp="1"/>
          </p:cNvSpPr>
          <p:nvPr>
            <p:ph idx="1"/>
          </p:nvPr>
        </p:nvSpPr>
        <p:spPr>
          <a:xfrm>
            <a:off x="457200" y="1828800"/>
            <a:ext cx="8229600" cy="4297363"/>
          </a:xfrm>
        </p:spPr>
        <p:txBody>
          <a:bodyPr/>
          <a:lstStyle/>
          <a:p>
            <a:r>
              <a:rPr lang="en-US" dirty="0" smtClean="0"/>
              <a:t>make stone spear points. </a:t>
            </a:r>
          </a:p>
          <a:p>
            <a:r>
              <a:rPr lang="en-US" dirty="0" smtClean="0"/>
              <a:t>used stones and minerals to make decorative items, made of lead ore called galena</a:t>
            </a:r>
          </a:p>
          <a:p>
            <a:r>
              <a:rPr lang="en-US" dirty="0" smtClean="0"/>
              <a:t>made some tools like very small hand tools called </a:t>
            </a:r>
            <a:r>
              <a:rPr lang="en-US" dirty="0" err="1" smtClean="0"/>
              <a:t>microliths</a:t>
            </a:r>
            <a:endParaRPr lang="en-US" dirty="0" smtClean="0"/>
          </a:p>
          <a:p>
            <a:r>
              <a:rPr lang="en-US" dirty="0" smtClean="0"/>
              <a:t>many people used stones for cooking</a:t>
            </a:r>
            <a:endParaRPr lang="en-US" dirty="0"/>
          </a:p>
        </p:txBody>
      </p:sp>
    </p:spTree>
    <p:extLst>
      <p:ext uri="{BB962C8B-B14F-4D97-AF65-F5344CB8AC3E}">
        <p14:creationId xmlns:p14="http://schemas.microsoft.com/office/powerpoint/2010/main" val="18509084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2620962"/>
          </a:xfrm>
        </p:spPr>
        <p:txBody>
          <a:bodyPr>
            <a:normAutofit fontScale="90000"/>
          </a:bodyPr>
          <a:lstStyle/>
          <a:p>
            <a:r>
              <a:rPr lang="en-US" dirty="0" smtClean="0"/>
              <a:t>16.	What is the most common artifact found at Poverty Point? What was it used for?</a:t>
            </a:r>
            <a:br>
              <a:rPr lang="en-US" dirty="0" smtClean="0"/>
            </a:br>
            <a:endParaRPr lang="en-US" dirty="0"/>
          </a:p>
        </p:txBody>
      </p:sp>
      <p:sp>
        <p:nvSpPr>
          <p:cNvPr id="3" name="Content Placeholder 2"/>
          <p:cNvSpPr>
            <a:spLocks noGrp="1"/>
          </p:cNvSpPr>
          <p:nvPr>
            <p:ph idx="1"/>
          </p:nvPr>
        </p:nvSpPr>
        <p:spPr>
          <a:xfrm>
            <a:off x="457200" y="2209800"/>
            <a:ext cx="8229600" cy="3916363"/>
          </a:xfrm>
        </p:spPr>
        <p:txBody>
          <a:bodyPr>
            <a:normAutofit/>
          </a:bodyPr>
          <a:lstStyle/>
          <a:p>
            <a:r>
              <a:rPr lang="en-US" dirty="0" smtClean="0"/>
              <a:t>Poverty Point Objects (PPOs)</a:t>
            </a:r>
            <a:endParaRPr lang="en-US" dirty="0"/>
          </a:p>
        </p:txBody>
      </p:sp>
    </p:spTree>
    <p:extLst>
      <p:ext uri="{BB962C8B-B14F-4D97-AF65-F5344CB8AC3E}">
        <p14:creationId xmlns:p14="http://schemas.microsoft.com/office/powerpoint/2010/main" val="298649413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1.  What is Poverty Point?</a:t>
            </a:r>
            <a:br>
              <a:rPr lang="en-US" dirty="0" smtClean="0"/>
            </a:br>
            <a:endParaRPr lang="en-US" dirty="0"/>
          </a:p>
        </p:txBody>
      </p:sp>
      <p:sp>
        <p:nvSpPr>
          <p:cNvPr id="3" name="Content Placeholder 2"/>
          <p:cNvSpPr>
            <a:spLocks noGrp="1"/>
          </p:cNvSpPr>
          <p:nvPr>
            <p:ph idx="1"/>
          </p:nvPr>
        </p:nvSpPr>
        <p:spPr/>
        <p:txBody>
          <a:bodyPr>
            <a:normAutofit/>
          </a:bodyPr>
          <a:lstStyle/>
          <a:p>
            <a:r>
              <a:rPr lang="en-US" dirty="0" smtClean="0"/>
              <a:t>multiple mounds and C-shaped ridges</a:t>
            </a:r>
          </a:p>
          <a:p>
            <a:r>
              <a:rPr lang="en-US" dirty="0" smtClean="0"/>
              <a:t>In its time, it had the largest earthworks</a:t>
            </a:r>
          </a:p>
          <a:p>
            <a:pPr marL="0" indent="0">
              <a:buNone/>
            </a:pPr>
            <a:r>
              <a:rPr lang="en-US" dirty="0" smtClean="0"/>
              <a:t>    in the Western Hemisphere. </a:t>
            </a:r>
          </a:p>
          <a:p>
            <a:r>
              <a:rPr lang="en-US" dirty="0" smtClean="0"/>
              <a:t>Many people lived, worked, and held</a:t>
            </a:r>
          </a:p>
          <a:p>
            <a:pPr marL="0" indent="0">
              <a:buNone/>
            </a:pPr>
            <a:r>
              <a:rPr lang="en-US" dirty="0" smtClean="0"/>
              <a:t>    special events at this huge site over hundreds            of years. </a:t>
            </a:r>
          </a:p>
          <a:p>
            <a:r>
              <a:rPr lang="en-US" dirty="0" smtClean="0"/>
              <a:t>This has led some to call it North America’s first city</a:t>
            </a:r>
            <a:endParaRPr lang="en-US" dirty="0"/>
          </a:p>
        </p:txBody>
      </p:sp>
    </p:spTree>
    <p:extLst>
      <p:ext uri="{BB962C8B-B14F-4D97-AF65-F5344CB8AC3E}">
        <p14:creationId xmlns:p14="http://schemas.microsoft.com/office/powerpoint/2010/main" val="410695971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6858000"/>
          </a:xfrm>
        </p:spPr>
        <p:txBody>
          <a:bodyPr>
            <a:normAutofit/>
          </a:bodyPr>
          <a:lstStyle/>
          <a:p>
            <a:pPr algn="l"/>
            <a:r>
              <a:rPr lang="en-US" dirty="0" smtClean="0"/>
              <a:t>17.	One reason people built the site where they did was because __</a:t>
            </a:r>
            <a:r>
              <a:rPr lang="en-US" b="1" u="sng" dirty="0" err="1" smtClean="0">
                <a:solidFill>
                  <a:srgbClr val="FF0000"/>
                </a:solidFill>
              </a:rPr>
              <a:t>food</a:t>
            </a:r>
            <a:r>
              <a:rPr lang="en-US" dirty="0" err="1" smtClean="0"/>
              <a:t>__was</a:t>
            </a:r>
            <a:r>
              <a:rPr lang="en-US" dirty="0" smtClean="0"/>
              <a:t> so abundant nearby. </a:t>
            </a:r>
            <a:br>
              <a:rPr lang="en-US" dirty="0" smtClean="0"/>
            </a:br>
            <a:r>
              <a:rPr lang="en-US" dirty="0"/>
              <a:t/>
            </a:r>
            <a:br>
              <a:rPr lang="en-US" dirty="0"/>
            </a:br>
            <a:r>
              <a:rPr lang="en-US" b="1" u="sng" dirty="0" smtClean="0">
                <a:solidFill>
                  <a:srgbClr val="FF0000"/>
                </a:solidFill>
              </a:rPr>
              <a:t>Natural wetlands</a:t>
            </a:r>
            <a:r>
              <a:rPr lang="en-US" dirty="0" smtClean="0"/>
              <a:t>, </a:t>
            </a:r>
            <a:r>
              <a:rPr lang="en-US" b="1" u="sng" dirty="0" smtClean="0">
                <a:solidFill>
                  <a:srgbClr val="FF0000"/>
                </a:solidFill>
              </a:rPr>
              <a:t>grasslands</a:t>
            </a:r>
            <a:r>
              <a:rPr lang="en-US" dirty="0" smtClean="0"/>
              <a:t>, </a:t>
            </a:r>
            <a:r>
              <a:rPr lang="en-US" b="1" u="sng" dirty="0" smtClean="0">
                <a:solidFill>
                  <a:srgbClr val="FF0000"/>
                </a:solidFill>
              </a:rPr>
              <a:t>woods</a:t>
            </a:r>
            <a:r>
              <a:rPr lang="en-US" dirty="0" smtClean="0"/>
              <a:t> and </a:t>
            </a:r>
            <a:r>
              <a:rPr lang="en-US" b="1" u="sng" dirty="0" smtClean="0">
                <a:solidFill>
                  <a:srgbClr val="FF0000"/>
                </a:solidFill>
              </a:rPr>
              <a:t>rivers</a:t>
            </a:r>
            <a:r>
              <a:rPr lang="en-US" dirty="0" smtClean="0"/>
              <a:t> surround the site. These areas offered people a rich and varied diet.</a:t>
            </a:r>
            <a:br>
              <a:rPr lang="en-US" dirty="0" smtClean="0"/>
            </a:br>
            <a:endParaRPr lang="en-US" dirty="0"/>
          </a:p>
        </p:txBody>
      </p:sp>
      <p:sp>
        <p:nvSpPr>
          <p:cNvPr id="3" name="Content Placeholder 2"/>
          <p:cNvSpPr>
            <a:spLocks noGrp="1"/>
          </p:cNvSpPr>
          <p:nvPr>
            <p:ph idx="1"/>
          </p:nvPr>
        </p:nvSpPr>
        <p:spPr>
          <a:xfrm>
            <a:off x="457200" y="4724400"/>
            <a:ext cx="8229600" cy="1401763"/>
          </a:xfrm>
        </p:spPr>
        <p:txBody>
          <a:bodyPr/>
          <a:lstStyle/>
          <a:p>
            <a:endParaRPr lang="en-US" dirty="0"/>
          </a:p>
        </p:txBody>
      </p:sp>
    </p:spTree>
    <p:extLst>
      <p:ext uri="{BB962C8B-B14F-4D97-AF65-F5344CB8AC3E}">
        <p14:creationId xmlns:p14="http://schemas.microsoft.com/office/powerpoint/2010/main" val="139786794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2743200"/>
          </a:xfrm>
        </p:spPr>
        <p:txBody>
          <a:bodyPr/>
          <a:lstStyle/>
          <a:p>
            <a:r>
              <a:rPr lang="en-US" dirty="0" smtClean="0"/>
              <a:t>18.	 What kinds of plant food were found at the Poverty Point site?</a:t>
            </a:r>
            <a:br>
              <a:rPr lang="en-US" dirty="0" smtClean="0"/>
            </a:br>
            <a:endParaRPr lang="en-US" dirty="0"/>
          </a:p>
        </p:txBody>
      </p:sp>
      <p:sp>
        <p:nvSpPr>
          <p:cNvPr id="3" name="Content Placeholder 2"/>
          <p:cNvSpPr>
            <a:spLocks noGrp="1"/>
          </p:cNvSpPr>
          <p:nvPr>
            <p:ph idx="1"/>
          </p:nvPr>
        </p:nvSpPr>
        <p:spPr/>
        <p:txBody>
          <a:bodyPr/>
          <a:lstStyle/>
          <a:p>
            <a:r>
              <a:rPr lang="en-US" dirty="0" smtClean="0"/>
              <a:t> </a:t>
            </a:r>
            <a:r>
              <a:rPr lang="en-US" sz="4000" b="1" dirty="0" smtClean="0">
                <a:solidFill>
                  <a:srgbClr val="FF0000"/>
                </a:solidFill>
              </a:rPr>
              <a:t>persimmons, </a:t>
            </a:r>
            <a:r>
              <a:rPr lang="en-US" sz="4000" b="1" dirty="0" err="1" smtClean="0">
                <a:solidFill>
                  <a:srgbClr val="FF0000"/>
                </a:solidFill>
              </a:rPr>
              <a:t>pawpaws</a:t>
            </a:r>
            <a:r>
              <a:rPr lang="en-US" sz="4000" b="1" dirty="0" smtClean="0">
                <a:solidFill>
                  <a:srgbClr val="FF0000"/>
                </a:solidFill>
              </a:rPr>
              <a:t>, </a:t>
            </a:r>
            <a:r>
              <a:rPr lang="en-US" sz="4000" b="1" dirty="0" err="1" smtClean="0">
                <a:solidFill>
                  <a:srgbClr val="FF0000"/>
                </a:solidFill>
              </a:rPr>
              <a:t>muscadine</a:t>
            </a:r>
            <a:r>
              <a:rPr lang="en-US" sz="4000" b="1" dirty="0" smtClean="0">
                <a:solidFill>
                  <a:srgbClr val="FF0000"/>
                </a:solidFill>
              </a:rPr>
              <a:t> grapes, and nuts such as pecans and black walnuts</a:t>
            </a:r>
          </a:p>
          <a:p>
            <a:r>
              <a:rPr lang="en-US" sz="4000" b="1" dirty="0" smtClean="0">
                <a:solidFill>
                  <a:srgbClr val="FF0000"/>
                </a:solidFill>
              </a:rPr>
              <a:t>herbs</a:t>
            </a:r>
            <a:endParaRPr lang="en-US" sz="4000" b="1" dirty="0">
              <a:solidFill>
                <a:srgbClr val="FF0000"/>
              </a:solidFill>
            </a:endParaRPr>
          </a:p>
        </p:txBody>
      </p:sp>
    </p:spTree>
    <p:extLst>
      <p:ext uri="{BB962C8B-B14F-4D97-AF65-F5344CB8AC3E}">
        <p14:creationId xmlns:p14="http://schemas.microsoft.com/office/powerpoint/2010/main" val="191541435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9144000" cy="2316162"/>
          </a:xfrm>
        </p:spPr>
        <p:txBody>
          <a:bodyPr/>
          <a:lstStyle/>
          <a:p>
            <a:r>
              <a:rPr lang="en-US" dirty="0" smtClean="0"/>
              <a:t>19.	What other types of food did the Poverty Point Indians eat?</a:t>
            </a:r>
            <a:br>
              <a:rPr lang="en-US" dirty="0" smtClean="0"/>
            </a:br>
            <a:endParaRPr lang="en-US" dirty="0"/>
          </a:p>
        </p:txBody>
      </p:sp>
      <p:sp>
        <p:nvSpPr>
          <p:cNvPr id="3" name="Content Placeholder 2"/>
          <p:cNvSpPr>
            <a:spLocks noGrp="1"/>
          </p:cNvSpPr>
          <p:nvPr>
            <p:ph idx="1"/>
          </p:nvPr>
        </p:nvSpPr>
        <p:spPr>
          <a:xfrm>
            <a:off x="457200" y="2209800"/>
            <a:ext cx="8229600" cy="3916363"/>
          </a:xfrm>
        </p:spPr>
        <p:txBody>
          <a:bodyPr>
            <a:normAutofit/>
          </a:bodyPr>
          <a:lstStyle/>
          <a:p>
            <a:r>
              <a:rPr lang="en-US" sz="4000" b="1" dirty="0" smtClean="0">
                <a:solidFill>
                  <a:srgbClr val="FF0000"/>
                </a:solidFill>
              </a:rPr>
              <a:t>people ate deer and lots of small animals like fish, squirrel and turtle</a:t>
            </a:r>
            <a:endParaRPr lang="en-US" sz="4000" b="1" dirty="0">
              <a:solidFill>
                <a:srgbClr val="FF0000"/>
              </a:solidFill>
            </a:endParaRPr>
          </a:p>
        </p:txBody>
      </p:sp>
    </p:spTree>
    <p:extLst>
      <p:ext uri="{BB962C8B-B14F-4D97-AF65-F5344CB8AC3E}">
        <p14:creationId xmlns:p14="http://schemas.microsoft.com/office/powerpoint/2010/main" val="105112750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2849562"/>
          </a:xfrm>
        </p:spPr>
        <p:txBody>
          <a:bodyPr/>
          <a:lstStyle/>
          <a:p>
            <a:r>
              <a:rPr lang="en-US" dirty="0" smtClean="0"/>
              <a:t>20.	Give reasons why not many animal bones are found at the Poverty Point site</a:t>
            </a:r>
            <a:br>
              <a:rPr lang="en-US" dirty="0" smtClean="0"/>
            </a:br>
            <a:endParaRPr lang="en-US" dirty="0"/>
          </a:p>
        </p:txBody>
      </p:sp>
      <p:sp>
        <p:nvSpPr>
          <p:cNvPr id="3" name="Content Placeholder 2"/>
          <p:cNvSpPr>
            <a:spLocks noGrp="1"/>
          </p:cNvSpPr>
          <p:nvPr>
            <p:ph idx="1"/>
          </p:nvPr>
        </p:nvSpPr>
        <p:spPr>
          <a:xfrm>
            <a:off x="457200" y="3124200"/>
            <a:ext cx="8229600" cy="3001963"/>
          </a:xfrm>
        </p:spPr>
        <p:txBody>
          <a:bodyPr>
            <a:normAutofit/>
          </a:bodyPr>
          <a:lstStyle/>
          <a:p>
            <a:r>
              <a:rPr lang="en-US" sz="4000" b="1" dirty="0" smtClean="0">
                <a:solidFill>
                  <a:srgbClr val="FF0000"/>
                </a:solidFill>
              </a:rPr>
              <a:t>probably used bones to make tools</a:t>
            </a:r>
          </a:p>
          <a:p>
            <a:r>
              <a:rPr lang="en-US" sz="4000" b="1" dirty="0" smtClean="0">
                <a:solidFill>
                  <a:srgbClr val="FF0000"/>
                </a:solidFill>
              </a:rPr>
              <a:t>Soil does not preserve bones well</a:t>
            </a:r>
            <a:endParaRPr lang="en-US" sz="4000" b="1" dirty="0">
              <a:solidFill>
                <a:srgbClr val="FF0000"/>
              </a:solidFill>
            </a:endParaRPr>
          </a:p>
        </p:txBody>
      </p:sp>
    </p:spTree>
    <p:extLst>
      <p:ext uri="{BB962C8B-B14F-4D97-AF65-F5344CB8AC3E}">
        <p14:creationId xmlns:p14="http://schemas.microsoft.com/office/powerpoint/2010/main" val="361003337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2620962"/>
          </a:xfrm>
        </p:spPr>
        <p:txBody>
          <a:bodyPr/>
          <a:lstStyle/>
          <a:p>
            <a:r>
              <a:rPr lang="en-US" dirty="0" smtClean="0"/>
              <a:t>21.	What are plummets? </a:t>
            </a:r>
            <a:br>
              <a:rPr lang="en-US" dirty="0" smtClean="0"/>
            </a:br>
            <a:endParaRPr lang="en-US" dirty="0"/>
          </a:p>
        </p:txBody>
      </p:sp>
      <p:sp>
        <p:nvSpPr>
          <p:cNvPr id="3" name="Content Placeholder 2"/>
          <p:cNvSpPr>
            <a:spLocks noGrp="1"/>
          </p:cNvSpPr>
          <p:nvPr>
            <p:ph idx="1"/>
          </p:nvPr>
        </p:nvSpPr>
        <p:spPr>
          <a:xfrm>
            <a:off x="457200" y="2209800"/>
            <a:ext cx="8229600" cy="3916363"/>
          </a:xfrm>
        </p:spPr>
        <p:txBody>
          <a:bodyPr>
            <a:normAutofit/>
          </a:bodyPr>
          <a:lstStyle/>
          <a:p>
            <a:r>
              <a:rPr lang="en-US" sz="4000" b="1" dirty="0" smtClean="0">
                <a:solidFill>
                  <a:srgbClr val="FF0000"/>
                </a:solidFill>
              </a:rPr>
              <a:t>teardrop-shaped stone weights found </a:t>
            </a:r>
          </a:p>
          <a:p>
            <a:r>
              <a:rPr lang="en-US" sz="4000" b="1" dirty="0" smtClean="0">
                <a:solidFill>
                  <a:srgbClr val="FF0000"/>
                </a:solidFill>
              </a:rPr>
              <a:t>important fishing gear</a:t>
            </a:r>
          </a:p>
          <a:p>
            <a:r>
              <a:rPr lang="en-US" sz="4000" b="1" dirty="0" smtClean="0">
                <a:solidFill>
                  <a:srgbClr val="FF0000"/>
                </a:solidFill>
              </a:rPr>
              <a:t>could have used these as weights on fishing nets</a:t>
            </a:r>
            <a:endParaRPr lang="en-US" sz="4000" b="1" dirty="0">
              <a:solidFill>
                <a:srgbClr val="FF0000"/>
              </a:solidFill>
            </a:endParaRPr>
          </a:p>
        </p:txBody>
      </p:sp>
    </p:spTree>
    <p:extLst>
      <p:ext uri="{BB962C8B-B14F-4D97-AF65-F5344CB8AC3E}">
        <p14:creationId xmlns:p14="http://schemas.microsoft.com/office/powerpoint/2010/main" val="171306667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3382962"/>
          </a:xfrm>
        </p:spPr>
        <p:txBody>
          <a:bodyPr/>
          <a:lstStyle/>
          <a:p>
            <a:r>
              <a:rPr lang="en-US" dirty="0" smtClean="0"/>
              <a:t>22.	Why did American Indians build the mounds at Poverty Point? </a:t>
            </a:r>
            <a:br>
              <a:rPr lang="en-US" dirty="0" smtClean="0"/>
            </a:br>
            <a:endParaRPr lang="en-US" dirty="0"/>
          </a:p>
        </p:txBody>
      </p:sp>
      <p:sp>
        <p:nvSpPr>
          <p:cNvPr id="3" name="Content Placeholder 2"/>
          <p:cNvSpPr>
            <a:spLocks noGrp="1"/>
          </p:cNvSpPr>
          <p:nvPr>
            <p:ph idx="1"/>
          </p:nvPr>
        </p:nvSpPr>
        <p:spPr>
          <a:xfrm>
            <a:off x="457200" y="2895600"/>
            <a:ext cx="8229600" cy="3230563"/>
          </a:xfrm>
        </p:spPr>
        <p:txBody>
          <a:bodyPr/>
          <a:lstStyle/>
          <a:p>
            <a:r>
              <a:rPr lang="en-US" b="1" dirty="0" smtClean="0">
                <a:solidFill>
                  <a:srgbClr val="FF0000"/>
                </a:solidFill>
              </a:rPr>
              <a:t>No one really knows for sure</a:t>
            </a:r>
          </a:p>
          <a:p>
            <a:r>
              <a:rPr lang="en-US" b="1" dirty="0" smtClean="0">
                <a:solidFill>
                  <a:srgbClr val="FF0000"/>
                </a:solidFill>
              </a:rPr>
              <a:t>Could be ceremonial</a:t>
            </a:r>
          </a:p>
          <a:p>
            <a:r>
              <a:rPr lang="en-US" b="1" dirty="0" smtClean="0">
                <a:solidFill>
                  <a:srgbClr val="FF0000"/>
                </a:solidFill>
              </a:rPr>
              <a:t>Built ridges for living purposes</a:t>
            </a:r>
          </a:p>
          <a:p>
            <a:r>
              <a:rPr lang="en-US" b="1" dirty="0" smtClean="0">
                <a:solidFill>
                  <a:srgbClr val="FF0000"/>
                </a:solidFill>
              </a:rPr>
              <a:t>Served as the first North American city</a:t>
            </a:r>
            <a:endParaRPr lang="en-US" b="1" dirty="0">
              <a:solidFill>
                <a:srgbClr val="FF0000"/>
              </a:solidFill>
            </a:endParaRPr>
          </a:p>
        </p:txBody>
      </p:sp>
    </p:spTree>
    <p:extLst>
      <p:ext uri="{BB962C8B-B14F-4D97-AF65-F5344CB8AC3E}">
        <p14:creationId xmlns:p14="http://schemas.microsoft.com/office/powerpoint/2010/main" val="384472890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2849562"/>
          </a:xfrm>
        </p:spPr>
        <p:txBody>
          <a:bodyPr/>
          <a:lstStyle/>
          <a:p>
            <a:r>
              <a:rPr lang="en-US" dirty="0" smtClean="0"/>
              <a:t>23.	Have there ever been any burials found at Poverty Point?</a:t>
            </a:r>
            <a:br>
              <a:rPr lang="en-US" dirty="0" smtClean="0"/>
            </a:br>
            <a:endParaRPr lang="en-US" dirty="0"/>
          </a:p>
        </p:txBody>
      </p:sp>
      <p:sp>
        <p:nvSpPr>
          <p:cNvPr id="3" name="Content Placeholder 2"/>
          <p:cNvSpPr>
            <a:spLocks noGrp="1"/>
          </p:cNvSpPr>
          <p:nvPr>
            <p:ph idx="1"/>
          </p:nvPr>
        </p:nvSpPr>
        <p:spPr>
          <a:xfrm>
            <a:off x="457200" y="2286000"/>
            <a:ext cx="8229600" cy="3840163"/>
          </a:xfrm>
        </p:spPr>
        <p:txBody>
          <a:bodyPr/>
          <a:lstStyle/>
          <a:p>
            <a:r>
              <a:rPr lang="en-US" b="1" dirty="0" smtClean="0">
                <a:solidFill>
                  <a:srgbClr val="FF0000"/>
                </a:solidFill>
              </a:rPr>
              <a:t>no</a:t>
            </a:r>
            <a:endParaRPr lang="en-US" b="1" dirty="0">
              <a:solidFill>
                <a:srgbClr val="FF0000"/>
              </a:solidFill>
            </a:endParaRPr>
          </a:p>
        </p:txBody>
      </p:sp>
    </p:spTree>
    <p:extLst>
      <p:ext uri="{BB962C8B-B14F-4D97-AF65-F5344CB8AC3E}">
        <p14:creationId xmlns:p14="http://schemas.microsoft.com/office/powerpoint/2010/main" val="202189930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2620962"/>
          </a:xfrm>
        </p:spPr>
        <p:txBody>
          <a:bodyPr>
            <a:normAutofit fontScale="90000"/>
          </a:bodyPr>
          <a:lstStyle/>
          <a:p>
            <a:r>
              <a:rPr lang="en-US" dirty="0" smtClean="0"/>
              <a:t>24.	What kind of religion did the American Indians of Poverty Point practice?</a:t>
            </a:r>
            <a:br>
              <a:rPr lang="en-US" dirty="0" smtClean="0"/>
            </a:br>
            <a:endParaRPr lang="en-US" dirty="0"/>
          </a:p>
        </p:txBody>
      </p:sp>
      <p:sp>
        <p:nvSpPr>
          <p:cNvPr id="3" name="Content Placeholder 2"/>
          <p:cNvSpPr>
            <a:spLocks noGrp="1"/>
          </p:cNvSpPr>
          <p:nvPr>
            <p:ph idx="1"/>
          </p:nvPr>
        </p:nvSpPr>
        <p:spPr>
          <a:xfrm>
            <a:off x="457200" y="2209800"/>
            <a:ext cx="8229600" cy="3916363"/>
          </a:xfrm>
        </p:spPr>
        <p:txBody>
          <a:bodyPr>
            <a:normAutofit/>
          </a:bodyPr>
          <a:lstStyle/>
          <a:p>
            <a:r>
              <a:rPr lang="en-US" b="1" dirty="0" smtClean="0">
                <a:solidFill>
                  <a:srgbClr val="FF0000"/>
                </a:solidFill>
              </a:rPr>
              <a:t>We do not know</a:t>
            </a:r>
            <a:endParaRPr lang="en-US" dirty="0"/>
          </a:p>
        </p:txBody>
      </p:sp>
    </p:spTree>
    <p:extLst>
      <p:ext uri="{BB962C8B-B14F-4D97-AF65-F5344CB8AC3E}">
        <p14:creationId xmlns:p14="http://schemas.microsoft.com/office/powerpoint/2010/main" val="39377029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2849562"/>
          </a:xfrm>
        </p:spPr>
        <p:txBody>
          <a:bodyPr>
            <a:normAutofit fontScale="90000"/>
          </a:bodyPr>
          <a:lstStyle/>
          <a:p>
            <a:r>
              <a:rPr lang="en-US" dirty="0" smtClean="0"/>
              <a:t>25.	Why did the American Indians who built Poverty Point use spears and darts instead of bows and arrows?</a:t>
            </a:r>
            <a:br>
              <a:rPr lang="en-US" dirty="0" smtClean="0"/>
            </a:br>
            <a:endParaRPr lang="en-US" dirty="0"/>
          </a:p>
        </p:txBody>
      </p:sp>
      <p:sp>
        <p:nvSpPr>
          <p:cNvPr id="3" name="Content Placeholder 2"/>
          <p:cNvSpPr>
            <a:spLocks noGrp="1"/>
          </p:cNvSpPr>
          <p:nvPr>
            <p:ph idx="1"/>
          </p:nvPr>
        </p:nvSpPr>
        <p:spPr>
          <a:xfrm>
            <a:off x="457200" y="2514600"/>
            <a:ext cx="8229600" cy="3611563"/>
          </a:xfrm>
        </p:spPr>
        <p:txBody>
          <a:bodyPr>
            <a:normAutofit/>
          </a:bodyPr>
          <a:lstStyle/>
          <a:p>
            <a:r>
              <a:rPr lang="en-US" sz="4000" b="1" dirty="0" smtClean="0">
                <a:solidFill>
                  <a:srgbClr val="FF0000"/>
                </a:solidFill>
              </a:rPr>
              <a:t>Bow and arrow had not been invented yet</a:t>
            </a:r>
          </a:p>
          <a:p>
            <a:r>
              <a:rPr lang="en-US" sz="4000" b="1" dirty="0" smtClean="0">
                <a:solidFill>
                  <a:srgbClr val="FF0000"/>
                </a:solidFill>
              </a:rPr>
              <a:t>Spears and darts served the needs of the people who lived at Poverty Point just fine.</a:t>
            </a:r>
            <a:endParaRPr lang="en-US" sz="4000" b="1" dirty="0">
              <a:solidFill>
                <a:srgbClr val="FF0000"/>
              </a:solidFill>
            </a:endParaRPr>
          </a:p>
        </p:txBody>
      </p:sp>
    </p:spTree>
    <p:extLst>
      <p:ext uri="{BB962C8B-B14F-4D97-AF65-F5344CB8AC3E}">
        <p14:creationId xmlns:p14="http://schemas.microsoft.com/office/powerpoint/2010/main" val="139748839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2239962"/>
          </a:xfrm>
        </p:spPr>
        <p:txBody>
          <a:bodyPr>
            <a:normAutofit fontScale="90000"/>
          </a:bodyPr>
          <a:lstStyle/>
          <a:p>
            <a:r>
              <a:rPr lang="en-US" dirty="0" smtClean="0"/>
              <a:t>26.	 What do  we know about ceremonial life of the Poverty Point Indians?</a:t>
            </a:r>
            <a:br>
              <a:rPr lang="en-US" dirty="0" smtClean="0"/>
            </a:br>
            <a:endParaRPr lang="en-US" dirty="0"/>
          </a:p>
        </p:txBody>
      </p:sp>
      <p:sp>
        <p:nvSpPr>
          <p:cNvPr id="3" name="Content Placeholder 2"/>
          <p:cNvSpPr>
            <a:spLocks noGrp="1"/>
          </p:cNvSpPr>
          <p:nvPr>
            <p:ph idx="1"/>
          </p:nvPr>
        </p:nvSpPr>
        <p:spPr>
          <a:xfrm>
            <a:off x="457200" y="1981200"/>
            <a:ext cx="8229600" cy="4144963"/>
          </a:xfrm>
        </p:spPr>
        <p:txBody>
          <a:bodyPr>
            <a:normAutofit/>
          </a:bodyPr>
          <a:lstStyle/>
          <a:p>
            <a:r>
              <a:rPr lang="en-US" dirty="0" smtClean="0"/>
              <a:t> the plaza offers one of the best looks at ceremonial life at the site</a:t>
            </a:r>
          </a:p>
          <a:p>
            <a:r>
              <a:rPr lang="en-US" dirty="0" smtClean="0"/>
              <a:t> found within some of the mounds are the remains of fire pits and possible postholes. </a:t>
            </a:r>
          </a:p>
          <a:p>
            <a:r>
              <a:rPr lang="en-US" dirty="0" smtClean="0"/>
              <a:t>These could be the remains of buildings or ceremonies that people held on the mounds.</a:t>
            </a:r>
            <a:endParaRPr lang="en-US" dirty="0"/>
          </a:p>
        </p:txBody>
      </p:sp>
    </p:spTree>
    <p:extLst>
      <p:ext uri="{BB962C8B-B14F-4D97-AF65-F5344CB8AC3E}">
        <p14:creationId xmlns:p14="http://schemas.microsoft.com/office/powerpoint/2010/main" val="417541226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2.	 Where is Poverty Point located?</a:t>
            </a:r>
            <a:br>
              <a:rPr lang="en-US" dirty="0" smtClean="0"/>
            </a:br>
            <a:endParaRPr lang="en-US" dirty="0"/>
          </a:p>
        </p:txBody>
      </p:sp>
      <p:sp>
        <p:nvSpPr>
          <p:cNvPr id="3" name="Content Placeholder 2"/>
          <p:cNvSpPr>
            <a:spLocks noGrp="1"/>
          </p:cNvSpPr>
          <p:nvPr>
            <p:ph idx="1"/>
          </p:nvPr>
        </p:nvSpPr>
        <p:spPr/>
        <p:txBody>
          <a:bodyPr/>
          <a:lstStyle/>
          <a:p>
            <a:r>
              <a:rPr lang="en-US" dirty="0" smtClean="0"/>
              <a:t> located near Epps, Louisiana,</a:t>
            </a:r>
          </a:p>
          <a:p>
            <a:r>
              <a:rPr lang="en-US" dirty="0" smtClean="0"/>
              <a:t> in West Carroll Parish.</a:t>
            </a:r>
            <a:endParaRPr lang="en-US" dirty="0"/>
          </a:p>
        </p:txBody>
      </p:sp>
    </p:spTree>
    <p:extLst>
      <p:ext uri="{BB962C8B-B14F-4D97-AF65-F5344CB8AC3E}">
        <p14:creationId xmlns:p14="http://schemas.microsoft.com/office/powerpoint/2010/main" val="18100763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2316162"/>
          </a:xfrm>
        </p:spPr>
        <p:txBody>
          <a:bodyPr>
            <a:normAutofit fontScale="90000"/>
          </a:bodyPr>
          <a:lstStyle/>
          <a:p>
            <a:r>
              <a:rPr lang="en-US" dirty="0" smtClean="0"/>
              <a:t>27.	What were Poverty Point figurines? Why is it so hard to tell what the figurines are meant to be?</a:t>
            </a:r>
            <a:br>
              <a:rPr lang="en-US" dirty="0" smtClean="0"/>
            </a:br>
            <a:endParaRPr lang="en-US" dirty="0"/>
          </a:p>
        </p:txBody>
      </p:sp>
      <p:sp>
        <p:nvSpPr>
          <p:cNvPr id="3" name="Content Placeholder 2"/>
          <p:cNvSpPr>
            <a:spLocks noGrp="1"/>
          </p:cNvSpPr>
          <p:nvPr>
            <p:ph idx="1"/>
          </p:nvPr>
        </p:nvSpPr>
        <p:spPr>
          <a:xfrm>
            <a:off x="457200" y="2209800"/>
            <a:ext cx="8229600" cy="3916363"/>
          </a:xfrm>
        </p:spPr>
        <p:txBody>
          <a:bodyPr>
            <a:normAutofit fontScale="92500" lnSpcReduction="20000"/>
          </a:bodyPr>
          <a:lstStyle/>
          <a:p>
            <a:r>
              <a:rPr lang="en-US" dirty="0" smtClean="0"/>
              <a:t>Poverty Point figurines could be statues of ancestors, magical charms, or even toys.</a:t>
            </a:r>
          </a:p>
          <a:p>
            <a:r>
              <a:rPr lang="en-US" dirty="0" smtClean="0"/>
              <a:t>Archaeologists largely rely on patterns and context to understand the past. </a:t>
            </a:r>
          </a:p>
          <a:p>
            <a:r>
              <a:rPr lang="en-US" dirty="0" smtClean="0"/>
              <a:t>The figurines come in a variety of forms and have not been found with other things that give clues</a:t>
            </a:r>
          </a:p>
          <a:p>
            <a:pPr marL="0" indent="0">
              <a:buNone/>
            </a:pPr>
            <a:r>
              <a:rPr lang="en-US" dirty="0" smtClean="0"/>
              <a:t>    to their use. </a:t>
            </a:r>
          </a:p>
          <a:p>
            <a:r>
              <a:rPr lang="en-US" dirty="0" smtClean="0"/>
              <a:t>This makes it hard for archaeologists to interpret them. </a:t>
            </a:r>
            <a:endParaRPr lang="en-US" dirty="0"/>
          </a:p>
        </p:txBody>
      </p:sp>
    </p:spTree>
    <p:extLst>
      <p:ext uri="{BB962C8B-B14F-4D97-AF65-F5344CB8AC3E}">
        <p14:creationId xmlns:p14="http://schemas.microsoft.com/office/powerpoint/2010/main" val="41793873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382000" cy="3763962"/>
          </a:xfrm>
        </p:spPr>
        <p:txBody>
          <a:bodyPr>
            <a:normAutofit/>
          </a:bodyPr>
          <a:lstStyle/>
          <a:p>
            <a:r>
              <a:rPr lang="en-US" dirty="0" smtClean="0"/>
              <a:t>28.	People living at the site would have been able to get almost anything they needed through __</a:t>
            </a:r>
            <a:r>
              <a:rPr lang="en-US" b="1" u="sng" dirty="0" smtClean="0">
                <a:solidFill>
                  <a:srgbClr val="FF0000"/>
                </a:solidFill>
              </a:rPr>
              <a:t>trade</a:t>
            </a:r>
            <a:r>
              <a:rPr lang="en-US" dirty="0" smtClean="0"/>
              <a:t>___, including __</a:t>
            </a:r>
            <a:r>
              <a:rPr lang="en-US" b="1" u="sng" dirty="0" smtClean="0">
                <a:solidFill>
                  <a:srgbClr val="FF0000"/>
                </a:solidFill>
              </a:rPr>
              <a:t>news</a:t>
            </a:r>
            <a:r>
              <a:rPr lang="en-US" dirty="0" smtClean="0"/>
              <a:t>__.</a:t>
            </a:r>
            <a:br>
              <a:rPr lang="en-US" dirty="0" smtClean="0"/>
            </a:br>
            <a:endParaRPr lang="en-US" dirty="0"/>
          </a:p>
        </p:txBody>
      </p:sp>
      <p:sp>
        <p:nvSpPr>
          <p:cNvPr id="3" name="Content Placeholder 2"/>
          <p:cNvSpPr>
            <a:spLocks noGrp="1"/>
          </p:cNvSpPr>
          <p:nvPr>
            <p:ph idx="1"/>
          </p:nvPr>
        </p:nvSpPr>
        <p:spPr>
          <a:xfrm>
            <a:off x="457200" y="3581400"/>
            <a:ext cx="8229600" cy="2544763"/>
          </a:xfrm>
        </p:spPr>
        <p:txBody>
          <a:bodyPr/>
          <a:lstStyle/>
          <a:p>
            <a:endParaRPr lang="en-US" dirty="0"/>
          </a:p>
        </p:txBody>
      </p:sp>
    </p:spTree>
    <p:extLst>
      <p:ext uri="{BB962C8B-B14F-4D97-AF65-F5344CB8AC3E}">
        <p14:creationId xmlns:p14="http://schemas.microsoft.com/office/powerpoint/2010/main" val="413762021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602162"/>
          </a:xfrm>
        </p:spPr>
        <p:txBody>
          <a:bodyPr>
            <a:normAutofit fontScale="90000"/>
          </a:bodyPr>
          <a:lstStyle/>
          <a:p>
            <a:r>
              <a:rPr lang="en-US" dirty="0" smtClean="0"/>
              <a:t>29.	In the Late Archaic period, most people lived in __</a:t>
            </a:r>
            <a:r>
              <a:rPr lang="en-US" b="1" u="sng" dirty="0" smtClean="0">
                <a:solidFill>
                  <a:srgbClr val="FF0000"/>
                </a:solidFill>
              </a:rPr>
              <a:t>small groups</a:t>
            </a:r>
            <a:r>
              <a:rPr lang="en-US" dirty="0" smtClean="0"/>
              <a:t>___.  This was not the case at the Poverty Point site.  At its </a:t>
            </a:r>
            <a:r>
              <a:rPr lang="en-US" dirty="0" err="1" smtClean="0"/>
              <a:t>peak,__</a:t>
            </a:r>
            <a:r>
              <a:rPr lang="en-US" b="1" u="sng" dirty="0" err="1" smtClean="0">
                <a:solidFill>
                  <a:srgbClr val="FF0000"/>
                </a:solidFill>
              </a:rPr>
              <a:t>hundreds</a:t>
            </a:r>
            <a:r>
              <a:rPr lang="en-US" dirty="0" smtClean="0"/>
              <a:t>__ of people lived at the site, maybe more</a:t>
            </a:r>
            <a:br>
              <a:rPr lang="en-US" dirty="0" smtClean="0"/>
            </a:br>
            <a:endParaRPr lang="en-US" dirty="0"/>
          </a:p>
        </p:txBody>
      </p:sp>
      <p:sp>
        <p:nvSpPr>
          <p:cNvPr id="3" name="Content Placeholder 2"/>
          <p:cNvSpPr>
            <a:spLocks noGrp="1"/>
          </p:cNvSpPr>
          <p:nvPr>
            <p:ph idx="1"/>
          </p:nvPr>
        </p:nvSpPr>
        <p:spPr>
          <a:xfrm>
            <a:off x="457200" y="4800600"/>
            <a:ext cx="8229600" cy="1325563"/>
          </a:xfrm>
        </p:spPr>
        <p:txBody>
          <a:bodyPr/>
          <a:lstStyle/>
          <a:p>
            <a:pPr algn="ctr"/>
            <a:endParaRPr lang="en-US" dirty="0"/>
          </a:p>
        </p:txBody>
      </p:sp>
    </p:spTree>
    <p:extLst>
      <p:ext uri="{BB962C8B-B14F-4D97-AF65-F5344CB8AC3E}">
        <p14:creationId xmlns:p14="http://schemas.microsoft.com/office/powerpoint/2010/main" val="3349291913"/>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2773362"/>
          </a:xfrm>
        </p:spPr>
        <p:txBody>
          <a:bodyPr/>
          <a:lstStyle/>
          <a:p>
            <a:r>
              <a:rPr lang="en-US" dirty="0" smtClean="0"/>
              <a:t>30.	What is an anthropologist?</a:t>
            </a:r>
            <a:br>
              <a:rPr lang="en-US" dirty="0" smtClean="0"/>
            </a:br>
            <a:endParaRPr lang="en-US" dirty="0"/>
          </a:p>
        </p:txBody>
      </p:sp>
      <p:sp>
        <p:nvSpPr>
          <p:cNvPr id="3" name="Content Placeholder 2"/>
          <p:cNvSpPr>
            <a:spLocks noGrp="1"/>
          </p:cNvSpPr>
          <p:nvPr>
            <p:ph idx="1"/>
          </p:nvPr>
        </p:nvSpPr>
        <p:spPr>
          <a:xfrm>
            <a:off x="457200" y="2362200"/>
            <a:ext cx="8229600" cy="3763963"/>
          </a:xfrm>
        </p:spPr>
        <p:txBody>
          <a:bodyPr>
            <a:normAutofit/>
          </a:bodyPr>
          <a:lstStyle/>
          <a:p>
            <a:r>
              <a:rPr lang="en-US" sz="4000" b="1" dirty="0" smtClean="0">
                <a:solidFill>
                  <a:srgbClr val="FF0000"/>
                </a:solidFill>
              </a:rPr>
              <a:t>people who study human culture</a:t>
            </a:r>
            <a:endParaRPr lang="en-US" sz="4000" b="1" dirty="0">
              <a:solidFill>
                <a:srgbClr val="FF0000"/>
              </a:solidFill>
            </a:endParaRPr>
          </a:p>
        </p:txBody>
      </p:sp>
    </p:spTree>
    <p:extLst>
      <p:ext uri="{BB962C8B-B14F-4D97-AF65-F5344CB8AC3E}">
        <p14:creationId xmlns:p14="http://schemas.microsoft.com/office/powerpoint/2010/main" val="148261496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2697162"/>
          </a:xfrm>
        </p:spPr>
        <p:txBody>
          <a:bodyPr/>
          <a:lstStyle/>
          <a:p>
            <a:r>
              <a:rPr lang="en-US" dirty="0" smtClean="0"/>
              <a:t>31.	Why were the ridges built? What is a causeway?</a:t>
            </a:r>
            <a:br>
              <a:rPr lang="en-US" dirty="0" smtClean="0"/>
            </a:br>
            <a:endParaRPr lang="en-US" dirty="0"/>
          </a:p>
        </p:txBody>
      </p:sp>
      <p:sp>
        <p:nvSpPr>
          <p:cNvPr id="3" name="Content Placeholder 2"/>
          <p:cNvSpPr>
            <a:spLocks noGrp="1"/>
          </p:cNvSpPr>
          <p:nvPr>
            <p:ph idx="1"/>
          </p:nvPr>
        </p:nvSpPr>
        <p:spPr>
          <a:xfrm>
            <a:off x="457200" y="2209800"/>
            <a:ext cx="8382000" cy="4495800"/>
          </a:xfrm>
        </p:spPr>
        <p:txBody>
          <a:bodyPr>
            <a:normAutofit fontScale="70000" lnSpcReduction="20000"/>
          </a:bodyPr>
          <a:lstStyle/>
          <a:p>
            <a:r>
              <a:rPr lang="en-US" dirty="0" smtClean="0"/>
              <a:t>There are six ridges in total. </a:t>
            </a:r>
          </a:p>
          <a:p>
            <a:r>
              <a:rPr lang="en-US" dirty="0" smtClean="0"/>
              <a:t>Each ridge is divided by four aisles that extend from the plaza. </a:t>
            </a:r>
          </a:p>
          <a:p>
            <a:r>
              <a:rPr lang="en-US" dirty="0" smtClean="0"/>
              <a:t>The highest ridge stands over 6 feet tall.</a:t>
            </a:r>
          </a:p>
          <a:p>
            <a:r>
              <a:rPr lang="en-US" dirty="0" smtClean="0"/>
              <a:t> The lowest ridges, to the south, are less than 1 foot tall. </a:t>
            </a:r>
          </a:p>
          <a:p>
            <a:r>
              <a:rPr lang="en-US" dirty="0" smtClean="0"/>
              <a:t>American Indians built some of these ridges in stages and others all at once</a:t>
            </a:r>
          </a:p>
          <a:p>
            <a:r>
              <a:rPr lang="en-US" dirty="0" smtClean="0"/>
              <a:t>A narrow rise that crosses a shallow depression outside the southwestern section of the ridges is called the causeway. </a:t>
            </a:r>
          </a:p>
          <a:p>
            <a:r>
              <a:rPr lang="en-US" dirty="0" smtClean="0"/>
              <a:t>The causeway is about 295 feet long and almost 50 feet wide, but probably originally went across the entire depression.</a:t>
            </a:r>
          </a:p>
          <a:p>
            <a:r>
              <a:rPr lang="en-US" dirty="0" smtClean="0"/>
              <a:t>Perhaps it was the path people used to get the soil for maintaining the plaza</a:t>
            </a:r>
            <a:endParaRPr lang="en-US" dirty="0"/>
          </a:p>
        </p:txBody>
      </p:sp>
    </p:spTree>
    <p:extLst>
      <p:ext uri="{BB962C8B-B14F-4D97-AF65-F5344CB8AC3E}">
        <p14:creationId xmlns:p14="http://schemas.microsoft.com/office/powerpoint/2010/main" val="3635319044"/>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3001962"/>
          </a:xfrm>
        </p:spPr>
        <p:txBody>
          <a:bodyPr/>
          <a:lstStyle/>
          <a:p>
            <a:r>
              <a:rPr lang="en-US" dirty="0" smtClean="0"/>
              <a:t>32.	What was the Plaza?</a:t>
            </a:r>
            <a:br>
              <a:rPr lang="en-US" dirty="0" smtClean="0"/>
            </a:br>
            <a:endParaRPr lang="en-US" dirty="0"/>
          </a:p>
        </p:txBody>
      </p:sp>
      <p:sp>
        <p:nvSpPr>
          <p:cNvPr id="3" name="Content Placeholder 2"/>
          <p:cNvSpPr>
            <a:spLocks noGrp="1"/>
          </p:cNvSpPr>
          <p:nvPr>
            <p:ph idx="1"/>
          </p:nvPr>
        </p:nvSpPr>
        <p:spPr>
          <a:xfrm>
            <a:off x="457200" y="2057400"/>
            <a:ext cx="8229600" cy="4068763"/>
          </a:xfrm>
        </p:spPr>
        <p:txBody>
          <a:bodyPr>
            <a:normAutofit lnSpcReduction="10000"/>
          </a:bodyPr>
          <a:lstStyle/>
          <a:p>
            <a:r>
              <a:rPr lang="en-US" dirty="0" smtClean="0"/>
              <a:t>people built the site's 43-acre plaza by hand just like the mounds and ridges. </a:t>
            </a:r>
          </a:p>
          <a:p>
            <a:r>
              <a:rPr lang="en-US" dirty="0" smtClean="0"/>
              <a:t>People started building the plaza around the same time as the site's ridges, or perhaps only slightly later</a:t>
            </a:r>
          </a:p>
          <a:p>
            <a:r>
              <a:rPr lang="en-US" dirty="0" smtClean="0"/>
              <a:t>The wide-open plaza offered a great view of the site, which could have made it an ideal meeting place.</a:t>
            </a:r>
            <a:endParaRPr lang="en-US" dirty="0"/>
          </a:p>
        </p:txBody>
      </p:sp>
    </p:spTree>
    <p:extLst>
      <p:ext uri="{BB962C8B-B14F-4D97-AF65-F5344CB8AC3E}">
        <p14:creationId xmlns:p14="http://schemas.microsoft.com/office/powerpoint/2010/main" val="3013354955"/>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2544762"/>
          </a:xfrm>
        </p:spPr>
        <p:txBody>
          <a:bodyPr/>
          <a:lstStyle/>
          <a:p>
            <a:r>
              <a:rPr lang="en-US" dirty="0" smtClean="0"/>
              <a:t>33.	What were the docks?</a:t>
            </a:r>
            <a:br>
              <a:rPr lang="en-US" dirty="0" smtClean="0"/>
            </a:br>
            <a:endParaRPr lang="en-US" dirty="0"/>
          </a:p>
        </p:txBody>
      </p:sp>
      <p:sp>
        <p:nvSpPr>
          <p:cNvPr id="3" name="Content Placeholder 2"/>
          <p:cNvSpPr>
            <a:spLocks noGrp="1"/>
          </p:cNvSpPr>
          <p:nvPr>
            <p:ph idx="1"/>
          </p:nvPr>
        </p:nvSpPr>
        <p:spPr/>
        <p:txBody>
          <a:bodyPr/>
          <a:lstStyle/>
          <a:p>
            <a:r>
              <a:rPr lang="en-US" dirty="0" smtClean="0"/>
              <a:t> The dock would have provided an easy route for people to reach the site from the Bayou Macon. </a:t>
            </a:r>
          </a:p>
          <a:p>
            <a:r>
              <a:rPr lang="en-US" dirty="0" smtClean="0"/>
              <a:t>This was important because the bayou was used for trade, travel and fishing.</a:t>
            </a:r>
          </a:p>
          <a:p>
            <a:endParaRPr lang="en-US" dirty="0"/>
          </a:p>
        </p:txBody>
      </p:sp>
    </p:spTree>
    <p:extLst>
      <p:ext uri="{BB962C8B-B14F-4D97-AF65-F5344CB8AC3E}">
        <p14:creationId xmlns:p14="http://schemas.microsoft.com/office/powerpoint/2010/main" val="1672472628"/>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858962"/>
          </a:xfrm>
        </p:spPr>
        <p:txBody>
          <a:bodyPr/>
          <a:lstStyle/>
          <a:p>
            <a:r>
              <a:rPr lang="en-US" dirty="0" smtClean="0"/>
              <a:t>34.	What was an Atlatl?</a:t>
            </a:r>
            <a:br>
              <a:rPr lang="en-US" dirty="0" smtClean="0"/>
            </a:br>
            <a:endParaRPr lang="en-US" dirty="0"/>
          </a:p>
        </p:txBody>
      </p:sp>
      <p:sp>
        <p:nvSpPr>
          <p:cNvPr id="3" name="Content Placeholder 2"/>
          <p:cNvSpPr>
            <a:spLocks noGrp="1"/>
          </p:cNvSpPr>
          <p:nvPr>
            <p:ph idx="1"/>
          </p:nvPr>
        </p:nvSpPr>
        <p:spPr/>
        <p:txBody>
          <a:bodyPr/>
          <a:lstStyle/>
          <a:p>
            <a:r>
              <a:rPr lang="en-US" dirty="0" smtClean="0"/>
              <a:t>The atlatl, or spear thrower, is an ancient tool that gave thrown spears extra power and speed</a:t>
            </a:r>
            <a:endParaRPr lang="en-US" dirty="0"/>
          </a:p>
        </p:txBody>
      </p:sp>
    </p:spTree>
    <p:extLst>
      <p:ext uri="{BB962C8B-B14F-4D97-AF65-F5344CB8AC3E}">
        <p14:creationId xmlns:p14="http://schemas.microsoft.com/office/powerpoint/2010/main" val="80972677"/>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2620962"/>
          </a:xfrm>
        </p:spPr>
        <p:txBody>
          <a:bodyPr/>
          <a:lstStyle/>
          <a:p>
            <a:r>
              <a:rPr lang="en-US" dirty="0" smtClean="0"/>
              <a:t>35.	What was a </a:t>
            </a:r>
            <a:r>
              <a:rPr lang="en-US" dirty="0" err="1" smtClean="0"/>
              <a:t>Gorgets</a:t>
            </a:r>
            <a:r>
              <a:rPr lang="en-US" dirty="0" smtClean="0"/>
              <a:t>?</a:t>
            </a:r>
            <a:br>
              <a:rPr lang="en-US" dirty="0" smtClean="0"/>
            </a:br>
            <a:endParaRPr lang="en-US" dirty="0"/>
          </a:p>
        </p:txBody>
      </p:sp>
      <p:sp>
        <p:nvSpPr>
          <p:cNvPr id="3" name="Content Placeholder 2"/>
          <p:cNvSpPr>
            <a:spLocks noGrp="1"/>
          </p:cNvSpPr>
          <p:nvPr>
            <p:ph idx="1"/>
          </p:nvPr>
        </p:nvSpPr>
        <p:spPr>
          <a:xfrm>
            <a:off x="457200" y="1752600"/>
            <a:ext cx="8229600" cy="4373563"/>
          </a:xfrm>
        </p:spPr>
        <p:txBody>
          <a:bodyPr/>
          <a:lstStyle/>
          <a:p>
            <a:r>
              <a:rPr lang="en-US" dirty="0" smtClean="0"/>
              <a:t>flat, oblong stone artifacts</a:t>
            </a:r>
          </a:p>
          <a:p>
            <a:r>
              <a:rPr lang="en-US" dirty="0" smtClean="0"/>
              <a:t> ornamental or wearable art.</a:t>
            </a:r>
            <a:endParaRPr lang="en-US" dirty="0"/>
          </a:p>
        </p:txBody>
      </p:sp>
    </p:spTree>
    <p:extLst>
      <p:ext uri="{BB962C8B-B14F-4D97-AF65-F5344CB8AC3E}">
        <p14:creationId xmlns:p14="http://schemas.microsoft.com/office/powerpoint/2010/main" val="2243198680"/>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36.	What is daub?  What was it used for?</a:t>
            </a:r>
            <a:br>
              <a:rPr lang="en-US" dirty="0" smtClean="0"/>
            </a:br>
            <a:endParaRPr lang="en-US" dirty="0"/>
          </a:p>
        </p:txBody>
      </p:sp>
      <p:sp>
        <p:nvSpPr>
          <p:cNvPr id="3" name="Content Placeholder 2"/>
          <p:cNvSpPr>
            <a:spLocks noGrp="1"/>
          </p:cNvSpPr>
          <p:nvPr>
            <p:ph idx="1"/>
          </p:nvPr>
        </p:nvSpPr>
        <p:spPr/>
        <p:txBody>
          <a:bodyPr>
            <a:normAutofit/>
          </a:bodyPr>
          <a:lstStyle/>
          <a:p>
            <a:r>
              <a:rPr lang="en-US" dirty="0" smtClean="0"/>
              <a:t> Daub is mud that people packed against a framework of woven sticks to make the walls of a house. </a:t>
            </a:r>
          </a:p>
          <a:p>
            <a:r>
              <a:rPr lang="en-US" dirty="0" smtClean="0"/>
              <a:t>Packing the weave with mud gave it more support and insulation.</a:t>
            </a:r>
            <a:endParaRPr lang="en-US" dirty="0"/>
          </a:p>
        </p:txBody>
      </p:sp>
    </p:spTree>
    <p:extLst>
      <p:ext uri="{BB962C8B-B14F-4D97-AF65-F5344CB8AC3E}">
        <p14:creationId xmlns:p14="http://schemas.microsoft.com/office/powerpoint/2010/main" val="300150593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52400"/>
            <a:ext cx="9144000" cy="2286000"/>
          </a:xfrm>
        </p:spPr>
        <p:txBody>
          <a:bodyPr>
            <a:normAutofit/>
          </a:bodyPr>
          <a:lstStyle/>
          <a:p>
            <a:r>
              <a:rPr lang="en-US" dirty="0" smtClean="0"/>
              <a:t>3.	What was going on in the world at the time Poverty Point was being built?</a:t>
            </a:r>
            <a:br>
              <a:rPr lang="en-US" dirty="0" smtClean="0"/>
            </a:br>
            <a:endParaRPr lang="en-US" dirty="0"/>
          </a:p>
        </p:txBody>
      </p:sp>
      <p:sp>
        <p:nvSpPr>
          <p:cNvPr id="3" name="Content Placeholder 2"/>
          <p:cNvSpPr>
            <a:spLocks noGrp="1"/>
          </p:cNvSpPr>
          <p:nvPr>
            <p:ph idx="1"/>
          </p:nvPr>
        </p:nvSpPr>
        <p:spPr>
          <a:xfrm>
            <a:off x="457200" y="2362200"/>
            <a:ext cx="8229600" cy="4038600"/>
          </a:xfrm>
        </p:spPr>
        <p:txBody>
          <a:bodyPr>
            <a:normAutofit fontScale="85000" lnSpcReduction="20000"/>
          </a:bodyPr>
          <a:lstStyle/>
          <a:p>
            <a:r>
              <a:rPr lang="en-US" dirty="0" smtClean="0"/>
              <a:t>Egypt, Queen Nefertiti and the boy pharaoh, Tutankhamen, ruled.</a:t>
            </a:r>
          </a:p>
          <a:p>
            <a:r>
              <a:rPr lang="en-US" dirty="0" smtClean="0"/>
              <a:t>In Britain, Stonehenge was being finished. </a:t>
            </a:r>
          </a:p>
          <a:p>
            <a:r>
              <a:rPr lang="en-US" dirty="0" smtClean="0"/>
              <a:t>In China, the Shang Dynasty was flourishing. </a:t>
            </a:r>
          </a:p>
          <a:p>
            <a:r>
              <a:rPr lang="en-US" dirty="0" smtClean="0"/>
              <a:t>In Mexico, the Olmec were rising to power.</a:t>
            </a:r>
          </a:p>
          <a:p>
            <a:r>
              <a:rPr lang="en-US" dirty="0" smtClean="0"/>
              <a:t>In India, the Rig Veda, the oldest of Hinduism's sacred books, was</a:t>
            </a:r>
          </a:p>
          <a:p>
            <a:pPr marL="0" indent="0">
              <a:buNone/>
            </a:pPr>
            <a:r>
              <a:rPr lang="en-US" dirty="0" smtClean="0"/>
              <a:t>    being written. </a:t>
            </a:r>
          </a:p>
          <a:p>
            <a:r>
              <a:rPr lang="en-US" dirty="0" smtClean="0"/>
              <a:t>most American Indians north of Mexico lived</a:t>
            </a:r>
          </a:p>
          <a:p>
            <a:pPr marL="0" indent="0">
              <a:buNone/>
            </a:pPr>
            <a:r>
              <a:rPr lang="en-US" dirty="0" smtClean="0"/>
              <a:t>    in small, mobile bands of hunters and gatherers</a:t>
            </a:r>
          </a:p>
          <a:p>
            <a:endParaRPr lang="en-US" dirty="0" smtClean="0"/>
          </a:p>
          <a:p>
            <a:pPr marL="0" indent="0">
              <a:buNone/>
            </a:pPr>
            <a:endParaRPr lang="en-US" dirty="0"/>
          </a:p>
        </p:txBody>
      </p:sp>
    </p:spTree>
    <p:extLst>
      <p:ext uri="{BB962C8B-B14F-4D97-AF65-F5344CB8AC3E}">
        <p14:creationId xmlns:p14="http://schemas.microsoft.com/office/powerpoint/2010/main" val="1829977284"/>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782762"/>
          </a:xfrm>
        </p:spPr>
        <p:txBody>
          <a:bodyPr>
            <a:normAutofit fontScale="90000"/>
          </a:bodyPr>
          <a:lstStyle/>
          <a:p>
            <a:r>
              <a:rPr lang="en-US" dirty="0" smtClean="0"/>
              <a:t>37.	What are </a:t>
            </a:r>
            <a:r>
              <a:rPr lang="en-US" dirty="0" err="1" smtClean="0"/>
              <a:t>Microliths</a:t>
            </a:r>
            <a:r>
              <a:rPr lang="en-US" dirty="0" smtClean="0"/>
              <a:t>?  What were they used for?</a:t>
            </a:r>
            <a:br>
              <a:rPr lang="en-US" dirty="0" smtClean="0"/>
            </a:br>
            <a:endParaRPr lang="en-US" dirty="0"/>
          </a:p>
        </p:txBody>
      </p:sp>
      <p:sp>
        <p:nvSpPr>
          <p:cNvPr id="3" name="Content Placeholder 2"/>
          <p:cNvSpPr>
            <a:spLocks noGrp="1"/>
          </p:cNvSpPr>
          <p:nvPr>
            <p:ph idx="1"/>
          </p:nvPr>
        </p:nvSpPr>
        <p:spPr/>
        <p:txBody>
          <a:bodyPr/>
          <a:lstStyle/>
          <a:p>
            <a:r>
              <a:rPr lang="en-US" dirty="0" smtClean="0"/>
              <a:t>tiny stone tools</a:t>
            </a:r>
          </a:p>
          <a:p>
            <a:r>
              <a:rPr lang="en-US" dirty="0" smtClean="0"/>
              <a:t>Archaeologists refer to some </a:t>
            </a:r>
            <a:r>
              <a:rPr lang="en-US" dirty="0" err="1" smtClean="0"/>
              <a:t>microliths</a:t>
            </a:r>
            <a:r>
              <a:rPr lang="en-US" dirty="0" smtClean="0"/>
              <a:t> by more specific names, like perforators or blades, based on the shapes of the tools or how people used them. </a:t>
            </a:r>
          </a:p>
          <a:p>
            <a:r>
              <a:rPr lang="en-US" dirty="0" smtClean="0"/>
              <a:t>Blades are long, thin </a:t>
            </a:r>
            <a:r>
              <a:rPr lang="en-US" dirty="0" err="1" smtClean="0"/>
              <a:t>microliths</a:t>
            </a:r>
            <a:r>
              <a:rPr lang="en-US" dirty="0" smtClean="0"/>
              <a:t> that people used for cutting, drilling and scraping.</a:t>
            </a:r>
            <a:endParaRPr lang="en-US" dirty="0"/>
          </a:p>
        </p:txBody>
      </p:sp>
    </p:spTree>
    <p:extLst>
      <p:ext uri="{BB962C8B-B14F-4D97-AF65-F5344CB8AC3E}">
        <p14:creationId xmlns:p14="http://schemas.microsoft.com/office/powerpoint/2010/main" val="923092199"/>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457200"/>
            <a:ext cx="8610600" cy="5486400"/>
          </a:xfrm>
        </p:spPr>
        <p:txBody>
          <a:bodyPr>
            <a:normAutofit/>
          </a:bodyPr>
          <a:lstStyle/>
          <a:p>
            <a:r>
              <a:rPr lang="en-US" dirty="0" smtClean="0"/>
              <a:t>38.	One of the most unusual artifact types researchers have found at the site is the </a:t>
            </a:r>
            <a:br>
              <a:rPr lang="en-US" dirty="0" smtClean="0"/>
            </a:br>
            <a:r>
              <a:rPr lang="en-US" dirty="0" smtClean="0"/>
              <a:t> </a:t>
            </a:r>
            <a:r>
              <a:rPr lang="en-US" b="1" u="sng" dirty="0" smtClean="0">
                <a:solidFill>
                  <a:srgbClr val="FF0000"/>
                </a:solidFill>
              </a:rPr>
              <a:t>red jasper "pot-bellied" owl pendant</a:t>
            </a:r>
            <a:r>
              <a:rPr lang="en-US" dirty="0" smtClean="0"/>
              <a:t>.</a:t>
            </a:r>
            <a:br>
              <a:rPr lang="en-US" dirty="0" smtClean="0"/>
            </a:br>
            <a:r>
              <a:rPr lang="en-US" dirty="0" smtClean="0"/>
              <a:t>These ground</a:t>
            </a:r>
            <a:br>
              <a:rPr lang="en-US" dirty="0" smtClean="0"/>
            </a:br>
            <a:r>
              <a:rPr lang="en-US" dirty="0" smtClean="0"/>
              <a:t>stone pendants are very rare, only 30 were found in the United States</a:t>
            </a:r>
            <a:endParaRPr lang="en-US" dirty="0"/>
          </a:p>
        </p:txBody>
      </p:sp>
      <p:sp>
        <p:nvSpPr>
          <p:cNvPr id="3" name="Content Placeholder 2"/>
          <p:cNvSpPr>
            <a:spLocks noGrp="1"/>
          </p:cNvSpPr>
          <p:nvPr>
            <p:ph idx="1"/>
          </p:nvPr>
        </p:nvSpPr>
        <p:spPr>
          <a:xfrm flipV="1">
            <a:off x="457200" y="6126163"/>
            <a:ext cx="8229600" cy="122237"/>
          </a:xfrm>
        </p:spPr>
        <p:txBody>
          <a:bodyPr>
            <a:normAutofit fontScale="25000" lnSpcReduction="20000"/>
          </a:bodyPr>
          <a:lstStyle/>
          <a:p>
            <a:endParaRPr lang="en-US" dirty="0"/>
          </a:p>
        </p:txBody>
      </p:sp>
    </p:spTree>
    <p:extLst>
      <p:ext uri="{BB962C8B-B14F-4D97-AF65-F5344CB8AC3E}">
        <p14:creationId xmlns:p14="http://schemas.microsoft.com/office/powerpoint/2010/main" val="1135147938"/>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2849562"/>
          </a:xfrm>
        </p:spPr>
        <p:txBody>
          <a:bodyPr/>
          <a:lstStyle/>
          <a:p>
            <a:r>
              <a:rPr lang="en-US" dirty="0" smtClean="0"/>
              <a:t>39.	What were the pipes found at Poverty Point used for?</a:t>
            </a:r>
            <a:br>
              <a:rPr lang="en-US" dirty="0" smtClean="0"/>
            </a:br>
            <a:endParaRPr lang="en-US" dirty="0"/>
          </a:p>
        </p:txBody>
      </p:sp>
      <p:sp>
        <p:nvSpPr>
          <p:cNvPr id="3" name="Content Placeholder 2"/>
          <p:cNvSpPr>
            <a:spLocks noGrp="1"/>
          </p:cNvSpPr>
          <p:nvPr>
            <p:ph idx="1"/>
          </p:nvPr>
        </p:nvSpPr>
        <p:spPr>
          <a:xfrm>
            <a:off x="457200" y="2133600"/>
            <a:ext cx="8229600" cy="3992563"/>
          </a:xfrm>
        </p:spPr>
        <p:txBody>
          <a:bodyPr>
            <a:normAutofit/>
          </a:bodyPr>
          <a:lstStyle/>
          <a:p>
            <a:r>
              <a:rPr lang="en-US" dirty="0" smtClean="0"/>
              <a:t>tubular pipes made of clay and stone at the site.</a:t>
            </a:r>
          </a:p>
          <a:p>
            <a:r>
              <a:rPr lang="en-US" dirty="0" smtClean="0"/>
              <a:t> Pipes like these may have been smoked for special events, like rituals or ceremonies. </a:t>
            </a:r>
          </a:p>
          <a:p>
            <a:r>
              <a:rPr lang="en-US" dirty="0" smtClean="0"/>
              <a:t>shamans or priests may have used them as "sucking tubes" to suck illness, objects or bad spirits from people</a:t>
            </a:r>
            <a:endParaRPr lang="en-US" dirty="0"/>
          </a:p>
        </p:txBody>
      </p:sp>
    </p:spTree>
    <p:extLst>
      <p:ext uri="{BB962C8B-B14F-4D97-AF65-F5344CB8AC3E}">
        <p14:creationId xmlns:p14="http://schemas.microsoft.com/office/powerpoint/2010/main" val="1367832227"/>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19200"/>
            <a:ext cx="8229600" cy="2773362"/>
          </a:xfrm>
        </p:spPr>
        <p:txBody>
          <a:bodyPr>
            <a:normAutofit fontScale="90000"/>
          </a:bodyPr>
          <a:lstStyle/>
          <a:p>
            <a:r>
              <a:rPr lang="en-US" dirty="0" smtClean="0"/>
              <a:t>40.	The people at Poverty Point were among the first in Louisiana to use ____</a:t>
            </a:r>
            <a:r>
              <a:rPr lang="en-US" b="1" dirty="0" smtClean="0">
                <a:solidFill>
                  <a:srgbClr val="FF0000"/>
                </a:solidFill>
              </a:rPr>
              <a:t>pottery</a:t>
            </a:r>
            <a:r>
              <a:rPr lang="en-US" dirty="0" smtClean="0"/>
              <a:t>_____. American Indians also made __</a:t>
            </a:r>
            <a:r>
              <a:rPr lang="en-US" b="1" dirty="0" smtClean="0">
                <a:solidFill>
                  <a:srgbClr val="FF0000"/>
                </a:solidFill>
              </a:rPr>
              <a:t>pottery</a:t>
            </a:r>
            <a:r>
              <a:rPr lang="en-US" dirty="0" smtClean="0"/>
              <a:t>_ at Poverty Point.</a:t>
            </a:r>
            <a:br>
              <a:rPr lang="en-US" dirty="0" smtClean="0"/>
            </a:br>
            <a:endParaRPr lang="en-US" dirty="0"/>
          </a:p>
        </p:txBody>
      </p:sp>
      <p:sp>
        <p:nvSpPr>
          <p:cNvPr id="3" name="Content Placeholder 2"/>
          <p:cNvSpPr>
            <a:spLocks noGrp="1"/>
          </p:cNvSpPr>
          <p:nvPr>
            <p:ph idx="1"/>
          </p:nvPr>
        </p:nvSpPr>
        <p:spPr>
          <a:xfrm>
            <a:off x="457200" y="4953000"/>
            <a:ext cx="8229600" cy="1173163"/>
          </a:xfrm>
        </p:spPr>
        <p:txBody>
          <a:bodyPr/>
          <a:lstStyle/>
          <a:p>
            <a:endParaRPr lang="en-US" dirty="0"/>
          </a:p>
        </p:txBody>
      </p:sp>
    </p:spTree>
    <p:extLst>
      <p:ext uri="{BB962C8B-B14F-4D97-AF65-F5344CB8AC3E}">
        <p14:creationId xmlns:p14="http://schemas.microsoft.com/office/powerpoint/2010/main" val="207091205"/>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 y="76200"/>
            <a:ext cx="8915400" cy="2057400"/>
          </a:xfrm>
        </p:spPr>
        <p:txBody>
          <a:bodyPr>
            <a:normAutofit fontScale="90000"/>
          </a:bodyPr>
          <a:lstStyle/>
          <a:p>
            <a:r>
              <a:rPr lang="en-US" dirty="0" smtClean="0"/>
              <a:t>41.	What was added to the pottery, so that it would not crack while being fired?</a:t>
            </a:r>
            <a:br>
              <a:rPr lang="en-US" dirty="0" smtClean="0"/>
            </a:br>
            <a:endParaRPr lang="en-US" dirty="0"/>
          </a:p>
        </p:txBody>
      </p:sp>
      <p:sp>
        <p:nvSpPr>
          <p:cNvPr id="3" name="Content Placeholder 2"/>
          <p:cNvSpPr>
            <a:spLocks noGrp="1"/>
          </p:cNvSpPr>
          <p:nvPr>
            <p:ph idx="1"/>
          </p:nvPr>
        </p:nvSpPr>
        <p:spPr/>
        <p:txBody>
          <a:bodyPr>
            <a:normAutofit/>
          </a:bodyPr>
          <a:lstStyle/>
          <a:p>
            <a:r>
              <a:rPr lang="en-US" dirty="0" smtClean="0"/>
              <a:t>Plant fibers and Spanish Moss</a:t>
            </a:r>
            <a:endParaRPr lang="en-US" dirty="0"/>
          </a:p>
        </p:txBody>
      </p:sp>
    </p:spTree>
    <p:extLst>
      <p:ext uri="{BB962C8B-B14F-4D97-AF65-F5344CB8AC3E}">
        <p14:creationId xmlns:p14="http://schemas.microsoft.com/office/powerpoint/2010/main" val="4251408247"/>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2468562"/>
          </a:xfrm>
        </p:spPr>
        <p:txBody>
          <a:bodyPr/>
          <a:lstStyle/>
          <a:p>
            <a:r>
              <a:rPr lang="en-US" dirty="0" smtClean="0"/>
              <a:t>42.	What were cooking stones? List the types of cooking stones</a:t>
            </a:r>
            <a:br>
              <a:rPr lang="en-US" dirty="0" smtClean="0"/>
            </a:br>
            <a:endParaRPr lang="en-US" dirty="0"/>
          </a:p>
        </p:txBody>
      </p:sp>
      <p:sp>
        <p:nvSpPr>
          <p:cNvPr id="3" name="Content Placeholder 2"/>
          <p:cNvSpPr>
            <a:spLocks noGrp="1"/>
          </p:cNvSpPr>
          <p:nvPr>
            <p:ph idx="1"/>
          </p:nvPr>
        </p:nvSpPr>
        <p:spPr>
          <a:xfrm>
            <a:off x="457200" y="1981200"/>
            <a:ext cx="8229600" cy="4144963"/>
          </a:xfrm>
        </p:spPr>
        <p:txBody>
          <a:bodyPr>
            <a:normAutofit/>
          </a:bodyPr>
          <a:lstStyle/>
          <a:p>
            <a:r>
              <a:rPr lang="en-US" dirty="0" smtClean="0"/>
              <a:t>Molded clay used for cooking</a:t>
            </a:r>
          </a:p>
          <a:p>
            <a:r>
              <a:rPr lang="en-US" dirty="0" smtClean="0"/>
              <a:t>Types of cooking stones: </a:t>
            </a:r>
            <a:r>
              <a:rPr lang="en-US" b="1" dirty="0" err="1" smtClean="0">
                <a:solidFill>
                  <a:srgbClr val="FF0000"/>
                </a:solidFill>
              </a:rPr>
              <a:t>biconical</a:t>
            </a:r>
            <a:r>
              <a:rPr lang="en-US" b="1" dirty="0" smtClean="0">
                <a:solidFill>
                  <a:srgbClr val="FF0000"/>
                </a:solidFill>
              </a:rPr>
              <a:t>, cylindrical grooved, cross grooved, and melon shaped</a:t>
            </a:r>
            <a:r>
              <a:rPr lang="en-US" dirty="0" smtClean="0"/>
              <a:t>.</a:t>
            </a:r>
            <a:endParaRPr lang="en-US" dirty="0"/>
          </a:p>
        </p:txBody>
      </p:sp>
    </p:spTree>
    <p:extLst>
      <p:ext uri="{BB962C8B-B14F-4D97-AF65-F5344CB8AC3E}">
        <p14:creationId xmlns:p14="http://schemas.microsoft.com/office/powerpoint/2010/main" val="1259730793"/>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2773362"/>
          </a:xfrm>
        </p:spPr>
        <p:txBody>
          <a:bodyPr/>
          <a:lstStyle/>
          <a:p>
            <a:r>
              <a:rPr lang="en-US" dirty="0" smtClean="0"/>
              <a:t>43.	Describe the cooking process</a:t>
            </a:r>
            <a:br>
              <a:rPr lang="en-US" dirty="0" smtClean="0"/>
            </a:br>
            <a:endParaRPr lang="en-US" dirty="0"/>
          </a:p>
        </p:txBody>
      </p:sp>
      <p:sp>
        <p:nvSpPr>
          <p:cNvPr id="3" name="Content Placeholder 2"/>
          <p:cNvSpPr>
            <a:spLocks noGrp="1"/>
          </p:cNvSpPr>
          <p:nvPr>
            <p:ph idx="1"/>
          </p:nvPr>
        </p:nvSpPr>
        <p:spPr/>
        <p:txBody>
          <a:bodyPr>
            <a:normAutofit fontScale="77500" lnSpcReduction="20000"/>
          </a:bodyPr>
          <a:lstStyle/>
          <a:p>
            <a:r>
              <a:rPr lang="en-US" dirty="0" smtClean="0"/>
              <a:t>People molded PPOs by hand and heated them until they became ceramic. The hardened PPOs worked a little like charcoal briquettes. </a:t>
            </a:r>
          </a:p>
          <a:p>
            <a:r>
              <a:rPr lang="en-US" dirty="0" smtClean="0"/>
              <a:t>Someone dug a fire pit, placed the PPOs in the bottom, and built a fire on top of them. </a:t>
            </a:r>
          </a:p>
          <a:p>
            <a:r>
              <a:rPr lang="en-US" dirty="0" smtClean="0"/>
              <a:t>After the fire died down, the food could be wrapped in leaves, put on the heated PPOs, covered with dirt, and left to roast or steam. </a:t>
            </a:r>
          </a:p>
          <a:p>
            <a:r>
              <a:rPr lang="en-US" dirty="0" smtClean="0"/>
              <a:t>That is called an earth oven, and the heat of the oven could be controlled by varying the number and placement of PPOs.  </a:t>
            </a:r>
          </a:p>
          <a:p>
            <a:r>
              <a:rPr lang="en-US" dirty="0" smtClean="0"/>
              <a:t>Hot PPOs also could have been used as "boiling stones" to heat food in containers.</a:t>
            </a:r>
          </a:p>
          <a:p>
            <a:endParaRPr lang="en-US" dirty="0"/>
          </a:p>
        </p:txBody>
      </p:sp>
    </p:spTree>
    <p:extLst>
      <p:ext uri="{BB962C8B-B14F-4D97-AF65-F5344CB8AC3E}">
        <p14:creationId xmlns:p14="http://schemas.microsoft.com/office/powerpoint/2010/main" val="288631627"/>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2697162"/>
          </a:xfrm>
        </p:spPr>
        <p:txBody>
          <a:bodyPr/>
          <a:lstStyle/>
          <a:p>
            <a:r>
              <a:rPr lang="en-US" dirty="0" smtClean="0"/>
              <a:t>44.	What were Projectile Points? Different types of Projectile Points?</a:t>
            </a:r>
            <a:br>
              <a:rPr lang="en-US" dirty="0" smtClean="0"/>
            </a:br>
            <a:endParaRPr lang="en-US" dirty="0"/>
          </a:p>
        </p:txBody>
      </p:sp>
      <p:sp>
        <p:nvSpPr>
          <p:cNvPr id="3" name="Content Placeholder 2"/>
          <p:cNvSpPr>
            <a:spLocks noGrp="1"/>
          </p:cNvSpPr>
          <p:nvPr>
            <p:ph idx="1"/>
          </p:nvPr>
        </p:nvSpPr>
        <p:spPr>
          <a:xfrm>
            <a:off x="457200" y="2209800"/>
            <a:ext cx="8229600" cy="3916363"/>
          </a:xfrm>
        </p:spPr>
        <p:txBody>
          <a:bodyPr>
            <a:normAutofit fontScale="92500" lnSpcReduction="20000"/>
          </a:bodyPr>
          <a:lstStyle/>
          <a:p>
            <a:r>
              <a:rPr lang="en-US" dirty="0" smtClean="0"/>
              <a:t>Projectile points are the chipped stone spear, dart or arrow tips that ancient peoples made</a:t>
            </a:r>
          </a:p>
          <a:p>
            <a:r>
              <a:rPr lang="en-US" dirty="0" smtClean="0"/>
              <a:t>Most of these were made from rock brought from afar. The imported rock came in many colors and textures</a:t>
            </a:r>
            <a:endParaRPr lang="en-US" dirty="0"/>
          </a:p>
          <a:p>
            <a:r>
              <a:rPr lang="en-US" dirty="0" smtClean="0"/>
              <a:t>Types of Projectile Points: These are the sorts of stone points hunters used with lightweight spears and atlatls (spear throwers). Arrow points are much smaller and lighter </a:t>
            </a:r>
            <a:endParaRPr lang="en-US" dirty="0"/>
          </a:p>
        </p:txBody>
      </p:sp>
    </p:spTree>
    <p:extLst>
      <p:ext uri="{BB962C8B-B14F-4D97-AF65-F5344CB8AC3E}">
        <p14:creationId xmlns:p14="http://schemas.microsoft.com/office/powerpoint/2010/main" val="2318848253"/>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2392362"/>
          </a:xfrm>
        </p:spPr>
        <p:txBody>
          <a:bodyPr>
            <a:normAutofit fontScale="90000"/>
          </a:bodyPr>
          <a:lstStyle/>
          <a:p>
            <a:r>
              <a:rPr lang="en-US" dirty="0" smtClean="0"/>
              <a:t>45.	Why have researchers found more spear points that arrowheads?</a:t>
            </a:r>
            <a:br>
              <a:rPr lang="en-US" dirty="0" smtClean="0"/>
            </a:br>
            <a:endParaRPr lang="en-US" dirty="0"/>
          </a:p>
        </p:txBody>
      </p:sp>
      <p:sp>
        <p:nvSpPr>
          <p:cNvPr id="3" name="Content Placeholder 2"/>
          <p:cNvSpPr>
            <a:spLocks noGrp="1"/>
          </p:cNvSpPr>
          <p:nvPr>
            <p:ph idx="1"/>
          </p:nvPr>
        </p:nvSpPr>
        <p:spPr>
          <a:xfrm>
            <a:off x="457200" y="1981200"/>
            <a:ext cx="8229600" cy="4144963"/>
          </a:xfrm>
        </p:spPr>
        <p:txBody>
          <a:bodyPr/>
          <a:lstStyle/>
          <a:p>
            <a:r>
              <a:rPr lang="en-US" dirty="0" smtClean="0"/>
              <a:t> they have found far fewer arrowheads than spear points. </a:t>
            </a:r>
          </a:p>
          <a:p>
            <a:r>
              <a:rPr lang="en-US" dirty="0" smtClean="0"/>
              <a:t>This is because American Indians did not adopt the bow and arrow in this area until around A.D. 700. </a:t>
            </a:r>
          </a:p>
          <a:p>
            <a:endParaRPr lang="en-US" dirty="0"/>
          </a:p>
        </p:txBody>
      </p:sp>
    </p:spTree>
    <p:extLst>
      <p:ext uri="{BB962C8B-B14F-4D97-AF65-F5344CB8AC3E}">
        <p14:creationId xmlns:p14="http://schemas.microsoft.com/office/powerpoint/2010/main" val="151516713"/>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2544762"/>
          </a:xfrm>
        </p:spPr>
        <p:txBody>
          <a:bodyPr/>
          <a:lstStyle/>
          <a:p>
            <a:r>
              <a:rPr lang="en-US" dirty="0" smtClean="0"/>
              <a:t>46.	What were soapstone bowls?</a:t>
            </a:r>
            <a:br>
              <a:rPr lang="en-US" dirty="0" smtClean="0"/>
            </a:br>
            <a:endParaRPr lang="en-US" dirty="0"/>
          </a:p>
        </p:txBody>
      </p:sp>
      <p:sp>
        <p:nvSpPr>
          <p:cNvPr id="3" name="Content Placeholder 2"/>
          <p:cNvSpPr>
            <a:spLocks noGrp="1"/>
          </p:cNvSpPr>
          <p:nvPr>
            <p:ph idx="1"/>
          </p:nvPr>
        </p:nvSpPr>
        <p:spPr>
          <a:xfrm>
            <a:off x="457200" y="2057400"/>
            <a:ext cx="8229600" cy="4068763"/>
          </a:xfrm>
        </p:spPr>
        <p:txBody>
          <a:bodyPr>
            <a:normAutofit fontScale="92500" lnSpcReduction="20000"/>
          </a:bodyPr>
          <a:lstStyle/>
          <a:p>
            <a:r>
              <a:rPr lang="en-US" dirty="0" smtClean="0"/>
              <a:t>The people who lived at Poverty Point cooked and stored food and other things in soapstone vessels</a:t>
            </a:r>
          </a:p>
          <a:p>
            <a:r>
              <a:rPr lang="en-US" dirty="0" smtClean="0"/>
              <a:t>The stone for these bowls came from quarries in what is today Georgia and Alabama</a:t>
            </a:r>
          </a:p>
          <a:p>
            <a:r>
              <a:rPr lang="en-US" dirty="0" smtClean="0"/>
              <a:t>Craftspeople sculpted the bowls at these quarries and sent them out for trade only after they had been carved. It is much more efficient to transport a hollowed-out bowl than a block of stone.</a:t>
            </a:r>
            <a:endParaRPr lang="en-US" dirty="0"/>
          </a:p>
        </p:txBody>
      </p:sp>
    </p:spTree>
    <p:extLst>
      <p:ext uri="{BB962C8B-B14F-4D97-AF65-F5344CB8AC3E}">
        <p14:creationId xmlns:p14="http://schemas.microsoft.com/office/powerpoint/2010/main" val="419805005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2514600"/>
          </a:xfrm>
        </p:spPr>
        <p:txBody>
          <a:bodyPr>
            <a:normAutofit fontScale="90000"/>
          </a:bodyPr>
          <a:lstStyle/>
          <a:p>
            <a:r>
              <a:rPr lang="en-US" dirty="0" smtClean="0"/>
              <a:t>4.	What were some differences in the Poverty Point Indians than others around them during this time?</a:t>
            </a:r>
            <a:br>
              <a:rPr lang="en-US" dirty="0" smtClean="0"/>
            </a:br>
            <a:endParaRPr lang="en-US" dirty="0"/>
          </a:p>
        </p:txBody>
      </p:sp>
      <p:sp>
        <p:nvSpPr>
          <p:cNvPr id="3" name="Content Placeholder 2"/>
          <p:cNvSpPr>
            <a:spLocks noGrp="1"/>
          </p:cNvSpPr>
          <p:nvPr>
            <p:ph idx="1"/>
          </p:nvPr>
        </p:nvSpPr>
        <p:spPr>
          <a:xfrm>
            <a:off x="457200" y="1905000"/>
            <a:ext cx="8686800" cy="4221163"/>
          </a:xfrm>
        </p:spPr>
        <p:txBody>
          <a:bodyPr>
            <a:normAutofit/>
          </a:bodyPr>
          <a:lstStyle/>
          <a:p>
            <a:r>
              <a:rPr lang="en-US" dirty="0" smtClean="0"/>
              <a:t>most American Indians north of Mexico lived</a:t>
            </a:r>
          </a:p>
          <a:p>
            <a:pPr marL="0" indent="0">
              <a:buNone/>
            </a:pPr>
            <a:r>
              <a:rPr lang="en-US" dirty="0" smtClean="0"/>
              <a:t>    in small, mobile bands of hunters and gatherers</a:t>
            </a:r>
          </a:p>
          <a:p>
            <a:r>
              <a:rPr lang="en-US" dirty="0" smtClean="0"/>
              <a:t>At Poverty Point the people were hunters and gatherers, but they lived year-round in a large community. They built earthworks and made tools and decorative objects with rocks and</a:t>
            </a:r>
          </a:p>
          <a:p>
            <a:pPr marL="0" indent="0">
              <a:buNone/>
            </a:pPr>
            <a:r>
              <a:rPr lang="en-US" dirty="0" smtClean="0"/>
              <a:t>    minerals brought from afar.</a:t>
            </a:r>
            <a:endParaRPr lang="en-US" dirty="0"/>
          </a:p>
        </p:txBody>
      </p:sp>
    </p:spTree>
    <p:extLst>
      <p:ext uri="{BB962C8B-B14F-4D97-AF65-F5344CB8AC3E}">
        <p14:creationId xmlns:p14="http://schemas.microsoft.com/office/powerpoint/2010/main" val="3323538292"/>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2392362"/>
          </a:xfrm>
        </p:spPr>
        <p:txBody>
          <a:bodyPr/>
          <a:lstStyle/>
          <a:p>
            <a:r>
              <a:rPr lang="en-US" dirty="0" smtClean="0"/>
              <a:t>47.	How did the American Indians of Poverty Point dress?</a:t>
            </a:r>
            <a:br>
              <a:rPr lang="en-US" dirty="0" smtClean="0"/>
            </a:br>
            <a:endParaRPr lang="en-US" dirty="0"/>
          </a:p>
        </p:txBody>
      </p:sp>
      <p:sp>
        <p:nvSpPr>
          <p:cNvPr id="3" name="Content Placeholder 2"/>
          <p:cNvSpPr>
            <a:spLocks noGrp="1"/>
          </p:cNvSpPr>
          <p:nvPr>
            <p:ph idx="1"/>
          </p:nvPr>
        </p:nvSpPr>
        <p:spPr>
          <a:xfrm>
            <a:off x="457200" y="1828800"/>
            <a:ext cx="8229600" cy="4297363"/>
          </a:xfrm>
        </p:spPr>
        <p:txBody>
          <a:bodyPr>
            <a:normAutofit fontScale="92500"/>
          </a:bodyPr>
          <a:lstStyle/>
          <a:p>
            <a:r>
              <a:rPr lang="en-US" dirty="0" smtClean="0"/>
              <a:t>We do not know. People at Poverty Point probably wore clothes made of animal hide or woven textiles made from plant or tree fibers. Color dyes from plants, bug shells and minerals could have been used to color their clothes and skin. Tattooing could have also been popular. Some of the objects found at the site, like beads, pendants and </a:t>
            </a:r>
            <a:r>
              <a:rPr lang="en-US" dirty="0" err="1" smtClean="0"/>
              <a:t>gorgets</a:t>
            </a:r>
            <a:r>
              <a:rPr lang="en-US" dirty="0" smtClean="0"/>
              <a:t>, could have been worn like jewelry or sewn onto people's clothing.</a:t>
            </a:r>
            <a:endParaRPr lang="en-US" dirty="0"/>
          </a:p>
        </p:txBody>
      </p:sp>
    </p:spTree>
    <p:extLst>
      <p:ext uri="{BB962C8B-B14F-4D97-AF65-F5344CB8AC3E}">
        <p14:creationId xmlns:p14="http://schemas.microsoft.com/office/powerpoint/2010/main" val="653313706"/>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2620962"/>
          </a:xfrm>
        </p:spPr>
        <p:txBody>
          <a:bodyPr>
            <a:normAutofit fontScale="90000"/>
          </a:bodyPr>
          <a:lstStyle/>
          <a:p>
            <a:r>
              <a:rPr lang="en-US" dirty="0" smtClean="0"/>
              <a:t>48.	Why did European settlers who farmed on the site choose the name Poverty Point?</a:t>
            </a:r>
            <a:br>
              <a:rPr lang="en-US" dirty="0" smtClean="0"/>
            </a:br>
            <a:endParaRPr lang="en-US" dirty="0"/>
          </a:p>
        </p:txBody>
      </p:sp>
      <p:sp>
        <p:nvSpPr>
          <p:cNvPr id="3" name="Content Placeholder 2"/>
          <p:cNvSpPr>
            <a:spLocks noGrp="1"/>
          </p:cNvSpPr>
          <p:nvPr>
            <p:ph idx="1"/>
          </p:nvPr>
        </p:nvSpPr>
        <p:spPr>
          <a:xfrm>
            <a:off x="457200" y="2133600"/>
            <a:ext cx="8229600" cy="3992563"/>
          </a:xfrm>
        </p:spPr>
        <p:txBody>
          <a:bodyPr/>
          <a:lstStyle/>
          <a:p>
            <a:r>
              <a:rPr lang="en-US" dirty="0" smtClean="0"/>
              <a:t>Many nineteenth century farmers gave their farms names that mirrored the hardships they had to endure. Names with allusions to poverty, hunger and death were common!</a:t>
            </a:r>
            <a:endParaRPr lang="en-US" dirty="0"/>
          </a:p>
        </p:txBody>
      </p:sp>
    </p:spTree>
    <p:extLst>
      <p:ext uri="{BB962C8B-B14F-4D97-AF65-F5344CB8AC3E}">
        <p14:creationId xmlns:p14="http://schemas.microsoft.com/office/powerpoint/2010/main" val="3675973352"/>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3154362"/>
          </a:xfrm>
        </p:spPr>
        <p:txBody>
          <a:bodyPr/>
          <a:lstStyle/>
          <a:p>
            <a:r>
              <a:rPr lang="en-US" dirty="0" smtClean="0"/>
              <a:t>49.	How far down did archaeologists have to dig to find artifacts at the site?</a:t>
            </a:r>
            <a:br>
              <a:rPr lang="en-US" dirty="0" smtClean="0"/>
            </a:br>
            <a:endParaRPr lang="en-US" dirty="0"/>
          </a:p>
        </p:txBody>
      </p:sp>
      <p:sp>
        <p:nvSpPr>
          <p:cNvPr id="3" name="Content Placeholder 2"/>
          <p:cNvSpPr>
            <a:spLocks noGrp="1"/>
          </p:cNvSpPr>
          <p:nvPr>
            <p:ph idx="1"/>
          </p:nvPr>
        </p:nvSpPr>
        <p:spPr>
          <a:xfrm>
            <a:off x="457200" y="2590800"/>
            <a:ext cx="8229600" cy="3535363"/>
          </a:xfrm>
        </p:spPr>
        <p:txBody>
          <a:bodyPr>
            <a:normAutofit fontScale="77500" lnSpcReduction="20000"/>
          </a:bodyPr>
          <a:lstStyle/>
          <a:p>
            <a:pPr marL="0" indent="0">
              <a:buNone/>
            </a:pPr>
            <a:r>
              <a:rPr lang="en-US" dirty="0" smtClean="0"/>
              <a:t>Poverty Point archaeologists have found some artifacts right on the surface of the ground. Other artifacts have been</a:t>
            </a:r>
          </a:p>
          <a:p>
            <a:pPr marL="0" indent="0">
              <a:buNone/>
            </a:pPr>
            <a:r>
              <a:rPr lang="en-US" dirty="0" smtClean="0"/>
              <a:t>found nearly ten feet below the surface, either in gullies or under mounds. However, researchers have found most of</a:t>
            </a:r>
          </a:p>
          <a:p>
            <a:pPr marL="0" indent="0">
              <a:buNone/>
            </a:pPr>
            <a:r>
              <a:rPr lang="en-US" dirty="0" smtClean="0"/>
              <a:t>Poverty Point's artifacts just below the surface. Because the site is elevated, it is protected from flooding, and layers of</a:t>
            </a:r>
          </a:p>
          <a:p>
            <a:pPr marL="0" indent="0">
              <a:buNone/>
            </a:pPr>
            <a:r>
              <a:rPr lang="en-US" dirty="0" smtClean="0"/>
              <a:t>silt have not had the chance to build up on top of artifacts over time.</a:t>
            </a:r>
          </a:p>
          <a:p>
            <a:endParaRPr lang="en-US" dirty="0"/>
          </a:p>
        </p:txBody>
      </p:sp>
    </p:spTree>
    <p:extLst>
      <p:ext uri="{BB962C8B-B14F-4D97-AF65-F5344CB8AC3E}">
        <p14:creationId xmlns:p14="http://schemas.microsoft.com/office/powerpoint/2010/main" val="713131437"/>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2849562"/>
          </a:xfrm>
        </p:spPr>
        <p:txBody>
          <a:bodyPr/>
          <a:lstStyle/>
          <a:p>
            <a:r>
              <a:rPr lang="en-US" dirty="0" smtClean="0"/>
              <a:t>50.	How do archaeologists know if a mound is natural or built by people?</a:t>
            </a:r>
            <a:endParaRPr lang="en-US" dirty="0"/>
          </a:p>
        </p:txBody>
      </p:sp>
      <p:sp>
        <p:nvSpPr>
          <p:cNvPr id="3" name="Content Placeholder 2"/>
          <p:cNvSpPr>
            <a:spLocks noGrp="1"/>
          </p:cNvSpPr>
          <p:nvPr>
            <p:ph idx="1"/>
          </p:nvPr>
        </p:nvSpPr>
        <p:spPr>
          <a:xfrm>
            <a:off x="457200" y="2819400"/>
            <a:ext cx="8229600" cy="3306763"/>
          </a:xfrm>
        </p:spPr>
        <p:txBody>
          <a:bodyPr>
            <a:normAutofit fontScale="62500" lnSpcReduction="20000"/>
          </a:bodyPr>
          <a:lstStyle/>
          <a:p>
            <a:pPr marL="0" indent="0">
              <a:buNone/>
            </a:pPr>
            <a:r>
              <a:rPr lang="en-US" dirty="0" smtClean="0"/>
              <a:t>Mounds will often have artifacts on or under their surface. This can be an archaeologist's first clue that a rise is a mound</a:t>
            </a:r>
          </a:p>
          <a:p>
            <a:pPr marL="0" indent="0">
              <a:buNone/>
            </a:pPr>
            <a:r>
              <a:rPr lang="en-US" dirty="0" smtClean="0"/>
              <a:t>and not a hill or knoll, although natural rises often have artifacts on them and some mounds lack artifacts. Another clue is</a:t>
            </a:r>
          </a:p>
          <a:p>
            <a:pPr marL="0" indent="0">
              <a:buNone/>
            </a:pPr>
            <a:r>
              <a:rPr lang="en-US" dirty="0" smtClean="0"/>
              <a:t>called an "A horizon." The A horizon is the black layer of dirt found just under the surface of the ground if the soil has not</a:t>
            </a:r>
          </a:p>
          <a:p>
            <a:pPr marL="0" indent="0">
              <a:buNone/>
            </a:pPr>
            <a:r>
              <a:rPr lang="en-US" dirty="0" smtClean="0"/>
              <a:t>been disturbed. Most people call this the topsoil. Mounds often have A horizons beneath them because people piled up</a:t>
            </a:r>
          </a:p>
          <a:p>
            <a:pPr marL="0" indent="0">
              <a:buNone/>
            </a:pPr>
            <a:r>
              <a:rPr lang="en-US" dirty="0" smtClean="0"/>
              <a:t>dirt on top of the A horizon of the natural ground surface. Hills, on the other hand, will not have a buried A horizon. Archaeologists also look for different kinds of soil that cannot occur together naturally</a:t>
            </a:r>
            <a:endParaRPr lang="en-US" dirty="0"/>
          </a:p>
        </p:txBody>
      </p:sp>
    </p:spTree>
    <p:extLst>
      <p:ext uri="{BB962C8B-B14F-4D97-AF65-F5344CB8AC3E}">
        <p14:creationId xmlns:p14="http://schemas.microsoft.com/office/powerpoint/2010/main" val="223448505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1371600"/>
            <a:ext cx="8610600" cy="2925762"/>
          </a:xfrm>
        </p:spPr>
        <p:txBody>
          <a:bodyPr>
            <a:normAutofit fontScale="90000"/>
          </a:bodyPr>
          <a:lstStyle/>
          <a:p>
            <a:r>
              <a:rPr lang="en-US" dirty="0" smtClean="0"/>
              <a:t>5.	___</a:t>
            </a:r>
            <a:r>
              <a:rPr lang="en-US" b="1" dirty="0" smtClean="0">
                <a:solidFill>
                  <a:srgbClr val="FF0000"/>
                </a:solidFill>
              </a:rPr>
              <a:t>American Indians</a:t>
            </a:r>
            <a:r>
              <a:rPr lang="en-US" dirty="0" smtClean="0"/>
              <a:t>__ made the site's first mounds around  </a:t>
            </a:r>
            <a:br>
              <a:rPr lang="en-US" dirty="0" smtClean="0"/>
            </a:br>
            <a:r>
              <a:rPr lang="en-US" dirty="0" smtClean="0"/>
              <a:t>__</a:t>
            </a:r>
            <a:r>
              <a:rPr lang="en-US" b="1" dirty="0" smtClean="0">
                <a:solidFill>
                  <a:srgbClr val="FF0000"/>
                </a:solidFill>
              </a:rPr>
              <a:t>1700 B.C. </a:t>
            </a:r>
            <a:r>
              <a:rPr lang="en-US" dirty="0" smtClean="0"/>
              <a:t>____,</a:t>
            </a:r>
            <a:br>
              <a:rPr lang="en-US" dirty="0" smtClean="0"/>
            </a:br>
            <a:r>
              <a:rPr lang="en-US" dirty="0" smtClean="0"/>
              <a:t>    during the __</a:t>
            </a:r>
            <a:r>
              <a:rPr lang="en-US" b="1" dirty="0" smtClean="0">
                <a:solidFill>
                  <a:srgbClr val="FF0000"/>
                </a:solidFill>
              </a:rPr>
              <a:t>Late Archaic </a:t>
            </a:r>
            <a:r>
              <a:rPr lang="en-US" dirty="0" smtClean="0"/>
              <a:t>_____ period.</a:t>
            </a:r>
            <a:br>
              <a:rPr lang="en-US" dirty="0" smtClean="0"/>
            </a:br>
            <a:endParaRPr lang="en-US" dirty="0"/>
          </a:p>
        </p:txBody>
      </p:sp>
      <p:sp>
        <p:nvSpPr>
          <p:cNvPr id="3" name="Content Placeholder 2"/>
          <p:cNvSpPr>
            <a:spLocks noGrp="1"/>
          </p:cNvSpPr>
          <p:nvPr>
            <p:ph idx="1"/>
          </p:nvPr>
        </p:nvSpPr>
        <p:spPr>
          <a:xfrm>
            <a:off x="457200" y="4953000"/>
            <a:ext cx="8229600" cy="1173163"/>
          </a:xfrm>
        </p:spPr>
        <p:txBody>
          <a:bodyPr/>
          <a:lstStyle/>
          <a:p>
            <a:endParaRPr lang="en-US" dirty="0"/>
          </a:p>
        </p:txBody>
      </p:sp>
    </p:spTree>
    <p:extLst>
      <p:ext uri="{BB962C8B-B14F-4D97-AF65-F5344CB8AC3E}">
        <p14:creationId xmlns:p14="http://schemas.microsoft.com/office/powerpoint/2010/main" val="325861539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609600"/>
            <a:ext cx="8229600" cy="1143000"/>
          </a:xfrm>
        </p:spPr>
        <p:txBody>
          <a:bodyPr>
            <a:normAutofit fontScale="90000"/>
          </a:bodyPr>
          <a:lstStyle/>
          <a:p>
            <a:r>
              <a:rPr lang="en-US" dirty="0" smtClean="0"/>
              <a:t>6. How long did the earth work tradition last?</a:t>
            </a:r>
            <a:br>
              <a:rPr lang="en-US" dirty="0" smtClean="0"/>
            </a:br>
            <a:endParaRPr lang="en-US" dirty="0"/>
          </a:p>
        </p:txBody>
      </p:sp>
      <p:sp>
        <p:nvSpPr>
          <p:cNvPr id="3" name="Content Placeholder 2"/>
          <p:cNvSpPr>
            <a:spLocks noGrp="1"/>
          </p:cNvSpPr>
          <p:nvPr>
            <p:ph idx="1"/>
          </p:nvPr>
        </p:nvSpPr>
        <p:spPr>
          <a:xfrm>
            <a:off x="457200" y="1905000"/>
            <a:ext cx="8229600" cy="4221163"/>
          </a:xfrm>
        </p:spPr>
        <p:txBody>
          <a:bodyPr>
            <a:normAutofit/>
          </a:bodyPr>
          <a:lstStyle/>
          <a:p>
            <a:r>
              <a:rPr lang="en-US" dirty="0" smtClean="0"/>
              <a:t> </a:t>
            </a:r>
            <a:r>
              <a:rPr lang="en-US" sz="4000" b="1" dirty="0" smtClean="0">
                <a:solidFill>
                  <a:srgbClr val="FF0000"/>
                </a:solidFill>
              </a:rPr>
              <a:t>about 600 years</a:t>
            </a:r>
            <a:endParaRPr lang="en-US" b="1" dirty="0">
              <a:solidFill>
                <a:srgbClr val="FF0000"/>
              </a:solidFill>
            </a:endParaRPr>
          </a:p>
        </p:txBody>
      </p:sp>
    </p:spTree>
    <p:extLst>
      <p:ext uri="{BB962C8B-B14F-4D97-AF65-F5344CB8AC3E}">
        <p14:creationId xmlns:p14="http://schemas.microsoft.com/office/powerpoint/2010/main" val="219456574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8991600" cy="4953000"/>
          </a:xfrm>
        </p:spPr>
        <p:txBody>
          <a:bodyPr>
            <a:normAutofit fontScale="90000"/>
          </a:bodyPr>
          <a:lstStyle/>
          <a:p>
            <a:r>
              <a:rPr lang="en-US" dirty="0" smtClean="0"/>
              <a:t>7.	In that time, people moved nearly _</a:t>
            </a:r>
            <a:r>
              <a:rPr lang="en-US" b="1" dirty="0" smtClean="0">
                <a:solidFill>
                  <a:srgbClr val="FF0000"/>
                </a:solidFill>
              </a:rPr>
              <a:t>2</a:t>
            </a:r>
            <a:r>
              <a:rPr lang="en-US" dirty="0" smtClean="0"/>
              <a:t>_ million cubic yards of earth</a:t>
            </a:r>
            <a:br>
              <a:rPr lang="en-US" dirty="0" smtClean="0"/>
            </a:br>
            <a:r>
              <a:rPr lang="en-US" dirty="0" smtClean="0"/>
              <a:t>to make the site. Assuming a large dump truck can haul 52 cubic</a:t>
            </a:r>
            <a:br>
              <a:rPr lang="en-US" dirty="0" smtClean="0"/>
            </a:br>
            <a:r>
              <a:rPr lang="en-US" dirty="0" smtClean="0"/>
              <a:t>yards of earth, it would have taken about _</a:t>
            </a:r>
            <a:r>
              <a:rPr lang="en-US" b="1" dirty="0" smtClean="0">
                <a:solidFill>
                  <a:srgbClr val="FF0000"/>
                </a:solidFill>
              </a:rPr>
              <a:t>38,462</a:t>
            </a:r>
            <a:r>
              <a:rPr lang="en-US" dirty="0" smtClean="0"/>
              <a:t>_ dump truck loads</a:t>
            </a:r>
            <a:br>
              <a:rPr lang="en-US" dirty="0" smtClean="0"/>
            </a:br>
            <a:r>
              <a:rPr lang="en-US" dirty="0" smtClean="0"/>
              <a:t>of dirt to make Poverty Point!</a:t>
            </a:r>
            <a:br>
              <a:rPr lang="en-US" dirty="0" smtClean="0"/>
            </a:br>
            <a:endParaRPr lang="en-US" dirty="0"/>
          </a:p>
        </p:txBody>
      </p:sp>
      <p:sp>
        <p:nvSpPr>
          <p:cNvPr id="3" name="Content Placeholder 2"/>
          <p:cNvSpPr>
            <a:spLocks noGrp="1"/>
          </p:cNvSpPr>
          <p:nvPr>
            <p:ph idx="1"/>
          </p:nvPr>
        </p:nvSpPr>
        <p:spPr>
          <a:xfrm>
            <a:off x="457200" y="4800600"/>
            <a:ext cx="8229600" cy="1325563"/>
          </a:xfrm>
        </p:spPr>
        <p:txBody>
          <a:bodyPr/>
          <a:lstStyle/>
          <a:p>
            <a:endParaRPr lang="en-US" dirty="0"/>
          </a:p>
        </p:txBody>
      </p:sp>
    </p:spTree>
    <p:extLst>
      <p:ext uri="{BB962C8B-B14F-4D97-AF65-F5344CB8AC3E}">
        <p14:creationId xmlns:p14="http://schemas.microsoft.com/office/powerpoint/2010/main" val="99153808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457200"/>
            <a:ext cx="9144000" cy="3657600"/>
          </a:xfrm>
        </p:spPr>
        <p:txBody>
          <a:bodyPr>
            <a:normAutofit/>
          </a:bodyPr>
          <a:lstStyle/>
          <a:p>
            <a:r>
              <a:rPr lang="en-US" dirty="0" smtClean="0"/>
              <a:t>8.	 The Poverty Point site serves as proof that mound building in the eastern United States was very ______</a:t>
            </a:r>
            <a:r>
              <a:rPr lang="en-US" b="1" dirty="0" smtClean="0">
                <a:solidFill>
                  <a:srgbClr val="FF0000"/>
                </a:solidFill>
              </a:rPr>
              <a:t>complex</a:t>
            </a:r>
            <a:r>
              <a:rPr lang="en-US" dirty="0" smtClean="0"/>
              <a:t>______.</a:t>
            </a:r>
            <a:br>
              <a:rPr lang="en-US" dirty="0" smtClean="0"/>
            </a:br>
            <a:endParaRPr lang="en-US" dirty="0"/>
          </a:p>
        </p:txBody>
      </p:sp>
      <p:sp>
        <p:nvSpPr>
          <p:cNvPr id="3" name="Content Placeholder 2"/>
          <p:cNvSpPr>
            <a:spLocks noGrp="1"/>
          </p:cNvSpPr>
          <p:nvPr>
            <p:ph idx="1"/>
          </p:nvPr>
        </p:nvSpPr>
        <p:spPr>
          <a:xfrm>
            <a:off x="457200" y="3810000"/>
            <a:ext cx="8229600" cy="2316163"/>
          </a:xfrm>
        </p:spPr>
        <p:txBody>
          <a:bodyPr/>
          <a:lstStyle/>
          <a:p>
            <a:endParaRPr lang="en-US" dirty="0"/>
          </a:p>
        </p:txBody>
      </p:sp>
    </p:spTree>
    <p:extLst>
      <p:ext uri="{BB962C8B-B14F-4D97-AF65-F5344CB8AC3E}">
        <p14:creationId xmlns:p14="http://schemas.microsoft.com/office/powerpoint/2010/main" val="118637744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1354</TotalTime>
  <Words>1893</Words>
  <Application>Microsoft Office PowerPoint</Application>
  <PresentationFormat>On-screen Show (4:3)</PresentationFormat>
  <Paragraphs>167</Paragraphs>
  <Slides>53</Slides>
  <Notes>0</Notes>
  <HiddenSlides>0</HiddenSlides>
  <MMClips>0</MMClips>
  <ScaleCrop>false</ScaleCrop>
  <HeadingPairs>
    <vt:vector size="4" baseType="variant">
      <vt:variant>
        <vt:lpstr>Theme</vt:lpstr>
      </vt:variant>
      <vt:variant>
        <vt:i4>1</vt:i4>
      </vt:variant>
      <vt:variant>
        <vt:lpstr>Slide Titles</vt:lpstr>
      </vt:variant>
      <vt:variant>
        <vt:i4>53</vt:i4>
      </vt:variant>
    </vt:vector>
  </HeadingPairs>
  <TitlesOfParts>
    <vt:vector size="54" baseType="lpstr">
      <vt:lpstr>Office Theme</vt:lpstr>
      <vt:lpstr>Poverty Point  Study Questions</vt:lpstr>
      <vt:lpstr>1.  What is Poverty Point? </vt:lpstr>
      <vt:lpstr>2.  Where is Poverty Point located? </vt:lpstr>
      <vt:lpstr>3. What was going on in the world at the time Poverty Point was being built? </vt:lpstr>
      <vt:lpstr>4. What were some differences in the Poverty Point Indians than others around them during this time? </vt:lpstr>
      <vt:lpstr>5. ___American Indians__ made the site's first mounds around   __1700 B.C. ____,     during the __Late Archaic _____ period. </vt:lpstr>
      <vt:lpstr>6. How long did the earth work tradition last? </vt:lpstr>
      <vt:lpstr>7. In that time, people moved nearly _2_ million cubic yards of earth to make the site. Assuming a large dump truck can haul 52 cubic yards of earth, it would have taken about _38,462_ dump truck loads of dirt to make Poverty Point! </vt:lpstr>
      <vt:lpstr>8.  The Poverty Point site serves as proof that mound building in the eastern United States was very ______complex______. </vt:lpstr>
      <vt:lpstr>9. Why did Native Americans come to Poverty Point? </vt:lpstr>
      <vt:lpstr>10. What mounds were built? Put them in chronological order and tell about each one. </vt:lpstr>
      <vt:lpstr>PowerPoint Presentation</vt:lpstr>
      <vt:lpstr>PowerPoint Presentation</vt:lpstr>
      <vt:lpstr>11. What river was the Poverty Point site built on? </vt:lpstr>
      <vt:lpstr>12. ___Rivers__ were the highways of the ancient world. What were they used for? </vt:lpstr>
      <vt:lpstr>13. What was one major problem with the Poverty Point site? </vt:lpstr>
      <vt:lpstr>14. People used ____dugouts____ to travel and haul their goods along these waterways. </vt:lpstr>
      <vt:lpstr>15. How was stone used at the Poverty Point site? Was it valuable? </vt:lpstr>
      <vt:lpstr>16. What is the most common artifact found at Poverty Point? What was it used for? </vt:lpstr>
      <vt:lpstr>17. One reason people built the site where they did was because __food__was so abundant nearby.   Natural wetlands, grasslands, woods and rivers surround the site. These areas offered people a rich and varied diet. </vt:lpstr>
      <vt:lpstr>18.  What kinds of plant food were found at the Poverty Point site? </vt:lpstr>
      <vt:lpstr>19. What other types of food did the Poverty Point Indians eat? </vt:lpstr>
      <vt:lpstr>20. Give reasons why not many animal bones are found at the Poverty Point site </vt:lpstr>
      <vt:lpstr>21. What are plummets?  </vt:lpstr>
      <vt:lpstr>22. Why did American Indians build the mounds at Poverty Point?  </vt:lpstr>
      <vt:lpstr>23. Have there ever been any burials found at Poverty Point? </vt:lpstr>
      <vt:lpstr>24. What kind of religion did the American Indians of Poverty Point practice? </vt:lpstr>
      <vt:lpstr>25. Why did the American Indians who built Poverty Point use spears and darts instead of bows and arrows? </vt:lpstr>
      <vt:lpstr>26.  What do  we know about ceremonial life of the Poverty Point Indians? </vt:lpstr>
      <vt:lpstr>27. What were Poverty Point figurines? Why is it so hard to tell what the figurines are meant to be? </vt:lpstr>
      <vt:lpstr>28. People living at the site would have been able to get almost anything they needed through __trade___, including __news__. </vt:lpstr>
      <vt:lpstr>29. In the Late Archaic period, most people lived in __small groups___.  This was not the case at the Poverty Point site.  At its peak,__hundreds__ of people lived at the site, maybe more </vt:lpstr>
      <vt:lpstr>30. What is an anthropologist? </vt:lpstr>
      <vt:lpstr>31. Why were the ridges built? What is a causeway? </vt:lpstr>
      <vt:lpstr>32. What was the Plaza? </vt:lpstr>
      <vt:lpstr>33. What were the docks? </vt:lpstr>
      <vt:lpstr>34. What was an Atlatl? </vt:lpstr>
      <vt:lpstr>35. What was a Gorgets? </vt:lpstr>
      <vt:lpstr>36. What is daub?  What was it used for? </vt:lpstr>
      <vt:lpstr>37. What are Microliths?  What were they used for? </vt:lpstr>
      <vt:lpstr>38. One of the most unusual artifact types researchers have found at the site is the   red jasper "pot-bellied" owl pendant. These ground stone pendants are very rare, only 30 were found in the United States</vt:lpstr>
      <vt:lpstr>39. What were the pipes found at Poverty Point used for? </vt:lpstr>
      <vt:lpstr>40. The people at Poverty Point were among the first in Louisiana to use ____pottery_____. American Indians also made __pottery_ at Poverty Point. </vt:lpstr>
      <vt:lpstr>41. What was added to the pottery, so that it would not crack while being fired? </vt:lpstr>
      <vt:lpstr>42. What were cooking stones? List the types of cooking stones </vt:lpstr>
      <vt:lpstr>43. Describe the cooking process </vt:lpstr>
      <vt:lpstr>44. What were Projectile Points? Different types of Projectile Points? </vt:lpstr>
      <vt:lpstr>45. Why have researchers found more spear points that arrowheads? </vt:lpstr>
      <vt:lpstr>46. What were soapstone bowls? </vt:lpstr>
      <vt:lpstr>47. How did the American Indians of Poverty Point dress? </vt:lpstr>
      <vt:lpstr>48. Why did European settlers who farmed on the site choose the name Poverty Point? </vt:lpstr>
      <vt:lpstr>49. How far down did archaeologists have to dig to find artifacts at the site? </vt:lpstr>
      <vt:lpstr>50. How do archaeologists know if a mound is natural or built by people?</vt:lpstr>
    </vt:vector>
  </TitlesOfParts>
  <Company>OPSB</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Poverty Point  Study Questions</dc:title>
  <dc:creator>user</dc:creator>
  <cp:lastModifiedBy>user</cp:lastModifiedBy>
  <cp:revision>18</cp:revision>
  <cp:lastPrinted>2019-05-08T15:14:38Z</cp:lastPrinted>
  <dcterms:created xsi:type="dcterms:W3CDTF">2019-05-07T16:47:31Z</dcterms:created>
  <dcterms:modified xsi:type="dcterms:W3CDTF">2019-05-08T15:22:03Z</dcterms:modified>
</cp:coreProperties>
</file>