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104"/>
  </p:notesMasterIdLst>
  <p:sldIdLst>
    <p:sldId id="256" r:id="rId5"/>
    <p:sldId id="377" r:id="rId6"/>
    <p:sldId id="261" r:id="rId7"/>
    <p:sldId id="336" r:id="rId8"/>
    <p:sldId id="263" r:id="rId9"/>
    <p:sldId id="264" r:id="rId10"/>
    <p:sldId id="265" r:id="rId11"/>
    <p:sldId id="385" r:id="rId12"/>
    <p:sldId id="378" r:id="rId13"/>
    <p:sldId id="266" r:id="rId14"/>
    <p:sldId id="382" r:id="rId15"/>
    <p:sldId id="269" r:id="rId16"/>
    <p:sldId id="379" r:id="rId17"/>
    <p:sldId id="259" r:id="rId18"/>
    <p:sldId id="300" r:id="rId19"/>
    <p:sldId id="260" r:id="rId20"/>
    <p:sldId id="298" r:id="rId21"/>
    <p:sldId id="349" r:id="rId22"/>
    <p:sldId id="387" r:id="rId23"/>
    <p:sldId id="326" r:id="rId24"/>
    <p:sldId id="327" r:id="rId25"/>
    <p:sldId id="388" r:id="rId26"/>
    <p:sldId id="350" r:id="rId27"/>
    <p:sldId id="323" r:id="rId28"/>
    <p:sldId id="389" r:id="rId29"/>
    <p:sldId id="351" r:id="rId30"/>
    <p:sldId id="380" r:id="rId31"/>
    <p:sldId id="299" r:id="rId32"/>
    <p:sldId id="319" r:id="rId33"/>
    <p:sldId id="302" r:id="rId34"/>
    <p:sldId id="303" r:id="rId35"/>
    <p:sldId id="304" r:id="rId36"/>
    <p:sldId id="305" r:id="rId37"/>
    <p:sldId id="306" r:id="rId38"/>
    <p:sldId id="307" r:id="rId39"/>
    <p:sldId id="308" r:id="rId40"/>
    <p:sldId id="317" r:id="rId41"/>
    <p:sldId id="320" r:id="rId42"/>
    <p:sldId id="309" r:id="rId43"/>
    <p:sldId id="310" r:id="rId44"/>
    <p:sldId id="311" r:id="rId45"/>
    <p:sldId id="312" r:id="rId46"/>
    <p:sldId id="318" r:id="rId47"/>
    <p:sldId id="321" r:id="rId48"/>
    <p:sldId id="313" r:id="rId49"/>
    <p:sldId id="314" r:id="rId50"/>
    <p:sldId id="315" r:id="rId51"/>
    <p:sldId id="316" r:id="rId52"/>
    <p:sldId id="381" r:id="rId53"/>
    <p:sldId id="271" r:id="rId54"/>
    <p:sldId id="275" r:id="rId55"/>
    <p:sldId id="338" r:id="rId56"/>
    <p:sldId id="339" r:id="rId57"/>
    <p:sldId id="340" r:id="rId58"/>
    <p:sldId id="345" r:id="rId59"/>
    <p:sldId id="280" r:id="rId60"/>
    <p:sldId id="341" r:id="rId61"/>
    <p:sldId id="331" r:id="rId62"/>
    <p:sldId id="342" r:id="rId63"/>
    <p:sldId id="283" r:id="rId64"/>
    <p:sldId id="332" r:id="rId65"/>
    <p:sldId id="281" r:id="rId66"/>
    <p:sldId id="282" r:id="rId67"/>
    <p:sldId id="333" r:id="rId68"/>
    <p:sldId id="343" r:id="rId69"/>
    <p:sldId id="284" r:id="rId70"/>
    <p:sldId id="285" r:id="rId71"/>
    <p:sldId id="344" r:id="rId72"/>
    <p:sldId id="354" r:id="rId73"/>
    <p:sldId id="383" r:id="rId74"/>
    <p:sldId id="291" r:id="rId75"/>
    <p:sldId id="384" r:id="rId76"/>
    <p:sldId id="287" r:id="rId77"/>
    <p:sldId id="294" r:id="rId78"/>
    <p:sldId id="293" r:id="rId79"/>
    <p:sldId id="295" r:id="rId80"/>
    <p:sldId id="296" r:id="rId81"/>
    <p:sldId id="346" r:id="rId82"/>
    <p:sldId id="358" r:id="rId83"/>
    <p:sldId id="360" r:id="rId84"/>
    <p:sldId id="288" r:id="rId85"/>
    <p:sldId id="356" r:id="rId86"/>
    <p:sldId id="386" r:id="rId87"/>
    <p:sldId id="369" r:id="rId88"/>
    <p:sldId id="370" r:id="rId89"/>
    <p:sldId id="371" r:id="rId90"/>
    <p:sldId id="372" r:id="rId91"/>
    <p:sldId id="373" r:id="rId92"/>
    <p:sldId id="374" r:id="rId93"/>
    <p:sldId id="366" r:id="rId94"/>
    <p:sldId id="367" r:id="rId95"/>
    <p:sldId id="368" r:id="rId96"/>
    <p:sldId id="365" r:id="rId97"/>
    <p:sldId id="364" r:id="rId98"/>
    <p:sldId id="375" r:id="rId99"/>
    <p:sldId id="359" r:id="rId100"/>
    <p:sldId id="363" r:id="rId101"/>
    <p:sldId id="376" r:id="rId102"/>
    <p:sldId id="355" r:id="rId103"/>
  </p:sldIdLst>
  <p:sldSz cx="9144000" cy="5143500" type="screen16x9"/>
  <p:notesSz cx="6858000" cy="9144000"/>
  <p:embeddedFontLst>
    <p:embeddedFont>
      <p:font typeface="Barlow" panose="020B0604020202020204" charset="0"/>
      <p:regular r:id="rId105"/>
      <p:bold r:id="rId106"/>
      <p:italic r:id="rId107"/>
      <p:boldItalic r:id="rId108"/>
    </p:embeddedFont>
    <p:embeddedFont>
      <p:font typeface="Calibri" panose="020F0502020204030204" pitchFamily="34" charset="0"/>
      <p:regular r:id="rId109"/>
      <p:bold r:id="rId110"/>
      <p:italic r:id="rId111"/>
      <p:boldItalic r:id="rId112"/>
    </p:embeddedFont>
    <p:embeddedFont>
      <p:font typeface="Merriweather" panose="020B0604020202020204" charset="0"/>
      <p:regular r:id="rId113"/>
      <p:bold r:id="rId114"/>
      <p:italic r:id="rId115"/>
      <p:boldItalic r:id="rId116"/>
    </p:embeddedFont>
    <p:embeddedFont>
      <p:font typeface="Roboto" panose="02000000000000000000" pitchFamily="2" charset="0"/>
      <p:regular r:id="rId117"/>
      <p:bold r:id="rId118"/>
      <p:italic r:id="rId119"/>
      <p:boldItalic r:id="rId1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1" clrIdx="0">
    <p:extLst>
      <p:ext uri="{19B8F6BF-5375-455C-9EA6-DF929625EA0E}">
        <p15:presenceInfo xmlns:p15="http://schemas.microsoft.com/office/powerpoint/2012/main" userId="S::urn:spo:anon#4068dbc77c1f854fffb0ef07aea4789c2c20ffa918fde6362c0fdc68870da2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D62CFF-A50D-AAB5-BB80-5018688678F0}" v="1911" dt="2021-07-19T19:35:21.316"/>
    <p1510:client id="{8E256E89-B760-B2DB-ED2D-1F2104EB0C10}" v="6" dt="2021-07-22T13:12:36.781"/>
  </p1510:revLst>
</p1510:revInfo>
</file>

<file path=ppt/tableStyles.xml><?xml version="1.0" encoding="utf-8"?>
<a:tblStyleLst xmlns:a="http://schemas.openxmlformats.org/drawingml/2006/main" def="{04F4368D-BC9D-4793-A5D6-9C6275319D69}">
  <a:tblStyle styleId="{04F4368D-BC9D-4793-A5D6-9C6275319D6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EC3A6B8-E0C7-4096-BEB1-255010F2768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13.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8.fntdata"/><Relationship Id="rId16" Type="http://schemas.openxmlformats.org/officeDocument/2006/relationships/slide" Target="slides/slide12.xml"/><Relationship Id="rId107" Type="http://schemas.openxmlformats.org/officeDocument/2006/relationships/font" Target="fonts/font3.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font" Target="fonts/font9.fntdata"/><Relationship Id="rId118" Type="http://schemas.openxmlformats.org/officeDocument/2006/relationships/font" Target="fonts/font14.fntdata"/><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font" Target="fonts/font4.fntdata"/><Relationship Id="rId124"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font" Target="fonts/font10.fntdata"/><Relationship Id="rId119" Type="http://schemas.openxmlformats.org/officeDocument/2006/relationships/font" Target="fonts/font15.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5.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120" Type="http://schemas.openxmlformats.org/officeDocument/2006/relationships/font" Target="fonts/font16.fntdata"/><Relationship Id="rId125"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6.fntdata"/><Relationship Id="rId115" Type="http://schemas.openxmlformats.org/officeDocument/2006/relationships/font" Target="fonts/font11.fntdata"/><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font" Target="fonts/font1.fntdata"/><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font" Target="fonts/font7.fntdata"/><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font" Target="fonts/font2.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07:13:50.601" idx="1">
    <p:pos x="5587" y="1071"/>
    <p:text>Add strategies to be implemented here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df23395a38_1_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df23395a38_1_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f23395a38_1_4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f23395a38_1_4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4360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f23395a38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f23395a3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23395a38_1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f23395a38_1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594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eaacbefa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eaacbefa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deaacbefa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deaacbefa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4640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df23395a38_1_4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df23395a38_1_4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2189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4496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502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831714e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8831714e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1082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749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7497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474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7577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23395a38_1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f23395a38_1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905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5968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831714e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8831714e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5593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78403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080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1346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df23395a38_1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df23395a38_1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160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723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27379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25640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769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831714e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8831714e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88790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7555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556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691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74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c8831714e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c8831714e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1950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27084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8831714e1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8831714e1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669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626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345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1221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192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23395a38_1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f23395a38_1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7188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fdb13e72f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dfdb13e72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df23395a38_1_36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df23395a38_1_36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e957d7a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e957d7a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df23395a38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df23395a3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de957d7a1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de957d7a1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1796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de957d7a12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de957d7a1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fdb13e72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fdb13e72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9177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e957d7a1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e957d7a1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de957d7a1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de957d7a1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e957d7a1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e957d7a1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0006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c8831714e1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c8831714e1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cf607d55d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cf607d55d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f23395a38_1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df23395a38_1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00349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cf607d55d0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cf607d55d0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df23395a38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df23395a3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f23395a38_1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df23395a38_1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0504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f607d55d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cf607d55d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df23395a38_1_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df23395a38_1_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c8831714e1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c8831714e1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c8831714e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c8831714e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eaacbefa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deaacbefa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cf607d55d0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cf607d55d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56601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f23395a38_1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f23395a38_1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83331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f23395a38_1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f23395a38_1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df23395a38_1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df23395a38_1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734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df23395a38_1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df23395a38_1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deaacbefa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deaacbefa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78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23395a38_1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f23395a38_1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059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f23395a38_1_3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f23395a38_1_3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65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s://forms.gle/wwdRS3XyA1AvCtq38"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hyperlink" Target="mailto:m.munoz2@lajoyaisd.net" TargetMode="External"/><Relationship Id="rId2" Type="http://schemas.openxmlformats.org/officeDocument/2006/relationships/notesSlide" Target="../notesSlides/notesSlide65.xml"/><Relationship Id="rId1" Type="http://schemas.openxmlformats.org/officeDocument/2006/relationships/slideLayout" Target="../slideLayouts/slideLayout10.xml"/><Relationship Id="rId5" Type="http://schemas.openxmlformats.org/officeDocument/2006/relationships/image" Target="../media/image22.jpeg"/><Relationship Id="rId4" Type="http://schemas.openxmlformats.org/officeDocument/2006/relationships/hyperlink" Target="https://forms.gle/wwdRS3XyA1AvCtq38"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hyperlink" Target="mailto:m.munoz2@lajoyaisd.net" TargetMode="Externa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La Joya ISD Learning Recovery and Acceleration Plan for the 2021 – 2022 School Year</a:t>
            </a:r>
            <a:endParaRPr dirty="0"/>
          </a:p>
        </p:txBody>
      </p:sp>
      <p:sp>
        <p:nvSpPr>
          <p:cNvPr id="65" name="Google Shape;65;p13"/>
          <p:cNvSpPr txBox="1">
            <a:spLocks noGrp="1"/>
          </p:cNvSpPr>
          <p:nvPr>
            <p:ph type="body" idx="1"/>
          </p:nvPr>
        </p:nvSpPr>
        <p:spPr>
          <a:xfrm>
            <a:off x="4671300" y="465400"/>
            <a:ext cx="4086000" cy="1138800"/>
          </a:xfrm>
          <a:prstGeom prst="rect">
            <a:avLst/>
          </a:prstGeom>
        </p:spPr>
        <p:txBody>
          <a:bodyPr spcFirstLastPara="1" wrap="square" lIns="91425" tIns="91425" rIns="91425" bIns="91425" anchor="t" anchorCtr="0">
            <a:noAutofit/>
          </a:bodyPr>
          <a:lstStyle/>
          <a:p>
            <a:pPr marL="0" indent="0" algn="ctr">
              <a:lnSpc>
                <a:spcPct val="95000"/>
              </a:lnSpc>
              <a:buSzPts val="1018"/>
              <a:buNone/>
            </a:pPr>
            <a:r>
              <a:rPr lang="en" sz="2200" b="1" dirty="0">
                <a:solidFill>
                  <a:schemeClr val="accent4"/>
                </a:solidFill>
                <a:latin typeface="Merriweather"/>
              </a:rPr>
              <a:t>Community &amp; School Board Presentation </a:t>
            </a:r>
            <a:endParaRPr lang="en-US" sz="2200" b="1" dirty="0">
              <a:solidFill>
                <a:schemeClr val="accent4"/>
              </a:solidFill>
              <a:latin typeface="Merriweather"/>
            </a:endParaRPr>
          </a:p>
          <a:p>
            <a:pPr marL="0" indent="0" algn="ctr">
              <a:lnSpc>
                <a:spcPct val="95000"/>
              </a:lnSpc>
              <a:spcBef>
                <a:spcPts val="1200"/>
              </a:spcBef>
              <a:spcAft>
                <a:spcPts val="1200"/>
              </a:spcAft>
              <a:buSzPts val="1018"/>
              <a:buNone/>
            </a:pPr>
            <a:r>
              <a:rPr lang="en" sz="1700" b="1" dirty="0">
                <a:solidFill>
                  <a:schemeClr val="accent4"/>
                </a:solidFill>
                <a:latin typeface="Merriweather"/>
              </a:rPr>
              <a:t>July 19, 2021</a:t>
            </a:r>
            <a:endParaRPr sz="1700" b="1" dirty="0">
              <a:solidFill>
                <a:schemeClr val="accent4"/>
              </a:solidFill>
              <a:latin typeface="Merriweather"/>
            </a:endParaRPr>
          </a:p>
        </p:txBody>
      </p:sp>
      <p:pic>
        <p:nvPicPr>
          <p:cNvPr id="66" name="Google Shape;66;p13"/>
          <p:cNvPicPr preferRelativeResize="0"/>
          <p:nvPr/>
        </p:nvPicPr>
        <p:blipFill>
          <a:blip r:embed="rId3">
            <a:alphaModFix/>
          </a:blip>
          <a:stretch>
            <a:fillRect/>
          </a:stretch>
        </p:blipFill>
        <p:spPr>
          <a:xfrm>
            <a:off x="5326600" y="1860075"/>
            <a:ext cx="2760950" cy="2760950"/>
          </a:xfrm>
          <a:prstGeom prst="rect">
            <a:avLst/>
          </a:prstGeom>
          <a:noFill/>
          <a:ln>
            <a:noFill/>
          </a:ln>
        </p:spPr>
      </p:pic>
      <p:sp>
        <p:nvSpPr>
          <p:cNvPr id="2" name="Slide Number Placeholder 1">
            <a:extLst>
              <a:ext uri="{FF2B5EF4-FFF2-40B4-BE49-F238E27FC236}">
                <a16:creationId xmlns:a16="http://schemas.microsoft.com/office/drawing/2014/main" id="{215DE728-E2EF-E54A-869C-B84DD1B91D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RSSP: Project Set Up</a:t>
            </a:r>
            <a:endParaRPr dirty="0"/>
          </a:p>
        </p:txBody>
      </p:sp>
      <p:sp>
        <p:nvSpPr>
          <p:cNvPr id="139" name="Google Shape;139;p23"/>
          <p:cNvSpPr txBox="1"/>
          <p:nvPr/>
        </p:nvSpPr>
        <p:spPr>
          <a:xfrm>
            <a:off x="644250" y="1510950"/>
            <a:ext cx="7855500" cy="185252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00" dirty="0">
                <a:latin typeface="Roboto"/>
                <a:ea typeface="Roboto"/>
                <a:cs typeface="Roboto"/>
                <a:sym typeface="Roboto"/>
              </a:rPr>
              <a:t>Create a district-wide </a:t>
            </a:r>
            <a:r>
              <a:rPr lang="en" sz="1700" b="1" dirty="0">
                <a:latin typeface="Roboto"/>
                <a:ea typeface="Roboto"/>
                <a:cs typeface="Roboto"/>
                <a:sym typeface="Roboto"/>
              </a:rPr>
              <a:t>Learning Acceleration Taskforce</a:t>
            </a:r>
            <a:r>
              <a:rPr lang="en" sz="1700" dirty="0">
                <a:latin typeface="Roboto"/>
                <a:ea typeface="Roboto"/>
                <a:cs typeface="Roboto"/>
                <a:sym typeface="Roboto"/>
              </a:rPr>
              <a:t>: </a:t>
            </a:r>
            <a:endParaRPr sz="1700" dirty="0">
              <a:latin typeface="Roboto"/>
              <a:ea typeface="Roboto"/>
              <a:cs typeface="Roboto"/>
              <a:sym typeface="Roboto"/>
            </a:endParaRPr>
          </a:p>
          <a:p>
            <a:pPr marL="457200" lvl="0" indent="-317500" algn="l" rtl="0">
              <a:lnSpc>
                <a:spcPct val="115000"/>
              </a:lnSpc>
              <a:spcBef>
                <a:spcPts val="1000"/>
              </a:spcBef>
              <a:spcAft>
                <a:spcPts val="0"/>
              </a:spcAft>
              <a:buSzPts val="1400"/>
              <a:buFont typeface="Roboto"/>
              <a:buChar char="●"/>
            </a:pPr>
            <a:r>
              <a:rPr lang="en" dirty="0">
                <a:latin typeface="Roboto"/>
                <a:ea typeface="Roboto"/>
                <a:cs typeface="Roboto"/>
                <a:sym typeface="Roboto"/>
              </a:rPr>
              <a:t>The task force met weekly since April 23</a:t>
            </a:r>
            <a:endParaRPr dirty="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dirty="0">
                <a:latin typeface="Roboto"/>
                <a:ea typeface="Roboto"/>
                <a:cs typeface="Roboto"/>
                <a:sym typeface="Roboto"/>
              </a:rPr>
              <a:t>It was comprised of approximately 30 members representing campuses and central office departments </a:t>
            </a:r>
            <a:endParaRPr dirty="0">
              <a:latin typeface="Roboto"/>
              <a:ea typeface="Roboto"/>
              <a:cs typeface="Roboto"/>
              <a:sym typeface="Roboto"/>
            </a:endParaRPr>
          </a:p>
          <a:p>
            <a:pPr marL="457200" lvl="0" indent="-317500" algn="l" rtl="0">
              <a:lnSpc>
                <a:spcPct val="115000"/>
              </a:lnSpc>
              <a:spcBef>
                <a:spcPts val="0"/>
              </a:spcBef>
              <a:spcAft>
                <a:spcPts val="0"/>
              </a:spcAft>
              <a:buSzPts val="1400"/>
              <a:buFont typeface="Roboto"/>
              <a:buChar char="●"/>
            </a:pPr>
            <a:r>
              <a:rPr lang="en" dirty="0">
                <a:latin typeface="Roboto"/>
                <a:ea typeface="Roboto"/>
                <a:cs typeface="Roboto"/>
                <a:sym typeface="Roboto"/>
              </a:rPr>
              <a:t>The purpose of this task force was to review academic and stakeholder survey data and build a research-based plan to accelerate student learning</a:t>
            </a:r>
            <a:endParaRPr dirty="0">
              <a:latin typeface="Roboto"/>
              <a:ea typeface="Roboto"/>
              <a:cs typeface="Roboto"/>
              <a:sym typeface="Roboto"/>
            </a:endParaRPr>
          </a:p>
        </p:txBody>
      </p:sp>
      <p:pic>
        <p:nvPicPr>
          <p:cNvPr id="140" name="Google Shape;140;p23"/>
          <p:cNvPicPr preferRelativeResize="0"/>
          <p:nvPr/>
        </p:nvPicPr>
        <p:blipFill>
          <a:blip r:embed="rId3">
            <a:alphaModFix/>
          </a:blip>
          <a:stretch>
            <a:fillRect/>
          </a:stretch>
        </p:blipFill>
        <p:spPr>
          <a:xfrm>
            <a:off x="7539925" y="4248325"/>
            <a:ext cx="1338799" cy="669400"/>
          </a:xfrm>
          <a:prstGeom prst="rect">
            <a:avLst/>
          </a:prstGeom>
          <a:noFill/>
          <a:ln>
            <a:noFill/>
          </a:ln>
        </p:spPr>
      </p:pic>
      <p:sp>
        <p:nvSpPr>
          <p:cNvPr id="2" name="Slide Number Placeholder 1">
            <a:extLst>
              <a:ext uri="{FF2B5EF4-FFF2-40B4-BE49-F238E27FC236}">
                <a16:creationId xmlns:a16="http://schemas.microsoft.com/office/drawing/2014/main" id="{D55701FE-6940-9144-8295-75DFF6671C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262525"/>
            <a:ext cx="8670900" cy="964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latin typeface="Barlow"/>
                <a:ea typeface="Barlow"/>
                <a:cs typeface="Barlow"/>
                <a:sym typeface="Barlow"/>
              </a:rPr>
              <a:t>District-Wide Taskforce to plan to address unfinished learning for SY21-22</a:t>
            </a:r>
            <a:endParaRPr sz="2400" dirty="0">
              <a:latin typeface="Barlow"/>
              <a:ea typeface="Barlow"/>
              <a:cs typeface="Barlow"/>
              <a:sym typeface="Barlow"/>
            </a:endParaRPr>
          </a:p>
        </p:txBody>
      </p:sp>
      <p:sp>
        <p:nvSpPr>
          <p:cNvPr id="167" name="Google Shape;167;p27"/>
          <p:cNvSpPr/>
          <p:nvPr/>
        </p:nvSpPr>
        <p:spPr>
          <a:xfrm>
            <a:off x="1071100" y="2818700"/>
            <a:ext cx="865200" cy="76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7"/>
          <p:cNvSpPr/>
          <p:nvPr/>
        </p:nvSpPr>
        <p:spPr>
          <a:xfrm>
            <a:off x="1006725" y="2150706"/>
            <a:ext cx="1277400" cy="96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Barlow"/>
                <a:ea typeface="Barlow"/>
                <a:cs typeface="Barlow"/>
                <a:sym typeface="Barlow"/>
              </a:rPr>
              <a:t>Elementary Planning Committee</a:t>
            </a:r>
            <a:endParaRPr sz="1200">
              <a:solidFill>
                <a:srgbClr val="FFFFFF"/>
              </a:solidFill>
              <a:latin typeface="Barlow"/>
              <a:ea typeface="Barlow"/>
              <a:cs typeface="Barlow"/>
              <a:sym typeface="Barlow"/>
            </a:endParaRPr>
          </a:p>
        </p:txBody>
      </p:sp>
      <p:sp>
        <p:nvSpPr>
          <p:cNvPr id="169" name="Google Shape;169;p27"/>
          <p:cNvSpPr/>
          <p:nvPr/>
        </p:nvSpPr>
        <p:spPr>
          <a:xfrm>
            <a:off x="2334129" y="2150706"/>
            <a:ext cx="1277400" cy="96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a:solidFill>
                  <a:srgbClr val="FFFFFF"/>
                </a:solidFill>
                <a:latin typeface="Barlow"/>
                <a:ea typeface="Barlow"/>
                <a:cs typeface="Barlow"/>
                <a:sym typeface="Barlow"/>
              </a:rPr>
              <a:t>Middle School Planning Committee</a:t>
            </a:r>
            <a:endParaRPr sz="1200">
              <a:solidFill>
                <a:srgbClr val="FFFFFF"/>
              </a:solidFill>
              <a:latin typeface="Barlow"/>
              <a:ea typeface="Barlow"/>
              <a:cs typeface="Barlow"/>
              <a:sym typeface="Barlow"/>
            </a:endParaRPr>
          </a:p>
        </p:txBody>
      </p:sp>
      <p:sp>
        <p:nvSpPr>
          <p:cNvPr id="170" name="Google Shape;170;p27"/>
          <p:cNvSpPr/>
          <p:nvPr/>
        </p:nvSpPr>
        <p:spPr>
          <a:xfrm>
            <a:off x="3661532" y="2150706"/>
            <a:ext cx="1277400" cy="96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200">
                <a:solidFill>
                  <a:srgbClr val="FFFFFF"/>
                </a:solidFill>
                <a:latin typeface="Barlow"/>
                <a:ea typeface="Barlow"/>
                <a:cs typeface="Barlow"/>
                <a:sym typeface="Barlow"/>
              </a:rPr>
              <a:t>High School Planning Committee</a:t>
            </a:r>
            <a:endParaRPr sz="1200">
              <a:solidFill>
                <a:srgbClr val="FFFFFF"/>
              </a:solidFill>
              <a:latin typeface="Barlow"/>
              <a:ea typeface="Barlow"/>
              <a:cs typeface="Barlow"/>
              <a:sym typeface="Barlow"/>
            </a:endParaRPr>
          </a:p>
        </p:txBody>
      </p:sp>
      <p:sp>
        <p:nvSpPr>
          <p:cNvPr id="171" name="Google Shape;171;p27"/>
          <p:cNvSpPr/>
          <p:nvPr/>
        </p:nvSpPr>
        <p:spPr>
          <a:xfrm>
            <a:off x="1006725" y="3153099"/>
            <a:ext cx="3932100" cy="730500"/>
          </a:xfrm>
          <a:prstGeom prst="rect">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Barlow"/>
                <a:ea typeface="Barlow"/>
                <a:cs typeface="Barlow"/>
                <a:sym typeface="Barlow"/>
              </a:rPr>
              <a:t>District-level Leadership + Support</a:t>
            </a:r>
            <a:endParaRPr sz="1200">
              <a:solidFill>
                <a:srgbClr val="FFFFFF"/>
              </a:solidFill>
              <a:latin typeface="Barlow"/>
              <a:ea typeface="Barlow"/>
              <a:cs typeface="Barlow"/>
              <a:sym typeface="Barlow"/>
            </a:endParaRPr>
          </a:p>
        </p:txBody>
      </p:sp>
      <p:sp>
        <p:nvSpPr>
          <p:cNvPr id="172" name="Google Shape;172;p27"/>
          <p:cNvSpPr/>
          <p:nvPr/>
        </p:nvSpPr>
        <p:spPr>
          <a:xfrm rot="5400000">
            <a:off x="2844400" y="-23550"/>
            <a:ext cx="253200" cy="3906000"/>
          </a:xfrm>
          <a:prstGeom prst="leftBrace">
            <a:avLst>
              <a:gd name="adj1" fmla="val 50000"/>
              <a:gd name="adj2" fmla="val 49322"/>
            </a:avLst>
          </a:prstGeom>
          <a:noFill/>
          <a:ln w="28575" cap="flat" cmpd="sng">
            <a:solidFill>
              <a:srgbClr val="FBBC0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Barlow"/>
              <a:ea typeface="Barlow"/>
              <a:cs typeface="Barlow"/>
              <a:sym typeface="Barlow"/>
            </a:endParaRPr>
          </a:p>
        </p:txBody>
      </p:sp>
      <p:sp>
        <p:nvSpPr>
          <p:cNvPr id="173" name="Google Shape;173;p27"/>
          <p:cNvSpPr txBox="1"/>
          <p:nvPr/>
        </p:nvSpPr>
        <p:spPr>
          <a:xfrm>
            <a:off x="1006775" y="1473500"/>
            <a:ext cx="40821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Barlow"/>
                <a:ea typeface="Barlow"/>
                <a:cs typeface="Barlow"/>
                <a:sym typeface="Barlow"/>
              </a:rPr>
              <a:t>La Joya  ISD Learning Recovery and Acceleration Taskforce</a:t>
            </a:r>
            <a:endParaRPr sz="1200">
              <a:latin typeface="Barlow"/>
              <a:ea typeface="Barlow"/>
              <a:cs typeface="Barlow"/>
              <a:sym typeface="Barlow"/>
            </a:endParaRPr>
          </a:p>
        </p:txBody>
      </p:sp>
      <p:pic>
        <p:nvPicPr>
          <p:cNvPr id="175" name="Google Shape;175;p27"/>
          <p:cNvPicPr preferRelativeResize="0"/>
          <p:nvPr/>
        </p:nvPicPr>
        <p:blipFill>
          <a:blip r:embed="rId3">
            <a:alphaModFix/>
          </a:blip>
          <a:stretch>
            <a:fillRect/>
          </a:stretch>
        </p:blipFill>
        <p:spPr>
          <a:xfrm>
            <a:off x="5722950" y="1473500"/>
            <a:ext cx="2513575" cy="2513575"/>
          </a:xfrm>
          <a:prstGeom prst="rect">
            <a:avLst/>
          </a:prstGeom>
          <a:noFill/>
          <a:ln>
            <a:noFill/>
          </a:ln>
        </p:spPr>
      </p:pic>
      <p:sp>
        <p:nvSpPr>
          <p:cNvPr id="2" name="Slide Number Placeholder 1">
            <a:extLst>
              <a:ext uri="{FF2B5EF4-FFF2-40B4-BE49-F238E27FC236}">
                <a16:creationId xmlns:a16="http://schemas.microsoft.com/office/drawing/2014/main" id="{F864FBE5-CA4E-6A46-8BD2-F3C0A8C5E0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67460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RSSP Planning Committee</a:t>
            </a:r>
            <a:endParaRPr/>
          </a:p>
        </p:txBody>
      </p:sp>
      <p:graphicFrame>
        <p:nvGraphicFramePr>
          <p:cNvPr id="160" name="Google Shape;160;p26"/>
          <p:cNvGraphicFramePr/>
          <p:nvPr>
            <p:extLst>
              <p:ext uri="{D42A27DB-BD31-4B8C-83A1-F6EECF244321}">
                <p14:modId xmlns:p14="http://schemas.microsoft.com/office/powerpoint/2010/main" val="576023840"/>
              </p:ext>
            </p:extLst>
          </p:nvPr>
        </p:nvGraphicFramePr>
        <p:xfrm>
          <a:off x="371875" y="1742466"/>
          <a:ext cx="8520600" cy="1859235"/>
        </p:xfrm>
        <a:graphic>
          <a:graphicData uri="http://schemas.openxmlformats.org/drawingml/2006/table">
            <a:tbl>
              <a:tblPr>
                <a:noFill/>
                <a:tableStyleId>{04F4368D-BC9D-4793-A5D6-9C6275319D69}</a:tableStyleId>
              </a:tblPr>
              <a:tblGrid>
                <a:gridCol w="2130150">
                  <a:extLst>
                    <a:ext uri="{9D8B030D-6E8A-4147-A177-3AD203B41FA5}">
                      <a16:colId xmlns:a16="http://schemas.microsoft.com/office/drawing/2014/main" val="20000"/>
                    </a:ext>
                  </a:extLst>
                </a:gridCol>
                <a:gridCol w="2130150">
                  <a:extLst>
                    <a:ext uri="{9D8B030D-6E8A-4147-A177-3AD203B41FA5}">
                      <a16:colId xmlns:a16="http://schemas.microsoft.com/office/drawing/2014/main" val="20001"/>
                    </a:ext>
                  </a:extLst>
                </a:gridCol>
                <a:gridCol w="2130150">
                  <a:extLst>
                    <a:ext uri="{9D8B030D-6E8A-4147-A177-3AD203B41FA5}">
                      <a16:colId xmlns:a16="http://schemas.microsoft.com/office/drawing/2014/main" val="20002"/>
                    </a:ext>
                  </a:extLst>
                </a:gridCol>
                <a:gridCol w="2130150">
                  <a:extLst>
                    <a:ext uri="{9D8B030D-6E8A-4147-A177-3AD203B41FA5}">
                      <a16:colId xmlns:a16="http://schemas.microsoft.com/office/drawing/2014/main" val="20003"/>
                    </a:ext>
                  </a:extLst>
                </a:gridCol>
              </a:tblGrid>
              <a:tr h="396225">
                <a:tc>
                  <a:txBody>
                    <a:bodyPr/>
                    <a:lstStyle/>
                    <a:p>
                      <a:pPr marL="0" lvl="0" indent="0" algn="l" rtl="0">
                        <a:spcBef>
                          <a:spcPts val="0"/>
                        </a:spcBef>
                        <a:spcAft>
                          <a:spcPts val="0"/>
                        </a:spcAft>
                        <a:buNone/>
                      </a:pPr>
                      <a:r>
                        <a:rPr lang="en">
                          <a:solidFill>
                            <a:schemeClr val="lt1"/>
                          </a:solidFill>
                          <a:latin typeface="Roboto"/>
                          <a:ea typeface="Roboto"/>
                          <a:cs typeface="Roboto"/>
                          <a:sym typeface="Roboto"/>
                        </a:rPr>
                        <a:t>District Level</a:t>
                      </a:r>
                      <a:endParaRPr>
                        <a:solidFill>
                          <a:schemeClr val="lt1"/>
                        </a:solidFill>
                        <a:latin typeface="Roboto"/>
                        <a:ea typeface="Roboto"/>
                        <a:cs typeface="Roboto"/>
                        <a:sym typeface="Roboto"/>
                      </a:endParaRPr>
                    </a:p>
                  </a:txBody>
                  <a:tcPr marL="91425" marR="91425" marT="91425" marB="91425">
                    <a:solidFill>
                      <a:schemeClr val="dk1"/>
                    </a:solidFill>
                  </a:tcPr>
                </a:tc>
                <a:tc>
                  <a:txBody>
                    <a:bodyPr/>
                    <a:lstStyle/>
                    <a:p>
                      <a:pPr marL="0" lvl="0" indent="0" algn="l" rtl="0">
                        <a:spcBef>
                          <a:spcPts val="0"/>
                        </a:spcBef>
                        <a:spcAft>
                          <a:spcPts val="0"/>
                        </a:spcAft>
                        <a:buNone/>
                      </a:pPr>
                      <a:r>
                        <a:rPr lang="en">
                          <a:solidFill>
                            <a:schemeClr val="lt1"/>
                          </a:solidFill>
                          <a:latin typeface="Roboto"/>
                          <a:ea typeface="Roboto"/>
                          <a:cs typeface="Roboto"/>
                          <a:sym typeface="Roboto"/>
                        </a:rPr>
                        <a:t>Elementary</a:t>
                      </a:r>
                      <a:endParaRPr>
                        <a:solidFill>
                          <a:schemeClr val="lt1"/>
                        </a:solidFill>
                        <a:latin typeface="Roboto"/>
                        <a:ea typeface="Roboto"/>
                        <a:cs typeface="Roboto"/>
                        <a:sym typeface="Roboto"/>
                      </a:endParaRPr>
                    </a:p>
                  </a:txBody>
                  <a:tcPr marL="91425" marR="91425" marT="91425" marB="91425">
                    <a:solidFill>
                      <a:schemeClr val="dk1"/>
                    </a:solidFill>
                  </a:tcPr>
                </a:tc>
                <a:tc>
                  <a:txBody>
                    <a:bodyPr/>
                    <a:lstStyle/>
                    <a:p>
                      <a:pPr marL="0" lvl="0" indent="0" algn="l" rtl="0">
                        <a:spcBef>
                          <a:spcPts val="0"/>
                        </a:spcBef>
                        <a:spcAft>
                          <a:spcPts val="0"/>
                        </a:spcAft>
                        <a:buNone/>
                      </a:pPr>
                      <a:r>
                        <a:rPr lang="en">
                          <a:solidFill>
                            <a:schemeClr val="lt1"/>
                          </a:solidFill>
                          <a:latin typeface="Roboto"/>
                          <a:ea typeface="Roboto"/>
                          <a:cs typeface="Roboto"/>
                          <a:sym typeface="Roboto"/>
                        </a:rPr>
                        <a:t>Middle School </a:t>
                      </a:r>
                      <a:endParaRPr>
                        <a:solidFill>
                          <a:schemeClr val="lt1"/>
                        </a:solidFill>
                        <a:latin typeface="Roboto"/>
                        <a:ea typeface="Roboto"/>
                        <a:cs typeface="Roboto"/>
                        <a:sym typeface="Roboto"/>
                      </a:endParaRPr>
                    </a:p>
                  </a:txBody>
                  <a:tcPr marL="91425" marR="91425" marT="91425" marB="91425">
                    <a:solidFill>
                      <a:schemeClr val="dk1"/>
                    </a:solidFill>
                  </a:tcPr>
                </a:tc>
                <a:tc>
                  <a:txBody>
                    <a:bodyPr/>
                    <a:lstStyle/>
                    <a:p>
                      <a:pPr marL="0" lvl="0" indent="0" algn="l" rtl="0">
                        <a:spcBef>
                          <a:spcPts val="0"/>
                        </a:spcBef>
                        <a:spcAft>
                          <a:spcPts val="0"/>
                        </a:spcAft>
                        <a:buNone/>
                      </a:pPr>
                      <a:r>
                        <a:rPr lang="en">
                          <a:solidFill>
                            <a:schemeClr val="lt1"/>
                          </a:solidFill>
                          <a:latin typeface="Roboto"/>
                          <a:ea typeface="Roboto"/>
                          <a:cs typeface="Roboto"/>
                          <a:sym typeface="Roboto"/>
                        </a:rPr>
                        <a:t>High School</a:t>
                      </a:r>
                      <a:endParaRPr>
                        <a:solidFill>
                          <a:schemeClr val="lt1"/>
                        </a:solidFill>
                        <a:latin typeface="Roboto"/>
                        <a:ea typeface="Roboto"/>
                        <a:cs typeface="Roboto"/>
                        <a:sym typeface="Roboto"/>
                      </a:endParaRPr>
                    </a:p>
                  </a:txBody>
                  <a:tcPr marL="91425" marR="91425" marT="91425" marB="91425">
                    <a:solidFill>
                      <a:schemeClr val="dk1"/>
                    </a:solidFill>
                  </a:tcPr>
                </a:tc>
                <a:extLst>
                  <a:ext uri="{0D108BD9-81ED-4DB2-BD59-A6C34878D82A}">
                    <a16:rowId xmlns:a16="http://schemas.microsoft.com/office/drawing/2014/main" val="10000"/>
                  </a:ext>
                </a:extLst>
              </a:tr>
              <a:tr h="822925">
                <a:tc>
                  <a:txBody>
                    <a:bodyPr/>
                    <a:lstStyle/>
                    <a:p>
                      <a:pPr marL="0" lvl="0" indent="0" algn="l" rtl="0">
                        <a:spcBef>
                          <a:spcPts val="0"/>
                        </a:spcBef>
                        <a:spcAft>
                          <a:spcPts val="0"/>
                        </a:spcAft>
                        <a:buNone/>
                      </a:pPr>
                      <a:r>
                        <a:rPr lang="en" dirty="0"/>
                        <a:t>Dr. Gisela Saenz</a:t>
                      </a:r>
                      <a:endParaRPr dirty="0"/>
                    </a:p>
                    <a:p>
                      <a:pPr marL="0" lvl="0" indent="0" algn="l" rtl="0">
                        <a:spcBef>
                          <a:spcPts val="0"/>
                        </a:spcBef>
                        <a:spcAft>
                          <a:spcPts val="0"/>
                        </a:spcAft>
                        <a:buNone/>
                      </a:pPr>
                      <a:r>
                        <a:rPr lang="en" dirty="0"/>
                        <a:t>Martin Munoz</a:t>
                      </a:r>
                      <a:endParaRPr dirty="0"/>
                    </a:p>
                    <a:p>
                      <a:pPr marL="0" lvl="0" indent="0" algn="l" rtl="0">
                        <a:spcBef>
                          <a:spcPts val="0"/>
                        </a:spcBef>
                        <a:spcAft>
                          <a:spcPts val="0"/>
                        </a:spcAft>
                        <a:buNone/>
                      </a:pPr>
                      <a:r>
                        <a:rPr lang="en" dirty="0"/>
                        <a:t>Ricardo Villarreal</a:t>
                      </a:r>
                      <a:endParaRPr dirty="0"/>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r>
                        <a:rPr lang="en" dirty="0"/>
                        <a:t>Executive Directors</a:t>
                      </a:r>
                      <a:endParaRPr dirty="0"/>
                    </a:p>
                    <a:p>
                      <a:pPr marL="0" lvl="0" indent="0" algn="l" rtl="0">
                        <a:spcBef>
                          <a:spcPts val="0"/>
                        </a:spcBef>
                        <a:spcAft>
                          <a:spcPts val="0"/>
                        </a:spcAft>
                        <a:buNone/>
                      </a:pPr>
                      <a:r>
                        <a:rPr lang="en" dirty="0"/>
                        <a:t>Content Coordinators</a:t>
                      </a:r>
                      <a:endParaRPr dirty="0"/>
                    </a:p>
                    <a:p>
                      <a:pPr marL="0" lvl="0" indent="0" algn="l" rtl="0">
                        <a:spcBef>
                          <a:spcPts val="0"/>
                        </a:spcBef>
                        <a:spcAft>
                          <a:spcPts val="0"/>
                        </a:spcAft>
                        <a:buNone/>
                      </a:pPr>
                      <a:r>
                        <a:rPr lang="en" dirty="0"/>
                        <a:t>Principals</a:t>
                      </a:r>
                      <a:endParaRPr dirty="0"/>
                    </a:p>
                    <a:p>
                      <a:pPr marL="0" lvl="0" indent="0" algn="l" rtl="0">
                        <a:spcBef>
                          <a:spcPts val="0"/>
                        </a:spcBef>
                        <a:spcAft>
                          <a:spcPts val="0"/>
                        </a:spcAft>
                        <a:buNone/>
                      </a:pPr>
                      <a:r>
                        <a:rPr lang="en" dirty="0"/>
                        <a:t>Assistant Principals</a:t>
                      </a:r>
                      <a:endParaRPr dirty="0"/>
                    </a:p>
                    <a:p>
                      <a:pPr marL="0" lvl="0" indent="0" algn="l" rtl="0">
                        <a:spcBef>
                          <a:spcPts val="0"/>
                        </a:spcBef>
                        <a:spcAft>
                          <a:spcPts val="0"/>
                        </a:spcAft>
                        <a:buNone/>
                      </a:pPr>
                      <a:r>
                        <a:rPr lang="en" dirty="0"/>
                        <a:t>Teachers</a:t>
                      </a:r>
                      <a:endParaRPr dirty="0"/>
                    </a:p>
                  </a:txBody>
                  <a:tcPr marL="91425" marR="91425" marT="91425" marB="91425"/>
                </a:tc>
                <a:tc>
                  <a:txBody>
                    <a:bodyPr/>
                    <a:lstStyle/>
                    <a:p>
                      <a:pPr marL="0" lvl="0" indent="0" algn="l" rtl="0">
                        <a:spcBef>
                          <a:spcPts val="0"/>
                        </a:spcBef>
                        <a:spcAft>
                          <a:spcPts val="0"/>
                        </a:spcAft>
                        <a:buNone/>
                      </a:pPr>
                      <a:r>
                        <a:rPr lang="en" dirty="0"/>
                        <a:t>Executive Directors</a:t>
                      </a:r>
                      <a:endParaRPr dirty="0"/>
                    </a:p>
                    <a:p>
                      <a:pPr marL="0" lvl="0" indent="0" algn="l" rtl="0">
                        <a:spcBef>
                          <a:spcPts val="0"/>
                        </a:spcBef>
                        <a:spcAft>
                          <a:spcPts val="0"/>
                        </a:spcAft>
                        <a:buNone/>
                      </a:pPr>
                      <a:r>
                        <a:rPr lang="en-US" dirty="0"/>
                        <a:t>Content Coordinators</a:t>
                      </a:r>
                    </a:p>
                    <a:p>
                      <a:pPr marL="0" lvl="0" indent="0" algn="l" rtl="0">
                        <a:spcBef>
                          <a:spcPts val="0"/>
                        </a:spcBef>
                        <a:spcAft>
                          <a:spcPts val="0"/>
                        </a:spcAft>
                        <a:buNone/>
                      </a:pPr>
                      <a:r>
                        <a:rPr lang="en" dirty="0"/>
                        <a:t>Principals</a:t>
                      </a:r>
                      <a:endParaRPr dirty="0"/>
                    </a:p>
                    <a:p>
                      <a:pPr marL="0" lvl="0" indent="0" algn="l" rtl="0">
                        <a:spcBef>
                          <a:spcPts val="0"/>
                        </a:spcBef>
                        <a:spcAft>
                          <a:spcPts val="0"/>
                        </a:spcAft>
                        <a:buNone/>
                      </a:pPr>
                      <a:r>
                        <a:rPr lang="en" dirty="0"/>
                        <a:t>Assistant Principals</a:t>
                      </a:r>
                      <a:endParaRPr dirty="0"/>
                    </a:p>
                    <a:p>
                      <a:pPr marL="0" lvl="0" indent="0" algn="l" rtl="0">
                        <a:spcBef>
                          <a:spcPts val="0"/>
                        </a:spcBef>
                        <a:spcAft>
                          <a:spcPts val="0"/>
                        </a:spcAft>
                        <a:buNone/>
                      </a:pPr>
                      <a:r>
                        <a:rPr lang="en" dirty="0"/>
                        <a:t>Teachers</a:t>
                      </a:r>
                      <a:endParaRPr dirty="0"/>
                    </a:p>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r>
                        <a:rPr lang="en" dirty="0"/>
                        <a:t>Executive Directors</a:t>
                      </a:r>
                      <a:endParaRPr dirty="0"/>
                    </a:p>
                    <a:p>
                      <a:pPr marL="0" lvl="0" indent="0" algn="l" rtl="0">
                        <a:spcBef>
                          <a:spcPts val="0"/>
                        </a:spcBef>
                        <a:spcAft>
                          <a:spcPts val="0"/>
                        </a:spcAft>
                        <a:buNone/>
                      </a:pPr>
                      <a:r>
                        <a:rPr lang="en-US" dirty="0"/>
                        <a:t>Content Coordinators</a:t>
                      </a:r>
                    </a:p>
                    <a:p>
                      <a:pPr marL="0" lvl="0" indent="0" algn="l" rtl="0">
                        <a:spcBef>
                          <a:spcPts val="0"/>
                        </a:spcBef>
                        <a:spcAft>
                          <a:spcPts val="0"/>
                        </a:spcAft>
                        <a:buNone/>
                      </a:pPr>
                      <a:r>
                        <a:rPr lang="en" dirty="0"/>
                        <a:t>Principals</a:t>
                      </a:r>
                      <a:endParaRPr dirty="0"/>
                    </a:p>
                    <a:p>
                      <a:pPr marL="0" lvl="0" indent="0" algn="l" rtl="0">
                        <a:spcBef>
                          <a:spcPts val="0"/>
                        </a:spcBef>
                        <a:spcAft>
                          <a:spcPts val="0"/>
                        </a:spcAft>
                        <a:buNone/>
                      </a:pPr>
                      <a:r>
                        <a:rPr lang="en" dirty="0"/>
                        <a:t>Assistant Principals</a:t>
                      </a:r>
                      <a:endParaRPr dirty="0"/>
                    </a:p>
                    <a:p>
                      <a:pPr marL="0" lvl="0" indent="0" algn="l" rtl="0">
                        <a:spcBef>
                          <a:spcPts val="0"/>
                        </a:spcBef>
                        <a:spcAft>
                          <a:spcPts val="0"/>
                        </a:spcAft>
                        <a:buNone/>
                      </a:pPr>
                      <a:r>
                        <a:rPr lang="en" dirty="0"/>
                        <a:t>Teachers</a:t>
                      </a:r>
                      <a:endParaRPr dirty="0"/>
                    </a:p>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2" name="Slide Number Placeholder 1">
            <a:extLst>
              <a:ext uri="{FF2B5EF4-FFF2-40B4-BE49-F238E27FC236}">
                <a16:creationId xmlns:a16="http://schemas.microsoft.com/office/drawing/2014/main" id="{94B1CB45-4991-D04F-9065-524B5BB7BA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RSSP Analyzing Student Data</a:t>
            </a:r>
            <a:endParaRPr dirty="0"/>
          </a:p>
        </p:txBody>
      </p:sp>
      <p:graphicFrame>
        <p:nvGraphicFramePr>
          <p:cNvPr id="147" name="Google Shape;147;p24"/>
          <p:cNvGraphicFramePr/>
          <p:nvPr>
            <p:extLst>
              <p:ext uri="{D42A27DB-BD31-4B8C-83A1-F6EECF244321}">
                <p14:modId xmlns:p14="http://schemas.microsoft.com/office/powerpoint/2010/main" val="2386146226"/>
              </p:ext>
            </p:extLst>
          </p:nvPr>
        </p:nvGraphicFramePr>
        <p:xfrm>
          <a:off x="1005800" y="1741275"/>
          <a:ext cx="7826525" cy="3090592"/>
        </p:xfrm>
        <a:graphic>
          <a:graphicData uri="http://schemas.openxmlformats.org/drawingml/2006/table">
            <a:tbl>
              <a:tblPr>
                <a:noFill/>
                <a:tableStyleId>{0EC3A6B8-E0C7-4096-BEB1-255010F27680}</a:tableStyleId>
              </a:tblPr>
              <a:tblGrid>
                <a:gridCol w="3085700">
                  <a:extLst>
                    <a:ext uri="{9D8B030D-6E8A-4147-A177-3AD203B41FA5}">
                      <a16:colId xmlns:a16="http://schemas.microsoft.com/office/drawing/2014/main" val="20000"/>
                    </a:ext>
                  </a:extLst>
                </a:gridCol>
                <a:gridCol w="4740825">
                  <a:extLst>
                    <a:ext uri="{9D8B030D-6E8A-4147-A177-3AD203B41FA5}">
                      <a16:colId xmlns:a16="http://schemas.microsoft.com/office/drawing/2014/main" val="20001"/>
                    </a:ext>
                  </a:extLst>
                </a:gridCol>
              </a:tblGrid>
              <a:tr h="2105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will we organize ourselves to do this work?</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600">
                <a:tc>
                  <a:txBody>
                    <a:bodyPr/>
                    <a:lstStyle/>
                    <a:p>
                      <a:pPr marL="0" lvl="0" indent="0" algn="ctr" rtl="0">
                        <a:lnSpc>
                          <a:spcPct val="115000"/>
                        </a:lnSpc>
                        <a:spcBef>
                          <a:spcPts val="0"/>
                        </a:spcBef>
                        <a:spcAft>
                          <a:spcPts val="0"/>
                        </a:spcAft>
                        <a:buNone/>
                      </a:pPr>
                      <a:r>
                        <a:rPr lang="en" sz="1200" dirty="0">
                          <a:solidFill>
                            <a:srgbClr val="FFFFFF"/>
                          </a:solidFill>
                          <a:latin typeface="Barlow"/>
                          <a:ea typeface="Barlow"/>
                          <a:cs typeface="Barlow"/>
                          <a:sym typeface="Barlow"/>
                        </a:rPr>
                        <a:t>2. Understand Stakeholder Needs</a:t>
                      </a:r>
                      <a:endParaRPr sz="1200" dirty="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86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dirty="0">
                          <a:latin typeface="Barlow"/>
                          <a:ea typeface="Barlow"/>
                          <a:cs typeface="Barlow"/>
                          <a:sym typeface="Barlow"/>
                        </a:rPr>
                        <a:t>What have we decided and why?</a:t>
                      </a:r>
                      <a:endParaRPr sz="1200" b="1" dirty="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 name="Google Shape;342;p51">
            <a:extLst>
              <a:ext uri="{FF2B5EF4-FFF2-40B4-BE49-F238E27FC236}">
                <a16:creationId xmlns:a16="http://schemas.microsoft.com/office/drawing/2014/main" id="{2D72477B-D49C-3746-A8B8-BCB07B281EA1}"/>
              </a:ext>
            </a:extLst>
          </p:cNvPr>
          <p:cNvSpPr/>
          <p:nvPr/>
        </p:nvSpPr>
        <p:spPr>
          <a:xfrm>
            <a:off x="255255" y="2380500"/>
            <a:ext cx="646500" cy="382500"/>
          </a:xfrm>
          <a:prstGeom prst="homePlate">
            <a:avLst>
              <a:gd name="adj" fmla="val 50000"/>
            </a:avLst>
          </a:prstGeom>
          <a:solidFill>
            <a:srgbClr val="F4C50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28B7B512-518C-C54D-8500-0CE3F73946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797060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dirty="0"/>
              <a:t>Analyzing Data: </a:t>
            </a:r>
            <a:r>
              <a:rPr lang="en" sz="2500" b="1" dirty="0"/>
              <a:t>District Overview</a:t>
            </a:r>
            <a:endParaRPr sz="2500" b="1" dirty="0"/>
          </a:p>
        </p:txBody>
      </p:sp>
      <p:sp>
        <p:nvSpPr>
          <p:cNvPr id="85" name="Google Shape;85;p16"/>
          <p:cNvSpPr txBox="1"/>
          <p:nvPr/>
        </p:nvSpPr>
        <p:spPr>
          <a:xfrm>
            <a:off x="223045" y="1874310"/>
            <a:ext cx="8816446" cy="2616070"/>
          </a:xfrm>
          <a:prstGeom prst="rect">
            <a:avLst/>
          </a:prstGeom>
          <a:noFill/>
          <a:ln>
            <a:noFill/>
          </a:ln>
        </p:spPr>
        <p:txBody>
          <a:bodyPr spcFirstLastPara="1" wrap="square" lIns="91425" tIns="91425" rIns="91425" bIns="91425" anchor="t" anchorCtr="0">
            <a:spAutoFit/>
          </a:bodyPr>
          <a:lstStyle/>
          <a:p>
            <a:pPr marL="114300" lvl="0" algn="l" rtl="0">
              <a:spcBef>
                <a:spcPts val="0"/>
              </a:spcBef>
              <a:spcAft>
                <a:spcPts val="0"/>
              </a:spcAft>
              <a:buSzPts val="1800"/>
            </a:pPr>
            <a:r>
              <a:rPr lang="en" sz="1800" dirty="0">
                <a:latin typeface="Merriweather"/>
                <a:ea typeface="Roboto"/>
                <a:cs typeface="Roboto"/>
                <a:sym typeface="Roboto"/>
              </a:rPr>
              <a:t>La Joya ISD serves approximately 26,532 students in over 42 campuses:</a:t>
            </a:r>
            <a:endParaRPr lang="en-US" sz="1800" dirty="0">
              <a:latin typeface="Merriweather"/>
              <a:ea typeface="Roboto"/>
              <a:cs typeface="Roboto"/>
            </a:endParaRPr>
          </a:p>
          <a:p>
            <a:pPr marL="114300">
              <a:buSzPts val="1800"/>
            </a:pPr>
            <a:endParaRPr lang="en" sz="1800" dirty="0">
              <a:latin typeface="Merriweather"/>
              <a:ea typeface="Roboto"/>
              <a:cs typeface="Roboto"/>
              <a:sym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23 Elementary Campuses</a:t>
            </a:r>
            <a:endParaRPr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8 Middle School Campuses</a:t>
            </a:r>
            <a:endParaRPr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3 Comprehensive High School Campuses</a:t>
            </a:r>
            <a:endParaRPr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7 Specialty Schools</a:t>
            </a:r>
            <a:endParaRPr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Head Start Program</a:t>
            </a:r>
            <a:endParaRPr sz="1800" dirty="0">
              <a:latin typeface="Merriweather"/>
              <a:ea typeface="Roboto"/>
              <a:cs typeface="Roboto"/>
              <a:sym typeface="Roboto"/>
            </a:endParaRPr>
          </a:p>
          <a:p>
            <a:pPr marL="914400" lvl="1" indent="-342900" algn="l" rtl="0">
              <a:spcBef>
                <a:spcPts val="0"/>
              </a:spcBef>
              <a:spcAft>
                <a:spcPts val="0"/>
              </a:spcAft>
              <a:buSzPts val="1800"/>
              <a:buFont typeface="Roboto"/>
              <a:buChar char="○"/>
            </a:pPr>
            <a:endParaRPr sz="1800">
              <a:latin typeface="Roboto"/>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A26DDB2E-A716-584E-8713-CC38004DAC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6"/>
          <p:cNvSpPr txBox="1"/>
          <p:nvPr/>
        </p:nvSpPr>
        <p:spPr>
          <a:xfrm>
            <a:off x="444625" y="1688780"/>
            <a:ext cx="8254800" cy="2893069"/>
          </a:xfrm>
          <a:prstGeom prst="rect">
            <a:avLst/>
          </a:prstGeom>
          <a:noFill/>
          <a:ln>
            <a:noFill/>
          </a:ln>
        </p:spPr>
        <p:txBody>
          <a:bodyPr spcFirstLastPara="1" wrap="square" lIns="91425" tIns="91425" rIns="91425" bIns="91425" anchor="t" anchorCtr="0">
            <a:spAutoFit/>
          </a:bodyPr>
          <a:lstStyle/>
          <a:p>
            <a:pPr marL="114300" lvl="0" algn="l" rtl="0">
              <a:spcBef>
                <a:spcPts val="0"/>
              </a:spcBef>
              <a:spcAft>
                <a:spcPts val="0"/>
              </a:spcAft>
              <a:buSzPts val="1800"/>
            </a:pPr>
            <a:r>
              <a:rPr lang="en" sz="1800" dirty="0">
                <a:latin typeface="Merriweather"/>
                <a:ea typeface="Roboto"/>
                <a:cs typeface="Roboto"/>
                <a:sym typeface="Roboto"/>
              </a:rPr>
              <a:t>Student demographics</a:t>
            </a:r>
            <a:endParaRPr lang="en-US"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91.39% Economically Disadvantaged</a:t>
            </a:r>
            <a:endParaRPr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77.6% At-Risk</a:t>
            </a:r>
            <a:endParaRPr sz="1800" dirty="0">
              <a:latin typeface="Merriweather"/>
              <a:ea typeface="Roboto"/>
              <a:cs typeface="Roboto"/>
            </a:endParaRPr>
          </a:p>
          <a:p>
            <a:pPr marL="914400" lvl="1" indent="-342900">
              <a:buSzPts val="1800"/>
              <a:buFont typeface="Roboto"/>
              <a:buChar char="○"/>
            </a:pPr>
            <a:r>
              <a:rPr lang="en" sz="1800" dirty="0">
                <a:latin typeface="Merriweather"/>
                <a:ea typeface="Roboto"/>
                <a:cs typeface="Roboto"/>
                <a:sym typeface="Roboto"/>
              </a:rPr>
              <a:t>56.64% Limited English Proficient </a:t>
            </a:r>
            <a:endParaRPr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99% Hispanic</a:t>
            </a:r>
            <a:endParaRPr lang="en" sz="1800" dirty="0">
              <a:latin typeface="Merriweather"/>
              <a:ea typeface="Roboto"/>
              <a:cs typeface="Roboto"/>
            </a:endParaRPr>
          </a:p>
          <a:p>
            <a:pPr marL="571500" lvl="1" algn="l" rtl="0">
              <a:spcBef>
                <a:spcPts val="0"/>
              </a:spcBef>
              <a:spcAft>
                <a:spcPts val="0"/>
              </a:spcAft>
              <a:buSzPts val="1800"/>
            </a:pPr>
            <a:endParaRPr lang="en" sz="1800" dirty="0">
              <a:latin typeface="Merriweather"/>
              <a:ea typeface="Roboto"/>
              <a:cs typeface="Roboto"/>
            </a:endParaRPr>
          </a:p>
          <a:p>
            <a:pPr marL="914400" lvl="1" indent="-342900">
              <a:buSzPts val="1800"/>
              <a:buFont typeface="Roboto"/>
              <a:buChar char="○"/>
            </a:pPr>
            <a:r>
              <a:rPr lang="en" sz="1800" dirty="0">
                <a:latin typeface="Merriweather"/>
                <a:ea typeface="Roboto"/>
                <a:cs typeface="Roboto"/>
                <a:sym typeface="Roboto"/>
              </a:rPr>
              <a:t>3,202 Special Education</a:t>
            </a:r>
            <a:endParaRPr lang="en"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435 Homeless</a:t>
            </a:r>
            <a:endParaRPr lang="en" sz="1800" dirty="0">
              <a:latin typeface="Merriweather"/>
              <a:ea typeface="Roboto"/>
              <a:cs typeface="Roboto"/>
            </a:endParaRPr>
          </a:p>
          <a:p>
            <a:pPr marL="914400" lvl="1" indent="-342900" algn="l" rtl="0">
              <a:spcBef>
                <a:spcPts val="0"/>
              </a:spcBef>
              <a:spcAft>
                <a:spcPts val="0"/>
              </a:spcAft>
              <a:buSzPts val="1800"/>
              <a:buFont typeface="Roboto"/>
              <a:buChar char="○"/>
            </a:pPr>
            <a:r>
              <a:rPr lang="en" sz="1800" dirty="0">
                <a:latin typeface="Merriweather"/>
                <a:ea typeface="Roboto"/>
                <a:cs typeface="Roboto"/>
                <a:sym typeface="Roboto"/>
              </a:rPr>
              <a:t>36 Foster Care</a:t>
            </a:r>
            <a:endParaRPr sz="1800" dirty="0">
              <a:latin typeface="Merriweather"/>
              <a:ea typeface="Roboto"/>
              <a:cs typeface="Roboto"/>
              <a:sym typeface="Roboto"/>
            </a:endParaRPr>
          </a:p>
          <a:p>
            <a:pPr marL="457200" lvl="0" indent="0" algn="l" rtl="0">
              <a:spcBef>
                <a:spcPts val="0"/>
              </a:spcBef>
              <a:spcAft>
                <a:spcPts val="0"/>
              </a:spcAft>
              <a:buNone/>
            </a:pPr>
            <a:endParaRPr>
              <a:latin typeface="Roboto"/>
              <a:ea typeface="Roboto"/>
              <a:cs typeface="Roboto"/>
              <a:sym typeface="Roboto"/>
            </a:endParaRPr>
          </a:p>
        </p:txBody>
      </p:sp>
      <p:sp>
        <p:nvSpPr>
          <p:cNvPr id="6" name="Google Shape;84;p16">
            <a:extLst>
              <a:ext uri="{FF2B5EF4-FFF2-40B4-BE49-F238E27FC236}">
                <a16:creationId xmlns:a16="http://schemas.microsoft.com/office/drawing/2014/main" id="{715511DC-E26B-204E-BB7F-86756FD1BE6E}"/>
              </a:ext>
            </a:extLst>
          </p:cNvPr>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dirty="0"/>
              <a:t>Analyzing Data: </a:t>
            </a:r>
            <a:r>
              <a:rPr lang="en" sz="2500" b="1" dirty="0"/>
              <a:t>District Overview</a:t>
            </a:r>
            <a:endParaRPr sz="2500" b="1" dirty="0"/>
          </a:p>
        </p:txBody>
      </p:sp>
      <p:sp>
        <p:nvSpPr>
          <p:cNvPr id="4" name="Slide Number Placeholder 3">
            <a:extLst>
              <a:ext uri="{FF2B5EF4-FFF2-40B4-BE49-F238E27FC236}">
                <a16:creationId xmlns:a16="http://schemas.microsoft.com/office/drawing/2014/main" id="{B26DF746-BBE0-9643-9FA1-3062325DEE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192911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1" name="Google Shape;91;p17"/>
          <p:cNvSpPr txBox="1"/>
          <p:nvPr/>
        </p:nvSpPr>
        <p:spPr>
          <a:xfrm>
            <a:off x="629551" y="1643850"/>
            <a:ext cx="7110900" cy="2523738"/>
          </a:xfrm>
          <a:prstGeom prst="rect">
            <a:avLst/>
          </a:prstGeom>
          <a:noFill/>
          <a:ln>
            <a:noFill/>
          </a:ln>
        </p:spPr>
        <p:txBody>
          <a:bodyPr spcFirstLastPara="1" wrap="square" lIns="91425" tIns="91425" rIns="91425" bIns="91425" anchor="t" anchorCtr="0">
            <a:spAutoFit/>
          </a:bodyPr>
          <a:lstStyle/>
          <a:p>
            <a:pPr marL="101600" lvl="0" algn="l" rtl="0">
              <a:spcBef>
                <a:spcPts val="0"/>
              </a:spcBef>
              <a:spcAft>
                <a:spcPts val="0"/>
              </a:spcAft>
              <a:buSzPts val="2000"/>
            </a:pPr>
            <a:r>
              <a:rPr lang="en" sz="2000" dirty="0">
                <a:latin typeface="Merriweather"/>
                <a:ea typeface="Roboto"/>
                <a:cs typeface="Roboto"/>
                <a:sym typeface="Roboto"/>
              </a:rPr>
              <a:t>Staff demographics</a:t>
            </a:r>
            <a:endParaRPr lang="en-US" sz="2000" dirty="0">
              <a:latin typeface="Merriweather"/>
              <a:ea typeface="Roboto"/>
              <a:cs typeface="Roboto"/>
            </a:endParaRPr>
          </a:p>
          <a:p>
            <a:pPr marL="914400" lvl="1" indent="-355600" algn="l" rtl="0">
              <a:spcBef>
                <a:spcPts val="0"/>
              </a:spcBef>
              <a:spcAft>
                <a:spcPts val="0"/>
              </a:spcAft>
              <a:buSzPts val="2000"/>
              <a:buFont typeface="Roboto"/>
              <a:buChar char="○"/>
            </a:pPr>
            <a:endParaRPr sz="2000" dirty="0">
              <a:latin typeface="Merriweather"/>
              <a:ea typeface="Roboto"/>
              <a:cs typeface="Roboto"/>
            </a:endParaRPr>
          </a:p>
          <a:p>
            <a:pPr marL="457200" lvl="0" indent="-317500" algn="l" rtl="0">
              <a:spcBef>
                <a:spcPts val="0"/>
              </a:spcBef>
              <a:spcAft>
                <a:spcPts val="0"/>
              </a:spcAft>
              <a:buSzPts val="1400"/>
              <a:buFont typeface="Roboto"/>
              <a:buChar char="★"/>
            </a:pPr>
            <a:r>
              <a:rPr lang="en-US" dirty="0">
                <a:latin typeface="Merriweather"/>
                <a:sym typeface="Roboto"/>
              </a:rPr>
              <a:t>291 Instructional Assistants</a:t>
            </a:r>
            <a:endParaRPr lang="en-US" dirty="0">
              <a:latin typeface="Merriweather"/>
            </a:endParaRPr>
          </a:p>
          <a:p>
            <a:pPr marL="457200" lvl="0" indent="-317500" algn="l" rtl="0">
              <a:spcBef>
                <a:spcPts val="0"/>
              </a:spcBef>
              <a:spcAft>
                <a:spcPts val="0"/>
              </a:spcAft>
              <a:buSzPts val="1400"/>
              <a:buFont typeface="Roboto"/>
              <a:buChar char="★"/>
            </a:pPr>
            <a:r>
              <a:rPr lang="en-US" dirty="0">
                <a:latin typeface="Merriweather"/>
                <a:sym typeface="Roboto"/>
              </a:rPr>
              <a:t>1,889 Teachers</a:t>
            </a:r>
            <a:endParaRPr lang="en-US" dirty="0">
              <a:latin typeface="Merriweather"/>
            </a:endParaRPr>
          </a:p>
          <a:p>
            <a:pPr marL="457200" lvl="0" indent="-317500" algn="l" rtl="0">
              <a:spcBef>
                <a:spcPts val="0"/>
              </a:spcBef>
              <a:spcAft>
                <a:spcPts val="0"/>
              </a:spcAft>
              <a:buSzPts val="1400"/>
              <a:buFont typeface="Roboto"/>
              <a:buChar char="★"/>
            </a:pPr>
            <a:r>
              <a:rPr lang="en-US" dirty="0">
                <a:latin typeface="Merriweather"/>
                <a:sym typeface="Roboto"/>
              </a:rPr>
              <a:t>84 Counselors</a:t>
            </a:r>
            <a:endParaRPr lang="en-US" dirty="0">
              <a:latin typeface="Merriweather"/>
            </a:endParaRPr>
          </a:p>
          <a:p>
            <a:pPr marL="457200" lvl="0" indent="-317500" algn="l" rtl="0">
              <a:spcBef>
                <a:spcPts val="0"/>
              </a:spcBef>
              <a:spcAft>
                <a:spcPts val="0"/>
              </a:spcAft>
              <a:buSzPts val="1400"/>
              <a:buFont typeface="Roboto"/>
              <a:buChar char="★"/>
            </a:pPr>
            <a:r>
              <a:rPr lang="en-US" dirty="0">
                <a:latin typeface="Merriweather"/>
                <a:sym typeface="Roboto"/>
              </a:rPr>
              <a:t>27 SE Diagnosticians</a:t>
            </a:r>
            <a:endParaRPr lang="en-US" dirty="0">
              <a:latin typeface="Merriweather"/>
            </a:endParaRPr>
          </a:p>
          <a:p>
            <a:pPr marL="457200" lvl="0" indent="-317500" algn="l" rtl="0">
              <a:spcBef>
                <a:spcPts val="0"/>
              </a:spcBef>
              <a:spcAft>
                <a:spcPts val="0"/>
              </a:spcAft>
              <a:buSzPts val="1400"/>
              <a:buFont typeface="Roboto"/>
              <a:buChar char="★"/>
            </a:pPr>
            <a:r>
              <a:rPr lang="en-US" dirty="0">
                <a:latin typeface="Merriweather"/>
                <a:sym typeface="Roboto"/>
              </a:rPr>
              <a:t>2 Dyslexia Diagnosticians</a:t>
            </a:r>
            <a:endParaRPr lang="en-US" dirty="0">
              <a:latin typeface="Merriweather"/>
            </a:endParaRPr>
          </a:p>
          <a:p>
            <a:pPr marL="457200" lvl="0" indent="-317500" algn="l" rtl="0">
              <a:spcBef>
                <a:spcPts val="0"/>
              </a:spcBef>
              <a:spcAft>
                <a:spcPts val="0"/>
              </a:spcAft>
              <a:buSzPts val="1400"/>
              <a:buFont typeface="Roboto"/>
              <a:buChar char="★"/>
            </a:pPr>
            <a:r>
              <a:rPr lang="en-US" dirty="0">
                <a:latin typeface="Merriweather"/>
                <a:sym typeface="Roboto"/>
              </a:rPr>
              <a:t>109 Campus Administrators</a:t>
            </a:r>
            <a:endParaRPr lang="en-US" dirty="0">
              <a:latin typeface="Merriweather"/>
              <a:ea typeface="Roboto"/>
              <a:cs typeface="Roboto"/>
              <a:sym typeface="Roboto"/>
            </a:endParaRPr>
          </a:p>
          <a:p>
            <a:pPr marL="457200" lvl="0" indent="-317500" algn="l" rtl="0">
              <a:spcBef>
                <a:spcPts val="0"/>
              </a:spcBef>
              <a:spcAft>
                <a:spcPts val="0"/>
              </a:spcAft>
              <a:buSzPts val="1400"/>
              <a:buFont typeface="Roboto"/>
              <a:buChar char="★"/>
            </a:pPr>
            <a:endParaRPr lang="en-US">
              <a:latin typeface="Roboto"/>
              <a:ea typeface="Roboto"/>
              <a:cs typeface="Roboto"/>
              <a:sym typeface="Roboto"/>
            </a:endParaRPr>
          </a:p>
          <a:p>
            <a:pPr marL="457200" lvl="0" indent="-317500" algn="l" rtl="0">
              <a:spcBef>
                <a:spcPts val="0"/>
              </a:spcBef>
              <a:spcAft>
                <a:spcPts val="0"/>
              </a:spcAft>
              <a:buSzPts val="1400"/>
              <a:buFont typeface="Roboto"/>
              <a:buChar char="★"/>
            </a:pPr>
            <a:endParaRPr>
              <a:latin typeface="Roboto"/>
              <a:ea typeface="Roboto"/>
              <a:cs typeface="Roboto"/>
              <a:sym typeface="Roboto"/>
            </a:endParaRPr>
          </a:p>
        </p:txBody>
      </p:sp>
      <p:sp>
        <p:nvSpPr>
          <p:cNvPr id="6" name="Google Shape;84;p16">
            <a:extLst>
              <a:ext uri="{FF2B5EF4-FFF2-40B4-BE49-F238E27FC236}">
                <a16:creationId xmlns:a16="http://schemas.microsoft.com/office/drawing/2014/main" id="{199EEFE8-1864-5B41-8030-BAF3F3E33ACA}"/>
              </a:ext>
            </a:extLst>
          </p:cNvPr>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dirty="0"/>
              <a:t>Analyzing Data: </a:t>
            </a:r>
            <a:r>
              <a:rPr lang="en" sz="2500" b="1" dirty="0"/>
              <a:t>District Overview</a:t>
            </a:r>
            <a:endParaRPr sz="2500" b="1" dirty="0"/>
          </a:p>
        </p:txBody>
      </p:sp>
      <p:sp>
        <p:nvSpPr>
          <p:cNvPr id="4" name="Slide Number Placeholder 3">
            <a:extLst>
              <a:ext uri="{FF2B5EF4-FFF2-40B4-BE49-F238E27FC236}">
                <a16:creationId xmlns:a16="http://schemas.microsoft.com/office/drawing/2014/main" id="{BBAD360C-3322-5749-80D8-1D898A34A4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r>
              <a:rPr lang="en" dirty="0"/>
              <a:t>Analyzing Data: Early Childhood Literacy</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965015453"/>
              </p:ext>
            </p:extLst>
          </p:nvPr>
        </p:nvGraphicFramePr>
        <p:xfrm>
          <a:off x="739778" y="1751230"/>
          <a:ext cx="4872891" cy="2731317"/>
        </p:xfrm>
        <a:graphic>
          <a:graphicData uri="http://schemas.openxmlformats.org/drawingml/2006/table">
            <a:tbl>
              <a:tblPr/>
              <a:tblGrid>
                <a:gridCol w="565973">
                  <a:extLst>
                    <a:ext uri="{9D8B030D-6E8A-4147-A177-3AD203B41FA5}">
                      <a16:colId xmlns:a16="http://schemas.microsoft.com/office/drawing/2014/main" val="1139860095"/>
                    </a:ext>
                  </a:extLst>
                </a:gridCol>
                <a:gridCol w="1456257">
                  <a:extLst>
                    <a:ext uri="{9D8B030D-6E8A-4147-A177-3AD203B41FA5}">
                      <a16:colId xmlns:a16="http://schemas.microsoft.com/office/drawing/2014/main" val="3896012561"/>
                    </a:ext>
                  </a:extLst>
                </a:gridCol>
                <a:gridCol w="1069917">
                  <a:extLst>
                    <a:ext uri="{9D8B030D-6E8A-4147-A177-3AD203B41FA5}">
                      <a16:colId xmlns:a16="http://schemas.microsoft.com/office/drawing/2014/main" val="123058091"/>
                    </a:ext>
                  </a:extLst>
                </a:gridCol>
                <a:gridCol w="1074030">
                  <a:extLst>
                    <a:ext uri="{9D8B030D-6E8A-4147-A177-3AD203B41FA5}">
                      <a16:colId xmlns:a16="http://schemas.microsoft.com/office/drawing/2014/main" val="1570146973"/>
                    </a:ext>
                  </a:extLst>
                </a:gridCol>
                <a:gridCol w="706714">
                  <a:extLst>
                    <a:ext uri="{9D8B030D-6E8A-4147-A177-3AD203B41FA5}">
                      <a16:colId xmlns:a16="http://schemas.microsoft.com/office/drawing/2014/main" val="1374118978"/>
                    </a:ext>
                  </a:extLst>
                </a:gridCol>
              </a:tblGrid>
              <a:tr h="237557">
                <a:tc rowSpan="2">
                  <a:txBody>
                    <a:bodyPr/>
                    <a:lstStyle/>
                    <a:p>
                      <a:pPr algn="ctr" fontAlgn="b"/>
                      <a:r>
                        <a:rPr lang="en-US" sz="1100" b="0" i="0" u="none" strike="noStrike">
                          <a:solidFill>
                            <a:srgbClr val="000000"/>
                          </a:solidFill>
                          <a:effectLst/>
                          <a:latin typeface="Calibri"/>
                        </a:rPr>
                        <a:t>Grade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en-US" sz="1100" b="0" i="0" u="none" strike="noStrike">
                          <a:solidFill>
                            <a:srgbClr val="000000"/>
                          </a:solidFill>
                          <a:effectLst/>
                          <a:latin typeface="Calibri"/>
                        </a:rPr>
                        <a:t>Data Measure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100" b="0" i="0" u="none" strike="noStrike">
                          <a:solidFill>
                            <a:srgbClr val="000000"/>
                          </a:solidFill>
                          <a:effectLst/>
                          <a:latin typeface="Calibri"/>
                        </a:rPr>
                        <a:t>Reading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algn="ctr" fontAlgn="ctr"/>
                      <a:r>
                        <a:rPr lang="en-US" sz="1100" b="0" i="0" u="none" strike="noStrike">
                          <a:solidFill>
                            <a:srgbClr val="000000"/>
                          </a:solidFill>
                          <a:effectLst/>
                          <a:latin typeface="Calibri"/>
                        </a:rPr>
                        <a:t>Difference</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436097"/>
                  </a:ext>
                </a:extLst>
              </a:tr>
              <a:tr h="237557">
                <a:tc vMerge="1">
                  <a:txBody>
                    <a:bodyPr/>
                    <a:lstStyle/>
                    <a:p>
                      <a:endParaRPr lang="en-US"/>
                    </a:p>
                  </a:txBody>
                  <a:tcPr/>
                </a:tc>
                <a:tc vMerge="1">
                  <a:txBody>
                    <a:bodyPr/>
                    <a:lstStyle/>
                    <a:p>
                      <a:endParaRPr lang="en-US"/>
                    </a:p>
                  </a:txBody>
                  <a:tcPr/>
                </a:tc>
                <a:tc>
                  <a:txBody>
                    <a:bodyPr/>
                    <a:lstStyle/>
                    <a:p>
                      <a:pPr algn="ctr" fontAlgn="b"/>
                      <a:r>
                        <a:rPr lang="en-US" sz="1100" b="0" i="0" u="none" strike="noStrike" dirty="0">
                          <a:solidFill>
                            <a:srgbClr val="000000"/>
                          </a:solidFill>
                          <a:effectLst/>
                          <a:latin typeface="Calibri"/>
                        </a:rPr>
                        <a:t>2018-2019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2020-2021</a:t>
                      </a:r>
                      <a:endParaRPr lang="en-US" sz="11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93715664"/>
                  </a:ext>
                </a:extLst>
              </a:tr>
              <a:tr h="520211">
                <a:tc>
                  <a:txBody>
                    <a:bodyPr/>
                    <a:lstStyle/>
                    <a:p>
                      <a:pPr algn="ctr" fontAlgn="b"/>
                      <a:r>
                        <a:rPr lang="en-US" sz="1100" b="0" i="0" u="none" strike="noStrike">
                          <a:solidFill>
                            <a:srgbClr val="000000"/>
                          </a:solidFill>
                          <a:effectLst/>
                          <a:latin typeface="Calibri"/>
                        </a:rPr>
                        <a:t>PK</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Rapid Letter Naming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35 letters/avg.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a:rPr>
                        <a:t>18 letters/avg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-17</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1749018"/>
                  </a:ext>
                </a:extLst>
              </a:tr>
              <a:tr h="456840">
                <a:tc>
                  <a:txBody>
                    <a:bodyPr/>
                    <a:lstStyle/>
                    <a:p>
                      <a:pPr algn="ctr" fontAlgn="b"/>
                      <a:r>
                        <a:rPr lang="en-US" sz="1100" b="0" i="0" u="none" strike="noStrike">
                          <a:solidFill>
                            <a:srgbClr val="000000"/>
                          </a:solidFill>
                          <a:effectLst/>
                          <a:latin typeface="Calibri"/>
                        </a:rPr>
                        <a:t>KG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Fluency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82% of students read 30+ </a:t>
                      </a:r>
                      <a:r>
                        <a:rPr lang="en-US" sz="1100" b="0" i="0" u="none" strike="noStrike" err="1">
                          <a:solidFill>
                            <a:srgbClr val="000000"/>
                          </a:solidFill>
                          <a:effectLst/>
                          <a:latin typeface="Calibri"/>
                        </a:rPr>
                        <a:t>wcpm</a:t>
                      </a:r>
                      <a:endParaRPr lang="en-US" sz="1100" b="0" i="0" u="none" strike="noStrike">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35%  of students read 30+ </a:t>
                      </a:r>
                      <a:r>
                        <a:rPr lang="en-US" sz="1100" b="0" i="0" u="none" strike="noStrike" err="1">
                          <a:solidFill>
                            <a:srgbClr val="000000"/>
                          </a:solidFill>
                          <a:effectLst/>
                          <a:latin typeface="Calibri"/>
                        </a:rPr>
                        <a:t>wcpm</a:t>
                      </a:r>
                      <a:endParaRPr lang="en-US" sz="1100" b="0" i="0" u="none" strike="noStrike">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a:rPr>
                        <a:t>-47% pts </a:t>
                      </a:r>
                      <a:endParaRPr lang="en-US" sz="1100" b="0" i="0" u="none" strike="noStrike" dirty="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2100225"/>
                  </a:ext>
                </a:extLst>
              </a:tr>
              <a:tr h="629424">
                <a:tc>
                  <a:txBody>
                    <a:bodyPr/>
                    <a:lstStyle/>
                    <a:p>
                      <a:pPr algn="ctr" fontAlgn="b"/>
                      <a:r>
                        <a:rPr lang="en-US" sz="1100" b="0" i="0" u="none" strike="noStrike">
                          <a:solidFill>
                            <a:srgbClr val="000000"/>
                          </a:solidFill>
                          <a:effectLst/>
                          <a:latin typeface="Calibri"/>
                        </a:rPr>
                        <a:t>1st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Fluency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70% of students read 50-60+ </a:t>
                      </a:r>
                      <a:r>
                        <a:rPr lang="en-US" sz="1100" b="0" i="0" u="none" strike="noStrike" err="1">
                          <a:solidFill>
                            <a:srgbClr val="000000"/>
                          </a:solidFill>
                          <a:effectLst/>
                          <a:latin typeface="Calibri"/>
                        </a:rPr>
                        <a:t>wcpm</a:t>
                      </a:r>
                      <a:endParaRPr lang="en-US" sz="1100" b="0" i="0" u="none" strike="noStrike">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33% of students read 50-60+ </a:t>
                      </a:r>
                      <a:r>
                        <a:rPr lang="en-US" sz="1100" b="0" i="0" u="none" strike="noStrike" err="1">
                          <a:solidFill>
                            <a:srgbClr val="000000"/>
                          </a:solidFill>
                          <a:effectLst/>
                          <a:latin typeface="Calibri"/>
                        </a:rPr>
                        <a:t>wcpm</a:t>
                      </a:r>
                      <a:endParaRPr lang="en-US" sz="1100" b="0" i="0" u="none" strike="noStrike">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a:rPr>
                        <a:t>-37% pts</a:t>
                      </a:r>
                      <a:endParaRPr lang="en-US" sz="1100" b="0" i="0" u="none" strike="noStrike" dirty="0">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0723841"/>
                  </a:ext>
                </a:extLst>
              </a:tr>
              <a:tr h="649728">
                <a:tc>
                  <a:txBody>
                    <a:bodyPr/>
                    <a:lstStyle/>
                    <a:p>
                      <a:pPr algn="ctr" fontAlgn="b"/>
                      <a:r>
                        <a:rPr lang="en-US" sz="1100" b="0" i="0" u="none" strike="noStrike">
                          <a:solidFill>
                            <a:srgbClr val="000000"/>
                          </a:solidFill>
                          <a:effectLst/>
                          <a:latin typeface="Calibri"/>
                        </a:rPr>
                        <a:t>2nd</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Calibri"/>
                        </a:rPr>
                        <a:t>Fluency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effectLst/>
                          <a:latin typeface="Calibri"/>
                        </a:rPr>
                        <a:t>64% of students read 80-90+ </a:t>
                      </a:r>
                      <a:r>
                        <a:rPr lang="en-US" sz="1100" b="0" i="0" u="none" strike="noStrike" err="1">
                          <a:solidFill>
                            <a:srgbClr val="000000"/>
                          </a:solidFill>
                          <a:effectLst/>
                          <a:latin typeface="Calibri"/>
                        </a:rPr>
                        <a:t>wcpm</a:t>
                      </a:r>
                      <a:endParaRPr lang="en-US" sz="1100" b="0" i="0" u="none" strike="noStrike">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Calibri"/>
                        </a:rPr>
                        <a:t>40% of students read 80-90+ </a:t>
                      </a:r>
                      <a:r>
                        <a:rPr lang="en-US" sz="1100" b="0" i="0" u="none" strike="noStrike" err="1">
                          <a:solidFill>
                            <a:srgbClr val="000000"/>
                          </a:solidFill>
                          <a:effectLst/>
                          <a:latin typeface="Calibri"/>
                        </a:rPr>
                        <a:t>wcpm</a:t>
                      </a:r>
                      <a:endParaRPr lang="en-US" sz="1100" b="0" i="0" u="none" strike="noStrike">
                        <a:solidFill>
                          <a:srgbClr val="000000"/>
                        </a:solidFill>
                        <a:effectLst/>
                        <a:latin typeface="Calibri"/>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Calibri"/>
                        </a:rPr>
                        <a:t>-24% pts</a:t>
                      </a:r>
                      <a:endParaRPr lang="en-US" sz="11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752005"/>
                  </a:ext>
                </a:extLst>
              </a:tr>
            </a:tbl>
          </a:graphicData>
        </a:graphic>
      </p:graphicFrame>
      <p:sp>
        <p:nvSpPr>
          <p:cNvPr id="3" name="Rectangle 2"/>
          <p:cNvSpPr/>
          <p:nvPr/>
        </p:nvSpPr>
        <p:spPr>
          <a:xfrm>
            <a:off x="5822459" y="2149665"/>
            <a:ext cx="3098903" cy="1169551"/>
          </a:xfrm>
          <a:prstGeom prst="rect">
            <a:avLst/>
          </a:prstGeom>
        </p:spPr>
        <p:txBody>
          <a:bodyPr wrap="square">
            <a:spAutoFit/>
          </a:bodyPr>
          <a:lstStyle/>
          <a:p>
            <a:r>
              <a:rPr lang="en" dirty="0">
                <a:solidFill>
                  <a:srgbClr val="282828"/>
                </a:solidFill>
                <a:highlight>
                  <a:srgbClr val="FFFFFF"/>
                </a:highlight>
                <a:latin typeface="Roboto"/>
                <a:ea typeface="Roboto"/>
                <a:cs typeface="Roboto"/>
                <a:sym typeface="Roboto"/>
              </a:rPr>
              <a:t>In the area of reading, in PK – 2</a:t>
            </a:r>
            <a:r>
              <a:rPr lang="en" baseline="30000" dirty="0">
                <a:solidFill>
                  <a:srgbClr val="282828"/>
                </a:solidFill>
                <a:highlight>
                  <a:srgbClr val="FFFFFF"/>
                </a:highlight>
                <a:latin typeface="Roboto"/>
                <a:ea typeface="Roboto"/>
                <a:cs typeface="Roboto"/>
                <a:sym typeface="Roboto"/>
              </a:rPr>
              <a:t>nd</a:t>
            </a:r>
            <a:r>
              <a:rPr lang="en" dirty="0">
                <a:solidFill>
                  <a:srgbClr val="282828"/>
                </a:solidFill>
                <a:highlight>
                  <a:srgbClr val="FFFFFF"/>
                </a:highlight>
                <a:latin typeface="Roboto"/>
                <a:ea typeface="Roboto"/>
                <a:cs typeface="Roboto"/>
                <a:sym typeface="Roboto"/>
              </a:rPr>
              <a:t>, data indicates that school closures and disruptions in school year 19-20 and 20-21 resulted in unfinished learning and learning gaps.  </a:t>
            </a:r>
            <a:endParaRPr lang="en-US" dirty="0"/>
          </a:p>
        </p:txBody>
      </p:sp>
      <p:sp>
        <p:nvSpPr>
          <p:cNvPr id="4" name="Slide Number Placeholder 3">
            <a:extLst>
              <a:ext uri="{FF2B5EF4-FFF2-40B4-BE49-F238E27FC236}">
                <a16:creationId xmlns:a16="http://schemas.microsoft.com/office/drawing/2014/main" id="{2301590E-8731-A04D-9A3B-3F4CB192D5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262527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364447"/>
            <a:ext cx="8520600" cy="623700"/>
          </a:xfrm>
          <a:prstGeom prst="rect">
            <a:avLst/>
          </a:prstGeom>
        </p:spPr>
        <p:txBody>
          <a:bodyPr spcFirstLastPara="1" wrap="square" lIns="91425" tIns="91425" rIns="91425" bIns="91425" anchor="t" anchorCtr="0">
            <a:normAutofit/>
          </a:bodyPr>
          <a:lstStyle/>
          <a:p>
            <a:r>
              <a:rPr lang="en" dirty="0"/>
              <a:t>Analyzing Data: Reading Data</a:t>
            </a:r>
            <a:endParaRPr dirty="0"/>
          </a:p>
        </p:txBody>
      </p:sp>
      <p:graphicFrame>
        <p:nvGraphicFramePr>
          <p:cNvPr id="5" name="Table 4">
            <a:extLst>
              <a:ext uri="{FF2B5EF4-FFF2-40B4-BE49-F238E27FC236}">
                <a16:creationId xmlns:a16="http://schemas.microsoft.com/office/drawing/2014/main" id="{A510B698-BDF6-40B1-A695-968EDF203CE7}"/>
              </a:ext>
            </a:extLst>
          </p:cNvPr>
          <p:cNvGraphicFramePr>
            <a:graphicFrameLocks noGrp="1"/>
          </p:cNvGraphicFramePr>
          <p:nvPr>
            <p:extLst>
              <p:ext uri="{D42A27DB-BD31-4B8C-83A1-F6EECF244321}">
                <p14:modId xmlns:p14="http://schemas.microsoft.com/office/powerpoint/2010/main" val="2252275146"/>
              </p:ext>
            </p:extLst>
          </p:nvPr>
        </p:nvGraphicFramePr>
        <p:xfrm>
          <a:off x="127947" y="1539638"/>
          <a:ext cx="8904935" cy="3003627"/>
        </p:xfrm>
        <a:graphic>
          <a:graphicData uri="http://schemas.openxmlformats.org/drawingml/2006/table">
            <a:tbl>
              <a:tblPr firstRow="1" bandRow="1">
                <a:tableStyleId>{04F4368D-BC9D-4793-A5D6-9C6275319D69}</a:tableStyleId>
              </a:tblPr>
              <a:tblGrid>
                <a:gridCol w="498759">
                  <a:extLst>
                    <a:ext uri="{9D8B030D-6E8A-4147-A177-3AD203B41FA5}">
                      <a16:colId xmlns:a16="http://schemas.microsoft.com/office/drawing/2014/main" val="2150621365"/>
                    </a:ext>
                  </a:extLst>
                </a:gridCol>
                <a:gridCol w="955954">
                  <a:extLst>
                    <a:ext uri="{9D8B030D-6E8A-4147-A177-3AD203B41FA5}">
                      <a16:colId xmlns:a16="http://schemas.microsoft.com/office/drawing/2014/main" val="3749218887"/>
                    </a:ext>
                  </a:extLst>
                </a:gridCol>
                <a:gridCol w="516484">
                  <a:extLst>
                    <a:ext uri="{9D8B030D-6E8A-4147-A177-3AD203B41FA5}">
                      <a16:colId xmlns:a16="http://schemas.microsoft.com/office/drawing/2014/main" val="2500055528"/>
                    </a:ext>
                  </a:extLst>
                </a:gridCol>
                <a:gridCol w="580446">
                  <a:extLst>
                    <a:ext uri="{9D8B030D-6E8A-4147-A177-3AD203B41FA5}">
                      <a16:colId xmlns:a16="http://schemas.microsoft.com/office/drawing/2014/main" val="559641099"/>
                    </a:ext>
                  </a:extLst>
                </a:gridCol>
                <a:gridCol w="750040">
                  <a:extLst>
                    <a:ext uri="{9D8B030D-6E8A-4147-A177-3AD203B41FA5}">
                      <a16:colId xmlns:a16="http://schemas.microsoft.com/office/drawing/2014/main" val="162432816"/>
                    </a:ext>
                  </a:extLst>
                </a:gridCol>
                <a:gridCol w="613059">
                  <a:extLst>
                    <a:ext uri="{9D8B030D-6E8A-4147-A177-3AD203B41FA5}">
                      <a16:colId xmlns:a16="http://schemas.microsoft.com/office/drawing/2014/main" val="1882926134"/>
                    </a:ext>
                  </a:extLst>
                </a:gridCol>
                <a:gridCol w="611760">
                  <a:extLst>
                    <a:ext uri="{9D8B030D-6E8A-4147-A177-3AD203B41FA5}">
                      <a16:colId xmlns:a16="http://schemas.microsoft.com/office/drawing/2014/main" val="3047729385"/>
                    </a:ext>
                  </a:extLst>
                </a:gridCol>
                <a:gridCol w="611760">
                  <a:extLst>
                    <a:ext uri="{9D8B030D-6E8A-4147-A177-3AD203B41FA5}">
                      <a16:colId xmlns:a16="http://schemas.microsoft.com/office/drawing/2014/main" val="2462204940"/>
                    </a:ext>
                  </a:extLst>
                </a:gridCol>
                <a:gridCol w="613059">
                  <a:extLst>
                    <a:ext uri="{9D8B030D-6E8A-4147-A177-3AD203B41FA5}">
                      <a16:colId xmlns:a16="http://schemas.microsoft.com/office/drawing/2014/main" val="3982233343"/>
                    </a:ext>
                  </a:extLst>
                </a:gridCol>
                <a:gridCol w="611760">
                  <a:extLst>
                    <a:ext uri="{9D8B030D-6E8A-4147-A177-3AD203B41FA5}">
                      <a16:colId xmlns:a16="http://schemas.microsoft.com/office/drawing/2014/main" val="2489006895"/>
                    </a:ext>
                  </a:extLst>
                </a:gridCol>
                <a:gridCol w="611760">
                  <a:extLst>
                    <a:ext uri="{9D8B030D-6E8A-4147-A177-3AD203B41FA5}">
                      <a16:colId xmlns:a16="http://schemas.microsoft.com/office/drawing/2014/main" val="31592563"/>
                    </a:ext>
                  </a:extLst>
                </a:gridCol>
                <a:gridCol w="630115">
                  <a:extLst>
                    <a:ext uri="{9D8B030D-6E8A-4147-A177-3AD203B41FA5}">
                      <a16:colId xmlns:a16="http://schemas.microsoft.com/office/drawing/2014/main" val="1543287905"/>
                    </a:ext>
                  </a:extLst>
                </a:gridCol>
                <a:gridCol w="688219">
                  <a:extLst>
                    <a:ext uri="{9D8B030D-6E8A-4147-A177-3AD203B41FA5}">
                      <a16:colId xmlns:a16="http://schemas.microsoft.com/office/drawing/2014/main" val="1581717584"/>
                    </a:ext>
                  </a:extLst>
                </a:gridCol>
                <a:gridCol w="611760">
                  <a:extLst>
                    <a:ext uri="{9D8B030D-6E8A-4147-A177-3AD203B41FA5}">
                      <a16:colId xmlns:a16="http://schemas.microsoft.com/office/drawing/2014/main" val="2276733997"/>
                    </a:ext>
                  </a:extLst>
                </a:gridCol>
              </a:tblGrid>
              <a:tr h="207116">
                <a:tc rowSpan="3">
                  <a:txBody>
                    <a:bodyPr/>
                    <a:lstStyle/>
                    <a:p>
                      <a:pPr algn="ctr" fontAlgn="ctr"/>
                      <a:r>
                        <a:rPr lang="en-US" sz="1000">
                          <a:effectLst/>
                        </a:rPr>
                        <a:t>Grade</a:t>
                      </a:r>
                      <a:endParaRPr lang="en-US" sz="1000" b="1">
                        <a:effectLst/>
                        <a:latin typeface="Calibri"/>
                      </a:endParaRPr>
                    </a:p>
                  </a:txBody>
                  <a:tcPr marL="9525" marR="9525" marT="9525" anchor="ctr"/>
                </a:tc>
                <a:tc rowSpan="3">
                  <a:txBody>
                    <a:bodyPr/>
                    <a:lstStyle/>
                    <a:p>
                      <a:pPr algn="ctr" fontAlgn="ctr"/>
                      <a:r>
                        <a:rPr lang="en-US" sz="1000">
                          <a:effectLst/>
                        </a:rPr>
                        <a:t>Data Measure</a:t>
                      </a:r>
                      <a:endParaRPr lang="en-US" sz="1000" b="1">
                        <a:effectLst/>
                        <a:latin typeface="Calibri"/>
                      </a:endParaRPr>
                    </a:p>
                  </a:txBody>
                  <a:tcPr marL="9525" marR="9525" marT="9525" anchor="ctr"/>
                </a:tc>
                <a:tc gridSpan="3">
                  <a:txBody>
                    <a:bodyPr/>
                    <a:lstStyle/>
                    <a:p>
                      <a:pPr algn="ctr" fontAlgn="b"/>
                      <a:r>
                        <a:rPr lang="en-US" sz="1000">
                          <a:effectLst/>
                        </a:rPr>
                        <a:t>All Students</a:t>
                      </a:r>
                      <a:endParaRPr lang="en-US" sz="1000" b="1">
                        <a:effectLst/>
                        <a:latin typeface="Calibri"/>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000">
                          <a:effectLst/>
                        </a:rPr>
                        <a:t>ELL Students</a:t>
                      </a:r>
                      <a:endParaRPr lang="en-US" sz="1000" b="1">
                        <a:effectLst/>
                        <a:latin typeface="Calibri"/>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000">
                          <a:effectLst/>
                        </a:rPr>
                        <a:t>SE Students</a:t>
                      </a:r>
                      <a:endParaRPr lang="en-US" sz="1000" b="1">
                        <a:effectLst/>
                        <a:latin typeface="Calibri"/>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000">
                          <a:effectLst/>
                        </a:rPr>
                        <a:t>GT Students</a:t>
                      </a:r>
                      <a:endParaRPr lang="en-US" sz="1000" b="1">
                        <a:effectLst/>
                        <a:latin typeface="Calibri"/>
                      </a:endParaRPr>
                    </a:p>
                  </a:txBody>
                  <a:tcPr marL="9525" marR="9525" marT="952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569"/>
                  </a:ext>
                </a:extLst>
              </a:tr>
              <a:tr h="215082">
                <a:tc vMerge="1">
                  <a:txBody>
                    <a:bodyPr/>
                    <a:lstStyle/>
                    <a:p>
                      <a:endParaRPr lang="en-US"/>
                    </a:p>
                  </a:txBody>
                  <a:tcPr/>
                </a:tc>
                <a:tc vMerge="1">
                  <a:txBody>
                    <a:bodyPr/>
                    <a:lstStyle/>
                    <a:p>
                      <a:endParaRPr lang="en-US"/>
                    </a:p>
                  </a:txBody>
                  <a:tcPr/>
                </a:tc>
                <a:tc gridSpan="2">
                  <a:txBody>
                    <a:bodyPr/>
                    <a:lstStyle/>
                    <a:p>
                      <a:pPr algn="ctr" fontAlgn="b"/>
                      <a:r>
                        <a:rPr lang="en-US" sz="1000">
                          <a:effectLst/>
                        </a:rPr>
                        <a:t>Reading</a:t>
                      </a:r>
                      <a:endParaRPr lang="en-US" sz="1000" b="1">
                        <a:effectLst/>
                        <a:latin typeface="Calibri"/>
                      </a:endParaRPr>
                    </a:p>
                  </a:txBody>
                  <a:tcPr marL="9525" marR="9525" marT="9525" anchor="b"/>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tc>
                <a:tc gridSpan="2">
                  <a:txBody>
                    <a:bodyPr/>
                    <a:lstStyle/>
                    <a:p>
                      <a:pPr algn="ctr" fontAlgn="b"/>
                      <a:r>
                        <a:rPr lang="en-US" sz="1000">
                          <a:effectLst/>
                        </a:rPr>
                        <a:t>Reading</a:t>
                      </a:r>
                      <a:endParaRPr lang="en-US" sz="1000" b="1">
                        <a:effectLst/>
                        <a:latin typeface="Calibri"/>
                      </a:endParaRPr>
                    </a:p>
                  </a:txBody>
                  <a:tcPr marL="9525" marR="9525" marT="9525" anchor="b"/>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tc>
                <a:tc gridSpan="2">
                  <a:txBody>
                    <a:bodyPr/>
                    <a:lstStyle/>
                    <a:p>
                      <a:pPr algn="ctr" fontAlgn="b"/>
                      <a:r>
                        <a:rPr lang="en-US" sz="1000">
                          <a:effectLst/>
                        </a:rPr>
                        <a:t>Reading</a:t>
                      </a:r>
                      <a:endParaRPr lang="en-US" sz="1000" b="1">
                        <a:effectLst/>
                        <a:latin typeface="Calibri"/>
                      </a:endParaRPr>
                    </a:p>
                  </a:txBody>
                  <a:tcPr marL="9525" marR="9525" marT="9525" anchor="b"/>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tc>
                <a:tc gridSpan="2">
                  <a:txBody>
                    <a:bodyPr/>
                    <a:lstStyle/>
                    <a:p>
                      <a:pPr algn="ctr" fontAlgn="b"/>
                      <a:r>
                        <a:rPr lang="en-US" sz="1000">
                          <a:effectLst/>
                        </a:rPr>
                        <a:t>Reading</a:t>
                      </a:r>
                      <a:endParaRPr lang="en-US" sz="1000" b="1">
                        <a:effectLst/>
                        <a:latin typeface="Calibri"/>
                      </a:endParaRPr>
                    </a:p>
                  </a:txBody>
                  <a:tcPr marL="9525" marR="9525" marT="9525" anchor="b"/>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tc>
                <a:extLst>
                  <a:ext uri="{0D108BD9-81ED-4DB2-BD59-A6C34878D82A}">
                    <a16:rowId xmlns:a16="http://schemas.microsoft.com/office/drawing/2014/main" val="3272078705"/>
                  </a:ext>
                </a:extLst>
              </a:tr>
              <a:tr h="366437">
                <a:tc vMerge="1">
                  <a:txBody>
                    <a:bodyPr/>
                    <a:lstStyle/>
                    <a:p>
                      <a:endParaRPr lang="en-US"/>
                    </a:p>
                  </a:txBody>
                  <a:tcPr/>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tc>
                <a:tc>
                  <a:txBody>
                    <a:bodyPr/>
                    <a:lstStyle/>
                    <a:p>
                      <a:pPr algn="ctr" fontAlgn="b"/>
                      <a:r>
                        <a:rPr lang="en-US" sz="1000">
                          <a:effectLst/>
                        </a:rPr>
                        <a:t>2020-2021</a:t>
                      </a:r>
                      <a:endParaRPr lang="en-US" sz="1000" b="1">
                        <a:effectLst/>
                        <a:latin typeface="Calibri"/>
                      </a:endParaRPr>
                    </a:p>
                  </a:txBody>
                  <a:tcPr marL="9525" marR="9525" marT="9525" anchor="b"/>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tc>
                <a:tc>
                  <a:txBody>
                    <a:bodyPr/>
                    <a:lstStyle/>
                    <a:p>
                      <a:pPr algn="ctr" fontAlgn="b"/>
                      <a:r>
                        <a:rPr lang="en-US" sz="1000">
                          <a:effectLst/>
                        </a:rPr>
                        <a:t>2020-2021</a:t>
                      </a:r>
                      <a:endParaRPr lang="en-US" sz="1000" b="1">
                        <a:effectLst/>
                        <a:latin typeface="Calibri"/>
                      </a:endParaRPr>
                    </a:p>
                  </a:txBody>
                  <a:tcPr marL="9525" marR="9525" marT="9525" anchor="b"/>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tc>
                <a:tc>
                  <a:txBody>
                    <a:bodyPr/>
                    <a:lstStyle/>
                    <a:p>
                      <a:pPr algn="ctr" fontAlgn="b"/>
                      <a:r>
                        <a:rPr lang="en-US" sz="1000">
                          <a:effectLst/>
                        </a:rPr>
                        <a:t>2020-2021</a:t>
                      </a:r>
                      <a:endParaRPr lang="en-US" sz="1000" b="1">
                        <a:effectLst/>
                        <a:latin typeface="Calibri"/>
                      </a:endParaRPr>
                    </a:p>
                  </a:txBody>
                  <a:tcPr marL="9525" marR="9525" marT="9525" anchor="b"/>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tc>
                <a:tc>
                  <a:txBody>
                    <a:bodyPr/>
                    <a:lstStyle/>
                    <a:p>
                      <a:pPr algn="ctr" fontAlgn="b"/>
                      <a:r>
                        <a:rPr lang="en-US" sz="1000">
                          <a:effectLst/>
                        </a:rPr>
                        <a:t>2020-2021</a:t>
                      </a:r>
                      <a:endParaRPr lang="en-US" sz="1000" b="1">
                        <a:effectLst/>
                        <a:latin typeface="Calibri"/>
                      </a:endParaRPr>
                    </a:p>
                  </a:txBody>
                  <a:tcPr marL="9525" marR="9525" marT="9525" anchor="b"/>
                </a:tc>
                <a:tc vMerge="1">
                  <a:txBody>
                    <a:bodyPr/>
                    <a:lstStyle/>
                    <a:p>
                      <a:endParaRPr lang="en-US"/>
                    </a:p>
                  </a:txBody>
                  <a:tcPr/>
                </a:tc>
                <a:extLst>
                  <a:ext uri="{0D108BD9-81ED-4DB2-BD59-A6C34878D82A}">
                    <a16:rowId xmlns:a16="http://schemas.microsoft.com/office/drawing/2014/main" val="3542595160"/>
                  </a:ext>
                </a:extLst>
              </a:tr>
              <a:tr h="374403">
                <a:tc>
                  <a:txBody>
                    <a:bodyPr/>
                    <a:lstStyle/>
                    <a:p>
                      <a:pPr algn="ctr" fontAlgn="ctr"/>
                      <a:r>
                        <a:rPr lang="en-US" sz="1000">
                          <a:effectLst/>
                        </a:rPr>
                        <a:t>3rd</a:t>
                      </a:r>
                      <a:endParaRPr lang="en-US" sz="1000" b="1">
                        <a:effectLst/>
                        <a:latin typeface="Calibri"/>
                      </a:endParaRPr>
                    </a:p>
                  </a:txBody>
                  <a:tcPr marL="9525" marR="9525" marT="9525" anchor="ctr"/>
                </a:tc>
                <a:tc>
                  <a:txBody>
                    <a:bodyPr/>
                    <a:lstStyle/>
                    <a:p>
                      <a:pPr algn="ctr" fontAlgn="ctr"/>
                      <a:r>
                        <a:rPr lang="en-US" sz="1000">
                          <a:effectLst/>
                        </a:rPr>
                        <a:t>STAAR Comprehension</a:t>
                      </a:r>
                      <a:endParaRPr lang="en-US" sz="1000">
                        <a:effectLst/>
                        <a:latin typeface="Calibri"/>
                      </a:endParaRPr>
                    </a:p>
                  </a:txBody>
                  <a:tcPr marL="9525" marR="9525" marT="9525" anchor="ctr"/>
                </a:tc>
                <a:tc>
                  <a:txBody>
                    <a:bodyPr/>
                    <a:lstStyle/>
                    <a:p>
                      <a:pPr algn="ctr" fontAlgn="ctr"/>
                      <a:r>
                        <a:rPr lang="en-US" sz="1000">
                          <a:effectLst/>
                        </a:rPr>
                        <a:t>77%</a:t>
                      </a:r>
                      <a:endParaRPr lang="en-US" sz="1000">
                        <a:effectLst/>
                        <a:latin typeface="Calibri"/>
                      </a:endParaRPr>
                    </a:p>
                  </a:txBody>
                  <a:tcPr marL="9525" marR="9525" marT="9525" anchor="ctr"/>
                </a:tc>
                <a:tc>
                  <a:txBody>
                    <a:bodyPr/>
                    <a:lstStyle/>
                    <a:p>
                      <a:pPr algn="ctr" fontAlgn="ctr"/>
                      <a:r>
                        <a:rPr lang="en-US" sz="1000">
                          <a:effectLst/>
                        </a:rPr>
                        <a:t>38%</a:t>
                      </a:r>
                      <a:endParaRPr lang="en-US" sz="1000">
                        <a:effectLst/>
                        <a:latin typeface="Calibri"/>
                      </a:endParaRPr>
                    </a:p>
                  </a:txBody>
                  <a:tcPr marL="9525" marR="9525" marT="9525" anchor="ctr"/>
                </a:tc>
                <a:tc>
                  <a:txBody>
                    <a:bodyPr/>
                    <a:lstStyle/>
                    <a:p>
                      <a:pPr algn="ctr" fontAlgn="ctr"/>
                      <a:r>
                        <a:rPr lang="en-US" sz="1000">
                          <a:effectLst/>
                        </a:rPr>
                        <a:t>-39</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75%</a:t>
                      </a:r>
                      <a:endParaRPr lang="en-US" sz="1000">
                        <a:effectLst/>
                        <a:latin typeface="Calibri"/>
                      </a:endParaRPr>
                    </a:p>
                  </a:txBody>
                  <a:tcPr marL="9525" marR="9525" marT="9525" anchor="ctr"/>
                </a:tc>
                <a:tc>
                  <a:txBody>
                    <a:bodyPr/>
                    <a:lstStyle/>
                    <a:p>
                      <a:pPr algn="ctr" fontAlgn="ctr"/>
                      <a:r>
                        <a:rPr lang="en-US" sz="1000" dirty="0">
                          <a:effectLst/>
                        </a:rPr>
                        <a:t>36%</a:t>
                      </a:r>
                      <a:endParaRPr lang="en-US" sz="1000" dirty="0">
                        <a:effectLst/>
                        <a:latin typeface="Calibri"/>
                      </a:endParaRPr>
                    </a:p>
                  </a:txBody>
                  <a:tcPr marL="9525" marR="9525" marT="9525" anchor="ctr"/>
                </a:tc>
                <a:tc>
                  <a:txBody>
                    <a:bodyPr/>
                    <a:lstStyle/>
                    <a:p>
                      <a:pPr algn="ctr" fontAlgn="ctr"/>
                      <a:r>
                        <a:rPr lang="en-US" sz="1000">
                          <a:effectLst/>
                        </a:rPr>
                        <a:t>-39</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38%</a:t>
                      </a:r>
                      <a:endParaRPr lang="en-US" sz="1000">
                        <a:effectLst/>
                        <a:latin typeface="Calibri"/>
                      </a:endParaRPr>
                    </a:p>
                  </a:txBody>
                  <a:tcPr marL="9525" marR="9525" marT="9525" anchor="ctr"/>
                </a:tc>
                <a:tc>
                  <a:txBody>
                    <a:bodyPr/>
                    <a:lstStyle/>
                    <a:p>
                      <a:pPr algn="ctr" fontAlgn="ctr"/>
                      <a:r>
                        <a:rPr lang="en-US" sz="1000">
                          <a:effectLst/>
                        </a:rPr>
                        <a:t>29%</a:t>
                      </a:r>
                      <a:endParaRPr lang="en-US" sz="1000">
                        <a:effectLst/>
                        <a:latin typeface="Calibri"/>
                      </a:endParaRPr>
                    </a:p>
                  </a:txBody>
                  <a:tcPr marL="9525" marR="9525" marT="9525" anchor="ctr"/>
                </a:tc>
                <a:tc>
                  <a:txBody>
                    <a:bodyPr/>
                    <a:lstStyle/>
                    <a:p>
                      <a:pPr algn="ctr" fontAlgn="ctr"/>
                      <a:r>
                        <a:rPr lang="en-US" sz="1000" dirty="0">
                          <a:effectLst/>
                        </a:rPr>
                        <a:t>-9</a:t>
                      </a:r>
                      <a:endParaRPr lang="en-US" sz="1000" dirty="0">
                        <a:effectLst/>
                        <a:latin typeface="Calibri"/>
                      </a:endParaRP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tc>
                <a:tc>
                  <a:txBody>
                    <a:bodyPr/>
                    <a:lstStyle/>
                    <a:p>
                      <a:pPr algn="ctr" fontAlgn="b"/>
                      <a:r>
                        <a:rPr lang="en-US" sz="1000">
                          <a:effectLst/>
                        </a:rPr>
                        <a:t>66%</a:t>
                      </a:r>
                      <a:endParaRPr lang="en-US" sz="1000">
                        <a:effectLst/>
                        <a:latin typeface="Calibri"/>
                      </a:endParaRPr>
                    </a:p>
                  </a:txBody>
                  <a:tcPr marL="9525" marR="9525" marT="9525" anchor="ctr"/>
                </a:tc>
                <a:tc>
                  <a:txBody>
                    <a:bodyPr/>
                    <a:lstStyle/>
                    <a:p>
                      <a:pPr algn="ctr" fontAlgn="ctr"/>
                      <a:r>
                        <a:rPr lang="en-US" sz="1000">
                          <a:effectLst/>
                        </a:rPr>
                        <a:t>-34</a:t>
                      </a:r>
                    </a:p>
                  </a:txBody>
                  <a:tcPr marL="9525" marR="9525" marT="9525" anchor="ctr">
                    <a:solidFill>
                      <a:srgbClr val="FFFF00"/>
                    </a:solidFill>
                  </a:tcPr>
                </a:tc>
                <a:extLst>
                  <a:ext uri="{0D108BD9-81ED-4DB2-BD59-A6C34878D82A}">
                    <a16:rowId xmlns:a16="http://schemas.microsoft.com/office/drawing/2014/main" val="534466877"/>
                  </a:ext>
                </a:extLst>
              </a:tr>
              <a:tr h="366437">
                <a:tc>
                  <a:txBody>
                    <a:bodyPr/>
                    <a:lstStyle/>
                    <a:p>
                      <a:pPr algn="ctr" fontAlgn="ctr"/>
                      <a:r>
                        <a:rPr lang="en-US" sz="1000">
                          <a:effectLst/>
                        </a:rPr>
                        <a:t>4th</a:t>
                      </a:r>
                      <a:endParaRPr lang="en-US" sz="1000" b="1">
                        <a:effectLst/>
                        <a:latin typeface="Calibri"/>
                      </a:endParaRPr>
                    </a:p>
                  </a:txBody>
                  <a:tcPr marL="9525" marR="9525" marT="9525" anchor="ctr"/>
                </a:tc>
                <a:tc>
                  <a:txBody>
                    <a:bodyPr/>
                    <a:lstStyle/>
                    <a:p>
                      <a:pPr algn="ctr" fontAlgn="ctr"/>
                      <a:r>
                        <a:rPr lang="en-US" sz="1000">
                          <a:effectLst/>
                        </a:rPr>
                        <a:t>STAAR Comprehension</a:t>
                      </a:r>
                      <a:endParaRPr lang="en-US" sz="1000">
                        <a:effectLst/>
                        <a:latin typeface="Calibri"/>
                      </a:endParaRPr>
                    </a:p>
                  </a:txBody>
                  <a:tcPr marL="9525" marR="9525" marT="9525" anchor="ctr"/>
                </a:tc>
                <a:tc>
                  <a:txBody>
                    <a:bodyPr/>
                    <a:lstStyle/>
                    <a:p>
                      <a:pPr algn="ctr" fontAlgn="ctr"/>
                      <a:r>
                        <a:rPr lang="en-US" sz="1000">
                          <a:effectLst/>
                        </a:rPr>
                        <a:t>72%</a:t>
                      </a:r>
                      <a:endParaRPr lang="en-US" sz="1000">
                        <a:effectLst/>
                        <a:latin typeface="Calibri"/>
                      </a:endParaRPr>
                    </a:p>
                  </a:txBody>
                  <a:tcPr marL="9525" marR="9525" marT="9525" anchor="ctr"/>
                </a:tc>
                <a:tc>
                  <a:txBody>
                    <a:bodyPr/>
                    <a:lstStyle/>
                    <a:p>
                      <a:pPr algn="ctr" fontAlgn="ctr"/>
                      <a:r>
                        <a:rPr lang="en-US" sz="1000">
                          <a:effectLst/>
                        </a:rPr>
                        <a:t>36%</a:t>
                      </a:r>
                      <a:endParaRPr lang="en-US" sz="1000">
                        <a:effectLst/>
                        <a:latin typeface="Calibri"/>
                      </a:endParaRPr>
                    </a:p>
                  </a:txBody>
                  <a:tcPr marL="9525" marR="9525" marT="9525" anchor="ctr"/>
                </a:tc>
                <a:tc>
                  <a:txBody>
                    <a:bodyPr/>
                    <a:lstStyle/>
                    <a:p>
                      <a:pPr algn="ctr" fontAlgn="ctr"/>
                      <a:r>
                        <a:rPr lang="en-US" sz="1000">
                          <a:effectLst/>
                        </a:rPr>
                        <a:t>-36</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67%</a:t>
                      </a:r>
                      <a:endParaRPr lang="en-US" sz="1000">
                        <a:effectLst/>
                        <a:latin typeface="Calibri"/>
                      </a:endParaRPr>
                    </a:p>
                  </a:txBody>
                  <a:tcPr marL="9525" marR="9525" marT="9525" anchor="ctr"/>
                </a:tc>
                <a:tc>
                  <a:txBody>
                    <a:bodyPr/>
                    <a:lstStyle/>
                    <a:p>
                      <a:pPr algn="ctr" fontAlgn="ctr"/>
                      <a:r>
                        <a:rPr lang="en-US" sz="1000">
                          <a:effectLst/>
                        </a:rPr>
                        <a:t>34%</a:t>
                      </a:r>
                      <a:endParaRPr lang="en-US" sz="1000">
                        <a:effectLst/>
                        <a:latin typeface="Calibri"/>
                      </a:endParaRPr>
                    </a:p>
                  </a:txBody>
                  <a:tcPr marL="9525" marR="9525" marT="9525" anchor="ctr"/>
                </a:tc>
                <a:tc>
                  <a:txBody>
                    <a:bodyPr/>
                    <a:lstStyle/>
                    <a:p>
                      <a:pPr algn="ctr" fontAlgn="ctr"/>
                      <a:r>
                        <a:rPr lang="en-US" sz="1000">
                          <a:effectLst/>
                        </a:rPr>
                        <a:t>-33</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36%</a:t>
                      </a:r>
                      <a:endParaRPr lang="en-US" sz="1000">
                        <a:effectLst/>
                        <a:latin typeface="Calibri"/>
                      </a:endParaRPr>
                    </a:p>
                  </a:txBody>
                  <a:tcPr marL="9525" marR="9525" marT="9525" anchor="ctr"/>
                </a:tc>
                <a:tc>
                  <a:txBody>
                    <a:bodyPr/>
                    <a:lstStyle/>
                    <a:p>
                      <a:pPr algn="ctr" fontAlgn="ctr"/>
                      <a:r>
                        <a:rPr lang="en-US" sz="1000">
                          <a:effectLst/>
                        </a:rPr>
                        <a:t>28%</a:t>
                      </a:r>
                      <a:endParaRPr lang="en-US" sz="1000">
                        <a:effectLst/>
                        <a:latin typeface="Calibri"/>
                      </a:endParaRPr>
                    </a:p>
                  </a:txBody>
                  <a:tcPr marL="9525" marR="9525" marT="9525" anchor="ctr"/>
                </a:tc>
                <a:tc>
                  <a:txBody>
                    <a:bodyPr/>
                    <a:lstStyle/>
                    <a:p>
                      <a:pPr algn="ctr" fontAlgn="ctr"/>
                      <a:r>
                        <a:rPr lang="en-US" sz="1000" dirty="0">
                          <a:effectLst/>
                        </a:rPr>
                        <a:t>-8</a:t>
                      </a:r>
                      <a:endParaRPr lang="en-US" sz="1000" dirty="0">
                        <a:effectLst/>
                        <a:latin typeface="Calibri"/>
                      </a:endParaRPr>
                    </a:p>
                  </a:txBody>
                  <a:tcPr marL="9525" marR="9525" marT="9525" anchor="ctr">
                    <a:solidFill>
                      <a:srgbClr val="FFFF00"/>
                    </a:solidFill>
                  </a:tcPr>
                </a:tc>
                <a:tc>
                  <a:txBody>
                    <a:bodyPr/>
                    <a:lstStyle/>
                    <a:p>
                      <a:pPr algn="ctr" fontAlgn="b"/>
                      <a:r>
                        <a:rPr lang="en-US" sz="1000">
                          <a:effectLst/>
                        </a:rPr>
                        <a:t>99%</a:t>
                      </a:r>
                      <a:endParaRPr lang="en-US" sz="1000">
                        <a:effectLst/>
                        <a:latin typeface="Calibri"/>
                      </a:endParaRPr>
                    </a:p>
                  </a:txBody>
                  <a:tcPr marL="9525" marR="9525" marT="9525" anchor="ctr"/>
                </a:tc>
                <a:tc>
                  <a:txBody>
                    <a:bodyPr/>
                    <a:lstStyle/>
                    <a:p>
                      <a:pPr algn="ctr" fontAlgn="b"/>
                      <a:r>
                        <a:rPr lang="en-US" sz="1000">
                          <a:effectLst/>
                        </a:rPr>
                        <a:t>65%</a:t>
                      </a:r>
                      <a:endParaRPr lang="en-US" sz="1000">
                        <a:effectLst/>
                        <a:latin typeface="Calibri"/>
                      </a:endParaRPr>
                    </a:p>
                  </a:txBody>
                  <a:tcPr marL="9525" marR="9525" marT="9525" anchor="ctr"/>
                </a:tc>
                <a:tc>
                  <a:txBody>
                    <a:bodyPr/>
                    <a:lstStyle/>
                    <a:p>
                      <a:pPr algn="ctr" fontAlgn="ctr"/>
                      <a:r>
                        <a:rPr lang="en-US" sz="1000">
                          <a:effectLst/>
                        </a:rPr>
                        <a:t>-34</a:t>
                      </a:r>
                    </a:p>
                  </a:txBody>
                  <a:tcPr marL="9525" marR="9525" marT="9525" anchor="ctr">
                    <a:solidFill>
                      <a:srgbClr val="FFFF00"/>
                    </a:solidFill>
                  </a:tcPr>
                </a:tc>
                <a:extLst>
                  <a:ext uri="{0D108BD9-81ED-4DB2-BD59-A6C34878D82A}">
                    <a16:rowId xmlns:a16="http://schemas.microsoft.com/office/drawing/2014/main" val="3326475948"/>
                  </a:ext>
                </a:extLst>
              </a:tr>
              <a:tr h="374403">
                <a:tc>
                  <a:txBody>
                    <a:bodyPr/>
                    <a:lstStyle/>
                    <a:p>
                      <a:pPr algn="ctr" fontAlgn="ctr"/>
                      <a:r>
                        <a:rPr lang="en-US" sz="1000">
                          <a:effectLst/>
                        </a:rPr>
                        <a:t>5th</a:t>
                      </a:r>
                      <a:endParaRPr lang="en-US" sz="1000" b="1">
                        <a:effectLst/>
                        <a:latin typeface="Calibri"/>
                      </a:endParaRPr>
                    </a:p>
                  </a:txBody>
                  <a:tcPr marL="9525" marR="9525" marT="9525" anchor="ctr"/>
                </a:tc>
                <a:tc>
                  <a:txBody>
                    <a:bodyPr/>
                    <a:lstStyle/>
                    <a:p>
                      <a:pPr algn="ctr" fontAlgn="ctr"/>
                      <a:r>
                        <a:rPr lang="en-US" sz="1000">
                          <a:effectLst/>
                        </a:rPr>
                        <a:t>STAAR Comprehension</a:t>
                      </a:r>
                      <a:endParaRPr lang="en-US" sz="1000">
                        <a:effectLst/>
                        <a:latin typeface="Calibri"/>
                      </a:endParaRPr>
                    </a:p>
                  </a:txBody>
                  <a:tcPr marL="9525" marR="9525" marT="9525" anchor="ctr"/>
                </a:tc>
                <a:tc>
                  <a:txBody>
                    <a:bodyPr/>
                    <a:lstStyle/>
                    <a:p>
                      <a:pPr algn="ctr" fontAlgn="ctr"/>
                      <a:r>
                        <a:rPr lang="en-US" sz="1000">
                          <a:effectLst/>
                        </a:rPr>
                        <a:t>89%</a:t>
                      </a:r>
                      <a:endParaRPr lang="en-US" sz="1000">
                        <a:effectLst/>
                        <a:latin typeface="Calibri"/>
                      </a:endParaRPr>
                    </a:p>
                  </a:txBody>
                  <a:tcPr marL="9525" marR="9525" marT="9525" anchor="ctr"/>
                </a:tc>
                <a:tc>
                  <a:txBody>
                    <a:bodyPr/>
                    <a:lstStyle/>
                    <a:p>
                      <a:pPr algn="ctr" fontAlgn="ctr"/>
                      <a:r>
                        <a:rPr lang="en-US" sz="1000">
                          <a:effectLst/>
                        </a:rPr>
                        <a:t>52%</a:t>
                      </a:r>
                      <a:endParaRPr lang="en-US" sz="1000">
                        <a:effectLst/>
                        <a:latin typeface="Calibri"/>
                      </a:endParaRPr>
                    </a:p>
                  </a:txBody>
                  <a:tcPr marL="9525" marR="9525" marT="9525" anchor="ctr"/>
                </a:tc>
                <a:tc>
                  <a:txBody>
                    <a:bodyPr/>
                    <a:lstStyle/>
                    <a:p>
                      <a:pPr algn="ctr" fontAlgn="ctr"/>
                      <a:r>
                        <a:rPr lang="en-US" sz="1000">
                          <a:effectLst/>
                        </a:rPr>
                        <a:t>-37</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88%</a:t>
                      </a:r>
                      <a:endParaRPr lang="en-US" sz="1000">
                        <a:effectLst/>
                        <a:latin typeface="Calibri"/>
                      </a:endParaRPr>
                    </a:p>
                  </a:txBody>
                  <a:tcPr marL="9525" marR="9525" marT="9525" anchor="ctr"/>
                </a:tc>
                <a:tc>
                  <a:txBody>
                    <a:bodyPr/>
                    <a:lstStyle/>
                    <a:p>
                      <a:pPr algn="ctr" fontAlgn="ctr"/>
                      <a:r>
                        <a:rPr lang="en-US" sz="1000">
                          <a:effectLst/>
                        </a:rPr>
                        <a:t>56%</a:t>
                      </a:r>
                      <a:endParaRPr lang="en-US" sz="1000">
                        <a:effectLst/>
                        <a:latin typeface="Calibri"/>
                      </a:endParaRPr>
                    </a:p>
                  </a:txBody>
                  <a:tcPr marL="9525" marR="9525" marT="9525" anchor="ctr"/>
                </a:tc>
                <a:tc>
                  <a:txBody>
                    <a:bodyPr/>
                    <a:lstStyle/>
                    <a:p>
                      <a:pPr algn="ctr" fontAlgn="ctr"/>
                      <a:r>
                        <a:rPr lang="en-US" sz="1000">
                          <a:effectLst/>
                        </a:rPr>
                        <a:t>-32</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51%</a:t>
                      </a:r>
                      <a:endParaRPr lang="en-US" sz="1000">
                        <a:effectLst/>
                        <a:latin typeface="Calibri"/>
                      </a:endParaRPr>
                    </a:p>
                  </a:txBody>
                  <a:tcPr marL="9525" marR="9525" marT="9525" anchor="ctr"/>
                </a:tc>
                <a:tc>
                  <a:txBody>
                    <a:bodyPr/>
                    <a:lstStyle/>
                    <a:p>
                      <a:pPr algn="ctr" fontAlgn="ctr"/>
                      <a:r>
                        <a:rPr lang="en-US" sz="1000">
                          <a:effectLst/>
                        </a:rPr>
                        <a:t>34%</a:t>
                      </a:r>
                      <a:endParaRPr lang="en-US" sz="1000">
                        <a:effectLst/>
                        <a:latin typeface="Calibri"/>
                      </a:endParaRPr>
                    </a:p>
                  </a:txBody>
                  <a:tcPr marL="9525" marR="9525" marT="9525" anchor="ctr"/>
                </a:tc>
                <a:tc>
                  <a:txBody>
                    <a:bodyPr/>
                    <a:lstStyle/>
                    <a:p>
                      <a:pPr algn="ctr" fontAlgn="ctr"/>
                      <a:r>
                        <a:rPr lang="en-US" sz="1000" dirty="0">
                          <a:effectLst/>
                        </a:rPr>
                        <a:t>-17</a:t>
                      </a:r>
                      <a:endParaRPr lang="en-US" sz="1000" dirty="0">
                        <a:effectLst/>
                        <a:latin typeface="Calibri"/>
                      </a:endParaRP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tc>
                <a:tc>
                  <a:txBody>
                    <a:bodyPr/>
                    <a:lstStyle/>
                    <a:p>
                      <a:pPr algn="ctr" fontAlgn="b"/>
                      <a:r>
                        <a:rPr lang="en-US" sz="1000">
                          <a:effectLst/>
                        </a:rPr>
                        <a:t>72%</a:t>
                      </a:r>
                      <a:endParaRPr lang="en-US" sz="1000">
                        <a:effectLst/>
                        <a:latin typeface="Calibri"/>
                      </a:endParaRPr>
                    </a:p>
                  </a:txBody>
                  <a:tcPr marL="9525" marR="9525" marT="9525" anchor="ctr"/>
                </a:tc>
                <a:tc>
                  <a:txBody>
                    <a:bodyPr/>
                    <a:lstStyle/>
                    <a:p>
                      <a:pPr algn="ctr" fontAlgn="ctr"/>
                      <a:r>
                        <a:rPr lang="en-US" sz="1000">
                          <a:effectLst/>
                        </a:rPr>
                        <a:t>-28</a:t>
                      </a:r>
                    </a:p>
                  </a:txBody>
                  <a:tcPr marL="9525" marR="9525" marT="9525" anchor="ctr">
                    <a:solidFill>
                      <a:srgbClr val="FFFF00"/>
                    </a:solidFill>
                  </a:tcPr>
                </a:tc>
                <a:extLst>
                  <a:ext uri="{0D108BD9-81ED-4DB2-BD59-A6C34878D82A}">
                    <a16:rowId xmlns:a16="http://schemas.microsoft.com/office/drawing/2014/main" val="2492358420"/>
                  </a:ext>
                </a:extLst>
              </a:tr>
              <a:tr h="366437">
                <a:tc>
                  <a:txBody>
                    <a:bodyPr/>
                    <a:lstStyle/>
                    <a:p>
                      <a:pPr algn="ctr" fontAlgn="ctr"/>
                      <a:r>
                        <a:rPr lang="en-US" sz="1000">
                          <a:effectLst/>
                        </a:rPr>
                        <a:t>6th</a:t>
                      </a:r>
                      <a:endParaRPr lang="en-US" sz="1000" b="1">
                        <a:effectLst/>
                        <a:latin typeface="Calibri"/>
                      </a:endParaRPr>
                    </a:p>
                  </a:txBody>
                  <a:tcPr marL="9525" marR="9525" marT="9525" anchor="ctr"/>
                </a:tc>
                <a:tc>
                  <a:txBody>
                    <a:bodyPr/>
                    <a:lstStyle/>
                    <a:p>
                      <a:pPr algn="ctr" fontAlgn="ctr"/>
                      <a:r>
                        <a:rPr lang="en-US" sz="1000">
                          <a:effectLst/>
                        </a:rPr>
                        <a:t>STAAR Comprehension</a:t>
                      </a:r>
                      <a:endParaRPr lang="en-US" sz="1000">
                        <a:effectLst/>
                        <a:latin typeface="Calibri"/>
                      </a:endParaRPr>
                    </a:p>
                  </a:txBody>
                  <a:tcPr marL="9525" marR="9525" marT="9525" anchor="ctr"/>
                </a:tc>
                <a:tc>
                  <a:txBody>
                    <a:bodyPr/>
                    <a:lstStyle/>
                    <a:p>
                      <a:pPr algn="ctr" fontAlgn="ctr"/>
                      <a:r>
                        <a:rPr lang="en-US" sz="1000">
                          <a:effectLst/>
                        </a:rPr>
                        <a:t>50%</a:t>
                      </a:r>
                      <a:endParaRPr lang="en-US" sz="1000">
                        <a:effectLst/>
                        <a:latin typeface="Calibri"/>
                      </a:endParaRPr>
                    </a:p>
                  </a:txBody>
                  <a:tcPr marL="9525" marR="9525" marT="9525" anchor="ctr"/>
                </a:tc>
                <a:tc>
                  <a:txBody>
                    <a:bodyPr/>
                    <a:lstStyle/>
                    <a:p>
                      <a:pPr algn="ctr" fontAlgn="ctr"/>
                      <a:r>
                        <a:rPr lang="en-US" sz="1000">
                          <a:effectLst/>
                        </a:rPr>
                        <a:t>26%</a:t>
                      </a:r>
                      <a:endParaRPr lang="en-US" sz="1000">
                        <a:effectLst/>
                        <a:latin typeface="Calibri"/>
                      </a:endParaRPr>
                    </a:p>
                  </a:txBody>
                  <a:tcPr marL="9525" marR="9525" marT="9525" anchor="ctr"/>
                </a:tc>
                <a:tc>
                  <a:txBody>
                    <a:bodyPr/>
                    <a:lstStyle/>
                    <a:p>
                      <a:pPr algn="ctr" fontAlgn="ctr"/>
                      <a:r>
                        <a:rPr lang="en-US" sz="1000">
                          <a:effectLst/>
                        </a:rPr>
                        <a:t>-24</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44%</a:t>
                      </a:r>
                      <a:endParaRPr lang="en-US" sz="1000">
                        <a:effectLst/>
                        <a:latin typeface="Calibri"/>
                      </a:endParaRPr>
                    </a:p>
                  </a:txBody>
                  <a:tcPr marL="9525" marR="9525" marT="9525" anchor="ctr"/>
                </a:tc>
                <a:tc>
                  <a:txBody>
                    <a:bodyPr/>
                    <a:lstStyle/>
                    <a:p>
                      <a:pPr algn="ctr" fontAlgn="ctr"/>
                      <a:r>
                        <a:rPr lang="en-US" sz="1000">
                          <a:effectLst/>
                        </a:rPr>
                        <a:t>24%</a:t>
                      </a:r>
                      <a:endParaRPr lang="en-US" sz="1000">
                        <a:effectLst/>
                        <a:latin typeface="Calibri"/>
                      </a:endParaRPr>
                    </a:p>
                  </a:txBody>
                  <a:tcPr marL="9525" marR="9525" marT="9525" anchor="ctr"/>
                </a:tc>
                <a:tc>
                  <a:txBody>
                    <a:bodyPr/>
                    <a:lstStyle/>
                    <a:p>
                      <a:pPr algn="ctr" fontAlgn="ctr"/>
                      <a:r>
                        <a:rPr lang="en-US" sz="1000">
                          <a:effectLst/>
                        </a:rPr>
                        <a:t>-20</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17%</a:t>
                      </a:r>
                      <a:endParaRPr lang="en-US" sz="1000">
                        <a:effectLst/>
                        <a:latin typeface="Calibri"/>
                      </a:endParaRPr>
                    </a:p>
                  </a:txBody>
                  <a:tcPr marL="9525" marR="9525" marT="9525" anchor="ctr"/>
                </a:tc>
                <a:tc>
                  <a:txBody>
                    <a:bodyPr/>
                    <a:lstStyle/>
                    <a:p>
                      <a:pPr algn="ctr" fontAlgn="ctr"/>
                      <a:r>
                        <a:rPr lang="en-US" sz="1000">
                          <a:effectLst/>
                        </a:rPr>
                        <a:t>13%</a:t>
                      </a:r>
                      <a:endParaRPr lang="en-US" sz="1000">
                        <a:effectLst/>
                        <a:latin typeface="Calibri"/>
                      </a:endParaRPr>
                    </a:p>
                  </a:txBody>
                  <a:tcPr marL="9525" marR="9525" marT="9525" anchor="ctr"/>
                </a:tc>
                <a:tc>
                  <a:txBody>
                    <a:bodyPr/>
                    <a:lstStyle/>
                    <a:p>
                      <a:pPr algn="ctr" fontAlgn="ctr"/>
                      <a:r>
                        <a:rPr lang="en-US" sz="1000" dirty="0">
                          <a:effectLst/>
                        </a:rPr>
                        <a:t>-4</a:t>
                      </a:r>
                      <a:endParaRPr lang="en-US" sz="1000" dirty="0">
                        <a:effectLst/>
                        <a:latin typeface="Calibri"/>
                      </a:endParaRPr>
                    </a:p>
                  </a:txBody>
                  <a:tcPr marL="9525" marR="9525" marT="9525" anchor="ctr">
                    <a:solidFill>
                      <a:srgbClr val="FFFF00"/>
                    </a:solidFill>
                  </a:tcPr>
                </a:tc>
                <a:tc>
                  <a:txBody>
                    <a:bodyPr/>
                    <a:lstStyle/>
                    <a:p>
                      <a:pPr algn="ctr" fontAlgn="b"/>
                      <a:r>
                        <a:rPr lang="en-US" sz="1000">
                          <a:effectLst/>
                        </a:rPr>
                        <a:t>95%</a:t>
                      </a:r>
                      <a:endParaRPr lang="en-US" sz="1000">
                        <a:effectLst/>
                        <a:latin typeface="Calibri"/>
                      </a:endParaRPr>
                    </a:p>
                  </a:txBody>
                  <a:tcPr marL="9525" marR="9525" marT="9525" anchor="ctr"/>
                </a:tc>
                <a:tc>
                  <a:txBody>
                    <a:bodyPr/>
                    <a:lstStyle/>
                    <a:p>
                      <a:pPr algn="ctr" fontAlgn="b"/>
                      <a:r>
                        <a:rPr lang="en-US" sz="1000">
                          <a:effectLst/>
                        </a:rPr>
                        <a:t>51%</a:t>
                      </a:r>
                      <a:endParaRPr lang="en-US" sz="1000">
                        <a:effectLst/>
                        <a:latin typeface="Calibri"/>
                      </a:endParaRPr>
                    </a:p>
                  </a:txBody>
                  <a:tcPr marL="9525" marR="9525" marT="9525" anchor="ctr"/>
                </a:tc>
                <a:tc>
                  <a:txBody>
                    <a:bodyPr/>
                    <a:lstStyle/>
                    <a:p>
                      <a:pPr algn="ctr" fontAlgn="ctr"/>
                      <a:r>
                        <a:rPr lang="en-US" sz="1000">
                          <a:effectLst/>
                        </a:rPr>
                        <a:t>-44</a:t>
                      </a:r>
                      <a:endParaRPr lang="en-US" sz="1000">
                        <a:effectLst/>
                        <a:latin typeface="Calibri"/>
                      </a:endParaRPr>
                    </a:p>
                  </a:txBody>
                  <a:tcPr marL="9525" marR="9525" marT="9525" anchor="ctr">
                    <a:solidFill>
                      <a:srgbClr val="FFFF00"/>
                    </a:solidFill>
                  </a:tcPr>
                </a:tc>
                <a:extLst>
                  <a:ext uri="{0D108BD9-81ED-4DB2-BD59-A6C34878D82A}">
                    <a16:rowId xmlns:a16="http://schemas.microsoft.com/office/drawing/2014/main" val="4170948668"/>
                  </a:ext>
                </a:extLst>
              </a:tr>
              <a:tr h="366346">
                <a:tc>
                  <a:txBody>
                    <a:bodyPr/>
                    <a:lstStyle/>
                    <a:p>
                      <a:pPr algn="ctr" fontAlgn="ctr"/>
                      <a:r>
                        <a:rPr lang="en-US" sz="1000">
                          <a:effectLst/>
                        </a:rPr>
                        <a:t>7th</a:t>
                      </a:r>
                      <a:endParaRPr lang="en-US" sz="1000" b="1">
                        <a:effectLst/>
                        <a:latin typeface="Calibri"/>
                      </a:endParaRPr>
                    </a:p>
                  </a:txBody>
                  <a:tcPr marL="9525" marR="9525" marT="9525" anchor="ctr"/>
                </a:tc>
                <a:tc>
                  <a:txBody>
                    <a:bodyPr/>
                    <a:lstStyle/>
                    <a:p>
                      <a:pPr algn="ctr" fontAlgn="ctr"/>
                      <a:r>
                        <a:rPr lang="en-US" sz="1000">
                          <a:effectLst/>
                        </a:rPr>
                        <a:t>STAAR Comprehension</a:t>
                      </a:r>
                      <a:endParaRPr lang="en-US" sz="1000">
                        <a:effectLst/>
                        <a:latin typeface="Calibri"/>
                      </a:endParaRPr>
                    </a:p>
                  </a:txBody>
                  <a:tcPr marL="9525" marR="9525" marT="9525" anchor="ctr"/>
                </a:tc>
                <a:tc>
                  <a:txBody>
                    <a:bodyPr/>
                    <a:lstStyle/>
                    <a:p>
                      <a:pPr algn="ctr" fontAlgn="ctr"/>
                      <a:r>
                        <a:rPr lang="en-US" sz="1000">
                          <a:effectLst/>
                        </a:rPr>
                        <a:t>65%</a:t>
                      </a:r>
                      <a:endParaRPr lang="en-US" sz="1000">
                        <a:effectLst/>
                        <a:latin typeface="Calibri"/>
                      </a:endParaRPr>
                    </a:p>
                  </a:txBody>
                  <a:tcPr marL="9525" marR="9525" marT="9525" anchor="ctr"/>
                </a:tc>
                <a:tc>
                  <a:txBody>
                    <a:bodyPr/>
                    <a:lstStyle/>
                    <a:p>
                      <a:pPr algn="ctr" fontAlgn="ctr"/>
                      <a:r>
                        <a:rPr lang="en-US" sz="1000">
                          <a:effectLst/>
                        </a:rPr>
                        <a:t>32%</a:t>
                      </a:r>
                      <a:endParaRPr lang="en-US" sz="1000">
                        <a:effectLst/>
                        <a:latin typeface="Calibri"/>
                      </a:endParaRPr>
                    </a:p>
                  </a:txBody>
                  <a:tcPr marL="9525" marR="9525" marT="9525" anchor="ctr"/>
                </a:tc>
                <a:tc>
                  <a:txBody>
                    <a:bodyPr/>
                    <a:lstStyle/>
                    <a:p>
                      <a:pPr algn="ctr" fontAlgn="ctr"/>
                      <a:r>
                        <a:rPr lang="en-US" sz="1000">
                          <a:effectLst/>
                        </a:rPr>
                        <a:t>-33</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49%</a:t>
                      </a:r>
                      <a:endParaRPr lang="en-US" sz="1000">
                        <a:effectLst/>
                        <a:latin typeface="Calibri"/>
                      </a:endParaRPr>
                    </a:p>
                  </a:txBody>
                  <a:tcPr marL="9525" marR="9525" marT="9525" anchor="ctr"/>
                </a:tc>
                <a:tc>
                  <a:txBody>
                    <a:bodyPr/>
                    <a:lstStyle/>
                    <a:p>
                      <a:pPr algn="ctr" fontAlgn="ctr"/>
                      <a:r>
                        <a:rPr lang="en-US" sz="1000">
                          <a:effectLst/>
                        </a:rPr>
                        <a:t>30%</a:t>
                      </a:r>
                      <a:endParaRPr lang="en-US" sz="1000">
                        <a:effectLst/>
                        <a:latin typeface="Calibri"/>
                      </a:endParaRPr>
                    </a:p>
                  </a:txBody>
                  <a:tcPr marL="9525" marR="9525" marT="9525" anchor="ctr"/>
                </a:tc>
                <a:tc>
                  <a:txBody>
                    <a:bodyPr/>
                    <a:lstStyle/>
                    <a:p>
                      <a:pPr algn="ctr" fontAlgn="ctr"/>
                      <a:r>
                        <a:rPr lang="en-US" sz="1000">
                          <a:effectLst/>
                        </a:rPr>
                        <a:t>-19</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18%</a:t>
                      </a:r>
                      <a:endParaRPr lang="en-US" sz="1000">
                        <a:effectLst/>
                        <a:latin typeface="Calibri"/>
                      </a:endParaRPr>
                    </a:p>
                  </a:txBody>
                  <a:tcPr marL="9525" marR="9525" marT="9525" anchor="ctr"/>
                </a:tc>
                <a:tc>
                  <a:txBody>
                    <a:bodyPr/>
                    <a:lstStyle/>
                    <a:p>
                      <a:pPr algn="ctr" fontAlgn="ctr"/>
                      <a:r>
                        <a:rPr lang="en-US" sz="1000">
                          <a:effectLst/>
                        </a:rPr>
                        <a:t>17%</a:t>
                      </a:r>
                      <a:endParaRPr lang="en-US" sz="1000">
                        <a:effectLst/>
                        <a:latin typeface="Calibri"/>
                      </a:endParaRPr>
                    </a:p>
                  </a:txBody>
                  <a:tcPr marL="9525" marR="9525" marT="9525" anchor="ctr"/>
                </a:tc>
                <a:tc>
                  <a:txBody>
                    <a:bodyPr/>
                    <a:lstStyle/>
                    <a:p>
                      <a:pPr algn="ctr" fontAlgn="ctr"/>
                      <a:r>
                        <a:rPr lang="en-US" sz="1000" dirty="0">
                          <a:effectLst/>
                        </a:rPr>
                        <a:t>-1</a:t>
                      </a:r>
                      <a:endParaRPr lang="en-US" sz="1000" dirty="0">
                        <a:effectLst/>
                        <a:latin typeface="Calibri"/>
                      </a:endParaRP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tc>
                <a:tc>
                  <a:txBody>
                    <a:bodyPr/>
                    <a:lstStyle/>
                    <a:p>
                      <a:pPr algn="ctr" fontAlgn="b"/>
                      <a:r>
                        <a:rPr lang="en-US" sz="1000">
                          <a:effectLst/>
                        </a:rPr>
                        <a:t>51%</a:t>
                      </a:r>
                      <a:endParaRPr lang="en-US" sz="1000">
                        <a:effectLst/>
                        <a:latin typeface="Calibri"/>
                      </a:endParaRPr>
                    </a:p>
                  </a:txBody>
                  <a:tcPr marL="9525" marR="9525" marT="9525" anchor="ctr"/>
                </a:tc>
                <a:tc>
                  <a:txBody>
                    <a:bodyPr/>
                    <a:lstStyle/>
                    <a:p>
                      <a:pPr algn="ctr" fontAlgn="ctr"/>
                      <a:r>
                        <a:rPr lang="en-US" sz="1000">
                          <a:effectLst/>
                        </a:rPr>
                        <a:t>-49</a:t>
                      </a:r>
                      <a:endParaRPr lang="en-US" sz="1000">
                        <a:effectLst/>
                        <a:latin typeface="Calibri"/>
                      </a:endParaRPr>
                    </a:p>
                  </a:txBody>
                  <a:tcPr marL="9525" marR="9525" marT="9525" anchor="ctr">
                    <a:solidFill>
                      <a:srgbClr val="FFFF00"/>
                    </a:solidFill>
                  </a:tcPr>
                </a:tc>
                <a:extLst>
                  <a:ext uri="{0D108BD9-81ED-4DB2-BD59-A6C34878D82A}">
                    <a16:rowId xmlns:a16="http://schemas.microsoft.com/office/drawing/2014/main" val="1525339795"/>
                  </a:ext>
                </a:extLst>
              </a:tr>
              <a:tr h="366437">
                <a:tc>
                  <a:txBody>
                    <a:bodyPr/>
                    <a:lstStyle/>
                    <a:p>
                      <a:pPr algn="ctr" fontAlgn="ctr"/>
                      <a:r>
                        <a:rPr lang="en-US" sz="1000">
                          <a:effectLst/>
                        </a:rPr>
                        <a:t>8th</a:t>
                      </a:r>
                      <a:endParaRPr lang="en-US" sz="1000" b="1">
                        <a:effectLst/>
                        <a:latin typeface="Calibri"/>
                      </a:endParaRPr>
                    </a:p>
                  </a:txBody>
                  <a:tcPr marL="9525" marR="9525" marT="9525" anchor="ctr"/>
                </a:tc>
                <a:tc>
                  <a:txBody>
                    <a:bodyPr/>
                    <a:lstStyle/>
                    <a:p>
                      <a:pPr algn="ctr" fontAlgn="ctr"/>
                      <a:r>
                        <a:rPr lang="en-US" sz="1000">
                          <a:effectLst/>
                        </a:rPr>
                        <a:t>STAAR Comprehension</a:t>
                      </a:r>
                      <a:endParaRPr lang="en-US" sz="1000">
                        <a:effectLst/>
                        <a:latin typeface="Calibri"/>
                      </a:endParaRPr>
                    </a:p>
                  </a:txBody>
                  <a:tcPr marL="9525" marR="9525" marT="9525" anchor="ctr"/>
                </a:tc>
                <a:tc>
                  <a:txBody>
                    <a:bodyPr/>
                    <a:lstStyle/>
                    <a:p>
                      <a:pPr algn="ctr" fontAlgn="ctr"/>
                      <a:r>
                        <a:rPr lang="en-US" sz="1000">
                          <a:effectLst/>
                        </a:rPr>
                        <a:t>76%</a:t>
                      </a:r>
                      <a:endParaRPr lang="en-US" sz="1000">
                        <a:effectLst/>
                        <a:latin typeface="Calibri"/>
                      </a:endParaRPr>
                    </a:p>
                  </a:txBody>
                  <a:tcPr marL="9525" marR="9525" marT="9525" anchor="ctr"/>
                </a:tc>
                <a:tc>
                  <a:txBody>
                    <a:bodyPr/>
                    <a:lstStyle/>
                    <a:p>
                      <a:pPr algn="ctr" fontAlgn="ctr"/>
                      <a:r>
                        <a:rPr lang="en-US" sz="1000">
                          <a:effectLst/>
                        </a:rPr>
                        <a:t>32%</a:t>
                      </a:r>
                      <a:endParaRPr lang="en-US" sz="1000">
                        <a:effectLst/>
                        <a:latin typeface="Calibri"/>
                      </a:endParaRPr>
                    </a:p>
                  </a:txBody>
                  <a:tcPr marL="9525" marR="9525" marT="9525" anchor="ctr"/>
                </a:tc>
                <a:tc>
                  <a:txBody>
                    <a:bodyPr/>
                    <a:lstStyle/>
                    <a:p>
                      <a:pPr algn="ctr" fontAlgn="ctr"/>
                      <a:r>
                        <a:rPr lang="en-US" sz="1000">
                          <a:effectLst/>
                        </a:rPr>
                        <a:t>-44</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66%</a:t>
                      </a:r>
                      <a:endParaRPr lang="en-US" sz="1000">
                        <a:effectLst/>
                        <a:latin typeface="Calibri"/>
                      </a:endParaRPr>
                    </a:p>
                  </a:txBody>
                  <a:tcPr marL="9525" marR="9525" marT="9525" anchor="ctr"/>
                </a:tc>
                <a:tc>
                  <a:txBody>
                    <a:bodyPr/>
                    <a:lstStyle/>
                    <a:p>
                      <a:pPr algn="ctr" fontAlgn="ctr"/>
                      <a:r>
                        <a:rPr lang="en-US" sz="1000">
                          <a:effectLst/>
                        </a:rPr>
                        <a:t>29%</a:t>
                      </a:r>
                      <a:endParaRPr lang="en-US" sz="1000">
                        <a:effectLst/>
                        <a:latin typeface="Calibri"/>
                      </a:endParaRPr>
                    </a:p>
                  </a:txBody>
                  <a:tcPr marL="9525" marR="9525" marT="9525" anchor="ctr"/>
                </a:tc>
                <a:tc>
                  <a:txBody>
                    <a:bodyPr/>
                    <a:lstStyle/>
                    <a:p>
                      <a:pPr algn="ctr" fontAlgn="ctr"/>
                      <a:r>
                        <a:rPr lang="en-US" sz="1000">
                          <a:effectLst/>
                        </a:rPr>
                        <a:t>-37</a:t>
                      </a:r>
                      <a:endParaRPr lang="en-US" sz="1000">
                        <a:effectLst/>
                        <a:latin typeface="Calibri"/>
                      </a:endParaRPr>
                    </a:p>
                  </a:txBody>
                  <a:tcPr marL="9525" marR="9525" marT="9525" anchor="ctr">
                    <a:solidFill>
                      <a:srgbClr val="FFFF00"/>
                    </a:solidFill>
                  </a:tcPr>
                </a:tc>
                <a:tc>
                  <a:txBody>
                    <a:bodyPr/>
                    <a:lstStyle/>
                    <a:p>
                      <a:pPr algn="ctr" fontAlgn="ctr"/>
                      <a:r>
                        <a:rPr lang="en-US" sz="1000">
                          <a:effectLst/>
                        </a:rPr>
                        <a:t>33%</a:t>
                      </a:r>
                      <a:endParaRPr lang="en-US" sz="1000">
                        <a:effectLst/>
                        <a:latin typeface="Calibri"/>
                      </a:endParaRPr>
                    </a:p>
                  </a:txBody>
                  <a:tcPr marL="9525" marR="9525" marT="9525" anchor="ctr"/>
                </a:tc>
                <a:tc>
                  <a:txBody>
                    <a:bodyPr/>
                    <a:lstStyle/>
                    <a:p>
                      <a:pPr algn="ctr" fontAlgn="ctr"/>
                      <a:r>
                        <a:rPr lang="en-US" sz="1000">
                          <a:effectLst/>
                        </a:rPr>
                        <a:t>17%</a:t>
                      </a:r>
                      <a:endParaRPr lang="en-US" sz="1000">
                        <a:effectLst/>
                        <a:latin typeface="Calibri"/>
                      </a:endParaRPr>
                    </a:p>
                  </a:txBody>
                  <a:tcPr marL="9525" marR="9525" marT="9525" anchor="ctr"/>
                </a:tc>
                <a:tc>
                  <a:txBody>
                    <a:bodyPr/>
                    <a:lstStyle/>
                    <a:p>
                      <a:pPr algn="ctr" fontAlgn="ctr"/>
                      <a:r>
                        <a:rPr lang="en-US" sz="1000">
                          <a:effectLst/>
                        </a:rPr>
                        <a:t>-16</a:t>
                      </a:r>
                      <a:endParaRPr lang="en-US" sz="1000">
                        <a:effectLst/>
                        <a:latin typeface="Calibri"/>
                      </a:endParaRP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tc>
                <a:tc>
                  <a:txBody>
                    <a:bodyPr/>
                    <a:lstStyle/>
                    <a:p>
                      <a:pPr algn="ctr" fontAlgn="b"/>
                      <a:r>
                        <a:rPr lang="en-US" sz="1000">
                          <a:effectLst/>
                        </a:rPr>
                        <a:t>48%</a:t>
                      </a:r>
                      <a:endParaRPr lang="en-US" sz="1000">
                        <a:effectLst/>
                        <a:latin typeface="Calibri"/>
                      </a:endParaRPr>
                    </a:p>
                  </a:txBody>
                  <a:tcPr marL="9525" marR="9525" marT="9525" anchor="ctr"/>
                </a:tc>
                <a:tc>
                  <a:txBody>
                    <a:bodyPr/>
                    <a:lstStyle/>
                    <a:p>
                      <a:pPr algn="ctr" fontAlgn="ctr"/>
                      <a:r>
                        <a:rPr lang="en-US" sz="1000" dirty="0">
                          <a:effectLst/>
                        </a:rPr>
                        <a:t>-52</a:t>
                      </a:r>
                      <a:endParaRPr lang="en-US" sz="1000" dirty="0">
                        <a:effectLst/>
                        <a:latin typeface="Calibri"/>
                      </a:endParaRPr>
                    </a:p>
                  </a:txBody>
                  <a:tcPr marL="9525" marR="9525" marT="9525" anchor="ctr">
                    <a:solidFill>
                      <a:srgbClr val="FFFF00"/>
                    </a:solidFill>
                  </a:tcPr>
                </a:tc>
                <a:extLst>
                  <a:ext uri="{0D108BD9-81ED-4DB2-BD59-A6C34878D82A}">
                    <a16:rowId xmlns:a16="http://schemas.microsoft.com/office/drawing/2014/main" val="4139707097"/>
                  </a:ext>
                </a:extLst>
              </a:tr>
            </a:tbl>
          </a:graphicData>
        </a:graphic>
      </p:graphicFrame>
      <p:sp>
        <p:nvSpPr>
          <p:cNvPr id="2" name="Slide Number Placeholder 1">
            <a:extLst>
              <a:ext uri="{FF2B5EF4-FFF2-40B4-BE49-F238E27FC236}">
                <a16:creationId xmlns:a16="http://schemas.microsoft.com/office/drawing/2014/main" id="{085A4D00-B71B-3E43-AB2E-3ABB1F4448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268803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4D29-339A-403F-9C11-941129CBD3A2}"/>
              </a:ext>
            </a:extLst>
          </p:cNvPr>
          <p:cNvSpPr>
            <a:spLocks noGrp="1"/>
          </p:cNvSpPr>
          <p:nvPr>
            <p:ph type="title"/>
          </p:nvPr>
        </p:nvSpPr>
        <p:spPr/>
        <p:txBody>
          <a:bodyPr/>
          <a:lstStyle/>
          <a:p>
            <a:r>
              <a:rPr lang="en-US"/>
              <a:t>Student Participation: Reading and ELA</a:t>
            </a:r>
          </a:p>
        </p:txBody>
      </p:sp>
      <p:sp>
        <p:nvSpPr>
          <p:cNvPr id="3" name="Slide Number Placeholder 2">
            <a:extLst>
              <a:ext uri="{FF2B5EF4-FFF2-40B4-BE49-F238E27FC236}">
                <a16:creationId xmlns:a16="http://schemas.microsoft.com/office/drawing/2014/main" id="{8863C4B0-677F-4E8D-AEC8-A97593E47D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19</a:t>
            </a:fld>
            <a:endParaRPr lang="en"/>
          </a:p>
        </p:txBody>
      </p:sp>
      <p:graphicFrame>
        <p:nvGraphicFramePr>
          <p:cNvPr id="5" name="Table 4">
            <a:extLst>
              <a:ext uri="{FF2B5EF4-FFF2-40B4-BE49-F238E27FC236}">
                <a16:creationId xmlns:a16="http://schemas.microsoft.com/office/drawing/2014/main" id="{AF808EC7-AFA7-4F9A-A7DF-58CAFEA059AB}"/>
              </a:ext>
            </a:extLst>
          </p:cNvPr>
          <p:cNvGraphicFramePr>
            <a:graphicFrameLocks noGrp="1"/>
          </p:cNvGraphicFramePr>
          <p:nvPr>
            <p:extLst>
              <p:ext uri="{D42A27DB-BD31-4B8C-83A1-F6EECF244321}">
                <p14:modId xmlns:p14="http://schemas.microsoft.com/office/powerpoint/2010/main" val="1676649375"/>
              </p:ext>
            </p:extLst>
          </p:nvPr>
        </p:nvGraphicFramePr>
        <p:xfrm>
          <a:off x="1626577" y="1516672"/>
          <a:ext cx="5739482" cy="3252664"/>
        </p:xfrm>
        <a:graphic>
          <a:graphicData uri="http://schemas.openxmlformats.org/drawingml/2006/table">
            <a:tbl>
              <a:tblPr firstRow="1" bandRow="1">
                <a:tableStyleId>{04F4368D-BC9D-4793-A5D6-9C6275319D69}</a:tableStyleId>
              </a:tblPr>
              <a:tblGrid>
                <a:gridCol w="1840967">
                  <a:extLst>
                    <a:ext uri="{9D8B030D-6E8A-4147-A177-3AD203B41FA5}">
                      <a16:colId xmlns:a16="http://schemas.microsoft.com/office/drawing/2014/main" val="2550248715"/>
                    </a:ext>
                  </a:extLst>
                </a:gridCol>
                <a:gridCol w="1299505">
                  <a:extLst>
                    <a:ext uri="{9D8B030D-6E8A-4147-A177-3AD203B41FA5}">
                      <a16:colId xmlns:a16="http://schemas.microsoft.com/office/drawing/2014/main" val="609485309"/>
                    </a:ext>
                  </a:extLst>
                </a:gridCol>
                <a:gridCol w="1299505">
                  <a:extLst>
                    <a:ext uri="{9D8B030D-6E8A-4147-A177-3AD203B41FA5}">
                      <a16:colId xmlns:a16="http://schemas.microsoft.com/office/drawing/2014/main" val="3605323087"/>
                    </a:ext>
                  </a:extLst>
                </a:gridCol>
                <a:gridCol w="1299505">
                  <a:extLst>
                    <a:ext uri="{9D8B030D-6E8A-4147-A177-3AD203B41FA5}">
                      <a16:colId xmlns:a16="http://schemas.microsoft.com/office/drawing/2014/main" val="570475365"/>
                    </a:ext>
                  </a:extLst>
                </a:gridCol>
              </a:tblGrid>
              <a:tr h="326861">
                <a:tc gridSpan="4">
                  <a:txBody>
                    <a:bodyPr/>
                    <a:lstStyle/>
                    <a:p>
                      <a:pPr lvl="0" algn="ctr">
                        <a:buNone/>
                      </a:pPr>
                      <a:r>
                        <a:rPr lang="en-US">
                          <a:effectLst/>
                          <a:latin typeface="Merriweather"/>
                        </a:rPr>
                        <a:t>Reading</a:t>
                      </a:r>
                      <a:endParaRPr lang="en-US">
                        <a:latin typeface="Merriweather"/>
                      </a:endParaRP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hMerge="1">
                  <a:txBody>
                    <a:bodyPr/>
                    <a:lstStyle/>
                    <a:p>
                      <a:endParaRPr lang="en-US">
                        <a:effectLst/>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4937222"/>
                  </a:ext>
                </a:extLst>
              </a:tr>
              <a:tr h="318888">
                <a:tc>
                  <a:txBody>
                    <a:bodyPr/>
                    <a:lstStyle/>
                    <a:p>
                      <a:pPr algn="ctr"/>
                      <a:endParaRPr lang="en-US" dirty="0">
                        <a:effectLst/>
                        <a:latin typeface="Merriweather"/>
                      </a:endParaRP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Enrolled</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Tested</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796828180"/>
                  </a:ext>
                </a:extLst>
              </a:tr>
              <a:tr h="326861">
                <a:tc>
                  <a:txBody>
                    <a:bodyPr/>
                    <a:lstStyle/>
                    <a:p>
                      <a:pPr algn="ctr"/>
                      <a:r>
                        <a:rPr lang="en-US">
                          <a:effectLst/>
                          <a:latin typeface="Merriweather"/>
                        </a:rPr>
                        <a:t>3rd Grade </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1821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1356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74%</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635958689"/>
                  </a:ext>
                </a:extLst>
              </a:tr>
              <a:tr h="326861">
                <a:tc>
                  <a:txBody>
                    <a:bodyPr/>
                    <a:lstStyle/>
                    <a:p>
                      <a:pPr algn="ctr"/>
                      <a:r>
                        <a:rPr lang="en-US">
                          <a:effectLst/>
                          <a:latin typeface="Merriweather"/>
                        </a:rPr>
                        <a:t>4th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1820</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1367</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474622491"/>
                  </a:ext>
                </a:extLst>
              </a:tr>
              <a:tr h="326861">
                <a:tc>
                  <a:txBody>
                    <a:bodyPr/>
                    <a:lstStyle/>
                    <a:p>
                      <a:pPr algn="ctr"/>
                      <a:r>
                        <a:rPr lang="en-US">
                          <a:effectLst/>
                          <a:latin typeface="Merriweather"/>
                        </a:rPr>
                        <a:t>5th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1876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1410</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604420628"/>
                  </a:ext>
                </a:extLst>
              </a:tr>
              <a:tr h="326861">
                <a:tc>
                  <a:txBody>
                    <a:bodyPr/>
                    <a:lstStyle/>
                    <a:p>
                      <a:pPr algn="ctr"/>
                      <a:r>
                        <a:rPr lang="en-US">
                          <a:effectLst/>
                          <a:latin typeface="Merriweather"/>
                        </a:rPr>
                        <a:t>6th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2026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1224</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60%</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135588952"/>
                  </a:ext>
                </a:extLst>
              </a:tr>
              <a:tr h="318888">
                <a:tc>
                  <a:txBody>
                    <a:bodyPr/>
                    <a:lstStyle/>
                    <a:p>
                      <a:pPr algn="ctr"/>
                      <a:r>
                        <a:rPr lang="en-US">
                          <a:effectLst/>
                          <a:latin typeface="Merriweather"/>
                        </a:rPr>
                        <a:t>7th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1985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1240</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62%</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745462411"/>
                  </a:ext>
                </a:extLst>
              </a:tr>
              <a:tr h="326861">
                <a:tc>
                  <a:txBody>
                    <a:bodyPr/>
                    <a:lstStyle/>
                    <a:p>
                      <a:pPr algn="ctr"/>
                      <a:r>
                        <a:rPr lang="en-US">
                          <a:effectLst/>
                          <a:latin typeface="Merriweather"/>
                        </a:rPr>
                        <a:t>8th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2088</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1223</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59%</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658512214"/>
                  </a:ext>
                </a:extLst>
              </a:tr>
              <a:tr h="326861">
                <a:tc>
                  <a:txBody>
                    <a:bodyPr/>
                    <a:lstStyle/>
                    <a:p>
                      <a:pPr algn="ctr"/>
                      <a:r>
                        <a:rPr lang="en-US">
                          <a:effectLst/>
                          <a:latin typeface="Merriweather"/>
                        </a:rPr>
                        <a:t>ELA I EOC</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2951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2255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033198018"/>
                  </a:ext>
                </a:extLst>
              </a:tr>
              <a:tr h="326861">
                <a:tc>
                  <a:txBody>
                    <a:bodyPr/>
                    <a:lstStyle/>
                    <a:p>
                      <a:pPr algn="ctr"/>
                      <a:r>
                        <a:rPr lang="en-US">
                          <a:effectLst/>
                          <a:latin typeface="Merriweather"/>
                        </a:rPr>
                        <a:t>ELA II EOC</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2798</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2121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303917307"/>
                  </a:ext>
                </a:extLst>
              </a:tr>
            </a:tbl>
          </a:graphicData>
        </a:graphic>
      </p:graphicFrame>
    </p:spTree>
    <p:extLst>
      <p:ext uri="{BB962C8B-B14F-4D97-AF65-F5344CB8AC3E}">
        <p14:creationId xmlns:p14="http://schemas.microsoft.com/office/powerpoint/2010/main" val="230271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119270" y="222636"/>
            <a:ext cx="8905460" cy="846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solidFill>
                  <a:schemeClr val="dk1"/>
                </a:solidFill>
              </a:rPr>
              <a:t>Resilient Schools Support Program (RSSP) Presentation on Identified Student and Staff Needs Created by the COVID-19 Pandemic</a:t>
            </a:r>
            <a:endParaRPr lang="en-US" dirty="0">
              <a:solidFill>
                <a:schemeClr val="dk1"/>
              </a:solidFill>
            </a:endParaRPr>
          </a:p>
        </p:txBody>
      </p:sp>
      <p:pic>
        <p:nvPicPr>
          <p:cNvPr id="79" name="Google Shape;79;p15"/>
          <p:cNvPicPr preferRelativeResize="0"/>
          <p:nvPr/>
        </p:nvPicPr>
        <p:blipFill>
          <a:blip r:embed="rId3">
            <a:alphaModFix/>
          </a:blip>
          <a:stretch>
            <a:fillRect/>
          </a:stretch>
        </p:blipFill>
        <p:spPr>
          <a:xfrm>
            <a:off x="534320" y="2010401"/>
            <a:ext cx="1593800" cy="1593800"/>
          </a:xfrm>
          <a:prstGeom prst="rect">
            <a:avLst/>
          </a:prstGeom>
          <a:noFill/>
          <a:ln>
            <a:noFill/>
          </a:ln>
        </p:spPr>
      </p:pic>
    </p:spTree>
    <p:extLst>
      <p:ext uri="{BB962C8B-B14F-4D97-AF65-F5344CB8AC3E}">
        <p14:creationId xmlns:p14="http://schemas.microsoft.com/office/powerpoint/2010/main" val="4036369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157860" y="364447"/>
            <a:ext cx="8850311" cy="623700"/>
          </a:xfrm>
          <a:prstGeom prst="rect">
            <a:avLst/>
          </a:prstGeom>
        </p:spPr>
        <p:txBody>
          <a:bodyPr spcFirstLastPara="1" wrap="square" lIns="91425" tIns="91425" rIns="91425" bIns="91425" anchor="t" anchorCtr="0">
            <a:normAutofit fontScale="90000"/>
          </a:bodyPr>
          <a:lstStyle/>
          <a:p>
            <a:r>
              <a:rPr lang="en" dirty="0"/>
              <a:t>Analyzing Data: Reading Data (Excluding Non-Testers)</a:t>
            </a:r>
            <a:endParaRPr dirty="0"/>
          </a:p>
        </p:txBody>
      </p:sp>
      <p:graphicFrame>
        <p:nvGraphicFramePr>
          <p:cNvPr id="5" name="Table 4">
            <a:extLst>
              <a:ext uri="{FF2B5EF4-FFF2-40B4-BE49-F238E27FC236}">
                <a16:creationId xmlns:a16="http://schemas.microsoft.com/office/drawing/2014/main" id="{A510B698-BDF6-40B1-A695-968EDF203CE7}"/>
              </a:ext>
            </a:extLst>
          </p:cNvPr>
          <p:cNvGraphicFramePr>
            <a:graphicFrameLocks noGrp="1"/>
          </p:cNvGraphicFramePr>
          <p:nvPr>
            <p:extLst>
              <p:ext uri="{D42A27DB-BD31-4B8C-83A1-F6EECF244321}">
                <p14:modId xmlns:p14="http://schemas.microsoft.com/office/powerpoint/2010/main" val="565599365"/>
              </p:ext>
            </p:extLst>
          </p:nvPr>
        </p:nvGraphicFramePr>
        <p:xfrm>
          <a:off x="127947" y="1539638"/>
          <a:ext cx="8904935" cy="3003627"/>
        </p:xfrm>
        <a:graphic>
          <a:graphicData uri="http://schemas.openxmlformats.org/drawingml/2006/table">
            <a:tbl>
              <a:tblPr firstRow="1" bandRow="1">
                <a:tableStyleId>{04F4368D-BC9D-4793-A5D6-9C6275319D69}</a:tableStyleId>
              </a:tblPr>
              <a:tblGrid>
                <a:gridCol w="498759">
                  <a:extLst>
                    <a:ext uri="{9D8B030D-6E8A-4147-A177-3AD203B41FA5}">
                      <a16:colId xmlns:a16="http://schemas.microsoft.com/office/drawing/2014/main" val="2150621365"/>
                    </a:ext>
                  </a:extLst>
                </a:gridCol>
                <a:gridCol w="955954">
                  <a:extLst>
                    <a:ext uri="{9D8B030D-6E8A-4147-A177-3AD203B41FA5}">
                      <a16:colId xmlns:a16="http://schemas.microsoft.com/office/drawing/2014/main" val="3749218887"/>
                    </a:ext>
                  </a:extLst>
                </a:gridCol>
                <a:gridCol w="623450">
                  <a:extLst>
                    <a:ext uri="{9D8B030D-6E8A-4147-A177-3AD203B41FA5}">
                      <a16:colId xmlns:a16="http://schemas.microsoft.com/office/drawing/2014/main" val="2500055528"/>
                    </a:ext>
                  </a:extLst>
                </a:gridCol>
                <a:gridCol w="611760">
                  <a:extLst>
                    <a:ext uri="{9D8B030D-6E8A-4147-A177-3AD203B41FA5}">
                      <a16:colId xmlns:a16="http://schemas.microsoft.com/office/drawing/2014/main" val="559641099"/>
                    </a:ext>
                  </a:extLst>
                </a:gridCol>
                <a:gridCol w="611760">
                  <a:extLst>
                    <a:ext uri="{9D8B030D-6E8A-4147-A177-3AD203B41FA5}">
                      <a16:colId xmlns:a16="http://schemas.microsoft.com/office/drawing/2014/main" val="162432816"/>
                    </a:ext>
                  </a:extLst>
                </a:gridCol>
                <a:gridCol w="613059">
                  <a:extLst>
                    <a:ext uri="{9D8B030D-6E8A-4147-A177-3AD203B41FA5}">
                      <a16:colId xmlns:a16="http://schemas.microsoft.com/office/drawing/2014/main" val="1882926134"/>
                    </a:ext>
                  </a:extLst>
                </a:gridCol>
                <a:gridCol w="611760">
                  <a:extLst>
                    <a:ext uri="{9D8B030D-6E8A-4147-A177-3AD203B41FA5}">
                      <a16:colId xmlns:a16="http://schemas.microsoft.com/office/drawing/2014/main" val="3047729385"/>
                    </a:ext>
                  </a:extLst>
                </a:gridCol>
                <a:gridCol w="611760">
                  <a:extLst>
                    <a:ext uri="{9D8B030D-6E8A-4147-A177-3AD203B41FA5}">
                      <a16:colId xmlns:a16="http://schemas.microsoft.com/office/drawing/2014/main" val="2462204940"/>
                    </a:ext>
                  </a:extLst>
                </a:gridCol>
                <a:gridCol w="613059">
                  <a:extLst>
                    <a:ext uri="{9D8B030D-6E8A-4147-A177-3AD203B41FA5}">
                      <a16:colId xmlns:a16="http://schemas.microsoft.com/office/drawing/2014/main" val="3982233343"/>
                    </a:ext>
                  </a:extLst>
                </a:gridCol>
                <a:gridCol w="611760">
                  <a:extLst>
                    <a:ext uri="{9D8B030D-6E8A-4147-A177-3AD203B41FA5}">
                      <a16:colId xmlns:a16="http://schemas.microsoft.com/office/drawing/2014/main" val="2489006895"/>
                    </a:ext>
                  </a:extLst>
                </a:gridCol>
                <a:gridCol w="611760">
                  <a:extLst>
                    <a:ext uri="{9D8B030D-6E8A-4147-A177-3AD203B41FA5}">
                      <a16:colId xmlns:a16="http://schemas.microsoft.com/office/drawing/2014/main" val="31592563"/>
                    </a:ext>
                  </a:extLst>
                </a:gridCol>
                <a:gridCol w="630115">
                  <a:extLst>
                    <a:ext uri="{9D8B030D-6E8A-4147-A177-3AD203B41FA5}">
                      <a16:colId xmlns:a16="http://schemas.microsoft.com/office/drawing/2014/main" val="1543287905"/>
                    </a:ext>
                  </a:extLst>
                </a:gridCol>
                <a:gridCol w="688219">
                  <a:extLst>
                    <a:ext uri="{9D8B030D-6E8A-4147-A177-3AD203B41FA5}">
                      <a16:colId xmlns:a16="http://schemas.microsoft.com/office/drawing/2014/main" val="1581717584"/>
                    </a:ext>
                  </a:extLst>
                </a:gridCol>
                <a:gridCol w="611760">
                  <a:extLst>
                    <a:ext uri="{9D8B030D-6E8A-4147-A177-3AD203B41FA5}">
                      <a16:colId xmlns:a16="http://schemas.microsoft.com/office/drawing/2014/main" val="2276733997"/>
                    </a:ext>
                  </a:extLst>
                </a:gridCol>
              </a:tblGrid>
              <a:tr h="207116">
                <a:tc rowSpan="3">
                  <a:txBody>
                    <a:bodyPr/>
                    <a:lstStyle/>
                    <a:p>
                      <a:pPr algn="ctr" fontAlgn="ctr"/>
                      <a:r>
                        <a:rPr lang="en-US" sz="1000">
                          <a:effectLst/>
                        </a:rPr>
                        <a:t>Grade</a:t>
                      </a:r>
                      <a:endParaRPr lang="en-US" sz="1000" b="1">
                        <a:effectLst/>
                        <a:latin typeface="Calibri"/>
                      </a:endParaRPr>
                    </a:p>
                  </a:txBody>
                  <a:tcPr marL="9525" marR="9525" marT="9525" anchor="ctr">
                    <a:noFill/>
                  </a:tcPr>
                </a:tc>
                <a:tc rowSpan="3">
                  <a:txBody>
                    <a:bodyPr/>
                    <a:lstStyle/>
                    <a:p>
                      <a:pPr algn="ctr" fontAlgn="ctr"/>
                      <a:r>
                        <a:rPr lang="en-US" sz="1000">
                          <a:effectLst/>
                        </a:rPr>
                        <a:t>Data Measure</a:t>
                      </a:r>
                      <a:endParaRPr lang="en-US" sz="1000" b="1">
                        <a:effectLst/>
                        <a:latin typeface="Calibri"/>
                      </a:endParaRPr>
                    </a:p>
                  </a:txBody>
                  <a:tcPr marL="9525" marR="9525" marT="9525" anchor="ctr">
                    <a:noFill/>
                  </a:tcPr>
                </a:tc>
                <a:tc gridSpan="3">
                  <a:txBody>
                    <a:bodyPr/>
                    <a:lstStyle/>
                    <a:p>
                      <a:pPr algn="ctr" fontAlgn="b"/>
                      <a:r>
                        <a:rPr lang="en-US" sz="1000">
                          <a:effectLst/>
                        </a:rPr>
                        <a:t>All Students</a:t>
                      </a:r>
                      <a:endParaRPr lang="en-US" sz="1000" b="1">
                        <a:effectLst/>
                        <a:latin typeface="Calibri"/>
                      </a:endParaRPr>
                    </a:p>
                  </a:txBody>
                  <a:tcPr marL="9525" marR="9525" marT="9525" anchor="b">
                    <a:noFill/>
                  </a:tcPr>
                </a:tc>
                <a:tc hMerge="1">
                  <a:txBody>
                    <a:bodyPr/>
                    <a:lstStyle/>
                    <a:p>
                      <a:endParaRPr lang="en-US"/>
                    </a:p>
                  </a:txBody>
                  <a:tcPr/>
                </a:tc>
                <a:tc hMerge="1">
                  <a:txBody>
                    <a:bodyPr/>
                    <a:lstStyle/>
                    <a:p>
                      <a:endParaRPr lang="en-US"/>
                    </a:p>
                  </a:txBody>
                  <a:tcPr/>
                </a:tc>
                <a:tc gridSpan="3">
                  <a:txBody>
                    <a:bodyPr/>
                    <a:lstStyle/>
                    <a:p>
                      <a:pPr algn="ctr" fontAlgn="b"/>
                      <a:r>
                        <a:rPr lang="en-US" sz="1000">
                          <a:effectLst/>
                        </a:rPr>
                        <a:t>ELL Students</a:t>
                      </a:r>
                      <a:endParaRPr lang="en-US" sz="1000" b="1">
                        <a:effectLst/>
                        <a:latin typeface="Calibri"/>
                      </a:endParaRPr>
                    </a:p>
                  </a:txBody>
                  <a:tcPr marL="9525" marR="9525" marT="9525" anchor="b">
                    <a:noFill/>
                  </a:tcPr>
                </a:tc>
                <a:tc hMerge="1">
                  <a:txBody>
                    <a:bodyPr/>
                    <a:lstStyle/>
                    <a:p>
                      <a:endParaRPr lang="en-US"/>
                    </a:p>
                  </a:txBody>
                  <a:tcPr/>
                </a:tc>
                <a:tc hMerge="1">
                  <a:txBody>
                    <a:bodyPr/>
                    <a:lstStyle/>
                    <a:p>
                      <a:endParaRPr lang="en-US"/>
                    </a:p>
                  </a:txBody>
                  <a:tcPr/>
                </a:tc>
                <a:tc gridSpan="3">
                  <a:txBody>
                    <a:bodyPr/>
                    <a:lstStyle/>
                    <a:p>
                      <a:pPr algn="ctr" fontAlgn="b"/>
                      <a:r>
                        <a:rPr lang="en-US" sz="1000">
                          <a:effectLst/>
                        </a:rPr>
                        <a:t>SE Students</a:t>
                      </a:r>
                      <a:endParaRPr lang="en-US" sz="1000" b="1">
                        <a:effectLst/>
                        <a:latin typeface="Calibri"/>
                      </a:endParaRPr>
                    </a:p>
                  </a:txBody>
                  <a:tcPr marL="9525" marR="9525" marT="9525" anchor="b">
                    <a:noFill/>
                  </a:tcPr>
                </a:tc>
                <a:tc hMerge="1">
                  <a:txBody>
                    <a:bodyPr/>
                    <a:lstStyle/>
                    <a:p>
                      <a:endParaRPr lang="en-US"/>
                    </a:p>
                  </a:txBody>
                  <a:tcPr/>
                </a:tc>
                <a:tc hMerge="1">
                  <a:txBody>
                    <a:bodyPr/>
                    <a:lstStyle/>
                    <a:p>
                      <a:endParaRPr lang="en-US"/>
                    </a:p>
                  </a:txBody>
                  <a:tcPr/>
                </a:tc>
                <a:tc gridSpan="3">
                  <a:txBody>
                    <a:bodyPr/>
                    <a:lstStyle/>
                    <a:p>
                      <a:pPr algn="ctr" fontAlgn="b"/>
                      <a:r>
                        <a:rPr lang="en-US" sz="1000">
                          <a:effectLst/>
                        </a:rPr>
                        <a:t>GT Students</a:t>
                      </a:r>
                      <a:endParaRPr lang="en-US" sz="1000" b="1">
                        <a:effectLst/>
                        <a:latin typeface="Calibri"/>
                      </a:endParaRPr>
                    </a:p>
                  </a:txBody>
                  <a:tcPr marL="9525" marR="9525" marT="9525" anchor="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7983569"/>
                  </a:ext>
                </a:extLst>
              </a:tr>
              <a:tr h="215082">
                <a:tc vMerge="1">
                  <a:txBody>
                    <a:bodyPr/>
                    <a:lstStyle/>
                    <a:p>
                      <a:endParaRPr lang="en-US"/>
                    </a:p>
                  </a:txBody>
                  <a:tcPr/>
                </a:tc>
                <a:tc vMerge="1">
                  <a:txBody>
                    <a:bodyPr/>
                    <a:lstStyle/>
                    <a:p>
                      <a:endParaRPr lang="en-US"/>
                    </a:p>
                  </a:txBody>
                  <a:tcPr/>
                </a:tc>
                <a:tc gridSpan="2">
                  <a:txBody>
                    <a:bodyPr/>
                    <a:lstStyle/>
                    <a:p>
                      <a:pPr algn="ctr" fontAlgn="b"/>
                      <a:r>
                        <a:rPr lang="en-US" sz="1000">
                          <a:effectLst/>
                        </a:rPr>
                        <a:t>Reading</a:t>
                      </a:r>
                      <a:endParaRPr lang="en-US" sz="1000" b="1">
                        <a:effectLst/>
                        <a:latin typeface="Calibri"/>
                      </a:endParaRPr>
                    </a:p>
                  </a:txBody>
                  <a:tcPr marL="9525" marR="9525" marT="9525" anchor="b">
                    <a:noFill/>
                  </a:tcPr>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noFill/>
                  </a:tcPr>
                </a:tc>
                <a:tc gridSpan="2">
                  <a:txBody>
                    <a:bodyPr/>
                    <a:lstStyle/>
                    <a:p>
                      <a:pPr algn="ctr" fontAlgn="b"/>
                      <a:r>
                        <a:rPr lang="en-US" sz="1000">
                          <a:effectLst/>
                        </a:rPr>
                        <a:t>Reading</a:t>
                      </a:r>
                      <a:endParaRPr lang="en-US" sz="1000" b="1">
                        <a:effectLst/>
                        <a:latin typeface="Calibri"/>
                      </a:endParaRPr>
                    </a:p>
                  </a:txBody>
                  <a:tcPr marL="9525" marR="9525" marT="9525" anchor="b">
                    <a:noFill/>
                  </a:tcPr>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noFill/>
                  </a:tcPr>
                </a:tc>
                <a:tc gridSpan="2">
                  <a:txBody>
                    <a:bodyPr/>
                    <a:lstStyle/>
                    <a:p>
                      <a:pPr algn="ctr" fontAlgn="b"/>
                      <a:r>
                        <a:rPr lang="en-US" sz="1000">
                          <a:effectLst/>
                        </a:rPr>
                        <a:t>Reading</a:t>
                      </a:r>
                      <a:endParaRPr lang="en-US" sz="1000" b="1">
                        <a:effectLst/>
                        <a:latin typeface="Calibri"/>
                      </a:endParaRPr>
                    </a:p>
                  </a:txBody>
                  <a:tcPr marL="9525" marR="9525" marT="9525" anchor="b">
                    <a:noFill/>
                  </a:tcPr>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noFill/>
                  </a:tcPr>
                </a:tc>
                <a:tc gridSpan="2">
                  <a:txBody>
                    <a:bodyPr/>
                    <a:lstStyle/>
                    <a:p>
                      <a:pPr algn="ctr" fontAlgn="b"/>
                      <a:r>
                        <a:rPr lang="en-US" sz="1000">
                          <a:effectLst/>
                        </a:rPr>
                        <a:t>Reading</a:t>
                      </a:r>
                      <a:endParaRPr lang="en-US" sz="1000" b="1">
                        <a:effectLst/>
                        <a:latin typeface="Calibri"/>
                      </a:endParaRPr>
                    </a:p>
                  </a:txBody>
                  <a:tcPr marL="9525" marR="9525" marT="9525" anchor="b">
                    <a:noFill/>
                  </a:tcPr>
                </a:tc>
                <a:tc hMerge="1">
                  <a:txBody>
                    <a:bodyPr/>
                    <a:lstStyle/>
                    <a:p>
                      <a:endParaRPr lang="en-US"/>
                    </a:p>
                  </a:txBody>
                  <a:tcPr/>
                </a:tc>
                <a:tc rowSpan="2">
                  <a:txBody>
                    <a:bodyPr/>
                    <a:lstStyle/>
                    <a:p>
                      <a:pPr algn="ctr" fontAlgn="ctr"/>
                      <a:r>
                        <a:rPr lang="en-US" sz="1000">
                          <a:effectLst/>
                        </a:rPr>
                        <a:t>Difference</a:t>
                      </a:r>
                      <a:endParaRPr lang="en-US" sz="1000" b="1">
                        <a:effectLst/>
                        <a:latin typeface="Calibri"/>
                      </a:endParaRPr>
                    </a:p>
                  </a:txBody>
                  <a:tcPr marL="9525" marR="9525" marT="9525" anchor="ctr">
                    <a:noFill/>
                  </a:tcPr>
                </a:tc>
                <a:extLst>
                  <a:ext uri="{0D108BD9-81ED-4DB2-BD59-A6C34878D82A}">
                    <a16:rowId xmlns:a16="http://schemas.microsoft.com/office/drawing/2014/main" val="3272078705"/>
                  </a:ext>
                </a:extLst>
              </a:tr>
              <a:tr h="366437">
                <a:tc vMerge="1">
                  <a:txBody>
                    <a:bodyPr/>
                    <a:lstStyle/>
                    <a:p>
                      <a:endParaRPr lang="en-US"/>
                    </a:p>
                  </a:txBody>
                  <a:tcPr/>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noFill/>
                  </a:tcPr>
                </a:tc>
                <a:tc>
                  <a:txBody>
                    <a:bodyPr/>
                    <a:lstStyle/>
                    <a:p>
                      <a:pPr algn="ctr" fontAlgn="b"/>
                      <a:r>
                        <a:rPr lang="en-US" sz="1000">
                          <a:effectLst/>
                        </a:rPr>
                        <a:t>2020-2021</a:t>
                      </a:r>
                      <a:endParaRPr lang="en-US" sz="1000" b="1">
                        <a:effectLst/>
                        <a:latin typeface="Calibri"/>
                      </a:endParaRPr>
                    </a:p>
                  </a:txBody>
                  <a:tcPr marL="9525" marR="9525" marT="9525" anchor="b">
                    <a:noFill/>
                  </a:tcPr>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noFill/>
                  </a:tcPr>
                </a:tc>
                <a:tc>
                  <a:txBody>
                    <a:bodyPr/>
                    <a:lstStyle/>
                    <a:p>
                      <a:pPr algn="ctr" fontAlgn="b"/>
                      <a:r>
                        <a:rPr lang="en-US" sz="1000">
                          <a:effectLst/>
                        </a:rPr>
                        <a:t>2020-2021</a:t>
                      </a:r>
                      <a:endParaRPr lang="en-US" sz="1000" b="1">
                        <a:effectLst/>
                        <a:latin typeface="Calibri"/>
                      </a:endParaRPr>
                    </a:p>
                  </a:txBody>
                  <a:tcPr marL="9525" marR="9525" marT="9525" anchor="b">
                    <a:noFill/>
                  </a:tcPr>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noFill/>
                  </a:tcPr>
                </a:tc>
                <a:tc>
                  <a:txBody>
                    <a:bodyPr/>
                    <a:lstStyle/>
                    <a:p>
                      <a:pPr algn="ctr" fontAlgn="b"/>
                      <a:r>
                        <a:rPr lang="en-US" sz="1000">
                          <a:effectLst/>
                        </a:rPr>
                        <a:t>2020-2021</a:t>
                      </a:r>
                      <a:endParaRPr lang="en-US" sz="1000" b="1">
                        <a:effectLst/>
                        <a:latin typeface="Calibri"/>
                      </a:endParaRPr>
                    </a:p>
                  </a:txBody>
                  <a:tcPr marL="9525" marR="9525" marT="9525" anchor="b">
                    <a:noFill/>
                  </a:tcPr>
                </a:tc>
                <a:tc vMerge="1">
                  <a:txBody>
                    <a:bodyPr/>
                    <a:lstStyle/>
                    <a:p>
                      <a:endParaRPr lang="en-US"/>
                    </a:p>
                  </a:txBody>
                  <a:tcPr/>
                </a:tc>
                <a:tc>
                  <a:txBody>
                    <a:bodyPr/>
                    <a:lstStyle/>
                    <a:p>
                      <a:pPr algn="ctr" fontAlgn="b"/>
                      <a:r>
                        <a:rPr lang="en-US" sz="1000">
                          <a:effectLst/>
                        </a:rPr>
                        <a:t>2018-2019</a:t>
                      </a:r>
                      <a:endParaRPr lang="en-US" sz="1000" b="1">
                        <a:effectLst/>
                        <a:latin typeface="Calibri"/>
                      </a:endParaRPr>
                    </a:p>
                  </a:txBody>
                  <a:tcPr marL="9525" marR="9525" marT="9525" anchor="b">
                    <a:noFill/>
                  </a:tcPr>
                </a:tc>
                <a:tc>
                  <a:txBody>
                    <a:bodyPr/>
                    <a:lstStyle/>
                    <a:p>
                      <a:pPr algn="ctr" fontAlgn="b"/>
                      <a:r>
                        <a:rPr lang="en-US" sz="1000">
                          <a:effectLst/>
                        </a:rPr>
                        <a:t>2020-2021</a:t>
                      </a:r>
                      <a:endParaRPr lang="en-US" sz="1000" b="1">
                        <a:effectLst/>
                        <a:latin typeface="Calibri"/>
                      </a:endParaRPr>
                    </a:p>
                  </a:txBody>
                  <a:tcPr marL="9525" marR="9525" marT="9525" anchor="b">
                    <a:noFill/>
                  </a:tcPr>
                </a:tc>
                <a:tc vMerge="1">
                  <a:txBody>
                    <a:bodyPr/>
                    <a:lstStyle/>
                    <a:p>
                      <a:endParaRPr lang="en-US"/>
                    </a:p>
                  </a:txBody>
                  <a:tcPr/>
                </a:tc>
                <a:extLst>
                  <a:ext uri="{0D108BD9-81ED-4DB2-BD59-A6C34878D82A}">
                    <a16:rowId xmlns:a16="http://schemas.microsoft.com/office/drawing/2014/main" val="3542595160"/>
                  </a:ext>
                </a:extLst>
              </a:tr>
              <a:tr h="374403">
                <a:tc>
                  <a:txBody>
                    <a:bodyPr/>
                    <a:lstStyle/>
                    <a:p>
                      <a:pPr algn="ctr" fontAlgn="ctr"/>
                      <a:r>
                        <a:rPr lang="en-US" sz="1000">
                          <a:effectLst/>
                        </a:rPr>
                        <a:t>3rd</a:t>
                      </a:r>
                      <a:endParaRPr lang="en-US" sz="1000" b="1">
                        <a:effectLst/>
                        <a:latin typeface="Calibri"/>
                      </a:endParaRPr>
                    </a:p>
                  </a:txBody>
                  <a:tcPr marL="9525" marR="9525" marT="9525" anchor="ctr">
                    <a:noFill/>
                  </a:tcPr>
                </a:tc>
                <a:tc>
                  <a:txBody>
                    <a:bodyPr/>
                    <a:lstStyle/>
                    <a:p>
                      <a:pPr algn="ctr" fontAlgn="ctr"/>
                      <a:r>
                        <a:rPr lang="en-US" sz="1000">
                          <a:effectLst/>
                        </a:rPr>
                        <a:t>STAAR Comprehension</a:t>
                      </a:r>
                      <a:endParaRPr lang="en-US" sz="1000">
                        <a:effectLst/>
                        <a:latin typeface="Calibri"/>
                      </a:endParaRPr>
                    </a:p>
                  </a:txBody>
                  <a:tcPr marL="9525" marR="9525" marT="9525" anchor="ctr">
                    <a:noFill/>
                  </a:tcPr>
                </a:tc>
                <a:tc>
                  <a:txBody>
                    <a:bodyPr/>
                    <a:lstStyle/>
                    <a:p>
                      <a:pPr algn="ctr" fontAlgn="ctr"/>
                      <a:r>
                        <a:rPr lang="en-US" sz="1000">
                          <a:effectLst/>
                        </a:rPr>
                        <a:t>77%</a:t>
                      </a:r>
                      <a:endParaRPr lang="en-US" sz="1000">
                        <a:effectLst/>
                        <a:latin typeface="Calibri"/>
                      </a:endParaRPr>
                    </a:p>
                  </a:txBody>
                  <a:tcPr marL="9525" marR="9525" marT="9525" anchor="ctr">
                    <a:noFill/>
                  </a:tcPr>
                </a:tc>
                <a:tc>
                  <a:txBody>
                    <a:bodyPr/>
                    <a:lstStyle/>
                    <a:p>
                      <a:pPr algn="ctr" fontAlgn="ctr"/>
                      <a:r>
                        <a:rPr lang="en-US" sz="1000">
                          <a:effectLst/>
                        </a:rPr>
                        <a:t>51%</a:t>
                      </a:r>
                    </a:p>
                  </a:txBody>
                  <a:tcPr marL="9525" marR="9525" marT="9525" anchor="ctr">
                    <a:noFill/>
                  </a:tcPr>
                </a:tc>
                <a:tc>
                  <a:txBody>
                    <a:bodyPr/>
                    <a:lstStyle/>
                    <a:p>
                      <a:pPr algn="ctr" fontAlgn="ctr"/>
                      <a:r>
                        <a:rPr lang="en-US" sz="1000">
                          <a:effectLst/>
                        </a:rPr>
                        <a:t>-26</a:t>
                      </a:r>
                    </a:p>
                  </a:txBody>
                  <a:tcPr marL="9525" marR="9525" marT="9525" anchor="ctr">
                    <a:solidFill>
                      <a:srgbClr val="FFFF00"/>
                    </a:solidFill>
                  </a:tcPr>
                </a:tc>
                <a:tc>
                  <a:txBody>
                    <a:bodyPr/>
                    <a:lstStyle/>
                    <a:p>
                      <a:pPr algn="ctr" fontAlgn="ctr"/>
                      <a:r>
                        <a:rPr lang="en-US" sz="1000">
                          <a:effectLst/>
                        </a:rPr>
                        <a:t>75%</a:t>
                      </a:r>
                      <a:endParaRPr lang="en-US" sz="1000">
                        <a:effectLst/>
                        <a:latin typeface="Calibri"/>
                      </a:endParaRPr>
                    </a:p>
                  </a:txBody>
                  <a:tcPr marL="9525" marR="9525" marT="9525" anchor="ctr">
                    <a:noFill/>
                  </a:tcPr>
                </a:tc>
                <a:tc>
                  <a:txBody>
                    <a:bodyPr/>
                    <a:lstStyle/>
                    <a:p>
                      <a:pPr algn="ctr" fontAlgn="ctr"/>
                      <a:r>
                        <a:rPr lang="en-US" sz="1000">
                          <a:effectLst/>
                        </a:rPr>
                        <a:t>45%</a:t>
                      </a:r>
                    </a:p>
                  </a:txBody>
                  <a:tcPr marL="9525" marR="9525" marT="9525" anchor="ctr">
                    <a:noFill/>
                  </a:tcPr>
                </a:tc>
                <a:tc>
                  <a:txBody>
                    <a:bodyPr/>
                    <a:lstStyle/>
                    <a:p>
                      <a:pPr algn="ctr" fontAlgn="ctr"/>
                      <a:r>
                        <a:rPr lang="en-US" sz="1000">
                          <a:effectLst/>
                        </a:rPr>
                        <a:t>-30</a:t>
                      </a:r>
                    </a:p>
                  </a:txBody>
                  <a:tcPr marL="9525" marR="9525" marT="9525" anchor="ctr">
                    <a:solidFill>
                      <a:srgbClr val="FFFF00"/>
                    </a:solidFill>
                  </a:tcPr>
                </a:tc>
                <a:tc>
                  <a:txBody>
                    <a:bodyPr/>
                    <a:lstStyle/>
                    <a:p>
                      <a:pPr algn="ctr" fontAlgn="ctr"/>
                      <a:r>
                        <a:rPr lang="en-US" sz="1000">
                          <a:effectLst/>
                        </a:rPr>
                        <a:t>45%</a:t>
                      </a:r>
                      <a:endParaRPr lang="en-US" sz="1000">
                        <a:effectLst/>
                        <a:latin typeface="Calibri"/>
                      </a:endParaRPr>
                    </a:p>
                  </a:txBody>
                  <a:tcPr marL="9525" marR="9525" marT="9525" anchor="ctr">
                    <a:noFill/>
                  </a:tcPr>
                </a:tc>
                <a:tc>
                  <a:txBody>
                    <a:bodyPr/>
                    <a:lstStyle/>
                    <a:p>
                      <a:pPr algn="ctr" fontAlgn="ctr"/>
                      <a:r>
                        <a:rPr lang="en-US" sz="1000">
                          <a:effectLst/>
                        </a:rPr>
                        <a:t>39%</a:t>
                      </a:r>
                    </a:p>
                  </a:txBody>
                  <a:tcPr marL="9525" marR="9525" marT="9525" anchor="ctr">
                    <a:noFill/>
                  </a:tcPr>
                </a:tc>
                <a:tc>
                  <a:txBody>
                    <a:bodyPr/>
                    <a:lstStyle/>
                    <a:p>
                      <a:pPr algn="ctr" fontAlgn="ctr"/>
                      <a:r>
                        <a:rPr lang="en-US" sz="1000" dirty="0">
                          <a:effectLst/>
                        </a:rPr>
                        <a:t>-6</a:t>
                      </a: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noFill/>
                  </a:tcPr>
                </a:tc>
                <a:tc>
                  <a:txBody>
                    <a:bodyPr/>
                    <a:lstStyle/>
                    <a:p>
                      <a:pPr algn="ctr" fontAlgn="b"/>
                      <a:r>
                        <a:rPr lang="en-US" sz="1000">
                          <a:effectLst/>
                        </a:rPr>
                        <a:t>89%</a:t>
                      </a:r>
                    </a:p>
                  </a:txBody>
                  <a:tcPr marL="9525" marR="9525" marT="9525" anchor="ctr">
                    <a:noFill/>
                  </a:tcPr>
                </a:tc>
                <a:tc>
                  <a:txBody>
                    <a:bodyPr/>
                    <a:lstStyle/>
                    <a:p>
                      <a:pPr algn="ctr" fontAlgn="ctr"/>
                      <a:r>
                        <a:rPr lang="en-US" sz="1000" dirty="0">
                          <a:effectLst/>
                        </a:rPr>
                        <a:t>-11</a:t>
                      </a:r>
                    </a:p>
                  </a:txBody>
                  <a:tcPr marL="9525" marR="9525" marT="9525" anchor="ctr">
                    <a:solidFill>
                      <a:srgbClr val="FFFF00"/>
                    </a:solidFill>
                  </a:tcPr>
                </a:tc>
                <a:extLst>
                  <a:ext uri="{0D108BD9-81ED-4DB2-BD59-A6C34878D82A}">
                    <a16:rowId xmlns:a16="http://schemas.microsoft.com/office/drawing/2014/main" val="534466877"/>
                  </a:ext>
                </a:extLst>
              </a:tr>
              <a:tr h="366437">
                <a:tc>
                  <a:txBody>
                    <a:bodyPr/>
                    <a:lstStyle/>
                    <a:p>
                      <a:pPr algn="ctr" fontAlgn="ctr"/>
                      <a:r>
                        <a:rPr lang="en-US" sz="1000">
                          <a:effectLst/>
                        </a:rPr>
                        <a:t>4th</a:t>
                      </a:r>
                      <a:endParaRPr lang="en-US" sz="1000" b="1">
                        <a:effectLst/>
                        <a:latin typeface="Calibri"/>
                      </a:endParaRPr>
                    </a:p>
                  </a:txBody>
                  <a:tcPr marL="9525" marR="9525" marT="9525" anchor="ctr">
                    <a:noFill/>
                  </a:tcPr>
                </a:tc>
                <a:tc>
                  <a:txBody>
                    <a:bodyPr/>
                    <a:lstStyle/>
                    <a:p>
                      <a:pPr algn="ctr" fontAlgn="ctr"/>
                      <a:r>
                        <a:rPr lang="en-US" sz="1000">
                          <a:effectLst/>
                        </a:rPr>
                        <a:t>STAAR Comprehension</a:t>
                      </a:r>
                      <a:endParaRPr lang="en-US" sz="1000">
                        <a:effectLst/>
                        <a:latin typeface="Calibri"/>
                      </a:endParaRPr>
                    </a:p>
                  </a:txBody>
                  <a:tcPr marL="9525" marR="9525" marT="9525" anchor="ctr">
                    <a:noFill/>
                  </a:tcPr>
                </a:tc>
                <a:tc>
                  <a:txBody>
                    <a:bodyPr/>
                    <a:lstStyle/>
                    <a:p>
                      <a:pPr algn="ctr" fontAlgn="ctr"/>
                      <a:r>
                        <a:rPr lang="en-US" sz="1000">
                          <a:effectLst/>
                        </a:rPr>
                        <a:t>72%</a:t>
                      </a:r>
                      <a:endParaRPr lang="en-US" sz="1000">
                        <a:effectLst/>
                        <a:latin typeface="Calibri"/>
                      </a:endParaRPr>
                    </a:p>
                  </a:txBody>
                  <a:tcPr marL="9525" marR="9525" marT="9525" anchor="ctr">
                    <a:noFill/>
                  </a:tcPr>
                </a:tc>
                <a:tc>
                  <a:txBody>
                    <a:bodyPr/>
                    <a:lstStyle/>
                    <a:p>
                      <a:pPr algn="ctr" fontAlgn="ctr"/>
                      <a:r>
                        <a:rPr lang="en-US" sz="1000">
                          <a:effectLst/>
                        </a:rPr>
                        <a:t>48%</a:t>
                      </a:r>
                    </a:p>
                  </a:txBody>
                  <a:tcPr marL="9525" marR="9525" marT="9525" anchor="ctr">
                    <a:noFill/>
                  </a:tcPr>
                </a:tc>
                <a:tc>
                  <a:txBody>
                    <a:bodyPr/>
                    <a:lstStyle/>
                    <a:p>
                      <a:pPr algn="ctr" fontAlgn="ctr"/>
                      <a:r>
                        <a:rPr lang="en-US" sz="1000">
                          <a:effectLst/>
                        </a:rPr>
                        <a:t>-24</a:t>
                      </a:r>
                    </a:p>
                  </a:txBody>
                  <a:tcPr marL="9525" marR="9525" marT="9525" anchor="ctr">
                    <a:solidFill>
                      <a:srgbClr val="FFFF00"/>
                    </a:solidFill>
                  </a:tcPr>
                </a:tc>
                <a:tc>
                  <a:txBody>
                    <a:bodyPr/>
                    <a:lstStyle/>
                    <a:p>
                      <a:pPr algn="ctr" fontAlgn="ctr"/>
                      <a:r>
                        <a:rPr lang="en-US" sz="1000">
                          <a:effectLst/>
                        </a:rPr>
                        <a:t>67%</a:t>
                      </a:r>
                      <a:endParaRPr lang="en-US" sz="1000">
                        <a:effectLst/>
                        <a:latin typeface="Calibri"/>
                      </a:endParaRPr>
                    </a:p>
                  </a:txBody>
                  <a:tcPr marL="9525" marR="9525" marT="9525" anchor="ctr">
                    <a:noFill/>
                  </a:tcPr>
                </a:tc>
                <a:tc>
                  <a:txBody>
                    <a:bodyPr/>
                    <a:lstStyle/>
                    <a:p>
                      <a:pPr algn="ctr" fontAlgn="ctr"/>
                      <a:r>
                        <a:rPr lang="en-US" sz="1000">
                          <a:effectLst/>
                        </a:rPr>
                        <a:t>42%</a:t>
                      </a:r>
                    </a:p>
                  </a:txBody>
                  <a:tcPr marL="9525" marR="9525" marT="9525" anchor="ctr">
                    <a:noFill/>
                  </a:tcPr>
                </a:tc>
                <a:tc>
                  <a:txBody>
                    <a:bodyPr/>
                    <a:lstStyle/>
                    <a:p>
                      <a:pPr algn="ctr" fontAlgn="ctr"/>
                      <a:r>
                        <a:rPr lang="en-US" sz="1000">
                          <a:effectLst/>
                        </a:rPr>
                        <a:t>-25</a:t>
                      </a:r>
                    </a:p>
                  </a:txBody>
                  <a:tcPr marL="9525" marR="9525" marT="9525" anchor="ctr">
                    <a:solidFill>
                      <a:srgbClr val="FFFF00"/>
                    </a:solidFill>
                  </a:tcPr>
                </a:tc>
                <a:tc>
                  <a:txBody>
                    <a:bodyPr/>
                    <a:lstStyle/>
                    <a:p>
                      <a:pPr algn="ctr" fontAlgn="ctr"/>
                      <a:r>
                        <a:rPr lang="en-US" sz="1000">
                          <a:effectLst/>
                        </a:rPr>
                        <a:t>42%</a:t>
                      </a:r>
                      <a:endParaRPr lang="en-US" sz="1000">
                        <a:effectLst/>
                        <a:latin typeface="Calibri"/>
                      </a:endParaRPr>
                    </a:p>
                  </a:txBody>
                  <a:tcPr marL="9525" marR="9525" marT="9525" anchor="ctr">
                    <a:noFill/>
                  </a:tcPr>
                </a:tc>
                <a:tc>
                  <a:txBody>
                    <a:bodyPr/>
                    <a:lstStyle/>
                    <a:p>
                      <a:pPr algn="ctr" fontAlgn="ctr"/>
                      <a:r>
                        <a:rPr lang="en-US" sz="1000">
                          <a:effectLst/>
                        </a:rPr>
                        <a:t>36%</a:t>
                      </a:r>
                    </a:p>
                  </a:txBody>
                  <a:tcPr marL="9525" marR="9525" marT="9525" anchor="ctr">
                    <a:noFill/>
                  </a:tcPr>
                </a:tc>
                <a:tc>
                  <a:txBody>
                    <a:bodyPr/>
                    <a:lstStyle/>
                    <a:p>
                      <a:pPr algn="ctr" fontAlgn="ctr"/>
                      <a:r>
                        <a:rPr lang="en-US" sz="1000" dirty="0">
                          <a:effectLst/>
                        </a:rPr>
                        <a:t>-6</a:t>
                      </a:r>
                    </a:p>
                  </a:txBody>
                  <a:tcPr marL="9525" marR="9525" marT="9525" anchor="ctr">
                    <a:solidFill>
                      <a:srgbClr val="FFFF00"/>
                    </a:solidFill>
                  </a:tcPr>
                </a:tc>
                <a:tc>
                  <a:txBody>
                    <a:bodyPr/>
                    <a:lstStyle/>
                    <a:p>
                      <a:pPr algn="ctr" fontAlgn="b"/>
                      <a:r>
                        <a:rPr lang="en-US" sz="1000">
                          <a:effectLst/>
                        </a:rPr>
                        <a:t>99%</a:t>
                      </a:r>
                      <a:endParaRPr lang="en-US" sz="1000">
                        <a:effectLst/>
                        <a:latin typeface="Calibri"/>
                      </a:endParaRPr>
                    </a:p>
                  </a:txBody>
                  <a:tcPr marL="9525" marR="9525" marT="9525" anchor="ctr">
                    <a:noFill/>
                  </a:tcPr>
                </a:tc>
                <a:tc>
                  <a:txBody>
                    <a:bodyPr/>
                    <a:lstStyle/>
                    <a:p>
                      <a:pPr algn="ctr" fontAlgn="b"/>
                      <a:r>
                        <a:rPr lang="en-US" sz="1000">
                          <a:effectLst/>
                        </a:rPr>
                        <a:t>96%</a:t>
                      </a:r>
                    </a:p>
                  </a:txBody>
                  <a:tcPr marL="9525" marR="9525" marT="9525" anchor="ctr">
                    <a:noFill/>
                  </a:tcPr>
                </a:tc>
                <a:tc>
                  <a:txBody>
                    <a:bodyPr/>
                    <a:lstStyle/>
                    <a:p>
                      <a:pPr algn="ctr" fontAlgn="ctr"/>
                      <a:r>
                        <a:rPr lang="en-US" sz="1000" dirty="0">
                          <a:effectLst/>
                        </a:rPr>
                        <a:t>-3</a:t>
                      </a:r>
                    </a:p>
                  </a:txBody>
                  <a:tcPr marL="9525" marR="9525" marT="9525" anchor="ctr">
                    <a:solidFill>
                      <a:srgbClr val="FFFF00"/>
                    </a:solidFill>
                  </a:tcPr>
                </a:tc>
                <a:extLst>
                  <a:ext uri="{0D108BD9-81ED-4DB2-BD59-A6C34878D82A}">
                    <a16:rowId xmlns:a16="http://schemas.microsoft.com/office/drawing/2014/main" val="3326475948"/>
                  </a:ext>
                </a:extLst>
              </a:tr>
              <a:tr h="374403">
                <a:tc>
                  <a:txBody>
                    <a:bodyPr/>
                    <a:lstStyle/>
                    <a:p>
                      <a:pPr algn="ctr" fontAlgn="ctr"/>
                      <a:r>
                        <a:rPr lang="en-US" sz="1000">
                          <a:effectLst/>
                        </a:rPr>
                        <a:t>5th</a:t>
                      </a:r>
                      <a:endParaRPr lang="en-US" sz="1000" b="1">
                        <a:effectLst/>
                        <a:latin typeface="Calibri"/>
                      </a:endParaRPr>
                    </a:p>
                  </a:txBody>
                  <a:tcPr marL="9525" marR="9525" marT="9525" anchor="ctr">
                    <a:noFill/>
                  </a:tcPr>
                </a:tc>
                <a:tc>
                  <a:txBody>
                    <a:bodyPr/>
                    <a:lstStyle/>
                    <a:p>
                      <a:pPr algn="ctr" fontAlgn="ctr"/>
                      <a:r>
                        <a:rPr lang="en-US" sz="1000">
                          <a:effectLst/>
                        </a:rPr>
                        <a:t>STAAR Comprehension</a:t>
                      </a:r>
                      <a:endParaRPr lang="en-US" sz="1000">
                        <a:effectLst/>
                        <a:latin typeface="Calibri"/>
                      </a:endParaRPr>
                    </a:p>
                  </a:txBody>
                  <a:tcPr marL="9525" marR="9525" marT="9525" anchor="ctr">
                    <a:noFill/>
                  </a:tcPr>
                </a:tc>
                <a:tc>
                  <a:txBody>
                    <a:bodyPr/>
                    <a:lstStyle/>
                    <a:p>
                      <a:pPr algn="ctr" fontAlgn="ctr"/>
                      <a:r>
                        <a:rPr lang="en-US" sz="1000">
                          <a:effectLst/>
                        </a:rPr>
                        <a:t>89%</a:t>
                      </a:r>
                      <a:endParaRPr lang="en-US" sz="1000">
                        <a:effectLst/>
                        <a:latin typeface="Calibri"/>
                      </a:endParaRPr>
                    </a:p>
                  </a:txBody>
                  <a:tcPr marL="9525" marR="9525" marT="9525" anchor="ctr">
                    <a:noFill/>
                  </a:tcPr>
                </a:tc>
                <a:tc>
                  <a:txBody>
                    <a:bodyPr/>
                    <a:lstStyle/>
                    <a:p>
                      <a:pPr algn="ctr" fontAlgn="ctr"/>
                      <a:r>
                        <a:rPr lang="en-US" sz="1000">
                          <a:effectLst/>
                        </a:rPr>
                        <a:t>69%</a:t>
                      </a:r>
                    </a:p>
                  </a:txBody>
                  <a:tcPr marL="9525" marR="9525" marT="9525" anchor="ctr">
                    <a:noFill/>
                  </a:tcPr>
                </a:tc>
                <a:tc>
                  <a:txBody>
                    <a:bodyPr/>
                    <a:lstStyle/>
                    <a:p>
                      <a:pPr algn="ctr" fontAlgn="ctr"/>
                      <a:r>
                        <a:rPr lang="en-US" sz="1000">
                          <a:effectLst/>
                        </a:rPr>
                        <a:t>-20</a:t>
                      </a:r>
                    </a:p>
                  </a:txBody>
                  <a:tcPr marL="9525" marR="9525" marT="9525" anchor="ctr">
                    <a:solidFill>
                      <a:srgbClr val="FFFF00"/>
                    </a:solidFill>
                  </a:tcPr>
                </a:tc>
                <a:tc>
                  <a:txBody>
                    <a:bodyPr/>
                    <a:lstStyle/>
                    <a:p>
                      <a:pPr algn="ctr" fontAlgn="ctr"/>
                      <a:r>
                        <a:rPr lang="en-US" sz="1000">
                          <a:effectLst/>
                        </a:rPr>
                        <a:t>88%</a:t>
                      </a:r>
                      <a:endParaRPr lang="en-US" sz="1000">
                        <a:effectLst/>
                        <a:latin typeface="Calibri"/>
                      </a:endParaRPr>
                    </a:p>
                  </a:txBody>
                  <a:tcPr marL="9525" marR="9525" marT="9525" anchor="ctr">
                    <a:noFill/>
                  </a:tcPr>
                </a:tc>
                <a:tc>
                  <a:txBody>
                    <a:bodyPr/>
                    <a:lstStyle/>
                    <a:p>
                      <a:pPr algn="ctr" fontAlgn="ctr"/>
                      <a:r>
                        <a:rPr lang="en-US" sz="1000">
                          <a:effectLst/>
                        </a:rPr>
                        <a:t>68%</a:t>
                      </a:r>
                    </a:p>
                  </a:txBody>
                  <a:tcPr marL="9525" marR="9525" marT="9525" anchor="ctr">
                    <a:noFill/>
                  </a:tcPr>
                </a:tc>
                <a:tc>
                  <a:txBody>
                    <a:bodyPr/>
                    <a:lstStyle/>
                    <a:p>
                      <a:pPr algn="ctr" fontAlgn="ctr"/>
                      <a:r>
                        <a:rPr lang="en-US" sz="1000">
                          <a:effectLst/>
                        </a:rPr>
                        <a:t>-20</a:t>
                      </a:r>
                    </a:p>
                  </a:txBody>
                  <a:tcPr marL="9525" marR="9525" marT="9525" anchor="ctr">
                    <a:solidFill>
                      <a:srgbClr val="FFFF00"/>
                    </a:solidFill>
                  </a:tcPr>
                </a:tc>
                <a:tc>
                  <a:txBody>
                    <a:bodyPr/>
                    <a:lstStyle/>
                    <a:p>
                      <a:pPr algn="ctr" fontAlgn="ctr"/>
                      <a:r>
                        <a:rPr lang="en-US" sz="1000">
                          <a:effectLst/>
                        </a:rPr>
                        <a:t>68%</a:t>
                      </a:r>
                      <a:endParaRPr lang="en-US" sz="1000">
                        <a:effectLst/>
                        <a:latin typeface="Calibri"/>
                      </a:endParaRPr>
                    </a:p>
                  </a:txBody>
                  <a:tcPr marL="9525" marR="9525" marT="9525" anchor="ctr">
                    <a:noFill/>
                  </a:tcPr>
                </a:tc>
                <a:tc>
                  <a:txBody>
                    <a:bodyPr/>
                    <a:lstStyle/>
                    <a:p>
                      <a:pPr algn="ctr" fontAlgn="ctr"/>
                      <a:r>
                        <a:rPr lang="en-US" sz="1000">
                          <a:effectLst/>
                        </a:rPr>
                        <a:t>45%</a:t>
                      </a:r>
                    </a:p>
                  </a:txBody>
                  <a:tcPr marL="9525" marR="9525" marT="9525" anchor="ctr">
                    <a:noFill/>
                  </a:tcPr>
                </a:tc>
                <a:tc>
                  <a:txBody>
                    <a:bodyPr/>
                    <a:lstStyle/>
                    <a:p>
                      <a:pPr algn="ctr" fontAlgn="ctr"/>
                      <a:r>
                        <a:rPr lang="en-US" sz="1000" dirty="0">
                          <a:effectLst/>
                        </a:rPr>
                        <a:t>-23</a:t>
                      </a: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noFill/>
                  </a:tcPr>
                </a:tc>
                <a:tc>
                  <a:txBody>
                    <a:bodyPr/>
                    <a:lstStyle/>
                    <a:p>
                      <a:pPr algn="ctr" fontAlgn="b"/>
                      <a:r>
                        <a:rPr lang="en-US" sz="1000">
                          <a:effectLst/>
                        </a:rPr>
                        <a:t>99%</a:t>
                      </a:r>
                    </a:p>
                  </a:txBody>
                  <a:tcPr marL="9525" marR="9525" marT="9525" anchor="ctr">
                    <a:noFill/>
                  </a:tcPr>
                </a:tc>
                <a:tc>
                  <a:txBody>
                    <a:bodyPr/>
                    <a:lstStyle/>
                    <a:p>
                      <a:pPr algn="ctr" fontAlgn="ctr"/>
                      <a:r>
                        <a:rPr lang="en-US" sz="1000" dirty="0">
                          <a:effectLst/>
                        </a:rPr>
                        <a:t>-1</a:t>
                      </a:r>
                    </a:p>
                  </a:txBody>
                  <a:tcPr marL="9525" marR="9525" marT="9525" anchor="ctr">
                    <a:solidFill>
                      <a:srgbClr val="FFFF00"/>
                    </a:solidFill>
                  </a:tcPr>
                </a:tc>
                <a:extLst>
                  <a:ext uri="{0D108BD9-81ED-4DB2-BD59-A6C34878D82A}">
                    <a16:rowId xmlns:a16="http://schemas.microsoft.com/office/drawing/2014/main" val="2492358420"/>
                  </a:ext>
                </a:extLst>
              </a:tr>
              <a:tr h="366437">
                <a:tc>
                  <a:txBody>
                    <a:bodyPr/>
                    <a:lstStyle/>
                    <a:p>
                      <a:pPr algn="ctr" fontAlgn="ctr"/>
                      <a:r>
                        <a:rPr lang="en-US" sz="1000">
                          <a:effectLst/>
                        </a:rPr>
                        <a:t>6th</a:t>
                      </a:r>
                      <a:endParaRPr lang="en-US" sz="1000" b="1">
                        <a:effectLst/>
                        <a:latin typeface="Calibri"/>
                      </a:endParaRPr>
                    </a:p>
                  </a:txBody>
                  <a:tcPr marL="9525" marR="9525" marT="9525" anchor="ctr">
                    <a:noFill/>
                  </a:tcPr>
                </a:tc>
                <a:tc>
                  <a:txBody>
                    <a:bodyPr/>
                    <a:lstStyle/>
                    <a:p>
                      <a:pPr algn="ctr" fontAlgn="ctr"/>
                      <a:r>
                        <a:rPr lang="en-US" sz="1000">
                          <a:effectLst/>
                        </a:rPr>
                        <a:t>STAAR Comprehension</a:t>
                      </a:r>
                      <a:endParaRPr lang="en-US" sz="1000">
                        <a:effectLst/>
                        <a:latin typeface="Calibri"/>
                      </a:endParaRPr>
                    </a:p>
                  </a:txBody>
                  <a:tcPr marL="9525" marR="9525" marT="9525" anchor="ctr">
                    <a:noFill/>
                  </a:tcPr>
                </a:tc>
                <a:tc>
                  <a:txBody>
                    <a:bodyPr/>
                    <a:lstStyle/>
                    <a:p>
                      <a:pPr algn="ctr" fontAlgn="ctr"/>
                      <a:r>
                        <a:rPr lang="en-US" sz="1000">
                          <a:effectLst/>
                        </a:rPr>
                        <a:t>50%</a:t>
                      </a:r>
                      <a:endParaRPr lang="en-US" sz="1000">
                        <a:effectLst/>
                        <a:latin typeface="Calibri"/>
                      </a:endParaRPr>
                    </a:p>
                  </a:txBody>
                  <a:tcPr marL="9525" marR="9525" marT="9525" anchor="ctr">
                    <a:noFill/>
                  </a:tcPr>
                </a:tc>
                <a:tc>
                  <a:txBody>
                    <a:bodyPr/>
                    <a:lstStyle/>
                    <a:p>
                      <a:pPr algn="ctr" fontAlgn="ctr"/>
                      <a:r>
                        <a:rPr lang="en-US" sz="1000">
                          <a:effectLst/>
                        </a:rPr>
                        <a:t>42%</a:t>
                      </a:r>
                    </a:p>
                  </a:txBody>
                  <a:tcPr marL="9525" marR="9525" marT="9525" anchor="ctr">
                    <a:noFill/>
                  </a:tcPr>
                </a:tc>
                <a:tc>
                  <a:txBody>
                    <a:bodyPr/>
                    <a:lstStyle/>
                    <a:p>
                      <a:pPr algn="ctr" fontAlgn="ctr"/>
                      <a:r>
                        <a:rPr lang="en-US" sz="1000" dirty="0">
                          <a:effectLst/>
                        </a:rPr>
                        <a:t>-8</a:t>
                      </a:r>
                    </a:p>
                  </a:txBody>
                  <a:tcPr marL="9525" marR="9525" marT="9525" anchor="ctr">
                    <a:solidFill>
                      <a:srgbClr val="FFFF00"/>
                    </a:solidFill>
                  </a:tcPr>
                </a:tc>
                <a:tc>
                  <a:txBody>
                    <a:bodyPr/>
                    <a:lstStyle/>
                    <a:p>
                      <a:pPr algn="ctr" fontAlgn="ctr"/>
                      <a:r>
                        <a:rPr lang="en-US" sz="1000">
                          <a:effectLst/>
                        </a:rPr>
                        <a:t>44%</a:t>
                      </a:r>
                      <a:endParaRPr lang="en-US" sz="1000">
                        <a:effectLst/>
                        <a:latin typeface="Calibri"/>
                      </a:endParaRPr>
                    </a:p>
                  </a:txBody>
                  <a:tcPr marL="9525" marR="9525" marT="9525" anchor="ctr">
                    <a:noFill/>
                  </a:tcPr>
                </a:tc>
                <a:tc>
                  <a:txBody>
                    <a:bodyPr/>
                    <a:lstStyle/>
                    <a:p>
                      <a:pPr algn="ctr" fontAlgn="ctr"/>
                      <a:r>
                        <a:rPr lang="en-US" sz="1000">
                          <a:effectLst/>
                        </a:rPr>
                        <a:t>34%</a:t>
                      </a:r>
                    </a:p>
                  </a:txBody>
                  <a:tcPr marL="9525" marR="9525" marT="9525" anchor="ctr">
                    <a:noFill/>
                  </a:tcPr>
                </a:tc>
                <a:tc>
                  <a:txBody>
                    <a:bodyPr/>
                    <a:lstStyle/>
                    <a:p>
                      <a:pPr algn="ctr" fontAlgn="ctr"/>
                      <a:r>
                        <a:rPr lang="en-US" sz="1000" dirty="0">
                          <a:effectLst/>
                        </a:rPr>
                        <a:t>-10</a:t>
                      </a:r>
                    </a:p>
                  </a:txBody>
                  <a:tcPr marL="9525" marR="9525" marT="9525" anchor="ctr">
                    <a:solidFill>
                      <a:srgbClr val="FFFF00"/>
                    </a:solidFill>
                  </a:tcPr>
                </a:tc>
                <a:tc>
                  <a:txBody>
                    <a:bodyPr/>
                    <a:lstStyle/>
                    <a:p>
                      <a:pPr algn="ctr" fontAlgn="ctr"/>
                      <a:r>
                        <a:rPr lang="en-US" sz="1000">
                          <a:effectLst/>
                        </a:rPr>
                        <a:t>34%</a:t>
                      </a:r>
                      <a:endParaRPr lang="en-US" sz="1000">
                        <a:effectLst/>
                        <a:latin typeface="Calibri"/>
                      </a:endParaRPr>
                    </a:p>
                  </a:txBody>
                  <a:tcPr marL="9525" marR="9525" marT="9525" anchor="ctr">
                    <a:noFill/>
                  </a:tcPr>
                </a:tc>
                <a:tc>
                  <a:txBody>
                    <a:bodyPr/>
                    <a:lstStyle/>
                    <a:p>
                      <a:pPr algn="ctr" fontAlgn="ctr"/>
                      <a:r>
                        <a:rPr lang="en-US" sz="1000">
                          <a:effectLst/>
                        </a:rPr>
                        <a:t>25%</a:t>
                      </a:r>
                    </a:p>
                  </a:txBody>
                  <a:tcPr marL="9525" marR="9525" marT="9525" anchor="ctr">
                    <a:noFill/>
                  </a:tcPr>
                </a:tc>
                <a:tc>
                  <a:txBody>
                    <a:bodyPr/>
                    <a:lstStyle/>
                    <a:p>
                      <a:pPr algn="ctr" fontAlgn="ctr"/>
                      <a:r>
                        <a:rPr lang="en-US" sz="1000" dirty="0">
                          <a:effectLst/>
                        </a:rPr>
                        <a:t>-9</a:t>
                      </a:r>
                    </a:p>
                  </a:txBody>
                  <a:tcPr marL="9525" marR="9525" marT="9525" anchor="ctr">
                    <a:solidFill>
                      <a:srgbClr val="FFFF00"/>
                    </a:solidFill>
                  </a:tcPr>
                </a:tc>
                <a:tc>
                  <a:txBody>
                    <a:bodyPr/>
                    <a:lstStyle/>
                    <a:p>
                      <a:pPr algn="ctr" fontAlgn="b"/>
                      <a:r>
                        <a:rPr lang="en-US" sz="1000">
                          <a:effectLst/>
                        </a:rPr>
                        <a:t>95%</a:t>
                      </a:r>
                      <a:endParaRPr lang="en-US" sz="1000">
                        <a:effectLst/>
                        <a:latin typeface="Calibri"/>
                      </a:endParaRPr>
                    </a:p>
                  </a:txBody>
                  <a:tcPr marL="9525" marR="9525" marT="9525" anchor="ctr">
                    <a:noFill/>
                  </a:tcPr>
                </a:tc>
                <a:tc>
                  <a:txBody>
                    <a:bodyPr/>
                    <a:lstStyle/>
                    <a:p>
                      <a:pPr algn="ctr" fontAlgn="b"/>
                      <a:r>
                        <a:rPr lang="en-US" sz="1000">
                          <a:effectLst/>
                        </a:rPr>
                        <a:t>92%</a:t>
                      </a:r>
                    </a:p>
                  </a:txBody>
                  <a:tcPr marL="9525" marR="9525" marT="9525" anchor="ctr">
                    <a:noFill/>
                  </a:tcPr>
                </a:tc>
                <a:tc>
                  <a:txBody>
                    <a:bodyPr/>
                    <a:lstStyle/>
                    <a:p>
                      <a:pPr algn="ctr" fontAlgn="ctr"/>
                      <a:r>
                        <a:rPr lang="en-US" sz="1000" dirty="0">
                          <a:effectLst/>
                        </a:rPr>
                        <a:t>-3</a:t>
                      </a:r>
                    </a:p>
                  </a:txBody>
                  <a:tcPr marL="9525" marR="9525" marT="9525" anchor="ctr">
                    <a:solidFill>
                      <a:srgbClr val="FFFF00"/>
                    </a:solidFill>
                  </a:tcPr>
                </a:tc>
                <a:extLst>
                  <a:ext uri="{0D108BD9-81ED-4DB2-BD59-A6C34878D82A}">
                    <a16:rowId xmlns:a16="http://schemas.microsoft.com/office/drawing/2014/main" val="4170948668"/>
                  </a:ext>
                </a:extLst>
              </a:tr>
              <a:tr h="366346">
                <a:tc>
                  <a:txBody>
                    <a:bodyPr/>
                    <a:lstStyle/>
                    <a:p>
                      <a:pPr algn="ctr" fontAlgn="ctr"/>
                      <a:r>
                        <a:rPr lang="en-US" sz="1000">
                          <a:effectLst/>
                        </a:rPr>
                        <a:t>7th</a:t>
                      </a:r>
                      <a:endParaRPr lang="en-US" sz="1000" b="1">
                        <a:effectLst/>
                        <a:latin typeface="Calibri"/>
                      </a:endParaRPr>
                    </a:p>
                  </a:txBody>
                  <a:tcPr marL="9525" marR="9525" marT="9525" anchor="ctr">
                    <a:noFill/>
                  </a:tcPr>
                </a:tc>
                <a:tc>
                  <a:txBody>
                    <a:bodyPr/>
                    <a:lstStyle/>
                    <a:p>
                      <a:pPr algn="ctr" fontAlgn="ctr"/>
                      <a:r>
                        <a:rPr lang="en-US" sz="1000">
                          <a:effectLst/>
                        </a:rPr>
                        <a:t>STAAR Comprehension</a:t>
                      </a:r>
                      <a:endParaRPr lang="en-US" sz="1000">
                        <a:effectLst/>
                        <a:latin typeface="Calibri"/>
                      </a:endParaRPr>
                    </a:p>
                  </a:txBody>
                  <a:tcPr marL="9525" marR="9525" marT="9525" anchor="ctr">
                    <a:noFill/>
                  </a:tcPr>
                </a:tc>
                <a:tc>
                  <a:txBody>
                    <a:bodyPr/>
                    <a:lstStyle/>
                    <a:p>
                      <a:pPr algn="ctr" fontAlgn="ctr"/>
                      <a:r>
                        <a:rPr lang="en-US" sz="1000">
                          <a:effectLst/>
                        </a:rPr>
                        <a:t>65%</a:t>
                      </a:r>
                      <a:endParaRPr lang="en-US" sz="1000">
                        <a:effectLst/>
                        <a:latin typeface="Calibri"/>
                      </a:endParaRPr>
                    </a:p>
                  </a:txBody>
                  <a:tcPr marL="9525" marR="9525" marT="9525" anchor="ctr">
                    <a:noFill/>
                  </a:tcPr>
                </a:tc>
                <a:tc>
                  <a:txBody>
                    <a:bodyPr/>
                    <a:lstStyle/>
                    <a:p>
                      <a:pPr algn="ctr" fontAlgn="ctr"/>
                      <a:r>
                        <a:rPr lang="en-US" sz="1000">
                          <a:effectLst/>
                        </a:rPr>
                        <a:t>55%</a:t>
                      </a:r>
                    </a:p>
                  </a:txBody>
                  <a:tcPr marL="9525" marR="9525" marT="9525" anchor="ctr">
                    <a:noFill/>
                  </a:tcPr>
                </a:tc>
                <a:tc>
                  <a:txBody>
                    <a:bodyPr/>
                    <a:lstStyle/>
                    <a:p>
                      <a:pPr algn="ctr" fontAlgn="ctr"/>
                      <a:r>
                        <a:rPr lang="en-US" sz="1000" dirty="0">
                          <a:effectLst/>
                        </a:rPr>
                        <a:t>-10</a:t>
                      </a:r>
                    </a:p>
                  </a:txBody>
                  <a:tcPr marL="9525" marR="9525" marT="9525" anchor="ctr">
                    <a:solidFill>
                      <a:srgbClr val="FFFF00"/>
                    </a:solidFill>
                  </a:tcPr>
                </a:tc>
                <a:tc>
                  <a:txBody>
                    <a:bodyPr/>
                    <a:lstStyle/>
                    <a:p>
                      <a:pPr algn="ctr" fontAlgn="ctr"/>
                      <a:r>
                        <a:rPr lang="en-US" sz="1000">
                          <a:effectLst/>
                        </a:rPr>
                        <a:t>49%</a:t>
                      </a:r>
                      <a:endParaRPr lang="en-US" sz="1000">
                        <a:effectLst/>
                        <a:latin typeface="Calibri"/>
                      </a:endParaRPr>
                    </a:p>
                  </a:txBody>
                  <a:tcPr marL="9525" marR="9525" marT="9525" anchor="ctr">
                    <a:noFill/>
                  </a:tcPr>
                </a:tc>
                <a:tc>
                  <a:txBody>
                    <a:bodyPr/>
                    <a:lstStyle/>
                    <a:p>
                      <a:pPr algn="ctr" fontAlgn="ctr"/>
                      <a:r>
                        <a:rPr lang="en-US" sz="1000">
                          <a:effectLst/>
                        </a:rPr>
                        <a:t>47%</a:t>
                      </a:r>
                    </a:p>
                  </a:txBody>
                  <a:tcPr marL="9525" marR="9525" marT="9525" anchor="ctr">
                    <a:noFill/>
                  </a:tcPr>
                </a:tc>
                <a:tc>
                  <a:txBody>
                    <a:bodyPr/>
                    <a:lstStyle/>
                    <a:p>
                      <a:pPr algn="ctr" fontAlgn="ctr"/>
                      <a:r>
                        <a:rPr lang="en-US" sz="1000" dirty="0">
                          <a:effectLst/>
                        </a:rPr>
                        <a:t>-2</a:t>
                      </a:r>
                    </a:p>
                  </a:txBody>
                  <a:tcPr marL="9525" marR="9525" marT="9525" anchor="ctr">
                    <a:solidFill>
                      <a:srgbClr val="FFFF00"/>
                    </a:solidFill>
                  </a:tcPr>
                </a:tc>
                <a:tc>
                  <a:txBody>
                    <a:bodyPr/>
                    <a:lstStyle/>
                    <a:p>
                      <a:pPr algn="ctr" fontAlgn="ctr"/>
                      <a:r>
                        <a:rPr lang="en-US" sz="1000">
                          <a:effectLst/>
                        </a:rPr>
                        <a:t>47%</a:t>
                      </a:r>
                      <a:endParaRPr lang="en-US" sz="1000">
                        <a:effectLst/>
                        <a:latin typeface="Calibri"/>
                      </a:endParaRPr>
                    </a:p>
                  </a:txBody>
                  <a:tcPr marL="9525" marR="9525" marT="9525" anchor="ctr">
                    <a:noFill/>
                  </a:tcPr>
                </a:tc>
                <a:tc>
                  <a:txBody>
                    <a:bodyPr/>
                    <a:lstStyle/>
                    <a:p>
                      <a:pPr algn="ctr" fontAlgn="ctr"/>
                      <a:r>
                        <a:rPr lang="en-US" sz="1000">
                          <a:effectLst/>
                        </a:rPr>
                        <a:t>29%</a:t>
                      </a:r>
                    </a:p>
                  </a:txBody>
                  <a:tcPr marL="9525" marR="9525" marT="9525" anchor="ctr">
                    <a:noFill/>
                  </a:tcPr>
                </a:tc>
                <a:tc>
                  <a:txBody>
                    <a:bodyPr/>
                    <a:lstStyle/>
                    <a:p>
                      <a:pPr algn="ctr" fontAlgn="ctr"/>
                      <a:r>
                        <a:rPr lang="en-US" sz="1000">
                          <a:effectLst/>
                        </a:rPr>
                        <a:t>-18</a:t>
                      </a: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noFill/>
                  </a:tcPr>
                </a:tc>
                <a:tc>
                  <a:txBody>
                    <a:bodyPr/>
                    <a:lstStyle/>
                    <a:p>
                      <a:pPr algn="ctr" fontAlgn="b"/>
                      <a:r>
                        <a:rPr lang="en-US" sz="1000">
                          <a:effectLst/>
                        </a:rPr>
                        <a:t>95%</a:t>
                      </a:r>
                    </a:p>
                  </a:txBody>
                  <a:tcPr marL="9525" marR="9525" marT="9525" anchor="ctr">
                    <a:noFill/>
                  </a:tcPr>
                </a:tc>
                <a:tc>
                  <a:txBody>
                    <a:bodyPr/>
                    <a:lstStyle/>
                    <a:p>
                      <a:pPr algn="ctr" fontAlgn="ctr"/>
                      <a:r>
                        <a:rPr lang="en-US" sz="1000" dirty="0">
                          <a:effectLst/>
                        </a:rPr>
                        <a:t>-5</a:t>
                      </a:r>
                    </a:p>
                  </a:txBody>
                  <a:tcPr marL="9525" marR="9525" marT="9525" anchor="ctr">
                    <a:solidFill>
                      <a:srgbClr val="FFFF00"/>
                    </a:solidFill>
                  </a:tcPr>
                </a:tc>
                <a:extLst>
                  <a:ext uri="{0D108BD9-81ED-4DB2-BD59-A6C34878D82A}">
                    <a16:rowId xmlns:a16="http://schemas.microsoft.com/office/drawing/2014/main" val="1525339795"/>
                  </a:ext>
                </a:extLst>
              </a:tr>
              <a:tr h="366437">
                <a:tc>
                  <a:txBody>
                    <a:bodyPr/>
                    <a:lstStyle/>
                    <a:p>
                      <a:pPr algn="ctr" fontAlgn="ctr"/>
                      <a:r>
                        <a:rPr lang="en-US" sz="1000">
                          <a:effectLst/>
                        </a:rPr>
                        <a:t>8th</a:t>
                      </a:r>
                      <a:endParaRPr lang="en-US" sz="1000" b="1">
                        <a:effectLst/>
                        <a:latin typeface="Calibri"/>
                      </a:endParaRPr>
                    </a:p>
                  </a:txBody>
                  <a:tcPr marL="9525" marR="9525" marT="9525" anchor="ctr">
                    <a:noFill/>
                  </a:tcPr>
                </a:tc>
                <a:tc>
                  <a:txBody>
                    <a:bodyPr/>
                    <a:lstStyle/>
                    <a:p>
                      <a:pPr algn="ctr" fontAlgn="ctr"/>
                      <a:r>
                        <a:rPr lang="en-US" sz="1000">
                          <a:effectLst/>
                        </a:rPr>
                        <a:t>STAAR Comprehension</a:t>
                      </a:r>
                      <a:endParaRPr lang="en-US" sz="1000">
                        <a:effectLst/>
                        <a:latin typeface="Calibri"/>
                      </a:endParaRPr>
                    </a:p>
                  </a:txBody>
                  <a:tcPr marL="9525" marR="9525" marT="9525" anchor="ctr">
                    <a:noFill/>
                  </a:tcPr>
                </a:tc>
                <a:tc>
                  <a:txBody>
                    <a:bodyPr/>
                    <a:lstStyle/>
                    <a:p>
                      <a:pPr algn="ctr" fontAlgn="ctr"/>
                      <a:r>
                        <a:rPr lang="en-US" sz="1000">
                          <a:effectLst/>
                        </a:rPr>
                        <a:t>76%</a:t>
                      </a:r>
                      <a:endParaRPr lang="en-US" sz="1000">
                        <a:effectLst/>
                        <a:latin typeface="Calibri"/>
                      </a:endParaRPr>
                    </a:p>
                  </a:txBody>
                  <a:tcPr marL="9525" marR="9525" marT="9525" anchor="ctr">
                    <a:noFill/>
                  </a:tcPr>
                </a:tc>
                <a:tc>
                  <a:txBody>
                    <a:bodyPr/>
                    <a:lstStyle/>
                    <a:p>
                      <a:pPr algn="ctr" fontAlgn="ctr"/>
                      <a:r>
                        <a:rPr lang="en-US" sz="1000">
                          <a:effectLst/>
                        </a:rPr>
                        <a:t>56%</a:t>
                      </a:r>
                    </a:p>
                  </a:txBody>
                  <a:tcPr marL="9525" marR="9525" marT="9525" anchor="ctr">
                    <a:noFill/>
                  </a:tcPr>
                </a:tc>
                <a:tc>
                  <a:txBody>
                    <a:bodyPr/>
                    <a:lstStyle/>
                    <a:p>
                      <a:pPr algn="ctr" fontAlgn="ctr"/>
                      <a:r>
                        <a:rPr lang="en-US" sz="1000">
                          <a:effectLst/>
                        </a:rPr>
                        <a:t>-20</a:t>
                      </a:r>
                    </a:p>
                  </a:txBody>
                  <a:tcPr marL="9525" marR="9525" marT="9525" anchor="ctr">
                    <a:solidFill>
                      <a:srgbClr val="FFFF00"/>
                    </a:solidFill>
                  </a:tcPr>
                </a:tc>
                <a:tc>
                  <a:txBody>
                    <a:bodyPr/>
                    <a:lstStyle/>
                    <a:p>
                      <a:pPr algn="ctr" fontAlgn="ctr"/>
                      <a:r>
                        <a:rPr lang="en-US" sz="1000">
                          <a:effectLst/>
                        </a:rPr>
                        <a:t>66%</a:t>
                      </a:r>
                      <a:endParaRPr lang="en-US" sz="1000">
                        <a:effectLst/>
                        <a:latin typeface="Calibri"/>
                      </a:endParaRPr>
                    </a:p>
                  </a:txBody>
                  <a:tcPr marL="9525" marR="9525" marT="9525" anchor="ctr">
                    <a:noFill/>
                  </a:tcPr>
                </a:tc>
                <a:tc>
                  <a:txBody>
                    <a:bodyPr/>
                    <a:lstStyle/>
                    <a:p>
                      <a:pPr algn="ctr" fontAlgn="ctr"/>
                      <a:r>
                        <a:rPr lang="en-US" sz="1000">
                          <a:effectLst/>
                        </a:rPr>
                        <a:t>47%</a:t>
                      </a:r>
                    </a:p>
                  </a:txBody>
                  <a:tcPr marL="9525" marR="9525" marT="9525" anchor="ctr">
                    <a:noFill/>
                  </a:tcPr>
                </a:tc>
                <a:tc>
                  <a:txBody>
                    <a:bodyPr/>
                    <a:lstStyle/>
                    <a:p>
                      <a:pPr algn="ctr" fontAlgn="ctr"/>
                      <a:r>
                        <a:rPr lang="en-US" sz="1000">
                          <a:effectLst/>
                        </a:rPr>
                        <a:t>-19</a:t>
                      </a:r>
                    </a:p>
                  </a:txBody>
                  <a:tcPr marL="9525" marR="9525" marT="9525" anchor="ctr">
                    <a:solidFill>
                      <a:srgbClr val="FFFF00"/>
                    </a:solidFill>
                  </a:tcPr>
                </a:tc>
                <a:tc>
                  <a:txBody>
                    <a:bodyPr/>
                    <a:lstStyle/>
                    <a:p>
                      <a:pPr algn="ctr" fontAlgn="ctr"/>
                      <a:r>
                        <a:rPr lang="en-US" sz="1000">
                          <a:effectLst/>
                        </a:rPr>
                        <a:t>47%</a:t>
                      </a:r>
                      <a:endParaRPr lang="en-US" sz="1000">
                        <a:effectLst/>
                        <a:latin typeface="Calibri"/>
                      </a:endParaRPr>
                    </a:p>
                  </a:txBody>
                  <a:tcPr marL="9525" marR="9525" marT="9525" anchor="ctr">
                    <a:noFill/>
                  </a:tcPr>
                </a:tc>
                <a:tc>
                  <a:txBody>
                    <a:bodyPr/>
                    <a:lstStyle/>
                    <a:p>
                      <a:pPr algn="ctr" fontAlgn="ctr"/>
                      <a:r>
                        <a:rPr lang="en-US" sz="1000">
                          <a:effectLst/>
                        </a:rPr>
                        <a:t>30%</a:t>
                      </a:r>
                    </a:p>
                  </a:txBody>
                  <a:tcPr marL="9525" marR="9525" marT="9525" anchor="ctr">
                    <a:noFill/>
                  </a:tcPr>
                </a:tc>
                <a:tc>
                  <a:txBody>
                    <a:bodyPr/>
                    <a:lstStyle/>
                    <a:p>
                      <a:pPr algn="ctr" fontAlgn="ctr"/>
                      <a:r>
                        <a:rPr lang="en-US" sz="1000">
                          <a:effectLst/>
                        </a:rPr>
                        <a:t>-17</a:t>
                      </a:r>
                    </a:p>
                  </a:txBody>
                  <a:tcPr marL="9525" marR="9525" marT="9525" anchor="ctr">
                    <a:solidFill>
                      <a:srgbClr val="FFFF00"/>
                    </a:solidFill>
                  </a:tcPr>
                </a:tc>
                <a:tc>
                  <a:txBody>
                    <a:bodyPr/>
                    <a:lstStyle/>
                    <a:p>
                      <a:pPr algn="ctr" fontAlgn="b"/>
                      <a:r>
                        <a:rPr lang="en-US" sz="1000">
                          <a:effectLst/>
                        </a:rPr>
                        <a:t>100%</a:t>
                      </a:r>
                      <a:endParaRPr lang="en-US" sz="1000">
                        <a:effectLst/>
                        <a:latin typeface="Calibri"/>
                      </a:endParaRPr>
                    </a:p>
                  </a:txBody>
                  <a:tcPr marL="9525" marR="9525" marT="9525" anchor="ctr">
                    <a:noFill/>
                  </a:tcPr>
                </a:tc>
                <a:tc>
                  <a:txBody>
                    <a:bodyPr/>
                    <a:lstStyle/>
                    <a:p>
                      <a:pPr algn="ctr" fontAlgn="b"/>
                      <a:r>
                        <a:rPr lang="en-US" sz="1000">
                          <a:effectLst/>
                        </a:rPr>
                        <a:t>92%</a:t>
                      </a:r>
                    </a:p>
                  </a:txBody>
                  <a:tcPr marL="9525" marR="9525" marT="9525" anchor="ctr">
                    <a:noFill/>
                  </a:tcPr>
                </a:tc>
                <a:tc>
                  <a:txBody>
                    <a:bodyPr/>
                    <a:lstStyle/>
                    <a:p>
                      <a:pPr algn="ctr" fontAlgn="ctr"/>
                      <a:r>
                        <a:rPr lang="en-US" sz="1000" dirty="0">
                          <a:effectLst/>
                        </a:rPr>
                        <a:t>-8</a:t>
                      </a:r>
                    </a:p>
                  </a:txBody>
                  <a:tcPr marL="9525" marR="9525" marT="9525" anchor="ctr">
                    <a:solidFill>
                      <a:srgbClr val="FFFF00"/>
                    </a:solidFill>
                  </a:tcPr>
                </a:tc>
                <a:extLst>
                  <a:ext uri="{0D108BD9-81ED-4DB2-BD59-A6C34878D82A}">
                    <a16:rowId xmlns:a16="http://schemas.microsoft.com/office/drawing/2014/main" val="4139707097"/>
                  </a:ext>
                </a:extLst>
              </a:tr>
            </a:tbl>
          </a:graphicData>
        </a:graphic>
      </p:graphicFrame>
      <p:sp>
        <p:nvSpPr>
          <p:cNvPr id="2" name="Slide Number Placeholder 1">
            <a:extLst>
              <a:ext uri="{FF2B5EF4-FFF2-40B4-BE49-F238E27FC236}">
                <a16:creationId xmlns:a16="http://schemas.microsoft.com/office/drawing/2014/main" id="{0CF0FE6F-13FF-2849-B87D-5C228E57B9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3605919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364447"/>
            <a:ext cx="8520600" cy="623700"/>
          </a:xfrm>
          <a:prstGeom prst="rect">
            <a:avLst/>
          </a:prstGeom>
        </p:spPr>
        <p:txBody>
          <a:bodyPr spcFirstLastPara="1" wrap="square" lIns="91425" tIns="91425" rIns="91425" bIns="91425" anchor="t" anchorCtr="0">
            <a:normAutofit/>
          </a:bodyPr>
          <a:lstStyle/>
          <a:p>
            <a:r>
              <a:rPr lang="en" dirty="0"/>
              <a:t>Analyzing Data: Mathematics</a:t>
            </a:r>
            <a:endParaRPr dirty="0"/>
          </a:p>
        </p:txBody>
      </p:sp>
      <p:graphicFrame>
        <p:nvGraphicFramePr>
          <p:cNvPr id="3" name="Table 2">
            <a:extLst>
              <a:ext uri="{FF2B5EF4-FFF2-40B4-BE49-F238E27FC236}">
                <a16:creationId xmlns:a16="http://schemas.microsoft.com/office/drawing/2014/main" id="{3137D7BC-EF7C-4250-9F1B-377C32A288C0}"/>
              </a:ext>
            </a:extLst>
          </p:cNvPr>
          <p:cNvGraphicFramePr>
            <a:graphicFrameLocks noGrp="1"/>
          </p:cNvGraphicFramePr>
          <p:nvPr>
            <p:extLst>
              <p:ext uri="{D42A27DB-BD31-4B8C-83A1-F6EECF244321}">
                <p14:modId xmlns:p14="http://schemas.microsoft.com/office/powerpoint/2010/main" val="2146829965"/>
              </p:ext>
            </p:extLst>
          </p:nvPr>
        </p:nvGraphicFramePr>
        <p:xfrm>
          <a:off x="102358" y="1330656"/>
          <a:ext cx="8827059" cy="3505147"/>
        </p:xfrm>
        <a:graphic>
          <a:graphicData uri="http://schemas.openxmlformats.org/drawingml/2006/table">
            <a:tbl>
              <a:tblPr firstRow="1" bandRow="1">
                <a:tableStyleId>{04F4368D-BC9D-4793-A5D6-9C6275319D69}</a:tableStyleId>
              </a:tblPr>
              <a:tblGrid>
                <a:gridCol w="496264">
                  <a:extLst>
                    <a:ext uri="{9D8B030D-6E8A-4147-A177-3AD203B41FA5}">
                      <a16:colId xmlns:a16="http://schemas.microsoft.com/office/drawing/2014/main" val="1788239815"/>
                    </a:ext>
                  </a:extLst>
                </a:gridCol>
                <a:gridCol w="818864">
                  <a:extLst>
                    <a:ext uri="{9D8B030D-6E8A-4147-A177-3AD203B41FA5}">
                      <a16:colId xmlns:a16="http://schemas.microsoft.com/office/drawing/2014/main" val="3689555915"/>
                    </a:ext>
                  </a:extLst>
                </a:gridCol>
                <a:gridCol w="680267">
                  <a:extLst>
                    <a:ext uri="{9D8B030D-6E8A-4147-A177-3AD203B41FA5}">
                      <a16:colId xmlns:a16="http://schemas.microsoft.com/office/drawing/2014/main" val="1149265107"/>
                    </a:ext>
                  </a:extLst>
                </a:gridCol>
                <a:gridCol w="607407">
                  <a:extLst>
                    <a:ext uri="{9D8B030D-6E8A-4147-A177-3AD203B41FA5}">
                      <a16:colId xmlns:a16="http://schemas.microsoft.com/office/drawing/2014/main" val="1979136266"/>
                    </a:ext>
                  </a:extLst>
                </a:gridCol>
                <a:gridCol w="776214">
                  <a:extLst>
                    <a:ext uri="{9D8B030D-6E8A-4147-A177-3AD203B41FA5}">
                      <a16:colId xmlns:a16="http://schemas.microsoft.com/office/drawing/2014/main" val="995942083"/>
                    </a:ext>
                  </a:extLst>
                </a:gridCol>
                <a:gridCol w="441181">
                  <a:extLst>
                    <a:ext uri="{9D8B030D-6E8A-4147-A177-3AD203B41FA5}">
                      <a16:colId xmlns:a16="http://schemas.microsoft.com/office/drawing/2014/main" val="759395047"/>
                    </a:ext>
                  </a:extLst>
                </a:gridCol>
                <a:gridCol w="607407">
                  <a:extLst>
                    <a:ext uri="{9D8B030D-6E8A-4147-A177-3AD203B41FA5}">
                      <a16:colId xmlns:a16="http://schemas.microsoft.com/office/drawing/2014/main" val="1301515530"/>
                    </a:ext>
                  </a:extLst>
                </a:gridCol>
                <a:gridCol w="682386">
                  <a:extLst>
                    <a:ext uri="{9D8B030D-6E8A-4147-A177-3AD203B41FA5}">
                      <a16:colId xmlns:a16="http://schemas.microsoft.com/office/drawing/2014/main" val="3180261210"/>
                    </a:ext>
                  </a:extLst>
                </a:gridCol>
                <a:gridCol w="535009">
                  <a:extLst>
                    <a:ext uri="{9D8B030D-6E8A-4147-A177-3AD203B41FA5}">
                      <a16:colId xmlns:a16="http://schemas.microsoft.com/office/drawing/2014/main" val="1507038191"/>
                    </a:ext>
                  </a:extLst>
                </a:gridCol>
                <a:gridCol w="607407">
                  <a:extLst>
                    <a:ext uri="{9D8B030D-6E8A-4147-A177-3AD203B41FA5}">
                      <a16:colId xmlns:a16="http://schemas.microsoft.com/office/drawing/2014/main" val="2897712753"/>
                    </a:ext>
                  </a:extLst>
                </a:gridCol>
                <a:gridCol w="690917">
                  <a:extLst>
                    <a:ext uri="{9D8B030D-6E8A-4147-A177-3AD203B41FA5}">
                      <a16:colId xmlns:a16="http://schemas.microsoft.com/office/drawing/2014/main" val="2677182999"/>
                    </a:ext>
                  </a:extLst>
                </a:gridCol>
                <a:gridCol w="619531">
                  <a:extLst>
                    <a:ext uri="{9D8B030D-6E8A-4147-A177-3AD203B41FA5}">
                      <a16:colId xmlns:a16="http://schemas.microsoft.com/office/drawing/2014/main" val="1789840884"/>
                    </a:ext>
                  </a:extLst>
                </a:gridCol>
                <a:gridCol w="607407">
                  <a:extLst>
                    <a:ext uri="{9D8B030D-6E8A-4147-A177-3AD203B41FA5}">
                      <a16:colId xmlns:a16="http://schemas.microsoft.com/office/drawing/2014/main" val="1118046969"/>
                    </a:ext>
                  </a:extLst>
                </a:gridCol>
                <a:gridCol w="656798">
                  <a:extLst>
                    <a:ext uri="{9D8B030D-6E8A-4147-A177-3AD203B41FA5}">
                      <a16:colId xmlns:a16="http://schemas.microsoft.com/office/drawing/2014/main" val="4191890223"/>
                    </a:ext>
                  </a:extLst>
                </a:gridCol>
              </a:tblGrid>
              <a:tr h="545910">
                <a:tc rowSpan="3">
                  <a:txBody>
                    <a:bodyPr/>
                    <a:lstStyle/>
                    <a:p>
                      <a:pPr algn="ctr" fontAlgn="ctr"/>
                      <a:r>
                        <a:rPr lang="en-US" sz="1100">
                          <a:effectLst/>
                        </a:rPr>
                        <a:t>Grade</a:t>
                      </a:r>
                      <a:endParaRPr lang="en-US" sz="1100" b="1">
                        <a:effectLst/>
                        <a:latin typeface="Calibri" panose="020F0502020204030204" pitchFamily="34" charset="0"/>
                      </a:endParaRPr>
                    </a:p>
                  </a:txBody>
                  <a:tcPr marL="9525" marR="9525" marT="9525" anchor="ctr"/>
                </a:tc>
                <a:tc rowSpan="3">
                  <a:txBody>
                    <a:bodyPr/>
                    <a:lstStyle/>
                    <a:p>
                      <a:pPr algn="ctr" fontAlgn="ctr"/>
                      <a:r>
                        <a:rPr lang="en-US" sz="1100">
                          <a:effectLst/>
                        </a:rPr>
                        <a:t>Data Measure</a:t>
                      </a:r>
                      <a:endParaRPr lang="en-US" sz="1100" b="1">
                        <a:effectLst/>
                        <a:latin typeface="Calibri" panose="020F0502020204030204" pitchFamily="34" charset="0"/>
                      </a:endParaRPr>
                    </a:p>
                  </a:txBody>
                  <a:tcPr marL="9525" marR="9525" marT="9525" anchor="ctr"/>
                </a:tc>
                <a:tc gridSpan="3">
                  <a:txBody>
                    <a:bodyPr/>
                    <a:lstStyle/>
                    <a:p>
                      <a:pPr algn="ctr" fontAlgn="b"/>
                      <a:r>
                        <a:rPr lang="en-US" sz="1100">
                          <a:effectLst/>
                        </a:rPr>
                        <a:t>All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ELL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SE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GT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6348170"/>
                  </a:ext>
                </a:extLst>
              </a:tr>
              <a:tr h="225562">
                <a:tc vMerge="1">
                  <a:txBody>
                    <a:bodyPr/>
                    <a:lstStyle/>
                    <a:p>
                      <a:endParaRPr lang="en-US"/>
                    </a:p>
                  </a:txBody>
                  <a:tcPr/>
                </a:tc>
                <a:tc vMerge="1">
                  <a:txBody>
                    <a:bodyPr/>
                    <a:lstStyle/>
                    <a:p>
                      <a:endParaRPr lang="en-US"/>
                    </a:p>
                  </a:txBody>
                  <a:tcPr/>
                </a:tc>
                <a:tc gridSpan="2">
                  <a:txBody>
                    <a:bodyPr/>
                    <a:lstStyle/>
                    <a:p>
                      <a:pPr algn="ctr" fontAlgn="b"/>
                      <a:r>
                        <a:rPr lang="en-US" sz="1100">
                          <a:effectLst/>
                        </a:rPr>
                        <a:t>Math</a:t>
                      </a:r>
                      <a:endParaRPr lang="en-US" sz="1100" b="1">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tc>
                <a:tc gridSpan="2">
                  <a:txBody>
                    <a:bodyPr/>
                    <a:lstStyle/>
                    <a:p>
                      <a:pPr algn="ctr" fontAlgn="b"/>
                      <a:r>
                        <a:rPr lang="en-US" sz="1100">
                          <a:effectLst/>
                        </a:rPr>
                        <a:t>Math</a:t>
                      </a:r>
                      <a:endParaRPr lang="en-US" sz="1100">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a:effectLst/>
                        <a:latin typeface="Calibri" panose="020F0502020204030204" pitchFamily="34" charset="0"/>
                      </a:endParaRPr>
                    </a:p>
                  </a:txBody>
                  <a:tcPr marL="9525" marR="9525" marT="9525" anchor="ctr"/>
                </a:tc>
                <a:tc gridSpan="2">
                  <a:txBody>
                    <a:bodyPr/>
                    <a:lstStyle/>
                    <a:p>
                      <a:pPr algn="ctr" fontAlgn="b"/>
                      <a:r>
                        <a:rPr lang="en-US" sz="1100">
                          <a:effectLst/>
                        </a:rPr>
                        <a:t>Math</a:t>
                      </a:r>
                      <a:endParaRPr lang="en-US" sz="1100">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a:effectLst/>
                        <a:latin typeface="Calibri" panose="020F0502020204030204" pitchFamily="34" charset="0"/>
                      </a:endParaRPr>
                    </a:p>
                  </a:txBody>
                  <a:tcPr marL="9525" marR="9525" marT="9525" anchor="ctr"/>
                </a:tc>
                <a:tc gridSpan="2">
                  <a:txBody>
                    <a:bodyPr/>
                    <a:lstStyle/>
                    <a:p>
                      <a:pPr algn="ctr" fontAlgn="b"/>
                      <a:r>
                        <a:rPr lang="en-US" sz="1100">
                          <a:effectLst/>
                        </a:rPr>
                        <a:t>Math</a:t>
                      </a:r>
                      <a:endParaRPr lang="en-US" sz="1100">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a:effectLst/>
                        <a:latin typeface="Calibri" panose="020F0502020204030204" pitchFamily="34" charset="0"/>
                      </a:endParaRPr>
                    </a:p>
                  </a:txBody>
                  <a:tcPr marL="9525" marR="9525" marT="9525" anchor="ctr"/>
                </a:tc>
                <a:extLst>
                  <a:ext uri="{0D108BD9-81ED-4DB2-BD59-A6C34878D82A}">
                    <a16:rowId xmlns:a16="http://schemas.microsoft.com/office/drawing/2014/main" val="3641694489"/>
                  </a:ext>
                </a:extLst>
              </a:tr>
              <a:tr h="384291">
                <a:tc vMerge="1">
                  <a:txBody>
                    <a:bodyPr/>
                    <a:lstStyle/>
                    <a:p>
                      <a:endParaRPr lang="en-US"/>
                    </a:p>
                  </a:txBody>
                  <a:tcPr/>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a:effectLst/>
                        <a:latin typeface="Calibri" panose="020F0502020204030204" pitchFamily="34" charset="0"/>
                      </a:endParaRPr>
                    </a:p>
                  </a:txBody>
                  <a:tcPr marL="9525" marR="9525" marT="9525" anchor="b"/>
                </a:tc>
                <a:tc vMerge="1">
                  <a:txBody>
                    <a:bodyPr/>
                    <a:lstStyle/>
                    <a:p>
                      <a:endParaRPr lang="en-US"/>
                    </a:p>
                  </a:txBody>
                  <a:tcPr/>
                </a:tc>
                <a:extLst>
                  <a:ext uri="{0D108BD9-81ED-4DB2-BD59-A6C34878D82A}">
                    <a16:rowId xmlns:a16="http://schemas.microsoft.com/office/drawing/2014/main" val="333928355"/>
                  </a:ext>
                </a:extLst>
              </a:tr>
              <a:tr h="275688">
                <a:tc>
                  <a:txBody>
                    <a:bodyPr/>
                    <a:lstStyle/>
                    <a:p>
                      <a:pPr algn="ctr" fontAlgn="b"/>
                      <a:r>
                        <a:rPr lang="en-US" sz="1100">
                          <a:effectLst/>
                        </a:rPr>
                        <a:t>3rd</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80%</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30%</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-50</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78%</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-52</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40%</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28%</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-12</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65%</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-35</a:t>
                      </a:r>
                      <a:endParaRPr lang="en-US" sz="110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2291898600"/>
                  </a:ext>
                </a:extLst>
              </a:tr>
              <a:tr h="267333">
                <a:tc>
                  <a:txBody>
                    <a:bodyPr/>
                    <a:lstStyle/>
                    <a:p>
                      <a:pPr algn="ctr" fontAlgn="b"/>
                      <a:r>
                        <a:rPr lang="en-US" sz="1100">
                          <a:effectLst/>
                        </a:rPr>
                        <a:t>4th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76%</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27%</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-49</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73%</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-47</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44%</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-18</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98%</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58%</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-40</a:t>
                      </a:r>
                      <a:endParaRPr lang="en-US" sz="110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1512642607"/>
                  </a:ext>
                </a:extLst>
              </a:tr>
              <a:tr h="258979">
                <a:tc>
                  <a:txBody>
                    <a:bodyPr/>
                    <a:lstStyle/>
                    <a:p>
                      <a:pPr algn="ctr" fontAlgn="b"/>
                      <a:r>
                        <a:rPr lang="en-US" sz="1100">
                          <a:effectLst/>
                        </a:rPr>
                        <a:t>5th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86%</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39%</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-47</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89%</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38%</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-51</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82%</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33%</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-49</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69%</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-31</a:t>
                      </a:r>
                      <a:endParaRPr lang="en-US" sz="110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977736034"/>
                  </a:ext>
                </a:extLst>
              </a:tr>
              <a:tr h="275688">
                <a:tc>
                  <a:txBody>
                    <a:bodyPr/>
                    <a:lstStyle/>
                    <a:p>
                      <a:pPr algn="ctr" fontAlgn="b"/>
                      <a:r>
                        <a:rPr lang="en-US" sz="1100">
                          <a:effectLst/>
                        </a:rPr>
                        <a:t>6th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78%</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24%</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-54</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75%</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22%</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-53</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58%</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14%</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-44</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97%</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38%</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-59</a:t>
                      </a:r>
                      <a:endParaRPr lang="en-US" sz="110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2583852018"/>
                  </a:ext>
                </a:extLst>
              </a:tr>
              <a:tr h="258979">
                <a:tc>
                  <a:txBody>
                    <a:bodyPr/>
                    <a:lstStyle/>
                    <a:p>
                      <a:pPr algn="ctr" fontAlgn="b"/>
                      <a:r>
                        <a:rPr lang="en-US" sz="1100">
                          <a:effectLst/>
                        </a:rPr>
                        <a:t>7th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74%</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15%</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-59</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66%</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14%</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-52</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44%</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16%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-28</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99%</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22%</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-77</a:t>
                      </a:r>
                      <a:endParaRPr lang="en-US" sz="110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1386899110"/>
                  </a:ext>
                </a:extLst>
              </a:tr>
              <a:tr h="267333">
                <a:tc>
                  <a:txBody>
                    <a:bodyPr/>
                    <a:lstStyle/>
                    <a:p>
                      <a:pPr algn="ctr" fontAlgn="b"/>
                      <a:r>
                        <a:rPr lang="en-US" sz="1100">
                          <a:effectLst/>
                        </a:rPr>
                        <a:t>8th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87%</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21%</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-66</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88%</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19%</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-69</a:t>
                      </a:r>
                      <a:endParaRPr lang="en-US" sz="1100">
                        <a:effectLst/>
                        <a:latin typeface="Calibri"/>
                      </a:endParaRPr>
                    </a:p>
                  </a:txBody>
                  <a:tcPr marL="9525" marR="9525" marT="9525" anchor="ctr">
                    <a:solidFill>
                      <a:srgbClr val="FFFF00"/>
                    </a:solidFill>
                  </a:tcPr>
                </a:tc>
                <a:tc>
                  <a:txBody>
                    <a:bodyPr/>
                    <a:lstStyle/>
                    <a:p>
                      <a:pPr algn="ctr" fontAlgn="b"/>
                      <a:r>
                        <a:rPr lang="en-US" sz="1100">
                          <a:effectLst/>
                        </a:rPr>
                        <a:t>66%</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17%</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-49</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33%</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-67</a:t>
                      </a:r>
                      <a:endParaRPr lang="en-US" sz="110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3646460856"/>
                  </a:ext>
                </a:extLst>
              </a:tr>
            </a:tbl>
          </a:graphicData>
        </a:graphic>
      </p:graphicFrame>
      <p:sp>
        <p:nvSpPr>
          <p:cNvPr id="2" name="Slide Number Placeholder 1">
            <a:extLst>
              <a:ext uri="{FF2B5EF4-FFF2-40B4-BE49-F238E27FC236}">
                <a16:creationId xmlns:a16="http://schemas.microsoft.com/office/drawing/2014/main" id="{C5BA8CD3-8A57-1E48-9F21-179AFFF16F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535311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24D29-339A-403F-9C11-941129CBD3A2}"/>
              </a:ext>
            </a:extLst>
          </p:cNvPr>
          <p:cNvSpPr>
            <a:spLocks noGrp="1"/>
          </p:cNvSpPr>
          <p:nvPr>
            <p:ph type="title"/>
          </p:nvPr>
        </p:nvSpPr>
        <p:spPr/>
        <p:txBody>
          <a:bodyPr/>
          <a:lstStyle/>
          <a:p>
            <a:r>
              <a:rPr lang="en-US"/>
              <a:t>Student Participation: Math and Algebra</a:t>
            </a:r>
          </a:p>
        </p:txBody>
      </p:sp>
      <p:sp>
        <p:nvSpPr>
          <p:cNvPr id="3" name="Slide Number Placeholder 2">
            <a:extLst>
              <a:ext uri="{FF2B5EF4-FFF2-40B4-BE49-F238E27FC236}">
                <a16:creationId xmlns:a16="http://schemas.microsoft.com/office/drawing/2014/main" id="{8863C4B0-677F-4E8D-AEC8-A97593E47DB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22</a:t>
            </a:fld>
            <a:endParaRPr lang="en"/>
          </a:p>
        </p:txBody>
      </p:sp>
      <p:graphicFrame>
        <p:nvGraphicFramePr>
          <p:cNvPr id="6" name="Table 5">
            <a:extLst>
              <a:ext uri="{FF2B5EF4-FFF2-40B4-BE49-F238E27FC236}">
                <a16:creationId xmlns:a16="http://schemas.microsoft.com/office/drawing/2014/main" id="{13E8346D-6597-4B14-A208-E1F273C68714}"/>
              </a:ext>
            </a:extLst>
          </p:cNvPr>
          <p:cNvGraphicFramePr>
            <a:graphicFrameLocks noGrp="1"/>
          </p:cNvGraphicFramePr>
          <p:nvPr>
            <p:extLst>
              <p:ext uri="{D42A27DB-BD31-4B8C-83A1-F6EECF244321}">
                <p14:modId xmlns:p14="http://schemas.microsoft.com/office/powerpoint/2010/main" val="116653554"/>
              </p:ext>
            </p:extLst>
          </p:nvPr>
        </p:nvGraphicFramePr>
        <p:xfrm>
          <a:off x="2207846" y="1589650"/>
          <a:ext cx="4801474" cy="3038180"/>
        </p:xfrm>
        <a:graphic>
          <a:graphicData uri="http://schemas.openxmlformats.org/drawingml/2006/table">
            <a:tbl>
              <a:tblPr firstRow="1" bandRow="1">
                <a:tableStyleId>{04F4368D-BC9D-4793-A5D6-9C6275319D69}</a:tableStyleId>
              </a:tblPr>
              <a:tblGrid>
                <a:gridCol w="1540096">
                  <a:extLst>
                    <a:ext uri="{9D8B030D-6E8A-4147-A177-3AD203B41FA5}">
                      <a16:colId xmlns:a16="http://schemas.microsoft.com/office/drawing/2014/main" val="3692489521"/>
                    </a:ext>
                  </a:extLst>
                </a:gridCol>
                <a:gridCol w="1087126">
                  <a:extLst>
                    <a:ext uri="{9D8B030D-6E8A-4147-A177-3AD203B41FA5}">
                      <a16:colId xmlns:a16="http://schemas.microsoft.com/office/drawing/2014/main" val="2500888378"/>
                    </a:ext>
                  </a:extLst>
                </a:gridCol>
                <a:gridCol w="1087126">
                  <a:extLst>
                    <a:ext uri="{9D8B030D-6E8A-4147-A177-3AD203B41FA5}">
                      <a16:colId xmlns:a16="http://schemas.microsoft.com/office/drawing/2014/main" val="3703481410"/>
                    </a:ext>
                  </a:extLst>
                </a:gridCol>
                <a:gridCol w="1087126">
                  <a:extLst>
                    <a:ext uri="{9D8B030D-6E8A-4147-A177-3AD203B41FA5}">
                      <a16:colId xmlns:a16="http://schemas.microsoft.com/office/drawing/2014/main" val="498761691"/>
                    </a:ext>
                  </a:extLst>
                </a:gridCol>
              </a:tblGrid>
              <a:tr h="336476">
                <a:tc gridSpan="4">
                  <a:txBody>
                    <a:bodyPr/>
                    <a:lstStyle/>
                    <a:p>
                      <a:pPr lvl="0" algn="ctr">
                        <a:buNone/>
                      </a:pPr>
                      <a:r>
                        <a:rPr lang="en-US">
                          <a:effectLst/>
                          <a:latin typeface="Merriweather"/>
                        </a:rPr>
                        <a:t>Math/Algebra</a:t>
                      </a:r>
                      <a:endParaRPr lang="en-US">
                        <a:latin typeface="Merriweather"/>
                      </a:endParaRP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hMerge="1">
                  <a:txBody>
                    <a:bodyPr/>
                    <a:lstStyle/>
                    <a:p>
                      <a:endParaRPr lang="en-US">
                        <a:effectLst/>
                      </a:endParaRPr>
                    </a:p>
                  </a:txBody>
                  <a:tcPr marL="0" marR="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8525766"/>
                  </a:ext>
                </a:extLst>
              </a:tr>
              <a:tr h="336476">
                <a:tc>
                  <a:txBody>
                    <a:bodyPr/>
                    <a:lstStyle/>
                    <a:p>
                      <a:endParaRPr lang="en-US" dirty="0">
                        <a:effectLst/>
                        <a:latin typeface="Merriweather"/>
                      </a:endParaRP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Enrolled</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Tested</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150707641"/>
                  </a:ext>
                </a:extLst>
              </a:tr>
              <a:tr h="336476">
                <a:tc>
                  <a:txBody>
                    <a:bodyPr/>
                    <a:lstStyle/>
                    <a:p>
                      <a:r>
                        <a:rPr lang="en-US">
                          <a:effectLst/>
                          <a:latin typeface="Merriweather"/>
                        </a:rPr>
                        <a:t>3rd Grade </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1821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1367</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112765616"/>
                  </a:ext>
                </a:extLst>
              </a:tr>
              <a:tr h="336476">
                <a:tc>
                  <a:txBody>
                    <a:bodyPr/>
                    <a:lstStyle/>
                    <a:p>
                      <a:r>
                        <a:rPr lang="en-US">
                          <a:effectLst/>
                          <a:latin typeface="Merriweather"/>
                        </a:rPr>
                        <a:t>4th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1820</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1382</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837738325"/>
                  </a:ext>
                </a:extLst>
              </a:tr>
              <a:tr h="336476">
                <a:tc>
                  <a:txBody>
                    <a:bodyPr/>
                    <a:lstStyle/>
                    <a:p>
                      <a:r>
                        <a:rPr lang="en-US">
                          <a:effectLst/>
                          <a:latin typeface="Merriweather"/>
                        </a:rPr>
                        <a:t>5th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1876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1417</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826055072"/>
                  </a:ext>
                </a:extLst>
              </a:tr>
              <a:tr h="336476">
                <a:tc>
                  <a:txBody>
                    <a:bodyPr/>
                    <a:lstStyle/>
                    <a:p>
                      <a:r>
                        <a:rPr lang="en-US">
                          <a:effectLst/>
                          <a:latin typeface="Merriweather"/>
                        </a:rPr>
                        <a:t>6th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2026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1268</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63%</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059781998"/>
                  </a:ext>
                </a:extLst>
              </a:tr>
              <a:tr h="336476">
                <a:tc>
                  <a:txBody>
                    <a:bodyPr/>
                    <a:lstStyle/>
                    <a:p>
                      <a:r>
                        <a:rPr lang="en-US">
                          <a:effectLst/>
                          <a:latin typeface="Merriweather"/>
                        </a:rPr>
                        <a:t>7th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1985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1111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56%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202336518"/>
                  </a:ext>
                </a:extLst>
              </a:tr>
              <a:tr h="346372">
                <a:tc>
                  <a:txBody>
                    <a:bodyPr/>
                    <a:lstStyle/>
                    <a:p>
                      <a:r>
                        <a:rPr lang="en-US">
                          <a:effectLst/>
                          <a:latin typeface="Merriweather"/>
                        </a:rPr>
                        <a:t>8th Grade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2088</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1283</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61%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29037094"/>
                  </a:ext>
                </a:extLst>
              </a:tr>
              <a:tr h="336476">
                <a:tc>
                  <a:txBody>
                    <a:bodyPr/>
                    <a:lstStyle/>
                    <a:p>
                      <a:r>
                        <a:rPr lang="en-US">
                          <a:effectLst/>
                          <a:latin typeface="Merriweather"/>
                        </a:rPr>
                        <a:t>Algebra</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2205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1691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77%</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147276840"/>
                  </a:ext>
                </a:extLst>
              </a:tr>
            </a:tbl>
          </a:graphicData>
        </a:graphic>
      </p:graphicFrame>
    </p:spTree>
    <p:extLst>
      <p:ext uri="{BB962C8B-B14F-4D97-AF65-F5344CB8AC3E}">
        <p14:creationId xmlns:p14="http://schemas.microsoft.com/office/powerpoint/2010/main" val="3897820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364447"/>
            <a:ext cx="8520600" cy="623700"/>
          </a:xfrm>
          <a:prstGeom prst="rect">
            <a:avLst/>
          </a:prstGeom>
        </p:spPr>
        <p:txBody>
          <a:bodyPr spcFirstLastPara="1" wrap="square" lIns="91425" tIns="91425" rIns="91425" bIns="91425" anchor="t" anchorCtr="0">
            <a:normAutofit fontScale="90000"/>
          </a:bodyPr>
          <a:lstStyle/>
          <a:p>
            <a:r>
              <a:rPr lang="en" dirty="0"/>
              <a:t>Analyzing Data: Math Data (Excluding Non-Testers)</a:t>
            </a:r>
            <a:endParaRPr dirty="0"/>
          </a:p>
        </p:txBody>
      </p:sp>
      <p:graphicFrame>
        <p:nvGraphicFramePr>
          <p:cNvPr id="3" name="Table 2">
            <a:extLst>
              <a:ext uri="{FF2B5EF4-FFF2-40B4-BE49-F238E27FC236}">
                <a16:creationId xmlns:a16="http://schemas.microsoft.com/office/drawing/2014/main" id="{3137D7BC-EF7C-4250-9F1B-377C32A288C0}"/>
              </a:ext>
            </a:extLst>
          </p:cNvPr>
          <p:cNvGraphicFramePr>
            <a:graphicFrameLocks noGrp="1"/>
          </p:cNvGraphicFramePr>
          <p:nvPr>
            <p:extLst>
              <p:ext uri="{D42A27DB-BD31-4B8C-83A1-F6EECF244321}">
                <p14:modId xmlns:p14="http://schemas.microsoft.com/office/powerpoint/2010/main" val="3423526779"/>
              </p:ext>
            </p:extLst>
          </p:nvPr>
        </p:nvGraphicFramePr>
        <p:xfrm>
          <a:off x="102358" y="1330656"/>
          <a:ext cx="8827059" cy="3505147"/>
        </p:xfrm>
        <a:graphic>
          <a:graphicData uri="http://schemas.openxmlformats.org/drawingml/2006/table">
            <a:tbl>
              <a:tblPr firstRow="1" bandRow="1">
                <a:tableStyleId>{04F4368D-BC9D-4793-A5D6-9C6275319D69}</a:tableStyleId>
              </a:tblPr>
              <a:tblGrid>
                <a:gridCol w="496264">
                  <a:extLst>
                    <a:ext uri="{9D8B030D-6E8A-4147-A177-3AD203B41FA5}">
                      <a16:colId xmlns:a16="http://schemas.microsoft.com/office/drawing/2014/main" val="1788239815"/>
                    </a:ext>
                  </a:extLst>
                </a:gridCol>
                <a:gridCol w="818864">
                  <a:extLst>
                    <a:ext uri="{9D8B030D-6E8A-4147-A177-3AD203B41FA5}">
                      <a16:colId xmlns:a16="http://schemas.microsoft.com/office/drawing/2014/main" val="3689555915"/>
                    </a:ext>
                  </a:extLst>
                </a:gridCol>
                <a:gridCol w="680267">
                  <a:extLst>
                    <a:ext uri="{9D8B030D-6E8A-4147-A177-3AD203B41FA5}">
                      <a16:colId xmlns:a16="http://schemas.microsoft.com/office/drawing/2014/main" val="1149265107"/>
                    </a:ext>
                  </a:extLst>
                </a:gridCol>
                <a:gridCol w="607407">
                  <a:extLst>
                    <a:ext uri="{9D8B030D-6E8A-4147-A177-3AD203B41FA5}">
                      <a16:colId xmlns:a16="http://schemas.microsoft.com/office/drawing/2014/main" val="1979136266"/>
                    </a:ext>
                  </a:extLst>
                </a:gridCol>
                <a:gridCol w="776214">
                  <a:extLst>
                    <a:ext uri="{9D8B030D-6E8A-4147-A177-3AD203B41FA5}">
                      <a16:colId xmlns:a16="http://schemas.microsoft.com/office/drawing/2014/main" val="995942083"/>
                    </a:ext>
                  </a:extLst>
                </a:gridCol>
                <a:gridCol w="441181">
                  <a:extLst>
                    <a:ext uri="{9D8B030D-6E8A-4147-A177-3AD203B41FA5}">
                      <a16:colId xmlns:a16="http://schemas.microsoft.com/office/drawing/2014/main" val="759395047"/>
                    </a:ext>
                  </a:extLst>
                </a:gridCol>
                <a:gridCol w="607407">
                  <a:extLst>
                    <a:ext uri="{9D8B030D-6E8A-4147-A177-3AD203B41FA5}">
                      <a16:colId xmlns:a16="http://schemas.microsoft.com/office/drawing/2014/main" val="1301515530"/>
                    </a:ext>
                  </a:extLst>
                </a:gridCol>
                <a:gridCol w="682386">
                  <a:extLst>
                    <a:ext uri="{9D8B030D-6E8A-4147-A177-3AD203B41FA5}">
                      <a16:colId xmlns:a16="http://schemas.microsoft.com/office/drawing/2014/main" val="3180261210"/>
                    </a:ext>
                  </a:extLst>
                </a:gridCol>
                <a:gridCol w="535009">
                  <a:extLst>
                    <a:ext uri="{9D8B030D-6E8A-4147-A177-3AD203B41FA5}">
                      <a16:colId xmlns:a16="http://schemas.microsoft.com/office/drawing/2014/main" val="1507038191"/>
                    </a:ext>
                  </a:extLst>
                </a:gridCol>
                <a:gridCol w="607407">
                  <a:extLst>
                    <a:ext uri="{9D8B030D-6E8A-4147-A177-3AD203B41FA5}">
                      <a16:colId xmlns:a16="http://schemas.microsoft.com/office/drawing/2014/main" val="2897712753"/>
                    </a:ext>
                  </a:extLst>
                </a:gridCol>
                <a:gridCol w="690917">
                  <a:extLst>
                    <a:ext uri="{9D8B030D-6E8A-4147-A177-3AD203B41FA5}">
                      <a16:colId xmlns:a16="http://schemas.microsoft.com/office/drawing/2014/main" val="2677182999"/>
                    </a:ext>
                  </a:extLst>
                </a:gridCol>
                <a:gridCol w="619531">
                  <a:extLst>
                    <a:ext uri="{9D8B030D-6E8A-4147-A177-3AD203B41FA5}">
                      <a16:colId xmlns:a16="http://schemas.microsoft.com/office/drawing/2014/main" val="1789840884"/>
                    </a:ext>
                  </a:extLst>
                </a:gridCol>
                <a:gridCol w="607407">
                  <a:extLst>
                    <a:ext uri="{9D8B030D-6E8A-4147-A177-3AD203B41FA5}">
                      <a16:colId xmlns:a16="http://schemas.microsoft.com/office/drawing/2014/main" val="1118046969"/>
                    </a:ext>
                  </a:extLst>
                </a:gridCol>
                <a:gridCol w="656798">
                  <a:extLst>
                    <a:ext uri="{9D8B030D-6E8A-4147-A177-3AD203B41FA5}">
                      <a16:colId xmlns:a16="http://schemas.microsoft.com/office/drawing/2014/main" val="4191890223"/>
                    </a:ext>
                  </a:extLst>
                </a:gridCol>
              </a:tblGrid>
              <a:tr h="545910">
                <a:tc rowSpan="3">
                  <a:txBody>
                    <a:bodyPr/>
                    <a:lstStyle/>
                    <a:p>
                      <a:pPr algn="ctr" fontAlgn="ctr"/>
                      <a:r>
                        <a:rPr lang="en-US" sz="1100">
                          <a:effectLst/>
                        </a:rPr>
                        <a:t>Grade</a:t>
                      </a:r>
                      <a:endParaRPr lang="en-US" sz="1100" b="1">
                        <a:effectLst/>
                        <a:latin typeface="Calibri" panose="020F0502020204030204" pitchFamily="34" charset="0"/>
                      </a:endParaRPr>
                    </a:p>
                  </a:txBody>
                  <a:tcPr marL="9525" marR="9525" marT="9525" anchor="ctr"/>
                </a:tc>
                <a:tc rowSpan="3">
                  <a:txBody>
                    <a:bodyPr/>
                    <a:lstStyle/>
                    <a:p>
                      <a:pPr algn="ctr" fontAlgn="ctr"/>
                      <a:r>
                        <a:rPr lang="en-US" sz="1100">
                          <a:effectLst/>
                        </a:rPr>
                        <a:t>Data Measure</a:t>
                      </a:r>
                      <a:endParaRPr lang="en-US" sz="1100" b="1">
                        <a:effectLst/>
                        <a:latin typeface="Calibri" panose="020F0502020204030204" pitchFamily="34" charset="0"/>
                      </a:endParaRPr>
                    </a:p>
                  </a:txBody>
                  <a:tcPr marL="9525" marR="9525" marT="9525" anchor="ctr"/>
                </a:tc>
                <a:tc gridSpan="3">
                  <a:txBody>
                    <a:bodyPr/>
                    <a:lstStyle/>
                    <a:p>
                      <a:pPr algn="ctr" fontAlgn="b"/>
                      <a:r>
                        <a:rPr lang="en-US" sz="1100">
                          <a:effectLst/>
                        </a:rPr>
                        <a:t>All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ELL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SE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GT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6348170"/>
                  </a:ext>
                </a:extLst>
              </a:tr>
              <a:tr h="225562">
                <a:tc vMerge="1">
                  <a:txBody>
                    <a:bodyPr/>
                    <a:lstStyle/>
                    <a:p>
                      <a:endParaRPr lang="en-US"/>
                    </a:p>
                  </a:txBody>
                  <a:tcPr/>
                </a:tc>
                <a:tc vMerge="1">
                  <a:txBody>
                    <a:bodyPr/>
                    <a:lstStyle/>
                    <a:p>
                      <a:endParaRPr lang="en-US"/>
                    </a:p>
                  </a:txBody>
                  <a:tcPr/>
                </a:tc>
                <a:tc gridSpan="2">
                  <a:txBody>
                    <a:bodyPr/>
                    <a:lstStyle/>
                    <a:p>
                      <a:pPr algn="ctr" fontAlgn="b"/>
                      <a:r>
                        <a:rPr lang="en-US" sz="1100">
                          <a:effectLst/>
                        </a:rPr>
                        <a:t>Math</a:t>
                      </a:r>
                      <a:endParaRPr lang="en-US" sz="1100" b="1">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tc>
                <a:tc gridSpan="2">
                  <a:txBody>
                    <a:bodyPr/>
                    <a:lstStyle/>
                    <a:p>
                      <a:pPr algn="ctr" fontAlgn="b"/>
                      <a:r>
                        <a:rPr lang="en-US" sz="1100">
                          <a:effectLst/>
                        </a:rPr>
                        <a:t>Math</a:t>
                      </a:r>
                      <a:endParaRPr lang="en-US" sz="1100">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a:effectLst/>
                        <a:latin typeface="Calibri" panose="020F0502020204030204" pitchFamily="34" charset="0"/>
                      </a:endParaRPr>
                    </a:p>
                  </a:txBody>
                  <a:tcPr marL="9525" marR="9525" marT="9525" anchor="ctr"/>
                </a:tc>
                <a:tc gridSpan="2">
                  <a:txBody>
                    <a:bodyPr/>
                    <a:lstStyle/>
                    <a:p>
                      <a:pPr algn="ctr" fontAlgn="b"/>
                      <a:r>
                        <a:rPr lang="en-US" sz="1100">
                          <a:effectLst/>
                        </a:rPr>
                        <a:t>Math</a:t>
                      </a:r>
                      <a:endParaRPr lang="en-US" sz="1100">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a:effectLst/>
                        <a:latin typeface="Calibri" panose="020F0502020204030204" pitchFamily="34" charset="0"/>
                      </a:endParaRPr>
                    </a:p>
                  </a:txBody>
                  <a:tcPr marL="9525" marR="9525" marT="9525" anchor="ctr"/>
                </a:tc>
                <a:tc gridSpan="2">
                  <a:txBody>
                    <a:bodyPr/>
                    <a:lstStyle/>
                    <a:p>
                      <a:pPr algn="ctr" fontAlgn="b"/>
                      <a:r>
                        <a:rPr lang="en-US" sz="1100">
                          <a:effectLst/>
                        </a:rPr>
                        <a:t>Math</a:t>
                      </a:r>
                      <a:endParaRPr lang="en-US" sz="1100">
                        <a:effectLst/>
                        <a:latin typeface="Calibri" panose="020F0502020204030204" pitchFamily="34" charset="0"/>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a:effectLst/>
                        <a:latin typeface="Calibri" panose="020F0502020204030204" pitchFamily="34" charset="0"/>
                      </a:endParaRPr>
                    </a:p>
                  </a:txBody>
                  <a:tcPr marL="9525" marR="9525" marT="9525" anchor="ctr"/>
                </a:tc>
                <a:extLst>
                  <a:ext uri="{0D108BD9-81ED-4DB2-BD59-A6C34878D82A}">
                    <a16:rowId xmlns:a16="http://schemas.microsoft.com/office/drawing/2014/main" val="3641694489"/>
                  </a:ext>
                </a:extLst>
              </a:tr>
              <a:tr h="384291">
                <a:tc vMerge="1">
                  <a:txBody>
                    <a:bodyPr/>
                    <a:lstStyle/>
                    <a:p>
                      <a:endParaRPr lang="en-US"/>
                    </a:p>
                  </a:txBody>
                  <a:tcPr/>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a:effectLst/>
                        <a:latin typeface="Calibri" panose="020F0502020204030204" pitchFamily="34" charset="0"/>
                      </a:endParaRPr>
                    </a:p>
                  </a:txBody>
                  <a:tcPr marL="9525" marR="9525" marT="9525" anchor="b"/>
                </a:tc>
                <a:tc vMerge="1">
                  <a:txBody>
                    <a:bodyPr/>
                    <a:lstStyle/>
                    <a:p>
                      <a:endParaRPr lang="en-US"/>
                    </a:p>
                  </a:txBody>
                  <a:tcPr/>
                </a:tc>
                <a:extLst>
                  <a:ext uri="{0D108BD9-81ED-4DB2-BD59-A6C34878D82A}">
                    <a16:rowId xmlns:a16="http://schemas.microsoft.com/office/drawing/2014/main" val="333928355"/>
                  </a:ext>
                </a:extLst>
              </a:tr>
              <a:tr h="275688">
                <a:tc>
                  <a:txBody>
                    <a:bodyPr/>
                    <a:lstStyle/>
                    <a:p>
                      <a:pPr algn="ctr" fontAlgn="b"/>
                      <a:r>
                        <a:rPr lang="en-US" sz="1100">
                          <a:effectLst/>
                        </a:rPr>
                        <a:t>3rd</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80%</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40%</a:t>
                      </a:r>
                    </a:p>
                  </a:txBody>
                  <a:tcPr marL="9525" marR="9525" marT="9525" anchor="ctr">
                    <a:noFill/>
                  </a:tcPr>
                </a:tc>
                <a:tc>
                  <a:txBody>
                    <a:bodyPr/>
                    <a:lstStyle/>
                    <a:p>
                      <a:pPr algn="ctr" fontAlgn="ctr"/>
                      <a:r>
                        <a:rPr lang="en-US" sz="1100">
                          <a:effectLst/>
                        </a:rPr>
                        <a:t>-40</a:t>
                      </a:r>
                    </a:p>
                  </a:txBody>
                  <a:tcPr marL="9525" marR="9525" marT="9525" anchor="ctr">
                    <a:solidFill>
                      <a:srgbClr val="FFFF00"/>
                    </a:solidFill>
                  </a:tcPr>
                </a:tc>
                <a:tc>
                  <a:txBody>
                    <a:bodyPr/>
                    <a:lstStyle/>
                    <a:p>
                      <a:pPr algn="ctr" fontAlgn="b"/>
                      <a:r>
                        <a:rPr lang="en-US" sz="1100">
                          <a:effectLst/>
                        </a:rPr>
                        <a:t>78%</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32%</a:t>
                      </a:r>
                    </a:p>
                  </a:txBody>
                  <a:tcPr marL="9525" marR="9525" marT="9525" anchor="ctr">
                    <a:noFill/>
                  </a:tcPr>
                </a:tc>
                <a:tc>
                  <a:txBody>
                    <a:bodyPr/>
                    <a:lstStyle/>
                    <a:p>
                      <a:pPr algn="ctr" fontAlgn="ctr"/>
                      <a:r>
                        <a:rPr lang="en-US" sz="1100">
                          <a:effectLst/>
                        </a:rPr>
                        <a:t>-46</a:t>
                      </a:r>
                    </a:p>
                  </a:txBody>
                  <a:tcPr marL="9525" marR="9525" marT="9525" anchor="ctr">
                    <a:solidFill>
                      <a:srgbClr val="FFFF00"/>
                    </a:solidFill>
                  </a:tcPr>
                </a:tc>
                <a:tc>
                  <a:txBody>
                    <a:bodyPr/>
                    <a:lstStyle/>
                    <a:p>
                      <a:pPr algn="ctr" fontAlgn="b"/>
                      <a:r>
                        <a:rPr lang="en-US" sz="1100">
                          <a:effectLst/>
                        </a:rPr>
                        <a:t>40%</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38%</a:t>
                      </a:r>
                    </a:p>
                  </a:txBody>
                  <a:tcPr marL="9525" marR="9525" marT="9525" anchor="ctr">
                    <a:noFill/>
                  </a:tcPr>
                </a:tc>
                <a:tc>
                  <a:txBody>
                    <a:bodyPr/>
                    <a:lstStyle/>
                    <a:p>
                      <a:pPr algn="ctr" fontAlgn="ctr"/>
                      <a:r>
                        <a:rPr lang="en-US" sz="1100" dirty="0">
                          <a:effectLst/>
                        </a:rPr>
                        <a:t>-2</a:t>
                      </a: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86%</a:t>
                      </a:r>
                    </a:p>
                  </a:txBody>
                  <a:tcPr marL="9525" marR="9525" marT="9525" anchor="ctr">
                    <a:noFill/>
                  </a:tcPr>
                </a:tc>
                <a:tc>
                  <a:txBody>
                    <a:bodyPr/>
                    <a:lstStyle/>
                    <a:p>
                      <a:pPr algn="ctr" fontAlgn="ctr"/>
                      <a:r>
                        <a:rPr lang="en-US" sz="1100" dirty="0">
                          <a:effectLst/>
                        </a:rPr>
                        <a:t>-14</a:t>
                      </a:r>
                    </a:p>
                  </a:txBody>
                  <a:tcPr marL="9525" marR="9525" marT="9525" anchor="ctr">
                    <a:solidFill>
                      <a:srgbClr val="FFFF00"/>
                    </a:solidFill>
                  </a:tcPr>
                </a:tc>
                <a:extLst>
                  <a:ext uri="{0D108BD9-81ED-4DB2-BD59-A6C34878D82A}">
                    <a16:rowId xmlns:a16="http://schemas.microsoft.com/office/drawing/2014/main" val="2291898600"/>
                  </a:ext>
                </a:extLst>
              </a:tr>
              <a:tr h="267333">
                <a:tc>
                  <a:txBody>
                    <a:bodyPr/>
                    <a:lstStyle/>
                    <a:p>
                      <a:pPr algn="ctr" fontAlgn="b"/>
                      <a:r>
                        <a:rPr lang="en-US" sz="1100">
                          <a:effectLst/>
                        </a:rPr>
                        <a:t>4th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76%</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36%</a:t>
                      </a:r>
                    </a:p>
                  </a:txBody>
                  <a:tcPr marL="9525" marR="9525" marT="9525" anchor="ctr">
                    <a:noFill/>
                  </a:tcPr>
                </a:tc>
                <a:tc>
                  <a:txBody>
                    <a:bodyPr/>
                    <a:lstStyle/>
                    <a:p>
                      <a:pPr algn="ctr" fontAlgn="ctr"/>
                      <a:r>
                        <a:rPr lang="en-US" sz="1100">
                          <a:effectLst/>
                        </a:rPr>
                        <a:t>-40</a:t>
                      </a:r>
                    </a:p>
                  </a:txBody>
                  <a:tcPr marL="9525" marR="9525" marT="9525" anchor="ctr">
                    <a:solidFill>
                      <a:srgbClr val="FFFF00"/>
                    </a:solidFill>
                  </a:tcPr>
                </a:tc>
                <a:tc>
                  <a:txBody>
                    <a:bodyPr/>
                    <a:lstStyle/>
                    <a:p>
                      <a:pPr algn="ctr" fontAlgn="b"/>
                      <a:r>
                        <a:rPr lang="en-US" sz="1100">
                          <a:effectLst/>
                        </a:rPr>
                        <a:t>73%</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31%</a:t>
                      </a:r>
                    </a:p>
                  </a:txBody>
                  <a:tcPr marL="9525" marR="9525" marT="9525" anchor="ctr">
                    <a:noFill/>
                  </a:tcPr>
                </a:tc>
                <a:tc>
                  <a:txBody>
                    <a:bodyPr/>
                    <a:lstStyle/>
                    <a:p>
                      <a:pPr algn="ctr" fontAlgn="ctr"/>
                      <a:r>
                        <a:rPr lang="en-US" sz="1100">
                          <a:effectLst/>
                        </a:rPr>
                        <a:t>-42</a:t>
                      </a:r>
                    </a:p>
                  </a:txBody>
                  <a:tcPr marL="9525" marR="9525" marT="9525" anchor="ctr">
                    <a:solidFill>
                      <a:srgbClr val="FFFF00"/>
                    </a:solidFill>
                  </a:tcPr>
                </a:tc>
                <a:tc>
                  <a:txBody>
                    <a:bodyPr/>
                    <a:lstStyle/>
                    <a:p>
                      <a:pPr algn="ctr" fontAlgn="b"/>
                      <a:r>
                        <a:rPr lang="en-US" sz="1100">
                          <a:effectLst/>
                        </a:rPr>
                        <a:t>44%</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33%</a:t>
                      </a:r>
                    </a:p>
                  </a:txBody>
                  <a:tcPr marL="9525" marR="9525" marT="9525" anchor="ctr">
                    <a:noFill/>
                  </a:tcPr>
                </a:tc>
                <a:tc>
                  <a:txBody>
                    <a:bodyPr/>
                    <a:lstStyle/>
                    <a:p>
                      <a:pPr algn="ctr" fontAlgn="ctr"/>
                      <a:r>
                        <a:rPr lang="en-US" sz="1100" dirty="0">
                          <a:effectLst/>
                        </a:rPr>
                        <a:t>-11</a:t>
                      </a:r>
                    </a:p>
                  </a:txBody>
                  <a:tcPr marL="9525" marR="9525" marT="9525" anchor="ctr">
                    <a:solidFill>
                      <a:srgbClr val="FFFF00"/>
                    </a:solidFill>
                  </a:tcPr>
                </a:tc>
                <a:tc>
                  <a:txBody>
                    <a:bodyPr/>
                    <a:lstStyle/>
                    <a:p>
                      <a:pPr algn="ctr" fontAlgn="b"/>
                      <a:r>
                        <a:rPr lang="en-US" sz="1100">
                          <a:effectLst/>
                        </a:rPr>
                        <a:t>98%</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85%</a:t>
                      </a:r>
                    </a:p>
                  </a:txBody>
                  <a:tcPr marL="9525" marR="9525" marT="9525" anchor="ctr">
                    <a:noFill/>
                  </a:tcPr>
                </a:tc>
                <a:tc>
                  <a:txBody>
                    <a:bodyPr/>
                    <a:lstStyle/>
                    <a:p>
                      <a:pPr algn="ctr" fontAlgn="ctr"/>
                      <a:r>
                        <a:rPr lang="en-US" sz="1100" dirty="0">
                          <a:effectLst/>
                        </a:rPr>
                        <a:t>-13</a:t>
                      </a:r>
                    </a:p>
                  </a:txBody>
                  <a:tcPr marL="9525" marR="9525" marT="9525" anchor="ctr">
                    <a:solidFill>
                      <a:srgbClr val="FFFF00"/>
                    </a:solidFill>
                  </a:tcPr>
                </a:tc>
                <a:extLst>
                  <a:ext uri="{0D108BD9-81ED-4DB2-BD59-A6C34878D82A}">
                    <a16:rowId xmlns:a16="http://schemas.microsoft.com/office/drawing/2014/main" val="1512642607"/>
                  </a:ext>
                </a:extLst>
              </a:tr>
              <a:tr h="258979">
                <a:tc>
                  <a:txBody>
                    <a:bodyPr/>
                    <a:lstStyle/>
                    <a:p>
                      <a:pPr algn="ctr" fontAlgn="b"/>
                      <a:r>
                        <a:rPr lang="en-US" sz="1100">
                          <a:effectLst/>
                        </a:rPr>
                        <a:t>5th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86%</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51%</a:t>
                      </a:r>
                    </a:p>
                  </a:txBody>
                  <a:tcPr marL="9525" marR="9525" marT="9525" anchor="ctr">
                    <a:noFill/>
                  </a:tcPr>
                </a:tc>
                <a:tc>
                  <a:txBody>
                    <a:bodyPr/>
                    <a:lstStyle/>
                    <a:p>
                      <a:pPr algn="ctr" fontAlgn="ctr"/>
                      <a:r>
                        <a:rPr lang="en-US" sz="1100">
                          <a:effectLst/>
                        </a:rPr>
                        <a:t>-35</a:t>
                      </a:r>
                    </a:p>
                  </a:txBody>
                  <a:tcPr marL="9525" marR="9525" marT="9525" anchor="ctr">
                    <a:solidFill>
                      <a:srgbClr val="FFFF00"/>
                    </a:solidFill>
                  </a:tcPr>
                </a:tc>
                <a:tc>
                  <a:txBody>
                    <a:bodyPr/>
                    <a:lstStyle/>
                    <a:p>
                      <a:pPr algn="ctr" fontAlgn="b"/>
                      <a:r>
                        <a:rPr lang="en-US" sz="1100">
                          <a:effectLst/>
                        </a:rPr>
                        <a:t>89%</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dirty="0">
                          <a:effectLst/>
                        </a:rPr>
                        <a:t>46%</a:t>
                      </a:r>
                    </a:p>
                  </a:txBody>
                  <a:tcPr marL="9525" marR="9525" marT="9525" anchor="ctr">
                    <a:noFill/>
                  </a:tcPr>
                </a:tc>
                <a:tc>
                  <a:txBody>
                    <a:bodyPr/>
                    <a:lstStyle/>
                    <a:p>
                      <a:pPr algn="ctr" fontAlgn="ctr"/>
                      <a:r>
                        <a:rPr lang="en-US" sz="1100">
                          <a:effectLst/>
                        </a:rPr>
                        <a:t>-43</a:t>
                      </a:r>
                    </a:p>
                  </a:txBody>
                  <a:tcPr marL="9525" marR="9525" marT="9525" anchor="ctr">
                    <a:solidFill>
                      <a:srgbClr val="FFFF00"/>
                    </a:solidFill>
                  </a:tcPr>
                </a:tc>
                <a:tc>
                  <a:txBody>
                    <a:bodyPr/>
                    <a:lstStyle/>
                    <a:p>
                      <a:pPr algn="ctr" fontAlgn="b"/>
                      <a:r>
                        <a:rPr lang="en-US" sz="1100">
                          <a:effectLst/>
                        </a:rPr>
                        <a:t>82%</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44%</a:t>
                      </a:r>
                    </a:p>
                  </a:txBody>
                  <a:tcPr marL="9525" marR="9525" marT="9525" anchor="ctr">
                    <a:noFill/>
                  </a:tcPr>
                </a:tc>
                <a:tc>
                  <a:txBody>
                    <a:bodyPr/>
                    <a:lstStyle/>
                    <a:p>
                      <a:pPr algn="ctr" fontAlgn="ctr"/>
                      <a:r>
                        <a:rPr lang="en-US" sz="1100">
                          <a:effectLst/>
                        </a:rPr>
                        <a:t>-38</a:t>
                      </a: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93%</a:t>
                      </a:r>
                    </a:p>
                  </a:txBody>
                  <a:tcPr marL="9525" marR="9525" marT="9525" anchor="ctr">
                    <a:noFill/>
                  </a:tcPr>
                </a:tc>
                <a:tc>
                  <a:txBody>
                    <a:bodyPr/>
                    <a:lstStyle/>
                    <a:p>
                      <a:pPr algn="ctr" fontAlgn="ctr"/>
                      <a:r>
                        <a:rPr lang="en-US" sz="1100" dirty="0">
                          <a:effectLst/>
                        </a:rPr>
                        <a:t>-7</a:t>
                      </a:r>
                    </a:p>
                  </a:txBody>
                  <a:tcPr marL="9525" marR="9525" marT="9525" anchor="ctr">
                    <a:solidFill>
                      <a:srgbClr val="FFFF00"/>
                    </a:solidFill>
                  </a:tcPr>
                </a:tc>
                <a:extLst>
                  <a:ext uri="{0D108BD9-81ED-4DB2-BD59-A6C34878D82A}">
                    <a16:rowId xmlns:a16="http://schemas.microsoft.com/office/drawing/2014/main" val="977736034"/>
                  </a:ext>
                </a:extLst>
              </a:tr>
              <a:tr h="275688">
                <a:tc>
                  <a:txBody>
                    <a:bodyPr/>
                    <a:lstStyle/>
                    <a:p>
                      <a:pPr algn="ctr" fontAlgn="b"/>
                      <a:r>
                        <a:rPr lang="en-US" sz="1100">
                          <a:effectLst/>
                        </a:rPr>
                        <a:t>6th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78%</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39%</a:t>
                      </a:r>
                    </a:p>
                  </a:txBody>
                  <a:tcPr marL="9525" marR="9525" marT="9525" anchor="ctr">
                    <a:noFill/>
                  </a:tcPr>
                </a:tc>
                <a:tc>
                  <a:txBody>
                    <a:bodyPr/>
                    <a:lstStyle/>
                    <a:p>
                      <a:pPr algn="ctr" fontAlgn="ctr"/>
                      <a:r>
                        <a:rPr lang="en-US" sz="1100">
                          <a:effectLst/>
                        </a:rPr>
                        <a:t>-39</a:t>
                      </a:r>
                    </a:p>
                  </a:txBody>
                  <a:tcPr marL="9525" marR="9525" marT="9525" anchor="ctr">
                    <a:solidFill>
                      <a:srgbClr val="FFFF00"/>
                    </a:solidFill>
                  </a:tcPr>
                </a:tc>
                <a:tc>
                  <a:txBody>
                    <a:bodyPr/>
                    <a:lstStyle/>
                    <a:p>
                      <a:pPr algn="ctr" fontAlgn="b"/>
                      <a:r>
                        <a:rPr lang="en-US" sz="1100">
                          <a:effectLst/>
                        </a:rPr>
                        <a:t>75%</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33%</a:t>
                      </a:r>
                    </a:p>
                  </a:txBody>
                  <a:tcPr marL="9525" marR="9525" marT="9525" anchor="ctr">
                    <a:noFill/>
                  </a:tcPr>
                </a:tc>
                <a:tc>
                  <a:txBody>
                    <a:bodyPr/>
                    <a:lstStyle/>
                    <a:p>
                      <a:pPr algn="ctr" fontAlgn="ctr"/>
                      <a:r>
                        <a:rPr lang="en-US" sz="1100">
                          <a:effectLst/>
                        </a:rPr>
                        <a:t>-42</a:t>
                      </a:r>
                    </a:p>
                  </a:txBody>
                  <a:tcPr marL="9525" marR="9525" marT="9525" anchor="ctr">
                    <a:solidFill>
                      <a:srgbClr val="FFFF00"/>
                    </a:solidFill>
                  </a:tcPr>
                </a:tc>
                <a:tc>
                  <a:txBody>
                    <a:bodyPr/>
                    <a:lstStyle/>
                    <a:p>
                      <a:pPr algn="ctr" fontAlgn="b"/>
                      <a:r>
                        <a:rPr lang="en-US" sz="1100">
                          <a:effectLst/>
                        </a:rPr>
                        <a:t>58%</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26%</a:t>
                      </a:r>
                    </a:p>
                  </a:txBody>
                  <a:tcPr marL="9525" marR="9525" marT="9525" anchor="ctr">
                    <a:noFill/>
                  </a:tcPr>
                </a:tc>
                <a:tc>
                  <a:txBody>
                    <a:bodyPr/>
                    <a:lstStyle/>
                    <a:p>
                      <a:pPr algn="ctr" fontAlgn="ctr"/>
                      <a:r>
                        <a:rPr lang="en-US" sz="1100">
                          <a:effectLst/>
                        </a:rPr>
                        <a:t>-32</a:t>
                      </a:r>
                    </a:p>
                  </a:txBody>
                  <a:tcPr marL="9525" marR="9525" marT="9525" anchor="ctr">
                    <a:solidFill>
                      <a:srgbClr val="FFFF00"/>
                    </a:solidFill>
                  </a:tcPr>
                </a:tc>
                <a:tc>
                  <a:txBody>
                    <a:bodyPr/>
                    <a:lstStyle/>
                    <a:p>
                      <a:pPr algn="ctr" fontAlgn="b"/>
                      <a:r>
                        <a:rPr lang="en-US" sz="1100">
                          <a:effectLst/>
                        </a:rPr>
                        <a:t>97%</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84%</a:t>
                      </a:r>
                    </a:p>
                  </a:txBody>
                  <a:tcPr marL="9525" marR="9525" marT="9525" anchor="ctr">
                    <a:noFill/>
                  </a:tcPr>
                </a:tc>
                <a:tc>
                  <a:txBody>
                    <a:bodyPr/>
                    <a:lstStyle/>
                    <a:p>
                      <a:pPr algn="ctr" fontAlgn="ctr"/>
                      <a:r>
                        <a:rPr lang="en-US" sz="1100">
                          <a:effectLst/>
                        </a:rPr>
                        <a:t>-13</a:t>
                      </a:r>
                    </a:p>
                  </a:txBody>
                  <a:tcPr marL="9525" marR="9525" marT="9525" anchor="ctr">
                    <a:solidFill>
                      <a:srgbClr val="FFFF00"/>
                    </a:solidFill>
                  </a:tcPr>
                </a:tc>
                <a:extLst>
                  <a:ext uri="{0D108BD9-81ED-4DB2-BD59-A6C34878D82A}">
                    <a16:rowId xmlns:a16="http://schemas.microsoft.com/office/drawing/2014/main" val="2583852018"/>
                  </a:ext>
                </a:extLst>
              </a:tr>
              <a:tr h="258979">
                <a:tc>
                  <a:txBody>
                    <a:bodyPr/>
                    <a:lstStyle/>
                    <a:p>
                      <a:pPr algn="ctr" fontAlgn="b"/>
                      <a:r>
                        <a:rPr lang="en-US" sz="1100">
                          <a:effectLst/>
                        </a:rPr>
                        <a:t>7th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74%</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29%</a:t>
                      </a:r>
                    </a:p>
                  </a:txBody>
                  <a:tcPr marL="9525" marR="9525" marT="9525" anchor="ctr">
                    <a:noFill/>
                  </a:tcPr>
                </a:tc>
                <a:tc>
                  <a:txBody>
                    <a:bodyPr/>
                    <a:lstStyle/>
                    <a:p>
                      <a:pPr algn="ctr" fontAlgn="ctr"/>
                      <a:r>
                        <a:rPr lang="en-US" sz="1100">
                          <a:effectLst/>
                        </a:rPr>
                        <a:t>-25</a:t>
                      </a:r>
                    </a:p>
                  </a:txBody>
                  <a:tcPr marL="9525" marR="9525" marT="9525" anchor="ctr">
                    <a:solidFill>
                      <a:srgbClr val="FFFF00"/>
                    </a:solidFill>
                  </a:tcPr>
                </a:tc>
                <a:tc>
                  <a:txBody>
                    <a:bodyPr/>
                    <a:lstStyle/>
                    <a:p>
                      <a:pPr algn="ctr" fontAlgn="b"/>
                      <a:r>
                        <a:rPr lang="en-US" sz="1100">
                          <a:effectLst/>
                        </a:rPr>
                        <a:t>66%</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23%</a:t>
                      </a:r>
                    </a:p>
                  </a:txBody>
                  <a:tcPr marL="9525" marR="9525" marT="9525" anchor="ctr">
                    <a:noFill/>
                  </a:tcPr>
                </a:tc>
                <a:tc>
                  <a:txBody>
                    <a:bodyPr/>
                    <a:lstStyle/>
                    <a:p>
                      <a:pPr algn="ctr" fontAlgn="ctr"/>
                      <a:r>
                        <a:rPr lang="en-US" sz="1100">
                          <a:effectLst/>
                        </a:rPr>
                        <a:t>-43</a:t>
                      </a:r>
                    </a:p>
                  </a:txBody>
                  <a:tcPr marL="9525" marR="9525" marT="9525" anchor="ctr">
                    <a:solidFill>
                      <a:srgbClr val="FFFF00"/>
                    </a:solidFill>
                  </a:tcPr>
                </a:tc>
                <a:tc>
                  <a:txBody>
                    <a:bodyPr/>
                    <a:lstStyle/>
                    <a:p>
                      <a:pPr algn="ctr" fontAlgn="b"/>
                      <a:r>
                        <a:rPr lang="en-US" sz="1100">
                          <a:effectLst/>
                        </a:rPr>
                        <a:t>44%</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26%</a:t>
                      </a:r>
                    </a:p>
                  </a:txBody>
                  <a:tcPr marL="9525" marR="9525" marT="9525" anchor="ctr">
                    <a:noFill/>
                  </a:tcPr>
                </a:tc>
                <a:tc>
                  <a:txBody>
                    <a:bodyPr/>
                    <a:lstStyle/>
                    <a:p>
                      <a:pPr algn="ctr" fontAlgn="ctr"/>
                      <a:r>
                        <a:rPr lang="en-US" sz="1100">
                          <a:effectLst/>
                        </a:rPr>
                        <a:t>-18</a:t>
                      </a:r>
                    </a:p>
                  </a:txBody>
                  <a:tcPr marL="9525" marR="9525" marT="9525" anchor="ctr">
                    <a:solidFill>
                      <a:srgbClr val="FFFF00"/>
                    </a:solidFill>
                  </a:tcPr>
                </a:tc>
                <a:tc>
                  <a:txBody>
                    <a:bodyPr/>
                    <a:lstStyle/>
                    <a:p>
                      <a:pPr algn="ctr" fontAlgn="b"/>
                      <a:r>
                        <a:rPr lang="en-US" sz="1100">
                          <a:effectLst/>
                        </a:rPr>
                        <a:t>99%</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77%</a:t>
                      </a:r>
                    </a:p>
                  </a:txBody>
                  <a:tcPr marL="9525" marR="9525" marT="9525" anchor="ctr">
                    <a:noFill/>
                  </a:tcPr>
                </a:tc>
                <a:tc>
                  <a:txBody>
                    <a:bodyPr/>
                    <a:lstStyle/>
                    <a:p>
                      <a:pPr algn="ctr" fontAlgn="ctr"/>
                      <a:r>
                        <a:rPr lang="en-US" sz="1100">
                          <a:effectLst/>
                        </a:rPr>
                        <a:t>-22</a:t>
                      </a:r>
                    </a:p>
                  </a:txBody>
                  <a:tcPr marL="9525" marR="9525" marT="9525" anchor="ctr">
                    <a:solidFill>
                      <a:srgbClr val="FFFF00"/>
                    </a:solidFill>
                  </a:tcPr>
                </a:tc>
                <a:extLst>
                  <a:ext uri="{0D108BD9-81ED-4DB2-BD59-A6C34878D82A}">
                    <a16:rowId xmlns:a16="http://schemas.microsoft.com/office/drawing/2014/main" val="1386899110"/>
                  </a:ext>
                </a:extLst>
              </a:tr>
              <a:tr h="267333">
                <a:tc>
                  <a:txBody>
                    <a:bodyPr/>
                    <a:lstStyle/>
                    <a:p>
                      <a:pPr algn="ctr" fontAlgn="b"/>
                      <a:r>
                        <a:rPr lang="en-US" sz="1100">
                          <a:effectLst/>
                        </a:rPr>
                        <a:t>8th</a:t>
                      </a:r>
                      <a:endParaRPr lang="en-US" sz="1100" b="1">
                        <a:effectLst/>
                        <a:latin typeface="Calibri" panose="020F0502020204030204" pitchFamily="34" charset="0"/>
                      </a:endParaRPr>
                    </a:p>
                  </a:txBody>
                  <a:tcPr marL="9525" marR="9525" marT="9525" anchor="ctr"/>
                </a:tc>
                <a:tc>
                  <a:txBody>
                    <a:bodyPr/>
                    <a:lstStyle/>
                    <a:p>
                      <a:pPr algn="ctr" fontAlgn="b"/>
                      <a:r>
                        <a:rPr lang="en-US" sz="1100">
                          <a:effectLst/>
                        </a:rPr>
                        <a:t>STAAR Math</a:t>
                      </a:r>
                      <a:endParaRPr lang="en-US" sz="1100">
                        <a:effectLst/>
                        <a:latin typeface="Calibri" panose="020F0502020204030204" pitchFamily="34" charset="0"/>
                      </a:endParaRPr>
                    </a:p>
                  </a:txBody>
                  <a:tcPr marL="9525" marR="9525" marT="9525" anchor="ctr"/>
                </a:tc>
                <a:tc>
                  <a:txBody>
                    <a:bodyPr/>
                    <a:lstStyle/>
                    <a:p>
                      <a:pPr algn="ctr" fontAlgn="b"/>
                      <a:r>
                        <a:rPr lang="en-US" sz="1100">
                          <a:effectLst/>
                        </a:rPr>
                        <a:t>87%</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39%</a:t>
                      </a:r>
                    </a:p>
                  </a:txBody>
                  <a:tcPr marL="9525" marR="9525" marT="9525" anchor="ctr">
                    <a:noFill/>
                  </a:tcPr>
                </a:tc>
                <a:tc>
                  <a:txBody>
                    <a:bodyPr/>
                    <a:lstStyle/>
                    <a:p>
                      <a:pPr algn="ctr" fontAlgn="ctr"/>
                      <a:r>
                        <a:rPr lang="en-US" sz="1100">
                          <a:effectLst/>
                        </a:rPr>
                        <a:t>-48</a:t>
                      </a:r>
                    </a:p>
                  </a:txBody>
                  <a:tcPr marL="9525" marR="9525" marT="9525" anchor="ctr">
                    <a:solidFill>
                      <a:srgbClr val="FFFF00"/>
                    </a:solidFill>
                  </a:tcPr>
                </a:tc>
                <a:tc>
                  <a:txBody>
                    <a:bodyPr/>
                    <a:lstStyle/>
                    <a:p>
                      <a:pPr algn="ctr" fontAlgn="b"/>
                      <a:r>
                        <a:rPr lang="en-US" sz="1100">
                          <a:effectLst/>
                        </a:rPr>
                        <a:t>88%</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31%</a:t>
                      </a:r>
                    </a:p>
                  </a:txBody>
                  <a:tcPr marL="9525" marR="9525" marT="9525" anchor="ctr">
                    <a:noFill/>
                  </a:tcPr>
                </a:tc>
                <a:tc>
                  <a:txBody>
                    <a:bodyPr/>
                    <a:lstStyle/>
                    <a:p>
                      <a:pPr algn="ctr" fontAlgn="ctr"/>
                      <a:r>
                        <a:rPr lang="en-US" sz="1100">
                          <a:effectLst/>
                        </a:rPr>
                        <a:t>-57</a:t>
                      </a:r>
                    </a:p>
                  </a:txBody>
                  <a:tcPr marL="9525" marR="9525" marT="9525" anchor="ctr">
                    <a:solidFill>
                      <a:srgbClr val="FFFF00"/>
                    </a:solidFill>
                  </a:tcPr>
                </a:tc>
                <a:tc>
                  <a:txBody>
                    <a:bodyPr/>
                    <a:lstStyle/>
                    <a:p>
                      <a:pPr algn="ctr" fontAlgn="b"/>
                      <a:r>
                        <a:rPr lang="en-US" sz="1100">
                          <a:effectLst/>
                        </a:rPr>
                        <a:t>66%</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28%</a:t>
                      </a:r>
                    </a:p>
                  </a:txBody>
                  <a:tcPr marL="9525" marR="9525" marT="9525" anchor="ctr">
                    <a:noFill/>
                  </a:tcPr>
                </a:tc>
                <a:tc>
                  <a:txBody>
                    <a:bodyPr/>
                    <a:lstStyle/>
                    <a:p>
                      <a:pPr algn="ctr" fontAlgn="ctr"/>
                      <a:r>
                        <a:rPr lang="en-US" sz="1100">
                          <a:effectLst/>
                        </a:rPr>
                        <a:t>-38</a:t>
                      </a: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ctr">
                    <a:noFill/>
                  </a:tcPr>
                </a:tc>
                <a:tc>
                  <a:txBody>
                    <a:bodyPr/>
                    <a:lstStyle/>
                    <a:p>
                      <a:pPr algn="ctr" fontAlgn="b"/>
                      <a:r>
                        <a:rPr lang="en-US" sz="1100">
                          <a:effectLst/>
                        </a:rPr>
                        <a:t>77%</a:t>
                      </a:r>
                    </a:p>
                  </a:txBody>
                  <a:tcPr marL="9525" marR="9525" marT="9525" anchor="ctr">
                    <a:noFill/>
                  </a:tcPr>
                </a:tc>
                <a:tc>
                  <a:txBody>
                    <a:bodyPr/>
                    <a:lstStyle/>
                    <a:p>
                      <a:pPr algn="ctr" fontAlgn="ctr"/>
                      <a:r>
                        <a:rPr lang="en-US" sz="1100" dirty="0">
                          <a:effectLst/>
                        </a:rPr>
                        <a:t>-23</a:t>
                      </a:r>
                    </a:p>
                  </a:txBody>
                  <a:tcPr marL="9525" marR="9525" marT="9525" anchor="ctr">
                    <a:solidFill>
                      <a:srgbClr val="FFFF00"/>
                    </a:solidFill>
                  </a:tcPr>
                </a:tc>
                <a:extLst>
                  <a:ext uri="{0D108BD9-81ED-4DB2-BD59-A6C34878D82A}">
                    <a16:rowId xmlns:a16="http://schemas.microsoft.com/office/drawing/2014/main" val="3646460856"/>
                  </a:ext>
                </a:extLst>
              </a:tr>
            </a:tbl>
          </a:graphicData>
        </a:graphic>
      </p:graphicFrame>
      <p:sp>
        <p:nvSpPr>
          <p:cNvPr id="2" name="Slide Number Placeholder 1">
            <a:extLst>
              <a:ext uri="{FF2B5EF4-FFF2-40B4-BE49-F238E27FC236}">
                <a16:creationId xmlns:a16="http://schemas.microsoft.com/office/drawing/2014/main" id="{BA11E634-2410-F248-8B44-E6D5AF115D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175610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r>
              <a:rPr lang="en" dirty="0"/>
              <a:t>Analyzing Data: EOC Data</a:t>
            </a:r>
            <a:endParaRPr lang="en-US" dirty="0"/>
          </a:p>
        </p:txBody>
      </p:sp>
      <p:graphicFrame>
        <p:nvGraphicFramePr>
          <p:cNvPr id="7" name="Table 6">
            <a:extLst>
              <a:ext uri="{FF2B5EF4-FFF2-40B4-BE49-F238E27FC236}">
                <a16:creationId xmlns:a16="http://schemas.microsoft.com/office/drawing/2014/main" id="{889EF8D9-A3AB-41A5-8C2C-22281B67833A}"/>
              </a:ext>
            </a:extLst>
          </p:cNvPr>
          <p:cNvGraphicFramePr>
            <a:graphicFrameLocks noGrp="1"/>
          </p:cNvGraphicFramePr>
          <p:nvPr>
            <p:extLst>
              <p:ext uri="{D42A27DB-BD31-4B8C-83A1-F6EECF244321}">
                <p14:modId xmlns:p14="http://schemas.microsoft.com/office/powerpoint/2010/main" val="3775068264"/>
              </p:ext>
            </p:extLst>
          </p:nvPr>
        </p:nvGraphicFramePr>
        <p:xfrm>
          <a:off x="93828" y="1578022"/>
          <a:ext cx="8888081" cy="2142580"/>
        </p:xfrm>
        <a:graphic>
          <a:graphicData uri="http://schemas.openxmlformats.org/drawingml/2006/table">
            <a:tbl>
              <a:tblPr firstRow="1" bandRow="1">
                <a:tableStyleId>{04F4368D-BC9D-4793-A5D6-9C6275319D69}</a:tableStyleId>
              </a:tblPr>
              <a:tblGrid>
                <a:gridCol w="454269">
                  <a:extLst>
                    <a:ext uri="{9D8B030D-6E8A-4147-A177-3AD203B41FA5}">
                      <a16:colId xmlns:a16="http://schemas.microsoft.com/office/drawing/2014/main" val="4190056938"/>
                    </a:ext>
                  </a:extLst>
                </a:gridCol>
                <a:gridCol w="739907">
                  <a:extLst>
                    <a:ext uri="{9D8B030D-6E8A-4147-A177-3AD203B41FA5}">
                      <a16:colId xmlns:a16="http://schemas.microsoft.com/office/drawing/2014/main" val="2476067099"/>
                    </a:ext>
                  </a:extLst>
                </a:gridCol>
                <a:gridCol w="622677">
                  <a:extLst>
                    <a:ext uri="{9D8B030D-6E8A-4147-A177-3AD203B41FA5}">
                      <a16:colId xmlns:a16="http://schemas.microsoft.com/office/drawing/2014/main" val="1927861871"/>
                    </a:ext>
                  </a:extLst>
                </a:gridCol>
                <a:gridCol w="648268">
                  <a:extLst>
                    <a:ext uri="{9D8B030D-6E8A-4147-A177-3AD203B41FA5}">
                      <a16:colId xmlns:a16="http://schemas.microsoft.com/office/drawing/2014/main" val="1214256294"/>
                    </a:ext>
                  </a:extLst>
                </a:gridCol>
                <a:gridCol w="716505">
                  <a:extLst>
                    <a:ext uri="{9D8B030D-6E8A-4147-A177-3AD203B41FA5}">
                      <a16:colId xmlns:a16="http://schemas.microsoft.com/office/drawing/2014/main" val="3083148431"/>
                    </a:ext>
                  </a:extLst>
                </a:gridCol>
                <a:gridCol w="673858">
                  <a:extLst>
                    <a:ext uri="{9D8B030D-6E8A-4147-A177-3AD203B41FA5}">
                      <a16:colId xmlns:a16="http://schemas.microsoft.com/office/drawing/2014/main" val="1216945466"/>
                    </a:ext>
                  </a:extLst>
                </a:gridCol>
                <a:gridCol w="622677">
                  <a:extLst>
                    <a:ext uri="{9D8B030D-6E8A-4147-A177-3AD203B41FA5}">
                      <a16:colId xmlns:a16="http://schemas.microsoft.com/office/drawing/2014/main" val="1128651286"/>
                    </a:ext>
                  </a:extLst>
                </a:gridCol>
                <a:gridCol w="696056">
                  <a:extLst>
                    <a:ext uri="{9D8B030D-6E8A-4147-A177-3AD203B41FA5}">
                      <a16:colId xmlns:a16="http://schemas.microsoft.com/office/drawing/2014/main" val="204525066"/>
                    </a:ext>
                  </a:extLst>
                </a:gridCol>
                <a:gridCol w="600474">
                  <a:extLst>
                    <a:ext uri="{9D8B030D-6E8A-4147-A177-3AD203B41FA5}">
                      <a16:colId xmlns:a16="http://schemas.microsoft.com/office/drawing/2014/main" val="4170154139"/>
                    </a:ext>
                  </a:extLst>
                </a:gridCol>
                <a:gridCol w="554440">
                  <a:extLst>
                    <a:ext uri="{9D8B030D-6E8A-4147-A177-3AD203B41FA5}">
                      <a16:colId xmlns:a16="http://schemas.microsoft.com/office/drawing/2014/main" val="2988106513"/>
                    </a:ext>
                  </a:extLst>
                </a:gridCol>
                <a:gridCol w="673858">
                  <a:extLst>
                    <a:ext uri="{9D8B030D-6E8A-4147-A177-3AD203B41FA5}">
                      <a16:colId xmlns:a16="http://schemas.microsoft.com/office/drawing/2014/main" val="2106471777"/>
                    </a:ext>
                  </a:extLst>
                </a:gridCol>
                <a:gridCol w="580028">
                  <a:extLst>
                    <a:ext uri="{9D8B030D-6E8A-4147-A177-3AD203B41FA5}">
                      <a16:colId xmlns:a16="http://schemas.microsoft.com/office/drawing/2014/main" val="3005605496"/>
                    </a:ext>
                  </a:extLst>
                </a:gridCol>
                <a:gridCol w="648268">
                  <a:extLst>
                    <a:ext uri="{9D8B030D-6E8A-4147-A177-3AD203B41FA5}">
                      <a16:colId xmlns:a16="http://schemas.microsoft.com/office/drawing/2014/main" val="1533683019"/>
                    </a:ext>
                  </a:extLst>
                </a:gridCol>
                <a:gridCol w="656796">
                  <a:extLst>
                    <a:ext uri="{9D8B030D-6E8A-4147-A177-3AD203B41FA5}">
                      <a16:colId xmlns:a16="http://schemas.microsoft.com/office/drawing/2014/main" val="1435215132"/>
                    </a:ext>
                  </a:extLst>
                </a:gridCol>
              </a:tblGrid>
              <a:tr h="205839">
                <a:tc rowSpan="3">
                  <a:txBody>
                    <a:bodyPr/>
                    <a:lstStyle/>
                    <a:p>
                      <a:pPr algn="ctr" fontAlgn="ctr"/>
                      <a:r>
                        <a:rPr lang="en-US" sz="1100">
                          <a:effectLst/>
                        </a:rPr>
                        <a:t>Grade</a:t>
                      </a:r>
                      <a:endParaRPr lang="en-US" sz="1100" b="1">
                        <a:effectLst/>
                        <a:latin typeface="Calibri" panose="020F0502020204030204" pitchFamily="34" charset="0"/>
                      </a:endParaRPr>
                    </a:p>
                  </a:txBody>
                  <a:tcPr marL="9525" marR="9525" marT="9525" anchor="ctr"/>
                </a:tc>
                <a:tc rowSpan="3">
                  <a:txBody>
                    <a:bodyPr/>
                    <a:lstStyle/>
                    <a:p>
                      <a:pPr algn="ctr" fontAlgn="ctr"/>
                      <a:r>
                        <a:rPr lang="en-US" sz="1100">
                          <a:effectLst/>
                        </a:rPr>
                        <a:t>Data Measure</a:t>
                      </a:r>
                      <a:endParaRPr lang="en-US" sz="1100" b="1">
                        <a:effectLst/>
                        <a:latin typeface="Calibri" panose="020F0502020204030204" pitchFamily="34" charset="0"/>
                      </a:endParaRPr>
                    </a:p>
                  </a:txBody>
                  <a:tcPr marL="9525" marR="9525" marT="9525" anchor="ctr"/>
                </a:tc>
                <a:tc gridSpan="3">
                  <a:txBody>
                    <a:bodyPr/>
                    <a:lstStyle/>
                    <a:p>
                      <a:pPr algn="ctr" fontAlgn="b"/>
                      <a:r>
                        <a:rPr lang="en-US" sz="1100">
                          <a:effectLst/>
                        </a:rPr>
                        <a:t>All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ELL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SE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a:effectLst/>
                        </a:rPr>
                        <a:t>GT Students</a:t>
                      </a:r>
                      <a:endParaRPr lang="en-US" sz="1100" b="1">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403776"/>
                  </a:ext>
                </a:extLst>
              </a:tr>
              <a:tr h="213756">
                <a:tc vMerge="1">
                  <a:txBody>
                    <a:bodyPr/>
                    <a:lstStyle/>
                    <a:p>
                      <a:endParaRPr lang="en-US"/>
                    </a:p>
                  </a:txBody>
                  <a:tcPr/>
                </a:tc>
                <a:tc vMerge="1">
                  <a:txBody>
                    <a:bodyPr/>
                    <a:lstStyle/>
                    <a:p>
                      <a:endParaRPr lang="en-US"/>
                    </a:p>
                  </a:txBody>
                  <a:tcP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tc>
                <a:extLst>
                  <a:ext uri="{0D108BD9-81ED-4DB2-BD59-A6C34878D82A}">
                    <a16:rowId xmlns:a16="http://schemas.microsoft.com/office/drawing/2014/main" val="1570536520"/>
                  </a:ext>
                </a:extLst>
              </a:tr>
              <a:tr h="367057">
                <a:tc vMerge="1">
                  <a:txBody>
                    <a:bodyPr/>
                    <a:lstStyle/>
                    <a:p>
                      <a:endParaRPr lang="en-US"/>
                    </a:p>
                  </a:txBody>
                  <a:tcPr/>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tc>
                <a:tc vMerge="1">
                  <a:txBody>
                    <a:bodyPr/>
                    <a:lstStyle/>
                    <a:p>
                      <a:endParaRPr lang="en-US"/>
                    </a:p>
                  </a:txBody>
                  <a:tcPr/>
                </a:tc>
                <a:extLst>
                  <a:ext uri="{0D108BD9-81ED-4DB2-BD59-A6C34878D82A}">
                    <a16:rowId xmlns:a16="http://schemas.microsoft.com/office/drawing/2014/main" val="2414082293"/>
                  </a:ext>
                </a:extLst>
              </a:tr>
              <a:tr h="261257">
                <a:tc rowSpan="5">
                  <a:txBody>
                    <a:bodyPr/>
                    <a:lstStyle/>
                    <a:p>
                      <a:pPr algn="ctr" fontAlgn="ctr"/>
                      <a:r>
                        <a:rPr lang="en-US" sz="1100">
                          <a:effectLst/>
                        </a:rPr>
                        <a:t>HS</a:t>
                      </a:r>
                      <a:endParaRPr lang="en-US" sz="1100" b="1">
                        <a:effectLst/>
                        <a:latin typeface="Calibri" panose="020F0502020204030204" pitchFamily="34" charset="0"/>
                      </a:endParaRPr>
                    </a:p>
                  </a:txBody>
                  <a:tcPr marL="9525" marR="9525" marT="9525" anchor="ctr"/>
                </a:tc>
                <a:tc>
                  <a:txBody>
                    <a:bodyPr/>
                    <a:lstStyle/>
                    <a:p>
                      <a:pPr algn="ctr" fontAlgn="ctr"/>
                      <a:r>
                        <a:rPr lang="en-US" sz="1100">
                          <a:effectLst/>
                        </a:rPr>
                        <a:t>English I</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40%</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39%</a:t>
                      </a:r>
                      <a:endParaRPr lang="en-US" sz="1100">
                        <a:effectLst/>
                        <a:latin typeface="Calibri" panose="020F0502020204030204" pitchFamily="34" charset="0"/>
                      </a:endParaRPr>
                    </a:p>
                  </a:txBody>
                  <a:tcPr marL="9525" marR="9525" marT="9525" anchor="ctr"/>
                </a:tc>
                <a:tc>
                  <a:txBody>
                    <a:bodyPr/>
                    <a:lstStyle/>
                    <a:p>
                      <a:pPr algn="ctr" fontAlgn="ctr"/>
                      <a:r>
                        <a:rPr lang="en-US" sz="1100" dirty="0">
                          <a:effectLst/>
                        </a:rPr>
                        <a:t>-1</a:t>
                      </a:r>
                    </a:p>
                  </a:txBody>
                  <a:tcPr marL="9525" marR="9525" marT="9525" anchor="ctr">
                    <a:solidFill>
                      <a:srgbClr val="FFFF00"/>
                    </a:solidFill>
                  </a:tcPr>
                </a:tc>
                <a:tc>
                  <a:txBody>
                    <a:bodyPr/>
                    <a:lstStyle/>
                    <a:p>
                      <a:pPr algn="ctr" fontAlgn="ctr"/>
                      <a:r>
                        <a:rPr lang="en-US" sz="1100">
                          <a:effectLst/>
                        </a:rPr>
                        <a:t>31%</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26%</a:t>
                      </a:r>
                      <a:endParaRPr lang="en-US" sz="1100">
                        <a:effectLst/>
                        <a:latin typeface="Calibri" panose="020F0502020204030204" pitchFamily="34" charset="0"/>
                      </a:endParaRPr>
                    </a:p>
                  </a:txBody>
                  <a:tcPr marL="9525" marR="9525" marT="9525" anchor="ctr"/>
                </a:tc>
                <a:tc>
                  <a:txBody>
                    <a:bodyPr/>
                    <a:lstStyle/>
                    <a:p>
                      <a:pPr algn="ctr" fontAlgn="ctr"/>
                      <a:r>
                        <a:rPr lang="en-US" sz="1100" dirty="0">
                          <a:effectLst/>
                        </a:rPr>
                        <a:t>-5</a:t>
                      </a:r>
                    </a:p>
                  </a:txBody>
                  <a:tcPr marL="9525" marR="9525" marT="9525" anchor="ctr">
                    <a:solidFill>
                      <a:srgbClr val="FFFF00"/>
                    </a:solidFill>
                  </a:tcPr>
                </a:tc>
                <a:tc>
                  <a:txBody>
                    <a:bodyPr/>
                    <a:lstStyle/>
                    <a:p>
                      <a:pPr algn="ctr" fontAlgn="ctr"/>
                      <a:r>
                        <a:rPr lang="en-US" sz="1100">
                          <a:effectLst/>
                        </a:rPr>
                        <a:t>17%</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13%</a:t>
                      </a:r>
                      <a:endParaRPr lang="en-US" sz="1100">
                        <a:effectLst/>
                        <a:latin typeface="Calibri" panose="020F0502020204030204" pitchFamily="34" charset="0"/>
                      </a:endParaRPr>
                    </a:p>
                  </a:txBody>
                  <a:tcPr marL="9525" marR="9525" marT="9525" anchor="ctr"/>
                </a:tc>
                <a:tc>
                  <a:txBody>
                    <a:bodyPr/>
                    <a:lstStyle/>
                    <a:p>
                      <a:pPr algn="ctr" fontAlgn="ctr"/>
                      <a:r>
                        <a:rPr lang="en-US" sz="1100" dirty="0">
                          <a:effectLst/>
                        </a:rPr>
                        <a:t>-4</a:t>
                      </a:r>
                      <a:endParaRPr lang="en-US" sz="1100" dirty="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98%</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89%</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-9</a:t>
                      </a:r>
                      <a:endParaRPr lang="en-US" sz="1100" dirty="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2016488444"/>
                  </a:ext>
                </a:extLst>
              </a:tr>
              <a:tr h="261257">
                <a:tc vMerge="1">
                  <a:txBody>
                    <a:bodyPr/>
                    <a:lstStyle/>
                    <a:p>
                      <a:endParaRPr lang="en-US"/>
                    </a:p>
                  </a:txBody>
                  <a:tcPr/>
                </a:tc>
                <a:tc>
                  <a:txBody>
                    <a:bodyPr/>
                    <a:lstStyle/>
                    <a:p>
                      <a:pPr algn="ctr" fontAlgn="ctr"/>
                      <a:r>
                        <a:rPr lang="en-US" sz="1100">
                          <a:effectLst/>
                        </a:rPr>
                        <a:t>English II</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48%</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43%</a:t>
                      </a:r>
                      <a:endParaRPr lang="en-US" sz="1100">
                        <a:effectLst/>
                        <a:latin typeface="Calibri" panose="020F0502020204030204" pitchFamily="34" charset="0"/>
                      </a:endParaRPr>
                    </a:p>
                  </a:txBody>
                  <a:tcPr marL="9525" marR="9525" marT="9525" anchor="ctr"/>
                </a:tc>
                <a:tc>
                  <a:txBody>
                    <a:bodyPr/>
                    <a:lstStyle/>
                    <a:p>
                      <a:pPr algn="ctr" fontAlgn="ctr"/>
                      <a:r>
                        <a:rPr lang="en-US" sz="1100" dirty="0">
                          <a:effectLst/>
                        </a:rPr>
                        <a:t>-5</a:t>
                      </a:r>
                    </a:p>
                  </a:txBody>
                  <a:tcPr marL="9525" marR="9525" marT="9525" anchor="ctr">
                    <a:solidFill>
                      <a:srgbClr val="FFFF00"/>
                    </a:solidFill>
                  </a:tcPr>
                </a:tc>
                <a:tc>
                  <a:txBody>
                    <a:bodyPr/>
                    <a:lstStyle/>
                    <a:p>
                      <a:pPr algn="ctr" fontAlgn="ctr"/>
                      <a:r>
                        <a:rPr lang="en-US" sz="1100">
                          <a:effectLst/>
                        </a:rPr>
                        <a:t>36%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28%</a:t>
                      </a:r>
                    </a:p>
                  </a:txBody>
                  <a:tcPr marL="9525" marR="9525" marT="9525" anchor="ctr"/>
                </a:tc>
                <a:tc>
                  <a:txBody>
                    <a:bodyPr/>
                    <a:lstStyle/>
                    <a:p>
                      <a:pPr algn="ctr" fontAlgn="ctr"/>
                      <a:r>
                        <a:rPr lang="en-US" sz="1100" dirty="0">
                          <a:effectLst/>
                        </a:rPr>
                        <a:t>-8</a:t>
                      </a:r>
                    </a:p>
                  </a:txBody>
                  <a:tcPr marL="9525" marR="9525" marT="9525" anchor="ctr">
                    <a:solidFill>
                      <a:srgbClr val="FFFF00"/>
                    </a:solidFill>
                  </a:tcPr>
                </a:tc>
                <a:tc>
                  <a:txBody>
                    <a:bodyPr/>
                    <a:lstStyle/>
                    <a:p>
                      <a:pPr algn="ctr" fontAlgn="ctr"/>
                      <a:r>
                        <a:rPr lang="en-US" sz="1100">
                          <a:effectLst/>
                        </a:rPr>
                        <a:t>13%</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12%</a:t>
                      </a:r>
                      <a:endParaRPr lang="en-US" sz="1100">
                        <a:effectLst/>
                        <a:latin typeface="Calibri" panose="020F0502020204030204" pitchFamily="34" charset="0"/>
                      </a:endParaRPr>
                    </a:p>
                  </a:txBody>
                  <a:tcPr marL="9525" marR="9525" marT="9525" anchor="ctr"/>
                </a:tc>
                <a:tc>
                  <a:txBody>
                    <a:bodyPr/>
                    <a:lstStyle/>
                    <a:p>
                      <a:pPr algn="ctr" fontAlgn="ctr"/>
                      <a:r>
                        <a:rPr lang="en-US" sz="1100" dirty="0">
                          <a:effectLst/>
                        </a:rPr>
                        <a:t>-1</a:t>
                      </a:r>
                    </a:p>
                  </a:txBody>
                  <a:tcPr marL="9525" marR="9525" marT="9525" anchor="ctr">
                    <a:solidFill>
                      <a:srgbClr val="FFFF00"/>
                    </a:solidFill>
                  </a:tcPr>
                </a:tc>
                <a:tc>
                  <a:txBody>
                    <a:bodyPr/>
                    <a:lstStyle/>
                    <a:p>
                      <a:pPr algn="ctr" fontAlgn="b"/>
                      <a:r>
                        <a:rPr lang="en-US" sz="1100">
                          <a:effectLst/>
                        </a:rPr>
                        <a:t>99%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95%</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-4</a:t>
                      </a:r>
                      <a:endParaRPr lang="en-US" sz="1100" dirty="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1612113272"/>
                  </a:ext>
                </a:extLst>
              </a:tr>
              <a:tr h="261257">
                <a:tc vMerge="1">
                  <a:txBody>
                    <a:bodyPr/>
                    <a:lstStyle/>
                    <a:p>
                      <a:endParaRPr lang="en-US"/>
                    </a:p>
                  </a:txBody>
                  <a:tcPr/>
                </a:tc>
                <a:tc>
                  <a:txBody>
                    <a:bodyPr/>
                    <a:lstStyle/>
                    <a:p>
                      <a:pPr algn="ctr" fontAlgn="b"/>
                      <a:r>
                        <a:rPr lang="en-US" sz="1100">
                          <a:effectLst/>
                        </a:rPr>
                        <a:t>Algebra I</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88%</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43%</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-45</a:t>
                      </a:r>
                      <a:endParaRPr lang="en-US" sz="1100" dirty="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87%</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34%</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-53</a:t>
                      </a:r>
                      <a:endParaRPr lang="en-US" sz="1100" dirty="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69%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14%</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-55</a:t>
                      </a:r>
                      <a:endParaRPr lang="en-US" sz="1100" dirty="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87%</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-13</a:t>
                      </a:r>
                      <a:endParaRPr lang="en-US" sz="1100" dirty="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2879218385"/>
                  </a:ext>
                </a:extLst>
              </a:tr>
              <a:tr h="261257">
                <a:tc vMerge="1">
                  <a:txBody>
                    <a:bodyPr/>
                    <a:lstStyle/>
                    <a:p>
                      <a:endParaRPr lang="en-US"/>
                    </a:p>
                  </a:txBody>
                  <a:tcPr/>
                </a:tc>
                <a:tc>
                  <a:txBody>
                    <a:bodyPr/>
                    <a:lstStyle/>
                    <a:p>
                      <a:pPr algn="ctr" fontAlgn="ctr"/>
                      <a:r>
                        <a:rPr lang="en-US" sz="1100">
                          <a:effectLst/>
                        </a:rPr>
                        <a:t>Biology</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77%</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51%</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-26</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ctr"/>
                      <a:r>
                        <a:rPr lang="en-US" sz="1100">
                          <a:effectLst/>
                        </a:rPr>
                        <a:t>66%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39%</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-27</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ctr"/>
                      <a:r>
                        <a:rPr lang="en-US" sz="1100">
                          <a:effectLst/>
                        </a:rPr>
                        <a:t>41%</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22%</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-19</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99%</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92%</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-7</a:t>
                      </a:r>
                      <a:endParaRPr lang="en-US" sz="1100" dirty="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548077221"/>
                  </a:ext>
                </a:extLst>
              </a:tr>
              <a:tr h="261257">
                <a:tc vMerge="1">
                  <a:txBody>
                    <a:bodyPr/>
                    <a:lstStyle/>
                    <a:p>
                      <a:endParaRPr lang="en-US"/>
                    </a:p>
                  </a:txBody>
                  <a:tcPr/>
                </a:tc>
                <a:tc>
                  <a:txBody>
                    <a:bodyPr/>
                    <a:lstStyle/>
                    <a:p>
                      <a:pPr algn="ctr" fontAlgn="ctr"/>
                      <a:r>
                        <a:rPr lang="en-US" sz="1100">
                          <a:effectLst/>
                        </a:rPr>
                        <a:t>US History</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89%</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62%</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-27</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ctr"/>
                      <a:r>
                        <a:rPr lang="en-US" sz="1100">
                          <a:effectLst/>
                        </a:rPr>
                        <a:t>70%</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46%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-24</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ctr"/>
                      <a:r>
                        <a:rPr lang="en-US" sz="1100">
                          <a:effectLst/>
                        </a:rPr>
                        <a:t>45%</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26%</a:t>
                      </a:r>
                      <a:endParaRPr lang="en-US" sz="1100">
                        <a:effectLst/>
                        <a:latin typeface="Calibri" panose="020F0502020204030204" pitchFamily="34" charset="0"/>
                      </a:endParaRPr>
                    </a:p>
                  </a:txBody>
                  <a:tcPr marL="9525" marR="9525" marT="9525" anchor="ctr"/>
                </a:tc>
                <a:tc>
                  <a:txBody>
                    <a:bodyPr/>
                    <a:lstStyle/>
                    <a:p>
                      <a:pPr algn="ctr" fontAlgn="ctr"/>
                      <a:r>
                        <a:rPr lang="en-US" sz="1100">
                          <a:effectLst/>
                        </a:rPr>
                        <a:t>-19</a:t>
                      </a:r>
                      <a:endParaRPr lang="en-US" sz="110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b"/>
                </a:tc>
                <a:tc>
                  <a:txBody>
                    <a:bodyPr/>
                    <a:lstStyle/>
                    <a:p>
                      <a:pPr algn="ctr" fontAlgn="b"/>
                      <a:r>
                        <a:rPr lang="en-US" sz="1100">
                          <a:effectLst/>
                        </a:rPr>
                        <a:t>96%</a:t>
                      </a:r>
                      <a:endParaRPr lang="en-US" sz="1100">
                        <a:effectLst/>
                        <a:latin typeface="Calibri" panose="020F0502020204030204" pitchFamily="34" charset="0"/>
                      </a:endParaRPr>
                    </a:p>
                  </a:txBody>
                  <a:tcPr marL="9525" marR="9525" marT="9525" anchor="b"/>
                </a:tc>
                <a:tc>
                  <a:txBody>
                    <a:bodyPr/>
                    <a:lstStyle/>
                    <a:p>
                      <a:pPr algn="ctr" fontAlgn="ctr"/>
                      <a:r>
                        <a:rPr lang="en-US" sz="1100" dirty="0">
                          <a:effectLst/>
                        </a:rPr>
                        <a:t>-4</a:t>
                      </a:r>
                      <a:endParaRPr lang="en-US" sz="1100" dirty="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2658773728"/>
                  </a:ext>
                </a:extLst>
              </a:tr>
            </a:tbl>
          </a:graphicData>
        </a:graphic>
      </p:graphicFrame>
      <p:sp>
        <p:nvSpPr>
          <p:cNvPr id="2" name="TextBox 1">
            <a:extLst>
              <a:ext uri="{FF2B5EF4-FFF2-40B4-BE49-F238E27FC236}">
                <a16:creationId xmlns:a16="http://schemas.microsoft.com/office/drawing/2014/main" id="{6087C368-60C9-4752-AE19-1CF125E44FAD}"/>
              </a:ext>
            </a:extLst>
          </p:cNvPr>
          <p:cNvSpPr txBox="1"/>
          <p:nvPr/>
        </p:nvSpPr>
        <p:spPr>
          <a:xfrm>
            <a:off x="472296" y="3856623"/>
            <a:ext cx="38430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*2020-2021 Scores include covid or absent coding</a:t>
            </a:r>
          </a:p>
        </p:txBody>
      </p:sp>
      <p:sp>
        <p:nvSpPr>
          <p:cNvPr id="3" name="Slide Number Placeholder 2">
            <a:extLst>
              <a:ext uri="{FF2B5EF4-FFF2-40B4-BE49-F238E27FC236}">
                <a16:creationId xmlns:a16="http://schemas.microsoft.com/office/drawing/2014/main" id="{720E3EFC-C4C3-AE4D-A7C1-976BAFD688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86566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0BA9-0095-4874-A61F-072CF484ADF8}"/>
              </a:ext>
            </a:extLst>
          </p:cNvPr>
          <p:cNvSpPr>
            <a:spLocks noGrp="1"/>
          </p:cNvSpPr>
          <p:nvPr>
            <p:ph type="title"/>
          </p:nvPr>
        </p:nvSpPr>
        <p:spPr/>
        <p:txBody>
          <a:bodyPr/>
          <a:lstStyle/>
          <a:p>
            <a:r>
              <a:rPr lang="en-US"/>
              <a:t>Student Participation: End of Course Exams</a:t>
            </a:r>
          </a:p>
        </p:txBody>
      </p:sp>
      <p:sp>
        <p:nvSpPr>
          <p:cNvPr id="3" name="Slide Number Placeholder 2">
            <a:extLst>
              <a:ext uri="{FF2B5EF4-FFF2-40B4-BE49-F238E27FC236}">
                <a16:creationId xmlns:a16="http://schemas.microsoft.com/office/drawing/2014/main" id="{C08543DF-E4CE-4616-8A84-15EC8344B6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25</a:t>
            </a:fld>
            <a:endParaRPr lang="en"/>
          </a:p>
        </p:txBody>
      </p:sp>
      <p:graphicFrame>
        <p:nvGraphicFramePr>
          <p:cNvPr id="7" name="Table 6">
            <a:extLst>
              <a:ext uri="{FF2B5EF4-FFF2-40B4-BE49-F238E27FC236}">
                <a16:creationId xmlns:a16="http://schemas.microsoft.com/office/drawing/2014/main" id="{EEDE8015-14DA-4654-A0C4-61553D6C6752}"/>
              </a:ext>
            </a:extLst>
          </p:cNvPr>
          <p:cNvGraphicFramePr>
            <a:graphicFrameLocks noGrp="1"/>
          </p:cNvGraphicFramePr>
          <p:nvPr>
            <p:extLst>
              <p:ext uri="{D42A27DB-BD31-4B8C-83A1-F6EECF244321}">
                <p14:modId xmlns:p14="http://schemas.microsoft.com/office/powerpoint/2010/main" val="72672944"/>
              </p:ext>
            </p:extLst>
          </p:nvPr>
        </p:nvGraphicFramePr>
        <p:xfrm>
          <a:off x="1883019" y="1780442"/>
          <a:ext cx="4792228" cy="2806216"/>
        </p:xfrm>
        <a:graphic>
          <a:graphicData uri="http://schemas.openxmlformats.org/drawingml/2006/table">
            <a:tbl>
              <a:tblPr firstRow="1" bandRow="1">
                <a:tableStyleId>{04F4368D-BC9D-4793-A5D6-9C6275319D69}</a:tableStyleId>
              </a:tblPr>
              <a:tblGrid>
                <a:gridCol w="1198057">
                  <a:extLst>
                    <a:ext uri="{9D8B030D-6E8A-4147-A177-3AD203B41FA5}">
                      <a16:colId xmlns:a16="http://schemas.microsoft.com/office/drawing/2014/main" val="2061762722"/>
                    </a:ext>
                  </a:extLst>
                </a:gridCol>
                <a:gridCol w="1198057">
                  <a:extLst>
                    <a:ext uri="{9D8B030D-6E8A-4147-A177-3AD203B41FA5}">
                      <a16:colId xmlns:a16="http://schemas.microsoft.com/office/drawing/2014/main" val="2419438711"/>
                    </a:ext>
                  </a:extLst>
                </a:gridCol>
                <a:gridCol w="1198057">
                  <a:extLst>
                    <a:ext uri="{9D8B030D-6E8A-4147-A177-3AD203B41FA5}">
                      <a16:colId xmlns:a16="http://schemas.microsoft.com/office/drawing/2014/main" val="990089506"/>
                    </a:ext>
                  </a:extLst>
                </a:gridCol>
                <a:gridCol w="1198057">
                  <a:extLst>
                    <a:ext uri="{9D8B030D-6E8A-4147-A177-3AD203B41FA5}">
                      <a16:colId xmlns:a16="http://schemas.microsoft.com/office/drawing/2014/main" val="2357365682"/>
                    </a:ext>
                  </a:extLst>
                </a:gridCol>
              </a:tblGrid>
              <a:tr h="348921">
                <a:tc gridSpan="4">
                  <a:txBody>
                    <a:bodyPr/>
                    <a:lstStyle/>
                    <a:p>
                      <a:pPr algn="ctr"/>
                      <a:r>
                        <a:rPr lang="en-US">
                          <a:effectLst/>
                          <a:latin typeface="Merriweather"/>
                        </a:rPr>
                        <a:t>End Of Course Exams (EOC)</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5598664"/>
                  </a:ext>
                </a:extLst>
              </a:tr>
              <a:tr h="341497">
                <a:tc>
                  <a:txBody>
                    <a:bodyPr/>
                    <a:lstStyle/>
                    <a:p>
                      <a:endParaRPr lang="en-US" dirty="0">
                        <a:effectLst/>
                        <a:latin typeface="Merriweather"/>
                      </a:endParaRP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latin typeface="Merriweather"/>
                        </a:rPr>
                        <a:t>Enrolled</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Tested</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7558176"/>
                  </a:ext>
                </a:extLst>
              </a:tr>
              <a:tr h="348921">
                <a:tc>
                  <a:txBody>
                    <a:bodyPr/>
                    <a:lstStyle/>
                    <a:p>
                      <a:r>
                        <a:rPr lang="en-US">
                          <a:effectLst/>
                          <a:latin typeface="Merriweather"/>
                        </a:rPr>
                        <a:t>Algebra</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2205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1691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77%</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003322806"/>
                  </a:ext>
                </a:extLst>
              </a:tr>
              <a:tr h="356345">
                <a:tc>
                  <a:txBody>
                    <a:bodyPr/>
                    <a:lstStyle/>
                    <a:p>
                      <a:r>
                        <a:rPr lang="en-US">
                          <a:effectLst/>
                          <a:latin typeface="Merriweather"/>
                        </a:rPr>
                        <a:t>Science</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2420</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1782</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74%</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683035426"/>
                  </a:ext>
                </a:extLst>
              </a:tr>
              <a:tr h="705266">
                <a:tc>
                  <a:txBody>
                    <a:bodyPr/>
                    <a:lstStyle/>
                    <a:p>
                      <a:r>
                        <a:rPr lang="en-US">
                          <a:effectLst/>
                          <a:latin typeface="Merriweather"/>
                        </a:rPr>
                        <a:t>Social Studies</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2198</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1786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81%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477000594"/>
                  </a:ext>
                </a:extLst>
              </a:tr>
              <a:tr h="356345">
                <a:tc>
                  <a:txBody>
                    <a:bodyPr/>
                    <a:lstStyle/>
                    <a:p>
                      <a:r>
                        <a:rPr lang="en-US">
                          <a:effectLst/>
                          <a:latin typeface="Merriweather"/>
                        </a:rPr>
                        <a:t>ELA I</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2951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2255</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788007022"/>
                  </a:ext>
                </a:extLst>
              </a:tr>
              <a:tr h="348921">
                <a:tc>
                  <a:txBody>
                    <a:bodyPr/>
                    <a:lstStyle/>
                    <a:p>
                      <a:r>
                        <a:rPr lang="en-US">
                          <a:effectLst/>
                          <a:latin typeface="Merriweather"/>
                        </a:rPr>
                        <a:t>ELA II</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2798</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2121</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a:r>
                        <a:rPr lang="en-US">
                          <a:effectLst/>
                          <a:latin typeface="Merriweather"/>
                        </a:rPr>
                        <a:t>76%</a:t>
                      </a:r>
                    </a:p>
                  </a:txBody>
                  <a:tcPr marL="0" marR="0" marT="0"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77858865"/>
                  </a:ext>
                </a:extLst>
              </a:tr>
            </a:tbl>
          </a:graphicData>
        </a:graphic>
      </p:graphicFrame>
    </p:spTree>
    <p:extLst>
      <p:ext uri="{BB962C8B-B14F-4D97-AF65-F5344CB8AC3E}">
        <p14:creationId xmlns:p14="http://schemas.microsoft.com/office/powerpoint/2010/main" val="91797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fontScale="90000"/>
          </a:bodyPr>
          <a:lstStyle/>
          <a:p>
            <a:r>
              <a:rPr lang="en" dirty="0"/>
              <a:t>Analyzing Data: EOC Data (Excluding Non-Testers)</a:t>
            </a:r>
            <a:endParaRPr dirty="0"/>
          </a:p>
        </p:txBody>
      </p:sp>
      <p:graphicFrame>
        <p:nvGraphicFramePr>
          <p:cNvPr id="7" name="Table 6">
            <a:extLst>
              <a:ext uri="{FF2B5EF4-FFF2-40B4-BE49-F238E27FC236}">
                <a16:creationId xmlns:a16="http://schemas.microsoft.com/office/drawing/2014/main" id="{889EF8D9-A3AB-41A5-8C2C-22281B67833A}"/>
              </a:ext>
            </a:extLst>
          </p:cNvPr>
          <p:cNvGraphicFramePr>
            <a:graphicFrameLocks noGrp="1"/>
          </p:cNvGraphicFramePr>
          <p:nvPr>
            <p:extLst>
              <p:ext uri="{D42A27DB-BD31-4B8C-83A1-F6EECF244321}">
                <p14:modId xmlns:p14="http://schemas.microsoft.com/office/powerpoint/2010/main" val="594486790"/>
              </p:ext>
            </p:extLst>
          </p:nvPr>
        </p:nvGraphicFramePr>
        <p:xfrm>
          <a:off x="93828" y="1578022"/>
          <a:ext cx="8888081" cy="2142580"/>
        </p:xfrm>
        <a:graphic>
          <a:graphicData uri="http://schemas.openxmlformats.org/drawingml/2006/table">
            <a:tbl>
              <a:tblPr firstRow="1" bandRow="1">
                <a:tableStyleId>{04F4368D-BC9D-4793-A5D6-9C6275319D69}</a:tableStyleId>
              </a:tblPr>
              <a:tblGrid>
                <a:gridCol w="454269">
                  <a:extLst>
                    <a:ext uri="{9D8B030D-6E8A-4147-A177-3AD203B41FA5}">
                      <a16:colId xmlns:a16="http://schemas.microsoft.com/office/drawing/2014/main" val="4190056938"/>
                    </a:ext>
                  </a:extLst>
                </a:gridCol>
                <a:gridCol w="739907">
                  <a:extLst>
                    <a:ext uri="{9D8B030D-6E8A-4147-A177-3AD203B41FA5}">
                      <a16:colId xmlns:a16="http://schemas.microsoft.com/office/drawing/2014/main" val="2476067099"/>
                    </a:ext>
                  </a:extLst>
                </a:gridCol>
                <a:gridCol w="622677">
                  <a:extLst>
                    <a:ext uri="{9D8B030D-6E8A-4147-A177-3AD203B41FA5}">
                      <a16:colId xmlns:a16="http://schemas.microsoft.com/office/drawing/2014/main" val="1927861871"/>
                    </a:ext>
                  </a:extLst>
                </a:gridCol>
                <a:gridCol w="648268">
                  <a:extLst>
                    <a:ext uri="{9D8B030D-6E8A-4147-A177-3AD203B41FA5}">
                      <a16:colId xmlns:a16="http://schemas.microsoft.com/office/drawing/2014/main" val="1214256294"/>
                    </a:ext>
                  </a:extLst>
                </a:gridCol>
                <a:gridCol w="716505">
                  <a:extLst>
                    <a:ext uri="{9D8B030D-6E8A-4147-A177-3AD203B41FA5}">
                      <a16:colId xmlns:a16="http://schemas.microsoft.com/office/drawing/2014/main" val="3083148431"/>
                    </a:ext>
                  </a:extLst>
                </a:gridCol>
                <a:gridCol w="673858">
                  <a:extLst>
                    <a:ext uri="{9D8B030D-6E8A-4147-A177-3AD203B41FA5}">
                      <a16:colId xmlns:a16="http://schemas.microsoft.com/office/drawing/2014/main" val="1216945466"/>
                    </a:ext>
                  </a:extLst>
                </a:gridCol>
                <a:gridCol w="622677">
                  <a:extLst>
                    <a:ext uri="{9D8B030D-6E8A-4147-A177-3AD203B41FA5}">
                      <a16:colId xmlns:a16="http://schemas.microsoft.com/office/drawing/2014/main" val="1128651286"/>
                    </a:ext>
                  </a:extLst>
                </a:gridCol>
                <a:gridCol w="696056">
                  <a:extLst>
                    <a:ext uri="{9D8B030D-6E8A-4147-A177-3AD203B41FA5}">
                      <a16:colId xmlns:a16="http://schemas.microsoft.com/office/drawing/2014/main" val="204525066"/>
                    </a:ext>
                  </a:extLst>
                </a:gridCol>
                <a:gridCol w="600474">
                  <a:extLst>
                    <a:ext uri="{9D8B030D-6E8A-4147-A177-3AD203B41FA5}">
                      <a16:colId xmlns:a16="http://schemas.microsoft.com/office/drawing/2014/main" val="4170154139"/>
                    </a:ext>
                  </a:extLst>
                </a:gridCol>
                <a:gridCol w="554440">
                  <a:extLst>
                    <a:ext uri="{9D8B030D-6E8A-4147-A177-3AD203B41FA5}">
                      <a16:colId xmlns:a16="http://schemas.microsoft.com/office/drawing/2014/main" val="2988106513"/>
                    </a:ext>
                  </a:extLst>
                </a:gridCol>
                <a:gridCol w="673858">
                  <a:extLst>
                    <a:ext uri="{9D8B030D-6E8A-4147-A177-3AD203B41FA5}">
                      <a16:colId xmlns:a16="http://schemas.microsoft.com/office/drawing/2014/main" val="2106471777"/>
                    </a:ext>
                  </a:extLst>
                </a:gridCol>
                <a:gridCol w="580028">
                  <a:extLst>
                    <a:ext uri="{9D8B030D-6E8A-4147-A177-3AD203B41FA5}">
                      <a16:colId xmlns:a16="http://schemas.microsoft.com/office/drawing/2014/main" val="3005605496"/>
                    </a:ext>
                  </a:extLst>
                </a:gridCol>
                <a:gridCol w="648268">
                  <a:extLst>
                    <a:ext uri="{9D8B030D-6E8A-4147-A177-3AD203B41FA5}">
                      <a16:colId xmlns:a16="http://schemas.microsoft.com/office/drawing/2014/main" val="1533683019"/>
                    </a:ext>
                  </a:extLst>
                </a:gridCol>
                <a:gridCol w="656796">
                  <a:extLst>
                    <a:ext uri="{9D8B030D-6E8A-4147-A177-3AD203B41FA5}">
                      <a16:colId xmlns:a16="http://schemas.microsoft.com/office/drawing/2014/main" val="1435215132"/>
                    </a:ext>
                  </a:extLst>
                </a:gridCol>
              </a:tblGrid>
              <a:tr h="205839">
                <a:tc rowSpan="3">
                  <a:txBody>
                    <a:bodyPr/>
                    <a:lstStyle/>
                    <a:p>
                      <a:pPr algn="ctr" fontAlgn="ctr"/>
                      <a:r>
                        <a:rPr lang="en-US" sz="1100">
                          <a:effectLst/>
                        </a:rPr>
                        <a:t>Grade</a:t>
                      </a:r>
                      <a:endParaRPr lang="en-US" sz="1100" b="1">
                        <a:effectLst/>
                        <a:latin typeface="Calibri" panose="020F0502020204030204" pitchFamily="34" charset="0"/>
                      </a:endParaRPr>
                    </a:p>
                  </a:txBody>
                  <a:tcPr marL="9525" marR="9525" marT="9525" anchor="ctr">
                    <a:noFill/>
                  </a:tcPr>
                </a:tc>
                <a:tc rowSpan="3">
                  <a:txBody>
                    <a:bodyPr/>
                    <a:lstStyle/>
                    <a:p>
                      <a:pPr algn="ctr" fontAlgn="ctr"/>
                      <a:r>
                        <a:rPr lang="en-US" sz="1100">
                          <a:effectLst/>
                        </a:rPr>
                        <a:t>Data Measure</a:t>
                      </a:r>
                      <a:endParaRPr lang="en-US" sz="1100" b="1">
                        <a:effectLst/>
                        <a:latin typeface="Calibri" panose="020F0502020204030204" pitchFamily="34" charset="0"/>
                      </a:endParaRPr>
                    </a:p>
                  </a:txBody>
                  <a:tcPr marL="9525" marR="9525" marT="9525" anchor="ctr">
                    <a:noFill/>
                  </a:tcPr>
                </a:tc>
                <a:tc gridSpan="3">
                  <a:txBody>
                    <a:bodyPr/>
                    <a:lstStyle/>
                    <a:p>
                      <a:pPr algn="ctr" fontAlgn="b"/>
                      <a:r>
                        <a:rPr lang="en-US" sz="1100">
                          <a:effectLst/>
                        </a:rPr>
                        <a:t>All Students</a:t>
                      </a:r>
                      <a:endParaRPr lang="en-US" sz="1100" b="1">
                        <a:effectLst/>
                        <a:latin typeface="Calibri" panose="020F0502020204030204" pitchFamily="34" charset="0"/>
                      </a:endParaRPr>
                    </a:p>
                  </a:txBody>
                  <a:tcPr marL="9525" marR="9525" marT="9525" anchor="b">
                    <a:noFill/>
                  </a:tcPr>
                </a:tc>
                <a:tc hMerge="1">
                  <a:txBody>
                    <a:bodyPr/>
                    <a:lstStyle/>
                    <a:p>
                      <a:endParaRPr lang="en-US"/>
                    </a:p>
                  </a:txBody>
                  <a:tcPr/>
                </a:tc>
                <a:tc hMerge="1">
                  <a:txBody>
                    <a:bodyPr/>
                    <a:lstStyle/>
                    <a:p>
                      <a:endParaRPr lang="en-US"/>
                    </a:p>
                  </a:txBody>
                  <a:tcPr/>
                </a:tc>
                <a:tc gridSpan="3">
                  <a:txBody>
                    <a:bodyPr/>
                    <a:lstStyle/>
                    <a:p>
                      <a:pPr algn="ctr" fontAlgn="b"/>
                      <a:r>
                        <a:rPr lang="en-US" sz="1100">
                          <a:effectLst/>
                        </a:rPr>
                        <a:t>ELL Students</a:t>
                      </a:r>
                      <a:endParaRPr lang="en-US" sz="1100" b="1">
                        <a:effectLst/>
                        <a:latin typeface="Calibri" panose="020F0502020204030204" pitchFamily="34" charset="0"/>
                      </a:endParaRPr>
                    </a:p>
                  </a:txBody>
                  <a:tcPr marL="9525" marR="9525" marT="9525" anchor="b">
                    <a:noFill/>
                  </a:tcPr>
                </a:tc>
                <a:tc hMerge="1">
                  <a:txBody>
                    <a:bodyPr/>
                    <a:lstStyle/>
                    <a:p>
                      <a:endParaRPr lang="en-US"/>
                    </a:p>
                  </a:txBody>
                  <a:tcPr/>
                </a:tc>
                <a:tc hMerge="1">
                  <a:txBody>
                    <a:bodyPr/>
                    <a:lstStyle/>
                    <a:p>
                      <a:endParaRPr lang="en-US"/>
                    </a:p>
                  </a:txBody>
                  <a:tcPr/>
                </a:tc>
                <a:tc gridSpan="3">
                  <a:txBody>
                    <a:bodyPr/>
                    <a:lstStyle/>
                    <a:p>
                      <a:pPr algn="ctr" fontAlgn="b"/>
                      <a:r>
                        <a:rPr lang="en-US" sz="1100">
                          <a:effectLst/>
                        </a:rPr>
                        <a:t>SE Students</a:t>
                      </a:r>
                      <a:endParaRPr lang="en-US" sz="1100" b="1">
                        <a:effectLst/>
                        <a:latin typeface="Calibri" panose="020F0502020204030204" pitchFamily="34" charset="0"/>
                      </a:endParaRPr>
                    </a:p>
                  </a:txBody>
                  <a:tcPr marL="9525" marR="9525" marT="9525" anchor="b">
                    <a:noFill/>
                  </a:tcPr>
                </a:tc>
                <a:tc hMerge="1">
                  <a:txBody>
                    <a:bodyPr/>
                    <a:lstStyle/>
                    <a:p>
                      <a:endParaRPr lang="en-US"/>
                    </a:p>
                  </a:txBody>
                  <a:tcPr/>
                </a:tc>
                <a:tc hMerge="1">
                  <a:txBody>
                    <a:bodyPr/>
                    <a:lstStyle/>
                    <a:p>
                      <a:endParaRPr lang="en-US"/>
                    </a:p>
                  </a:txBody>
                  <a:tcPr/>
                </a:tc>
                <a:tc gridSpan="3">
                  <a:txBody>
                    <a:bodyPr/>
                    <a:lstStyle/>
                    <a:p>
                      <a:pPr algn="ctr" fontAlgn="b"/>
                      <a:r>
                        <a:rPr lang="en-US" sz="1100">
                          <a:effectLst/>
                        </a:rPr>
                        <a:t>GT Students</a:t>
                      </a:r>
                      <a:endParaRPr lang="en-US" sz="1100" b="1">
                        <a:effectLst/>
                        <a:latin typeface="Calibri" panose="020F0502020204030204" pitchFamily="34" charset="0"/>
                      </a:endParaRPr>
                    </a:p>
                  </a:txBody>
                  <a:tcPr marL="9525" marR="9525" marT="9525" anchor="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403776"/>
                  </a:ext>
                </a:extLst>
              </a:tr>
              <a:tr h="213756">
                <a:tc vMerge="1">
                  <a:txBody>
                    <a:bodyPr/>
                    <a:lstStyle/>
                    <a:p>
                      <a:endParaRPr lang="en-US"/>
                    </a:p>
                  </a:txBody>
                  <a:tcPr/>
                </a:tc>
                <a:tc vMerge="1">
                  <a:txBody>
                    <a:bodyPr/>
                    <a:lstStyle/>
                    <a:p>
                      <a:endParaRPr lang="en-US"/>
                    </a:p>
                  </a:txBody>
                  <a:tcPr/>
                </a:tc>
                <a:tc gridSpan="2">
                  <a:txBody>
                    <a:bodyPr/>
                    <a:lstStyle/>
                    <a:p>
                      <a:pPr algn="ctr" fontAlgn="b"/>
                      <a:endParaRPr lang="en-US" sz="1100">
                        <a:effectLst/>
                      </a:endParaRPr>
                    </a:p>
                  </a:txBody>
                  <a:tcPr marL="9525" marR="9525" marT="9525" anchor="b">
                    <a:noFill/>
                  </a:tcPr>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noFill/>
                  </a:tcPr>
                </a:tc>
                <a:tc gridSpan="2">
                  <a:txBody>
                    <a:bodyPr/>
                    <a:lstStyle/>
                    <a:p>
                      <a:pPr algn="ctr" fontAlgn="b"/>
                      <a:endParaRPr lang="en-US" sz="1100">
                        <a:effectLst/>
                      </a:endParaRPr>
                    </a:p>
                  </a:txBody>
                  <a:tcPr marL="9525" marR="9525" marT="9525" anchor="b">
                    <a:noFill/>
                  </a:tcPr>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noFill/>
                  </a:tcPr>
                </a:tc>
                <a:tc gridSpan="2">
                  <a:txBody>
                    <a:bodyPr/>
                    <a:lstStyle/>
                    <a:p>
                      <a:pPr algn="ctr" fontAlgn="b"/>
                      <a:endParaRPr lang="en-US" sz="1100">
                        <a:effectLst/>
                      </a:endParaRPr>
                    </a:p>
                  </a:txBody>
                  <a:tcPr marL="9525" marR="9525" marT="9525" anchor="b">
                    <a:noFill/>
                  </a:tcPr>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noFill/>
                  </a:tcPr>
                </a:tc>
                <a:tc gridSpan="2">
                  <a:txBody>
                    <a:bodyPr/>
                    <a:lstStyle/>
                    <a:p>
                      <a:pPr algn="ctr" fontAlgn="b"/>
                      <a:endParaRPr lang="en-US" sz="1100">
                        <a:effectLst/>
                      </a:endParaRPr>
                    </a:p>
                  </a:txBody>
                  <a:tcPr marL="9525" marR="9525" marT="9525" anchor="b">
                    <a:noFill/>
                  </a:tcPr>
                </a:tc>
                <a:tc hMerge="1">
                  <a:txBody>
                    <a:bodyPr/>
                    <a:lstStyle/>
                    <a:p>
                      <a:endParaRPr lang="en-US"/>
                    </a:p>
                  </a:txBody>
                  <a:tcPr/>
                </a:tc>
                <a:tc rowSpan="2">
                  <a:txBody>
                    <a:bodyPr/>
                    <a:lstStyle/>
                    <a:p>
                      <a:pPr algn="ctr" fontAlgn="ctr"/>
                      <a:r>
                        <a:rPr lang="en-US" sz="1100">
                          <a:effectLst/>
                        </a:rPr>
                        <a:t>Difference</a:t>
                      </a:r>
                      <a:endParaRPr lang="en-US" sz="1100" b="1">
                        <a:effectLst/>
                        <a:latin typeface="Calibri" panose="020F0502020204030204" pitchFamily="34" charset="0"/>
                      </a:endParaRPr>
                    </a:p>
                  </a:txBody>
                  <a:tcPr marL="9525" marR="9525" marT="9525" anchor="ctr">
                    <a:noFill/>
                  </a:tcPr>
                </a:tc>
                <a:extLst>
                  <a:ext uri="{0D108BD9-81ED-4DB2-BD59-A6C34878D82A}">
                    <a16:rowId xmlns:a16="http://schemas.microsoft.com/office/drawing/2014/main" val="1570536520"/>
                  </a:ext>
                </a:extLst>
              </a:tr>
              <a:tr h="364177">
                <a:tc vMerge="1">
                  <a:txBody>
                    <a:bodyPr/>
                    <a:lstStyle/>
                    <a:p>
                      <a:endParaRPr lang="en-US"/>
                    </a:p>
                  </a:txBody>
                  <a:tcPr/>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noFill/>
                  </a:tcPr>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noFill/>
                  </a:tcPr>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noFill/>
                  </a:tcPr>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noFill/>
                  </a:tcPr>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noFill/>
                  </a:tcPr>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noFill/>
                  </a:tcPr>
                </a:tc>
                <a:tc vMerge="1">
                  <a:txBody>
                    <a:bodyPr/>
                    <a:lstStyle/>
                    <a:p>
                      <a:endParaRPr lang="en-US"/>
                    </a:p>
                  </a:txBody>
                  <a:tcPr/>
                </a:tc>
                <a:tc>
                  <a:txBody>
                    <a:bodyPr/>
                    <a:lstStyle/>
                    <a:p>
                      <a:pPr algn="ctr" fontAlgn="b"/>
                      <a:r>
                        <a:rPr lang="en-US" sz="1100">
                          <a:effectLst/>
                        </a:rPr>
                        <a:t>2018-2019</a:t>
                      </a:r>
                      <a:endParaRPr lang="en-US" sz="1100" b="1">
                        <a:effectLst/>
                        <a:latin typeface="Calibri" panose="020F0502020204030204" pitchFamily="34" charset="0"/>
                      </a:endParaRPr>
                    </a:p>
                  </a:txBody>
                  <a:tcPr marL="9525" marR="9525" marT="9525" anchor="b">
                    <a:noFill/>
                  </a:tcPr>
                </a:tc>
                <a:tc>
                  <a:txBody>
                    <a:bodyPr/>
                    <a:lstStyle/>
                    <a:p>
                      <a:pPr algn="ctr" fontAlgn="b"/>
                      <a:r>
                        <a:rPr lang="en-US" sz="1100">
                          <a:effectLst/>
                        </a:rPr>
                        <a:t>2020-2021</a:t>
                      </a:r>
                      <a:endParaRPr lang="en-US" sz="1100" b="1">
                        <a:effectLst/>
                        <a:latin typeface="Calibri" panose="020F0502020204030204" pitchFamily="34" charset="0"/>
                      </a:endParaRPr>
                    </a:p>
                  </a:txBody>
                  <a:tcPr marL="9525" marR="9525" marT="9525" anchor="b">
                    <a:noFill/>
                  </a:tcPr>
                </a:tc>
                <a:tc vMerge="1">
                  <a:txBody>
                    <a:bodyPr/>
                    <a:lstStyle/>
                    <a:p>
                      <a:endParaRPr lang="en-US"/>
                    </a:p>
                  </a:txBody>
                  <a:tcPr/>
                </a:tc>
                <a:extLst>
                  <a:ext uri="{0D108BD9-81ED-4DB2-BD59-A6C34878D82A}">
                    <a16:rowId xmlns:a16="http://schemas.microsoft.com/office/drawing/2014/main" val="2414082293"/>
                  </a:ext>
                </a:extLst>
              </a:tr>
              <a:tr h="261257">
                <a:tc rowSpan="5">
                  <a:txBody>
                    <a:bodyPr/>
                    <a:lstStyle/>
                    <a:p>
                      <a:pPr algn="ctr" fontAlgn="ctr"/>
                      <a:r>
                        <a:rPr lang="en-US" sz="1100">
                          <a:effectLst/>
                        </a:rPr>
                        <a:t>HS</a:t>
                      </a:r>
                      <a:endParaRPr lang="en-US" sz="1100" b="1">
                        <a:effectLst/>
                        <a:latin typeface="Calibri" panose="020F0502020204030204" pitchFamily="34" charset="0"/>
                      </a:endParaRPr>
                    </a:p>
                  </a:txBody>
                  <a:tcPr marL="9525" marR="9525" marT="9525" anchor="ctr">
                    <a:noFill/>
                  </a:tcPr>
                </a:tc>
                <a:tc>
                  <a:txBody>
                    <a:bodyPr/>
                    <a:lstStyle/>
                    <a:p>
                      <a:pPr algn="ctr" fontAlgn="ctr"/>
                      <a:r>
                        <a:rPr lang="en-US" sz="1100">
                          <a:effectLst/>
                        </a:rPr>
                        <a:t>English I</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40%</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51%</a:t>
                      </a:r>
                    </a:p>
                  </a:txBody>
                  <a:tcPr marL="9525" marR="9525" marT="9525" anchor="ctr">
                    <a:noFill/>
                  </a:tcPr>
                </a:tc>
                <a:tc>
                  <a:txBody>
                    <a:bodyPr/>
                    <a:lstStyle/>
                    <a:p>
                      <a:pPr algn="ctr" fontAlgn="ctr"/>
                      <a:r>
                        <a:rPr lang="en-US" sz="1100">
                          <a:effectLst/>
                        </a:rPr>
                        <a:t>+11</a:t>
                      </a:r>
                    </a:p>
                  </a:txBody>
                  <a:tcPr marL="9525" marR="9525" marT="9525" anchor="ctr">
                    <a:noFill/>
                  </a:tcPr>
                </a:tc>
                <a:tc>
                  <a:txBody>
                    <a:bodyPr/>
                    <a:lstStyle/>
                    <a:p>
                      <a:pPr algn="ctr" fontAlgn="ctr"/>
                      <a:r>
                        <a:rPr lang="en-US" sz="1100">
                          <a:effectLst/>
                        </a:rPr>
                        <a:t>31%</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35%</a:t>
                      </a:r>
                    </a:p>
                  </a:txBody>
                  <a:tcPr marL="9525" marR="9525" marT="9525" anchor="ctr">
                    <a:noFill/>
                  </a:tcPr>
                </a:tc>
                <a:tc>
                  <a:txBody>
                    <a:bodyPr/>
                    <a:lstStyle/>
                    <a:p>
                      <a:pPr algn="ctr" fontAlgn="ctr"/>
                      <a:r>
                        <a:rPr lang="en-US" sz="1100">
                          <a:effectLst/>
                        </a:rPr>
                        <a:t>+4</a:t>
                      </a:r>
                    </a:p>
                  </a:txBody>
                  <a:tcPr marL="9525" marR="9525" marT="9525" anchor="ctr">
                    <a:noFill/>
                  </a:tcPr>
                </a:tc>
                <a:tc>
                  <a:txBody>
                    <a:bodyPr/>
                    <a:lstStyle/>
                    <a:p>
                      <a:pPr algn="ctr" fontAlgn="ctr"/>
                      <a:r>
                        <a:rPr lang="en-US" sz="1100">
                          <a:effectLst/>
                        </a:rPr>
                        <a:t>17%</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21%</a:t>
                      </a:r>
                    </a:p>
                  </a:txBody>
                  <a:tcPr marL="9525" marR="9525" marT="9525" anchor="ctr">
                    <a:noFill/>
                  </a:tcPr>
                </a:tc>
                <a:tc>
                  <a:txBody>
                    <a:bodyPr/>
                    <a:lstStyle/>
                    <a:p>
                      <a:pPr algn="ctr" fontAlgn="ctr"/>
                      <a:r>
                        <a:rPr lang="en-US" sz="1100">
                          <a:effectLst/>
                        </a:rPr>
                        <a:t>+4</a:t>
                      </a:r>
                    </a:p>
                  </a:txBody>
                  <a:tcPr marL="9525" marR="9525" marT="9525" anchor="ctr">
                    <a:noFill/>
                  </a:tcPr>
                </a:tc>
                <a:tc>
                  <a:txBody>
                    <a:bodyPr/>
                    <a:lstStyle/>
                    <a:p>
                      <a:pPr algn="ctr" fontAlgn="b"/>
                      <a:r>
                        <a:rPr lang="en-US" sz="1100">
                          <a:effectLst/>
                        </a:rPr>
                        <a:t>98%</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97%</a:t>
                      </a:r>
                    </a:p>
                  </a:txBody>
                  <a:tcPr marL="9525" marR="9525" marT="9525" anchor="b">
                    <a:noFill/>
                  </a:tcPr>
                </a:tc>
                <a:tc>
                  <a:txBody>
                    <a:bodyPr/>
                    <a:lstStyle/>
                    <a:p>
                      <a:pPr algn="ctr" fontAlgn="ctr"/>
                      <a:r>
                        <a:rPr lang="en-US" sz="1100" dirty="0">
                          <a:effectLst/>
                        </a:rPr>
                        <a:t>-2</a:t>
                      </a:r>
                    </a:p>
                  </a:txBody>
                  <a:tcPr marL="9525" marR="9525" marT="9525" anchor="ctr">
                    <a:solidFill>
                      <a:srgbClr val="FFFF00"/>
                    </a:solidFill>
                  </a:tcPr>
                </a:tc>
                <a:extLst>
                  <a:ext uri="{0D108BD9-81ED-4DB2-BD59-A6C34878D82A}">
                    <a16:rowId xmlns:a16="http://schemas.microsoft.com/office/drawing/2014/main" val="2016488444"/>
                  </a:ext>
                </a:extLst>
              </a:tr>
              <a:tr h="261257">
                <a:tc vMerge="1">
                  <a:txBody>
                    <a:bodyPr/>
                    <a:lstStyle/>
                    <a:p>
                      <a:endParaRPr lang="en-US"/>
                    </a:p>
                  </a:txBody>
                  <a:tcPr/>
                </a:tc>
                <a:tc>
                  <a:txBody>
                    <a:bodyPr/>
                    <a:lstStyle/>
                    <a:p>
                      <a:pPr algn="ctr" fontAlgn="ctr"/>
                      <a:r>
                        <a:rPr lang="en-US" sz="1100">
                          <a:effectLst/>
                        </a:rPr>
                        <a:t>English II</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48%</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56%</a:t>
                      </a:r>
                    </a:p>
                  </a:txBody>
                  <a:tcPr marL="9525" marR="9525" marT="9525" anchor="ctr">
                    <a:noFill/>
                  </a:tcPr>
                </a:tc>
                <a:tc>
                  <a:txBody>
                    <a:bodyPr/>
                    <a:lstStyle/>
                    <a:p>
                      <a:pPr algn="ctr" fontAlgn="ctr"/>
                      <a:r>
                        <a:rPr lang="en-US" sz="1100">
                          <a:effectLst/>
                        </a:rPr>
                        <a:t>+8</a:t>
                      </a:r>
                    </a:p>
                  </a:txBody>
                  <a:tcPr marL="9525" marR="9525" marT="9525" anchor="ctr">
                    <a:noFill/>
                  </a:tcPr>
                </a:tc>
                <a:tc>
                  <a:txBody>
                    <a:bodyPr/>
                    <a:lstStyle/>
                    <a:p>
                      <a:pPr algn="ctr" fontAlgn="ctr"/>
                      <a:r>
                        <a:rPr lang="en-US" sz="1100">
                          <a:effectLst/>
                        </a:rPr>
                        <a:t>36%</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40%</a:t>
                      </a:r>
                    </a:p>
                  </a:txBody>
                  <a:tcPr marL="9525" marR="9525" marT="9525" anchor="ctr">
                    <a:noFill/>
                  </a:tcPr>
                </a:tc>
                <a:tc>
                  <a:txBody>
                    <a:bodyPr/>
                    <a:lstStyle/>
                    <a:p>
                      <a:pPr algn="ctr" fontAlgn="ctr"/>
                      <a:r>
                        <a:rPr lang="en-US" sz="1100">
                          <a:effectLst/>
                        </a:rPr>
                        <a:t>+4</a:t>
                      </a:r>
                    </a:p>
                  </a:txBody>
                  <a:tcPr marL="9525" marR="9525" marT="9525" anchor="ctr">
                    <a:noFill/>
                  </a:tcPr>
                </a:tc>
                <a:tc>
                  <a:txBody>
                    <a:bodyPr/>
                    <a:lstStyle/>
                    <a:p>
                      <a:pPr algn="ctr" fontAlgn="ctr"/>
                      <a:r>
                        <a:rPr lang="en-US" sz="1100">
                          <a:effectLst/>
                        </a:rPr>
                        <a:t>13%</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20%</a:t>
                      </a:r>
                    </a:p>
                  </a:txBody>
                  <a:tcPr marL="9525" marR="9525" marT="9525" anchor="ctr">
                    <a:noFill/>
                  </a:tcPr>
                </a:tc>
                <a:tc>
                  <a:txBody>
                    <a:bodyPr/>
                    <a:lstStyle/>
                    <a:p>
                      <a:pPr algn="ctr" fontAlgn="ctr"/>
                      <a:r>
                        <a:rPr lang="en-US" sz="1100">
                          <a:effectLst/>
                        </a:rPr>
                        <a:t>+7</a:t>
                      </a:r>
                    </a:p>
                  </a:txBody>
                  <a:tcPr marL="9525" marR="9525" marT="9525" anchor="ctr">
                    <a:noFill/>
                  </a:tcPr>
                </a:tc>
                <a:tc>
                  <a:txBody>
                    <a:bodyPr/>
                    <a:lstStyle/>
                    <a:p>
                      <a:pPr algn="ctr" fontAlgn="b"/>
                      <a:r>
                        <a:rPr lang="en-US" sz="1100">
                          <a:effectLst/>
                        </a:rPr>
                        <a:t>99%</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98%</a:t>
                      </a:r>
                    </a:p>
                  </a:txBody>
                  <a:tcPr marL="9525" marR="9525" marT="9525" anchor="b">
                    <a:noFill/>
                  </a:tcPr>
                </a:tc>
                <a:tc>
                  <a:txBody>
                    <a:bodyPr/>
                    <a:lstStyle/>
                    <a:p>
                      <a:pPr algn="ctr" fontAlgn="ctr"/>
                      <a:r>
                        <a:rPr lang="en-US" sz="1100" dirty="0">
                          <a:effectLst/>
                        </a:rPr>
                        <a:t>-1</a:t>
                      </a:r>
                    </a:p>
                  </a:txBody>
                  <a:tcPr marL="9525" marR="9525" marT="9525" anchor="ctr">
                    <a:solidFill>
                      <a:srgbClr val="FFFF00"/>
                    </a:solidFill>
                  </a:tcPr>
                </a:tc>
                <a:extLst>
                  <a:ext uri="{0D108BD9-81ED-4DB2-BD59-A6C34878D82A}">
                    <a16:rowId xmlns:a16="http://schemas.microsoft.com/office/drawing/2014/main" val="1612113272"/>
                  </a:ext>
                </a:extLst>
              </a:tr>
              <a:tr h="261257">
                <a:tc vMerge="1">
                  <a:txBody>
                    <a:bodyPr/>
                    <a:lstStyle/>
                    <a:p>
                      <a:endParaRPr lang="en-US"/>
                    </a:p>
                  </a:txBody>
                  <a:tcPr/>
                </a:tc>
                <a:tc>
                  <a:txBody>
                    <a:bodyPr/>
                    <a:lstStyle/>
                    <a:p>
                      <a:pPr algn="ctr" fontAlgn="b"/>
                      <a:r>
                        <a:rPr lang="en-US" sz="1100">
                          <a:effectLst/>
                        </a:rPr>
                        <a:t>Algebra I</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88%</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57%</a:t>
                      </a:r>
                    </a:p>
                  </a:txBody>
                  <a:tcPr marL="9525" marR="9525" marT="9525" anchor="b">
                    <a:noFill/>
                  </a:tcPr>
                </a:tc>
                <a:tc>
                  <a:txBody>
                    <a:bodyPr/>
                    <a:lstStyle/>
                    <a:p>
                      <a:pPr algn="ctr" fontAlgn="ctr"/>
                      <a:r>
                        <a:rPr lang="en-US" sz="1100" dirty="0">
                          <a:effectLst/>
                        </a:rPr>
                        <a:t>-31</a:t>
                      </a:r>
                    </a:p>
                  </a:txBody>
                  <a:tcPr marL="9525" marR="9525" marT="9525" anchor="ctr">
                    <a:solidFill>
                      <a:srgbClr val="FFFF00"/>
                    </a:solidFill>
                  </a:tcPr>
                </a:tc>
                <a:tc>
                  <a:txBody>
                    <a:bodyPr/>
                    <a:lstStyle/>
                    <a:p>
                      <a:pPr algn="ctr" fontAlgn="b"/>
                      <a:r>
                        <a:rPr lang="en-US" sz="1100">
                          <a:effectLst/>
                        </a:rPr>
                        <a:t>87%</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46%</a:t>
                      </a:r>
                    </a:p>
                  </a:txBody>
                  <a:tcPr marL="9525" marR="9525" marT="9525" anchor="b">
                    <a:noFill/>
                  </a:tcPr>
                </a:tc>
                <a:tc>
                  <a:txBody>
                    <a:bodyPr/>
                    <a:lstStyle/>
                    <a:p>
                      <a:pPr algn="ctr" fontAlgn="ctr"/>
                      <a:r>
                        <a:rPr lang="en-US" sz="1100" dirty="0">
                          <a:effectLst/>
                        </a:rPr>
                        <a:t>-41</a:t>
                      </a:r>
                    </a:p>
                  </a:txBody>
                  <a:tcPr marL="9525" marR="9525" marT="9525" anchor="ctr">
                    <a:solidFill>
                      <a:srgbClr val="FFFF00"/>
                    </a:solidFill>
                  </a:tcPr>
                </a:tc>
                <a:tc>
                  <a:txBody>
                    <a:bodyPr/>
                    <a:lstStyle/>
                    <a:p>
                      <a:pPr algn="ctr" fontAlgn="b"/>
                      <a:r>
                        <a:rPr lang="en-US" sz="1100">
                          <a:effectLst/>
                        </a:rPr>
                        <a:t>69%</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24%</a:t>
                      </a:r>
                    </a:p>
                  </a:txBody>
                  <a:tcPr marL="9525" marR="9525" marT="9525" anchor="b">
                    <a:noFill/>
                  </a:tcPr>
                </a:tc>
                <a:tc>
                  <a:txBody>
                    <a:bodyPr/>
                    <a:lstStyle/>
                    <a:p>
                      <a:pPr algn="ctr" fontAlgn="ctr"/>
                      <a:r>
                        <a:rPr lang="en-US" sz="1100" dirty="0">
                          <a:effectLst/>
                        </a:rPr>
                        <a:t>-45</a:t>
                      </a: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92%</a:t>
                      </a:r>
                    </a:p>
                  </a:txBody>
                  <a:tcPr marL="9525" marR="9525" marT="9525" anchor="b">
                    <a:noFill/>
                  </a:tcPr>
                </a:tc>
                <a:tc>
                  <a:txBody>
                    <a:bodyPr/>
                    <a:lstStyle/>
                    <a:p>
                      <a:pPr algn="ctr" fontAlgn="ctr"/>
                      <a:r>
                        <a:rPr lang="en-US" sz="1100" dirty="0">
                          <a:effectLst/>
                        </a:rPr>
                        <a:t>-8</a:t>
                      </a:r>
                    </a:p>
                  </a:txBody>
                  <a:tcPr marL="9525" marR="9525" marT="9525" anchor="ctr">
                    <a:solidFill>
                      <a:srgbClr val="FFFF00"/>
                    </a:solidFill>
                  </a:tcPr>
                </a:tc>
                <a:extLst>
                  <a:ext uri="{0D108BD9-81ED-4DB2-BD59-A6C34878D82A}">
                    <a16:rowId xmlns:a16="http://schemas.microsoft.com/office/drawing/2014/main" val="2879218385"/>
                  </a:ext>
                </a:extLst>
              </a:tr>
              <a:tr h="261257">
                <a:tc vMerge="1">
                  <a:txBody>
                    <a:bodyPr/>
                    <a:lstStyle/>
                    <a:p>
                      <a:endParaRPr lang="en-US"/>
                    </a:p>
                  </a:txBody>
                  <a:tcPr/>
                </a:tc>
                <a:tc>
                  <a:txBody>
                    <a:bodyPr/>
                    <a:lstStyle/>
                    <a:p>
                      <a:pPr algn="ctr" fontAlgn="ctr"/>
                      <a:r>
                        <a:rPr lang="en-US" sz="1100">
                          <a:effectLst/>
                        </a:rPr>
                        <a:t>Biology</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77%</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69%</a:t>
                      </a:r>
                    </a:p>
                  </a:txBody>
                  <a:tcPr marL="9525" marR="9525" marT="9525" anchor="ctr">
                    <a:noFill/>
                  </a:tcPr>
                </a:tc>
                <a:tc>
                  <a:txBody>
                    <a:bodyPr/>
                    <a:lstStyle/>
                    <a:p>
                      <a:pPr algn="ctr" fontAlgn="ctr"/>
                      <a:r>
                        <a:rPr lang="en-US" sz="1100">
                          <a:effectLst/>
                        </a:rPr>
                        <a:t>+8</a:t>
                      </a:r>
                    </a:p>
                  </a:txBody>
                  <a:tcPr marL="9525" marR="9525" marT="9525" anchor="ctr">
                    <a:solidFill>
                      <a:schemeClr val="bg1"/>
                    </a:solidFill>
                  </a:tcPr>
                </a:tc>
                <a:tc>
                  <a:txBody>
                    <a:bodyPr/>
                    <a:lstStyle/>
                    <a:p>
                      <a:pPr algn="ctr" fontAlgn="ctr"/>
                      <a:r>
                        <a:rPr lang="en-US" sz="1100">
                          <a:effectLst/>
                        </a:rPr>
                        <a:t>66%</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57%</a:t>
                      </a:r>
                    </a:p>
                  </a:txBody>
                  <a:tcPr marL="9525" marR="9525" marT="9525" anchor="ctr">
                    <a:noFill/>
                  </a:tcPr>
                </a:tc>
                <a:tc>
                  <a:txBody>
                    <a:bodyPr/>
                    <a:lstStyle/>
                    <a:p>
                      <a:pPr algn="ctr" fontAlgn="ctr"/>
                      <a:r>
                        <a:rPr lang="en-US" sz="1100" dirty="0">
                          <a:effectLst/>
                        </a:rPr>
                        <a:t>-9</a:t>
                      </a:r>
                    </a:p>
                  </a:txBody>
                  <a:tcPr marL="9525" marR="9525" marT="9525" anchor="ctr">
                    <a:solidFill>
                      <a:srgbClr val="FFFF00"/>
                    </a:solidFill>
                  </a:tcPr>
                </a:tc>
                <a:tc>
                  <a:txBody>
                    <a:bodyPr/>
                    <a:lstStyle/>
                    <a:p>
                      <a:pPr algn="ctr" fontAlgn="ctr"/>
                      <a:r>
                        <a:rPr lang="en-US" sz="1100">
                          <a:effectLst/>
                        </a:rPr>
                        <a:t>41%</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39%</a:t>
                      </a:r>
                    </a:p>
                  </a:txBody>
                  <a:tcPr marL="9525" marR="9525" marT="9525" anchor="ctr">
                    <a:noFill/>
                  </a:tcPr>
                </a:tc>
                <a:tc>
                  <a:txBody>
                    <a:bodyPr/>
                    <a:lstStyle/>
                    <a:p>
                      <a:pPr algn="ctr" fontAlgn="ctr"/>
                      <a:r>
                        <a:rPr lang="en-US" sz="1100" dirty="0">
                          <a:effectLst/>
                        </a:rPr>
                        <a:t>-2</a:t>
                      </a:r>
                    </a:p>
                  </a:txBody>
                  <a:tcPr marL="9525" marR="9525" marT="9525" anchor="ctr">
                    <a:solidFill>
                      <a:srgbClr val="FFFF00"/>
                    </a:solidFill>
                  </a:tcPr>
                </a:tc>
                <a:tc>
                  <a:txBody>
                    <a:bodyPr/>
                    <a:lstStyle/>
                    <a:p>
                      <a:pPr algn="ctr" fontAlgn="b"/>
                      <a:r>
                        <a:rPr lang="en-US" sz="1100">
                          <a:effectLst/>
                        </a:rPr>
                        <a:t>99%</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99%</a:t>
                      </a:r>
                    </a:p>
                  </a:txBody>
                  <a:tcPr marL="9525" marR="9525" marT="9525" anchor="b">
                    <a:noFill/>
                  </a:tcPr>
                </a:tc>
                <a:tc>
                  <a:txBody>
                    <a:bodyPr/>
                    <a:lstStyle/>
                    <a:p>
                      <a:pPr algn="ctr" fontAlgn="ctr"/>
                      <a:r>
                        <a:rPr lang="en-US" sz="1100">
                          <a:effectLst/>
                        </a:rPr>
                        <a:t>-</a:t>
                      </a:r>
                    </a:p>
                  </a:txBody>
                  <a:tcPr marL="9525" marR="9525" marT="9525" anchor="ctr">
                    <a:noFill/>
                  </a:tcPr>
                </a:tc>
                <a:extLst>
                  <a:ext uri="{0D108BD9-81ED-4DB2-BD59-A6C34878D82A}">
                    <a16:rowId xmlns:a16="http://schemas.microsoft.com/office/drawing/2014/main" val="548077221"/>
                  </a:ext>
                </a:extLst>
              </a:tr>
              <a:tr h="261257">
                <a:tc vMerge="1">
                  <a:txBody>
                    <a:bodyPr/>
                    <a:lstStyle/>
                    <a:p>
                      <a:endParaRPr lang="en-US"/>
                    </a:p>
                  </a:txBody>
                  <a:tcPr/>
                </a:tc>
                <a:tc>
                  <a:txBody>
                    <a:bodyPr/>
                    <a:lstStyle/>
                    <a:p>
                      <a:pPr algn="ctr" fontAlgn="ctr"/>
                      <a:r>
                        <a:rPr lang="en-US" sz="1100">
                          <a:effectLst/>
                        </a:rPr>
                        <a:t>US History</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89%</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76%</a:t>
                      </a:r>
                    </a:p>
                  </a:txBody>
                  <a:tcPr marL="9525" marR="9525" marT="9525" anchor="ctr">
                    <a:noFill/>
                  </a:tcPr>
                </a:tc>
                <a:tc>
                  <a:txBody>
                    <a:bodyPr/>
                    <a:lstStyle/>
                    <a:p>
                      <a:pPr algn="ctr" fontAlgn="ctr"/>
                      <a:r>
                        <a:rPr lang="en-US" sz="1100">
                          <a:effectLst/>
                        </a:rPr>
                        <a:t>+13</a:t>
                      </a:r>
                    </a:p>
                  </a:txBody>
                  <a:tcPr marL="9525" marR="9525" marT="9525" anchor="ctr">
                    <a:solidFill>
                      <a:schemeClr val="bg1"/>
                    </a:solidFill>
                  </a:tcPr>
                </a:tc>
                <a:tc>
                  <a:txBody>
                    <a:bodyPr/>
                    <a:lstStyle/>
                    <a:p>
                      <a:pPr algn="ctr" fontAlgn="ctr"/>
                      <a:r>
                        <a:rPr lang="en-US" sz="1100">
                          <a:effectLst/>
                        </a:rPr>
                        <a:t>70%</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60%</a:t>
                      </a:r>
                    </a:p>
                  </a:txBody>
                  <a:tcPr marL="9525" marR="9525" marT="9525" anchor="ctr">
                    <a:noFill/>
                  </a:tcPr>
                </a:tc>
                <a:tc>
                  <a:txBody>
                    <a:bodyPr/>
                    <a:lstStyle/>
                    <a:p>
                      <a:pPr algn="ctr" fontAlgn="ctr"/>
                      <a:r>
                        <a:rPr lang="en-US" sz="1100">
                          <a:effectLst/>
                        </a:rPr>
                        <a:t>-10</a:t>
                      </a:r>
                    </a:p>
                  </a:txBody>
                  <a:tcPr marL="9525" marR="9525" marT="9525" anchor="ctr">
                    <a:solidFill>
                      <a:srgbClr val="FFFF00"/>
                    </a:solidFill>
                  </a:tcPr>
                </a:tc>
                <a:tc>
                  <a:txBody>
                    <a:bodyPr/>
                    <a:lstStyle/>
                    <a:p>
                      <a:pPr algn="ctr" fontAlgn="ctr"/>
                      <a:r>
                        <a:rPr lang="en-US" sz="1100">
                          <a:effectLst/>
                        </a:rPr>
                        <a:t>45%</a:t>
                      </a:r>
                      <a:endParaRPr lang="en-US" sz="1100">
                        <a:effectLst/>
                        <a:latin typeface="Calibri" panose="020F0502020204030204" pitchFamily="34" charset="0"/>
                      </a:endParaRPr>
                    </a:p>
                  </a:txBody>
                  <a:tcPr marL="9525" marR="9525" marT="9525" anchor="ctr">
                    <a:noFill/>
                  </a:tcPr>
                </a:tc>
                <a:tc>
                  <a:txBody>
                    <a:bodyPr/>
                    <a:lstStyle/>
                    <a:p>
                      <a:pPr algn="ctr" fontAlgn="ctr"/>
                      <a:r>
                        <a:rPr lang="en-US" sz="1100">
                          <a:effectLst/>
                        </a:rPr>
                        <a:t>38%</a:t>
                      </a:r>
                    </a:p>
                  </a:txBody>
                  <a:tcPr marL="9525" marR="9525" marT="9525" anchor="ctr">
                    <a:noFill/>
                  </a:tcPr>
                </a:tc>
                <a:tc>
                  <a:txBody>
                    <a:bodyPr/>
                    <a:lstStyle/>
                    <a:p>
                      <a:pPr algn="ctr" fontAlgn="ctr"/>
                      <a:r>
                        <a:rPr lang="en-US" sz="1100" dirty="0">
                          <a:effectLst/>
                        </a:rPr>
                        <a:t>-7</a:t>
                      </a:r>
                    </a:p>
                  </a:txBody>
                  <a:tcPr marL="9525" marR="9525" marT="9525" anchor="ctr">
                    <a:solidFill>
                      <a:srgbClr val="FFFF00"/>
                    </a:solidFill>
                  </a:tcPr>
                </a:tc>
                <a:tc>
                  <a:txBody>
                    <a:bodyPr/>
                    <a:lstStyle/>
                    <a:p>
                      <a:pPr algn="ctr" fontAlgn="b"/>
                      <a:r>
                        <a:rPr lang="en-US" sz="1100">
                          <a:effectLst/>
                        </a:rPr>
                        <a:t>100%</a:t>
                      </a:r>
                      <a:endParaRPr lang="en-US" sz="1100">
                        <a:effectLst/>
                        <a:latin typeface="Calibri" panose="020F0502020204030204" pitchFamily="34" charset="0"/>
                      </a:endParaRPr>
                    </a:p>
                  </a:txBody>
                  <a:tcPr marL="9525" marR="9525" marT="9525" anchor="b">
                    <a:noFill/>
                  </a:tcPr>
                </a:tc>
                <a:tc>
                  <a:txBody>
                    <a:bodyPr/>
                    <a:lstStyle/>
                    <a:p>
                      <a:pPr algn="ctr" fontAlgn="b"/>
                      <a:r>
                        <a:rPr lang="en-US" sz="1100">
                          <a:effectLst/>
                        </a:rPr>
                        <a:t>100%</a:t>
                      </a:r>
                    </a:p>
                  </a:txBody>
                  <a:tcPr marL="9525" marR="9525" marT="9525" anchor="b">
                    <a:noFill/>
                  </a:tcPr>
                </a:tc>
                <a:tc>
                  <a:txBody>
                    <a:bodyPr/>
                    <a:lstStyle/>
                    <a:p>
                      <a:pPr algn="ctr" fontAlgn="ctr"/>
                      <a:r>
                        <a:rPr lang="en-US" sz="1100" dirty="0">
                          <a:effectLst/>
                        </a:rPr>
                        <a:t>-</a:t>
                      </a:r>
                    </a:p>
                  </a:txBody>
                  <a:tcPr marL="9525" marR="9525" marT="9525" anchor="ctr">
                    <a:noFill/>
                  </a:tcPr>
                </a:tc>
                <a:extLst>
                  <a:ext uri="{0D108BD9-81ED-4DB2-BD59-A6C34878D82A}">
                    <a16:rowId xmlns:a16="http://schemas.microsoft.com/office/drawing/2014/main" val="2658773728"/>
                  </a:ext>
                </a:extLst>
              </a:tr>
            </a:tbl>
          </a:graphicData>
        </a:graphic>
      </p:graphicFrame>
      <p:sp>
        <p:nvSpPr>
          <p:cNvPr id="2" name="TextBox 1">
            <a:extLst>
              <a:ext uri="{FF2B5EF4-FFF2-40B4-BE49-F238E27FC236}">
                <a16:creationId xmlns:a16="http://schemas.microsoft.com/office/drawing/2014/main" id="{6087C368-60C9-4752-AE19-1CF125E44FAD}"/>
              </a:ext>
            </a:extLst>
          </p:cNvPr>
          <p:cNvSpPr txBox="1"/>
          <p:nvPr/>
        </p:nvSpPr>
        <p:spPr>
          <a:xfrm>
            <a:off x="472296" y="3856623"/>
            <a:ext cx="38430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000"/>
          </a:p>
        </p:txBody>
      </p:sp>
      <p:sp>
        <p:nvSpPr>
          <p:cNvPr id="3" name="Slide Number Placeholder 2">
            <a:extLst>
              <a:ext uri="{FF2B5EF4-FFF2-40B4-BE49-F238E27FC236}">
                <a16:creationId xmlns:a16="http://schemas.microsoft.com/office/drawing/2014/main" id="{7FA38D28-2BB6-5E42-825A-0D038F5209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1454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RSSP: Understanding Stakeholder Needs</a:t>
            </a:r>
            <a:endParaRPr dirty="0"/>
          </a:p>
        </p:txBody>
      </p:sp>
      <p:graphicFrame>
        <p:nvGraphicFramePr>
          <p:cNvPr id="147" name="Google Shape;147;p24"/>
          <p:cNvGraphicFramePr/>
          <p:nvPr/>
        </p:nvGraphicFramePr>
        <p:xfrm>
          <a:off x="1005800" y="1741275"/>
          <a:ext cx="7826525" cy="3090592"/>
        </p:xfrm>
        <a:graphic>
          <a:graphicData uri="http://schemas.openxmlformats.org/drawingml/2006/table">
            <a:tbl>
              <a:tblPr>
                <a:noFill/>
                <a:tableStyleId>{0EC3A6B8-E0C7-4096-BEB1-255010F27680}</a:tableStyleId>
              </a:tblPr>
              <a:tblGrid>
                <a:gridCol w="3085700">
                  <a:extLst>
                    <a:ext uri="{9D8B030D-6E8A-4147-A177-3AD203B41FA5}">
                      <a16:colId xmlns:a16="http://schemas.microsoft.com/office/drawing/2014/main" val="20000"/>
                    </a:ext>
                  </a:extLst>
                </a:gridCol>
                <a:gridCol w="4740825">
                  <a:extLst>
                    <a:ext uri="{9D8B030D-6E8A-4147-A177-3AD203B41FA5}">
                      <a16:colId xmlns:a16="http://schemas.microsoft.com/office/drawing/2014/main" val="20001"/>
                    </a:ext>
                  </a:extLst>
                </a:gridCol>
              </a:tblGrid>
              <a:tr h="2105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will we organize ourselves to do this work?</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600">
                <a:tc>
                  <a:txBody>
                    <a:bodyPr/>
                    <a:lstStyle/>
                    <a:p>
                      <a:pPr marL="0" lvl="0" indent="0" algn="ctr" rtl="0">
                        <a:lnSpc>
                          <a:spcPct val="115000"/>
                        </a:lnSpc>
                        <a:spcBef>
                          <a:spcPts val="0"/>
                        </a:spcBef>
                        <a:spcAft>
                          <a:spcPts val="0"/>
                        </a:spcAft>
                        <a:buNone/>
                      </a:pPr>
                      <a:r>
                        <a:rPr lang="en" sz="1200" dirty="0">
                          <a:solidFill>
                            <a:srgbClr val="FFFFFF"/>
                          </a:solidFill>
                          <a:latin typeface="Barlow"/>
                          <a:ea typeface="Barlow"/>
                          <a:cs typeface="Barlow"/>
                          <a:sym typeface="Barlow"/>
                        </a:rPr>
                        <a:t>2. Understand Stakeholder Needs</a:t>
                      </a:r>
                      <a:endParaRPr sz="1200" dirty="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86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dirty="0">
                          <a:latin typeface="Barlow"/>
                          <a:ea typeface="Barlow"/>
                          <a:cs typeface="Barlow"/>
                          <a:sym typeface="Barlow"/>
                        </a:rPr>
                        <a:t>What have we decided and why?</a:t>
                      </a:r>
                      <a:endParaRPr sz="1200" b="1" dirty="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 name="Google Shape;342;p51">
            <a:extLst>
              <a:ext uri="{FF2B5EF4-FFF2-40B4-BE49-F238E27FC236}">
                <a16:creationId xmlns:a16="http://schemas.microsoft.com/office/drawing/2014/main" id="{2D72477B-D49C-3746-A8B8-BCB07B281EA1}"/>
              </a:ext>
            </a:extLst>
          </p:cNvPr>
          <p:cNvSpPr/>
          <p:nvPr/>
        </p:nvSpPr>
        <p:spPr>
          <a:xfrm>
            <a:off x="239352" y="2778066"/>
            <a:ext cx="646500" cy="382500"/>
          </a:xfrm>
          <a:prstGeom prst="homePlate">
            <a:avLst>
              <a:gd name="adj" fmla="val 50000"/>
            </a:avLst>
          </a:prstGeom>
          <a:solidFill>
            <a:srgbClr val="F4C50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D11EF7D4-DBD2-264B-A11A-6F66074CD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4226626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135172" y="500925"/>
            <a:ext cx="8849802"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Understanding Stakeholder Needs: Stakeholder Input</a:t>
            </a:r>
            <a:endParaRPr dirty="0"/>
          </a:p>
        </p:txBody>
      </p:sp>
      <p:sp>
        <p:nvSpPr>
          <p:cNvPr id="123" name="Google Shape;123;p21"/>
          <p:cNvSpPr txBox="1"/>
          <p:nvPr/>
        </p:nvSpPr>
        <p:spPr>
          <a:xfrm>
            <a:off x="482738" y="1272638"/>
            <a:ext cx="8349587" cy="4339619"/>
          </a:xfrm>
          <a:prstGeom prst="rect">
            <a:avLst/>
          </a:prstGeom>
          <a:noFill/>
          <a:ln>
            <a:noFill/>
          </a:ln>
        </p:spPr>
        <p:txBody>
          <a:bodyPr spcFirstLastPara="1" wrap="square" lIns="91425" tIns="91425" rIns="91425" bIns="91425" anchor="t" anchorCtr="0">
            <a:spAutoFit/>
          </a:bodyPr>
          <a:lstStyle/>
          <a:p>
            <a:pPr>
              <a:spcAft>
                <a:spcPts val="1000"/>
              </a:spcAft>
            </a:pPr>
            <a:r>
              <a:rPr lang="en-US" sz="2000">
                <a:latin typeface="Roboto"/>
                <a:ea typeface="Roboto"/>
                <a:cs typeface="Roboto"/>
                <a:sym typeface="Roboto"/>
              </a:rPr>
              <a:t>We surveyed parents, students, staff and our board of trustees to gather </a:t>
            </a:r>
            <a:r>
              <a:rPr lang="en-US" sz="2000" dirty="0">
                <a:latin typeface="Roboto"/>
                <a:ea typeface="Roboto"/>
                <a:cs typeface="Roboto"/>
                <a:sym typeface="Roboto"/>
              </a:rPr>
              <a:t>their input to determine priority areas on which our district should allocate time, energy and resources. The goal was to gather their input to help determine how to safely reopen and sustain the safe operation of our district and to address the impact of the coronavirus pandemic on our district’ students.</a:t>
            </a:r>
          </a:p>
          <a:p>
            <a:pPr lvl="0">
              <a:spcAft>
                <a:spcPts val="1000"/>
              </a:spcAft>
            </a:pPr>
            <a:r>
              <a:rPr lang="en" sz="2000" dirty="0">
                <a:latin typeface="Roboto"/>
                <a:ea typeface="Roboto"/>
                <a:cs typeface="Roboto"/>
                <a:sym typeface="Roboto"/>
              </a:rPr>
              <a:t>We had:</a:t>
            </a:r>
          </a:p>
          <a:p>
            <a:pPr marL="342900" lvl="0" indent="-342900">
              <a:spcAft>
                <a:spcPts val="1000"/>
              </a:spcAft>
              <a:buFont typeface="Arial" panose="020B0604020202020204" pitchFamily="34" charset="0"/>
              <a:buChar char="•"/>
            </a:pPr>
            <a:r>
              <a:rPr lang="en" sz="2000" dirty="0">
                <a:latin typeface="Roboto"/>
                <a:ea typeface="Roboto"/>
                <a:cs typeface="Roboto"/>
                <a:sym typeface="Roboto"/>
              </a:rPr>
              <a:t>1,268 employees and community members</a:t>
            </a:r>
          </a:p>
          <a:p>
            <a:pPr marL="342900" lvl="0" indent="-342900">
              <a:spcAft>
                <a:spcPts val="1000"/>
              </a:spcAft>
              <a:buFont typeface="Arial" panose="020B0604020202020204" pitchFamily="34" charset="0"/>
              <a:buChar char="•"/>
            </a:pPr>
            <a:r>
              <a:rPr lang="en" sz="2000" dirty="0">
                <a:latin typeface="Roboto"/>
                <a:ea typeface="Roboto"/>
                <a:cs typeface="Roboto"/>
                <a:sym typeface="Roboto"/>
              </a:rPr>
              <a:t>1,396 parents </a:t>
            </a:r>
          </a:p>
          <a:p>
            <a:pPr marL="342900" lvl="0" indent="-342900">
              <a:spcAft>
                <a:spcPts val="1000"/>
              </a:spcAft>
              <a:buFont typeface="Arial" panose="020B0604020202020204" pitchFamily="34" charset="0"/>
              <a:buChar char="•"/>
            </a:pPr>
            <a:r>
              <a:rPr lang="en" sz="2000" dirty="0">
                <a:latin typeface="Roboto"/>
                <a:ea typeface="Roboto"/>
                <a:cs typeface="Roboto"/>
                <a:sym typeface="Roboto"/>
              </a:rPr>
              <a:t>196 students</a:t>
            </a:r>
          </a:p>
          <a:p>
            <a:pPr marL="342900" lvl="0" indent="-342900" algn="l" rtl="0">
              <a:spcBef>
                <a:spcPts val="0"/>
              </a:spcBef>
              <a:spcAft>
                <a:spcPts val="1000"/>
              </a:spcAft>
              <a:buFont typeface="Arial" panose="020B0604020202020204" pitchFamily="34" charset="0"/>
              <a:buChar char="•"/>
            </a:pPr>
            <a:endParaRPr lang="en" sz="2000" dirty="0">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9D42CF7B-2FF1-0C42-AAF7-181ACADFC7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3494863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3981125" y="922450"/>
            <a:ext cx="4677000" cy="84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rPr>
              <a:t>Staff Survey Data</a:t>
            </a:r>
            <a:endParaRPr dirty="0">
              <a:solidFill>
                <a:schemeClr val="dk1"/>
              </a:solidFill>
            </a:endParaRPr>
          </a:p>
        </p:txBody>
      </p:sp>
      <p:pic>
        <p:nvPicPr>
          <p:cNvPr id="79" name="Google Shape;79;p15"/>
          <p:cNvPicPr preferRelativeResize="0"/>
          <p:nvPr/>
        </p:nvPicPr>
        <p:blipFill>
          <a:blip r:embed="rId3">
            <a:alphaModFix/>
          </a:blip>
          <a:stretch>
            <a:fillRect/>
          </a:stretch>
        </p:blipFill>
        <p:spPr>
          <a:xfrm>
            <a:off x="1631600" y="1549225"/>
            <a:ext cx="1593800" cy="1593800"/>
          </a:xfrm>
          <a:prstGeom prst="rect">
            <a:avLst/>
          </a:prstGeom>
          <a:noFill/>
          <a:ln>
            <a:noFill/>
          </a:ln>
        </p:spPr>
      </p:pic>
    </p:spTree>
    <p:extLst>
      <p:ext uri="{BB962C8B-B14F-4D97-AF65-F5344CB8AC3E}">
        <p14:creationId xmlns:p14="http://schemas.microsoft.com/office/powerpoint/2010/main" val="228843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b="1" dirty="0"/>
              <a:t>District Overview</a:t>
            </a:r>
            <a:endParaRPr lang="en-US" sz="2500" b="1" dirty="0"/>
          </a:p>
        </p:txBody>
      </p:sp>
      <p:sp>
        <p:nvSpPr>
          <p:cNvPr id="97" name="Google Shape;97;p18"/>
          <p:cNvSpPr txBox="1"/>
          <p:nvPr/>
        </p:nvSpPr>
        <p:spPr>
          <a:xfrm>
            <a:off x="145038" y="1424794"/>
            <a:ext cx="8690735" cy="270840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b="1" u="sng" dirty="0">
                <a:solidFill>
                  <a:schemeClr val="dk1"/>
                </a:solidFill>
                <a:latin typeface="Merriweather"/>
                <a:ea typeface="Roboto"/>
                <a:cs typeface="Roboto"/>
                <a:sym typeface="Roboto"/>
              </a:rPr>
              <a:t>Vision</a:t>
            </a:r>
            <a:endParaRPr lang="en-US" sz="2000" b="1" u="sng" dirty="0">
              <a:solidFill>
                <a:schemeClr val="dk1"/>
              </a:solidFill>
              <a:latin typeface="Merriweather"/>
              <a:ea typeface="Roboto"/>
              <a:cs typeface="Roboto"/>
            </a:endParaRPr>
          </a:p>
          <a:p>
            <a:pPr marL="0" lvl="0" indent="0" algn="ctr" rtl="0">
              <a:spcBef>
                <a:spcPts val="0"/>
              </a:spcBef>
              <a:spcAft>
                <a:spcPts val="0"/>
              </a:spcAft>
              <a:buNone/>
            </a:pPr>
            <a:endParaRPr dirty="0">
              <a:latin typeface="Merriweather"/>
              <a:ea typeface="Roboto"/>
              <a:cs typeface="Roboto"/>
            </a:endParaRPr>
          </a:p>
          <a:p>
            <a:pPr marL="0" lvl="0" indent="0" algn="ctr" rtl="0">
              <a:spcBef>
                <a:spcPts val="0"/>
              </a:spcBef>
              <a:spcAft>
                <a:spcPts val="0"/>
              </a:spcAft>
              <a:buNone/>
            </a:pPr>
            <a:r>
              <a:rPr lang="en" b="1" i="1" dirty="0">
                <a:solidFill>
                  <a:srgbClr val="4D5156"/>
                </a:solidFill>
                <a:highlight>
                  <a:srgbClr val="FFFFFF"/>
                </a:highlight>
                <a:latin typeface="Merriweather"/>
                <a:ea typeface="Roboto"/>
                <a:cs typeface="Roboto"/>
                <a:sym typeface="Roboto"/>
              </a:rPr>
              <a:t>“​Educational Excellence is the Right of Every Student.”</a:t>
            </a:r>
            <a:endParaRPr b="1" i="1" dirty="0">
              <a:latin typeface="Merriweather"/>
              <a:ea typeface="Roboto"/>
              <a:cs typeface="Roboto"/>
            </a:endParaRPr>
          </a:p>
          <a:p>
            <a:pPr marL="0" lvl="0" indent="0" algn="ctr" rtl="0">
              <a:spcBef>
                <a:spcPts val="0"/>
              </a:spcBef>
              <a:spcAft>
                <a:spcPts val="0"/>
              </a:spcAft>
              <a:buNone/>
            </a:pPr>
            <a:endParaRPr dirty="0">
              <a:latin typeface="Merriweather"/>
              <a:ea typeface="Roboto"/>
              <a:cs typeface="Roboto"/>
            </a:endParaRPr>
          </a:p>
          <a:p>
            <a:pPr marL="0" lvl="0" indent="0" algn="ctr" rtl="0">
              <a:spcBef>
                <a:spcPts val="0"/>
              </a:spcBef>
              <a:spcAft>
                <a:spcPts val="0"/>
              </a:spcAft>
              <a:buNone/>
            </a:pPr>
            <a:r>
              <a:rPr lang="en" sz="2000" b="1" u="sng" dirty="0">
                <a:solidFill>
                  <a:schemeClr val="dk1"/>
                </a:solidFill>
                <a:latin typeface="Merriweather"/>
                <a:ea typeface="Roboto"/>
                <a:cs typeface="Roboto"/>
                <a:sym typeface="Roboto"/>
              </a:rPr>
              <a:t>Mission</a:t>
            </a:r>
            <a:endParaRPr sz="2000" b="1" u="sng" dirty="0">
              <a:solidFill>
                <a:schemeClr val="dk1"/>
              </a:solidFill>
              <a:latin typeface="Merriweather"/>
              <a:ea typeface="Roboto"/>
              <a:cs typeface="Roboto"/>
              <a:sym typeface="Roboto"/>
            </a:endParaRPr>
          </a:p>
          <a:p>
            <a:pPr marL="0" lvl="0" indent="0" algn="ctr" rtl="0">
              <a:spcBef>
                <a:spcPts val="0"/>
              </a:spcBef>
              <a:spcAft>
                <a:spcPts val="0"/>
              </a:spcAft>
              <a:buNone/>
            </a:pPr>
            <a:endParaRPr sz="1200" b="1" dirty="0">
              <a:solidFill>
                <a:srgbClr val="202124"/>
              </a:solidFill>
              <a:highlight>
                <a:srgbClr val="FFFFFF"/>
              </a:highlight>
              <a:latin typeface="Roboto"/>
              <a:ea typeface="Roboto"/>
              <a:cs typeface="Roboto"/>
              <a:sym typeface="Roboto"/>
            </a:endParaRPr>
          </a:p>
          <a:p>
            <a:pPr marL="0" lvl="0" indent="0" algn="ctr" rtl="0">
              <a:spcBef>
                <a:spcPts val="0"/>
              </a:spcBef>
              <a:spcAft>
                <a:spcPts val="0"/>
              </a:spcAft>
              <a:buNone/>
            </a:pPr>
            <a:r>
              <a:rPr lang="en" dirty="0">
                <a:solidFill>
                  <a:srgbClr val="202124"/>
                </a:solidFill>
                <a:highlight>
                  <a:srgbClr val="FFFFFF"/>
                </a:highlight>
                <a:latin typeface="Merriweather"/>
                <a:ea typeface="Roboto"/>
                <a:cs typeface="Roboto"/>
                <a:sym typeface="Roboto"/>
              </a:rPr>
              <a:t>La Joya Independent School District is committed to providing Educational Excellence through rigor, relevance, relationships and personal responsibility. We are the integral part of learning where students become successful and productive contributors to our global society. We embrace, with passion, the commitment to continuous improvement, collaboration and accountability that will allow our students to imprint the world.</a:t>
            </a:r>
            <a:endParaRPr sz="1600" dirty="0">
              <a:latin typeface="Merriweather"/>
              <a:ea typeface="Roboto"/>
              <a:cs typeface="Roboto"/>
              <a:sym typeface="Roboto"/>
            </a:endParaRPr>
          </a:p>
        </p:txBody>
      </p:sp>
      <p:pic>
        <p:nvPicPr>
          <p:cNvPr id="98" name="Google Shape;98;p18"/>
          <p:cNvPicPr preferRelativeResize="0"/>
          <p:nvPr/>
        </p:nvPicPr>
        <p:blipFill>
          <a:blip r:embed="rId3">
            <a:alphaModFix/>
          </a:blip>
          <a:stretch>
            <a:fillRect/>
          </a:stretch>
        </p:blipFill>
        <p:spPr>
          <a:xfrm>
            <a:off x="4210721" y="4163354"/>
            <a:ext cx="909825" cy="909825"/>
          </a:xfrm>
          <a:prstGeom prst="rect">
            <a:avLst/>
          </a:prstGeom>
          <a:noFill/>
          <a:ln>
            <a:noFill/>
          </a:ln>
        </p:spPr>
      </p:pic>
      <p:sp>
        <p:nvSpPr>
          <p:cNvPr id="2" name="Slide Number Placeholder 1">
            <a:extLst>
              <a:ext uri="{FF2B5EF4-FFF2-40B4-BE49-F238E27FC236}">
                <a16:creationId xmlns:a16="http://schemas.microsoft.com/office/drawing/2014/main" id="{C8B41856-E731-0D45-A813-FC91C84427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Staff Responses</a:t>
            </a:r>
            <a:endParaRPr dirty="0"/>
          </a:p>
        </p:txBody>
      </p:sp>
      <p:sp>
        <p:nvSpPr>
          <p:cNvPr id="2" name="Rectangle 1"/>
          <p:cNvSpPr/>
          <p:nvPr/>
        </p:nvSpPr>
        <p:spPr>
          <a:xfrm>
            <a:off x="444137" y="1679903"/>
            <a:ext cx="8190411" cy="1600438"/>
          </a:xfrm>
          <a:prstGeom prst="rect">
            <a:avLst/>
          </a:prstGeom>
        </p:spPr>
        <p:txBody>
          <a:bodyPr wrap="square" lIns="91440" tIns="45720" rIns="91440" bIns="45720" anchor="t">
            <a:spAutoFit/>
          </a:bodyPr>
          <a:lstStyle/>
          <a:p>
            <a:r>
              <a:rPr lang="en-US">
                <a:solidFill>
                  <a:srgbClr val="202124"/>
                </a:solidFill>
                <a:latin typeface="Merriweather"/>
              </a:rPr>
              <a:t>When asked what the top issues currently facing students and our district during the COVID-19 pandemic?</a:t>
            </a:r>
          </a:p>
          <a:p>
            <a:endParaRPr lang="en-US" dirty="0">
              <a:solidFill>
                <a:srgbClr val="202124"/>
              </a:solidFill>
              <a:latin typeface="Merriweather"/>
            </a:endParaRPr>
          </a:p>
          <a:p>
            <a:r>
              <a:rPr lang="en-US">
                <a:solidFill>
                  <a:srgbClr val="202124"/>
                </a:solidFill>
                <a:latin typeface="Merriweather"/>
              </a:rPr>
              <a:t>The top three concerns were:</a:t>
            </a:r>
          </a:p>
          <a:p>
            <a:pPr marL="285750" indent="-285750">
              <a:buFont typeface="Arial" panose="020B0604020202020204" pitchFamily="34" charset="0"/>
              <a:buChar char="•"/>
            </a:pPr>
            <a:r>
              <a:rPr lang="en-US">
                <a:solidFill>
                  <a:srgbClr val="202124"/>
                </a:solidFill>
                <a:latin typeface="Merriweather"/>
              </a:rPr>
              <a:t>Connectivity Issues</a:t>
            </a:r>
          </a:p>
          <a:p>
            <a:pPr marL="285750" indent="-285750">
              <a:buFont typeface="Arial" panose="020B0604020202020204" pitchFamily="34" charset="0"/>
              <a:buChar char="•"/>
            </a:pPr>
            <a:r>
              <a:rPr lang="en-US">
                <a:solidFill>
                  <a:srgbClr val="202124"/>
                </a:solidFill>
                <a:latin typeface="Merriweather"/>
              </a:rPr>
              <a:t>Learning gaps</a:t>
            </a:r>
          </a:p>
          <a:p>
            <a:pPr marL="285750" indent="-285750">
              <a:buFont typeface="Arial" panose="020B0604020202020204" pitchFamily="34" charset="0"/>
              <a:buChar char="•"/>
            </a:pPr>
            <a:r>
              <a:rPr lang="en-US">
                <a:solidFill>
                  <a:srgbClr val="202124"/>
                </a:solidFill>
                <a:latin typeface="Merriweather"/>
              </a:rPr>
              <a:t>Social-Emotional Wellness</a:t>
            </a:r>
            <a:endParaRPr lang="en-US">
              <a:latin typeface="Merriweather"/>
            </a:endParaRPr>
          </a:p>
        </p:txBody>
      </p:sp>
      <p:sp>
        <p:nvSpPr>
          <p:cNvPr id="3" name="Slide Number Placeholder 2">
            <a:extLst>
              <a:ext uri="{FF2B5EF4-FFF2-40B4-BE49-F238E27FC236}">
                <a16:creationId xmlns:a16="http://schemas.microsoft.com/office/drawing/2014/main" id="{A4A2533B-40A4-B34C-9EF9-07967A6488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72082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Staff Responses</a:t>
            </a:r>
            <a:endParaRPr dirty="0"/>
          </a:p>
        </p:txBody>
      </p:sp>
      <p:pic>
        <p:nvPicPr>
          <p:cNvPr id="4" name="Picture 3"/>
          <p:cNvPicPr>
            <a:picLocks noChangeAspect="1"/>
          </p:cNvPicPr>
          <p:nvPr/>
        </p:nvPicPr>
        <p:blipFill rotWithShape="1">
          <a:blip r:embed="rId3"/>
          <a:srcRect l="30288" t="30470" r="33365" b="38761"/>
          <a:stretch/>
        </p:blipFill>
        <p:spPr>
          <a:xfrm>
            <a:off x="844062" y="1565032"/>
            <a:ext cx="6646984" cy="3165230"/>
          </a:xfrm>
          <a:prstGeom prst="rect">
            <a:avLst/>
          </a:prstGeom>
        </p:spPr>
      </p:pic>
      <p:sp>
        <p:nvSpPr>
          <p:cNvPr id="2" name="Slide Number Placeholder 1">
            <a:extLst>
              <a:ext uri="{FF2B5EF4-FFF2-40B4-BE49-F238E27FC236}">
                <a16:creationId xmlns:a16="http://schemas.microsoft.com/office/drawing/2014/main" id="{DB23D1DA-9D68-1545-AAB2-1EBCB4BDA4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Tree>
    <p:extLst>
      <p:ext uri="{BB962C8B-B14F-4D97-AF65-F5344CB8AC3E}">
        <p14:creationId xmlns:p14="http://schemas.microsoft.com/office/powerpoint/2010/main" val="999644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Staff Responses</a:t>
            </a:r>
            <a:endParaRPr dirty="0"/>
          </a:p>
        </p:txBody>
      </p:sp>
      <p:sp>
        <p:nvSpPr>
          <p:cNvPr id="2" name="Rectangle 1"/>
          <p:cNvSpPr/>
          <p:nvPr/>
        </p:nvSpPr>
        <p:spPr>
          <a:xfrm>
            <a:off x="473991" y="1723318"/>
            <a:ext cx="8190411" cy="2246769"/>
          </a:xfrm>
          <a:prstGeom prst="rect">
            <a:avLst/>
          </a:prstGeom>
        </p:spPr>
        <p:txBody>
          <a:bodyPr wrap="square" lIns="91440" tIns="45720" rIns="91440" bIns="45720" anchor="t">
            <a:spAutoFit/>
          </a:bodyPr>
          <a:lstStyle/>
          <a:p>
            <a:r>
              <a:rPr lang="en-US" sz="2000">
                <a:solidFill>
                  <a:srgbClr val="202124"/>
                </a:solidFill>
                <a:latin typeface="Merriweather"/>
              </a:rPr>
              <a:t>When asked </a:t>
            </a:r>
            <a:r>
              <a:rPr lang="en-US" sz="2000">
                <a:latin typeface="Merriweather"/>
              </a:rPr>
              <a:t>on which demographic group our district should prioritize supports? </a:t>
            </a:r>
          </a:p>
          <a:p>
            <a:endParaRPr lang="en-US" sz="2000" dirty="0">
              <a:solidFill>
                <a:srgbClr val="202124"/>
              </a:solidFill>
              <a:latin typeface="Merriweather"/>
            </a:endParaRPr>
          </a:p>
          <a:p>
            <a:r>
              <a:rPr lang="en-US" sz="2000">
                <a:solidFill>
                  <a:srgbClr val="202124"/>
                </a:solidFill>
                <a:latin typeface="Merriweather"/>
              </a:rPr>
              <a:t>The top three responses were:</a:t>
            </a:r>
          </a:p>
          <a:p>
            <a:pPr marL="285750" indent="-285750">
              <a:buFont typeface="Arial" panose="020B0604020202020204" pitchFamily="34" charset="0"/>
              <a:buChar char="•"/>
            </a:pPr>
            <a:r>
              <a:rPr lang="en-US" sz="2000">
                <a:solidFill>
                  <a:srgbClr val="202124"/>
                </a:solidFill>
                <a:latin typeface="Merriweather"/>
              </a:rPr>
              <a:t>Low-Income students</a:t>
            </a:r>
          </a:p>
          <a:p>
            <a:pPr marL="285750" indent="-285750">
              <a:buFont typeface="Arial" panose="020B0604020202020204" pitchFamily="34" charset="0"/>
              <a:buChar char="•"/>
            </a:pPr>
            <a:r>
              <a:rPr lang="en-US" sz="2000">
                <a:solidFill>
                  <a:srgbClr val="202124"/>
                </a:solidFill>
                <a:latin typeface="Merriweather"/>
              </a:rPr>
              <a:t>English Language Learners</a:t>
            </a:r>
          </a:p>
          <a:p>
            <a:pPr marL="285750" indent="-285750">
              <a:buFont typeface="Arial" panose="020B0604020202020204" pitchFamily="34" charset="0"/>
              <a:buChar char="•"/>
            </a:pPr>
            <a:r>
              <a:rPr lang="en-US" sz="2000">
                <a:solidFill>
                  <a:srgbClr val="202124"/>
                </a:solidFill>
                <a:latin typeface="Merriweather"/>
              </a:rPr>
              <a:t>Students with Disabilities</a:t>
            </a:r>
            <a:endParaRPr lang="en-US" sz="1600">
              <a:latin typeface="Merriweather"/>
            </a:endParaRPr>
          </a:p>
        </p:txBody>
      </p:sp>
      <p:sp>
        <p:nvSpPr>
          <p:cNvPr id="3" name="Slide Number Placeholder 2">
            <a:extLst>
              <a:ext uri="{FF2B5EF4-FFF2-40B4-BE49-F238E27FC236}">
                <a16:creationId xmlns:a16="http://schemas.microsoft.com/office/drawing/2014/main" id="{FF6FA219-7AC5-6149-B5CC-B78481328A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2552629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Staff Responses</a:t>
            </a:r>
            <a:endParaRPr dirty="0"/>
          </a:p>
        </p:txBody>
      </p:sp>
      <p:pic>
        <p:nvPicPr>
          <p:cNvPr id="3" name="Picture 2"/>
          <p:cNvPicPr>
            <a:picLocks noChangeAspect="1"/>
          </p:cNvPicPr>
          <p:nvPr/>
        </p:nvPicPr>
        <p:blipFill rotWithShape="1">
          <a:blip r:embed="rId3"/>
          <a:srcRect l="30577" t="33034" r="31635" b="36197"/>
          <a:stretch/>
        </p:blipFill>
        <p:spPr>
          <a:xfrm>
            <a:off x="1116648" y="1494693"/>
            <a:ext cx="6910754" cy="3165232"/>
          </a:xfrm>
          <a:prstGeom prst="rect">
            <a:avLst/>
          </a:prstGeom>
        </p:spPr>
      </p:pic>
      <p:sp>
        <p:nvSpPr>
          <p:cNvPr id="2" name="Slide Number Placeholder 1">
            <a:extLst>
              <a:ext uri="{FF2B5EF4-FFF2-40B4-BE49-F238E27FC236}">
                <a16:creationId xmlns:a16="http://schemas.microsoft.com/office/drawing/2014/main" id="{31A34CF4-E6BE-8947-AC7D-D3AE69DF71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1595443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Staff Responses</a:t>
            </a:r>
            <a:endParaRPr dirty="0"/>
          </a:p>
        </p:txBody>
      </p:sp>
      <p:pic>
        <p:nvPicPr>
          <p:cNvPr id="2" name="Picture 1"/>
          <p:cNvPicPr>
            <a:picLocks noChangeAspect="1"/>
          </p:cNvPicPr>
          <p:nvPr/>
        </p:nvPicPr>
        <p:blipFill rotWithShape="1">
          <a:blip r:embed="rId3"/>
          <a:srcRect l="30577" t="35085" r="32500" b="34145"/>
          <a:stretch/>
        </p:blipFill>
        <p:spPr>
          <a:xfrm>
            <a:off x="1195779" y="1512277"/>
            <a:ext cx="6752492" cy="3165231"/>
          </a:xfrm>
          <a:prstGeom prst="rect">
            <a:avLst/>
          </a:prstGeom>
        </p:spPr>
      </p:pic>
      <p:sp>
        <p:nvSpPr>
          <p:cNvPr id="3" name="Slide Number Placeholder 2">
            <a:extLst>
              <a:ext uri="{FF2B5EF4-FFF2-40B4-BE49-F238E27FC236}">
                <a16:creationId xmlns:a16="http://schemas.microsoft.com/office/drawing/2014/main" id="{1F293C03-D803-5E4D-A796-CBA286B229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1778620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Staff Responses</a:t>
            </a:r>
            <a:endParaRPr dirty="0"/>
          </a:p>
        </p:txBody>
      </p:sp>
      <p:sp>
        <p:nvSpPr>
          <p:cNvPr id="4" name="Rectangle 3"/>
          <p:cNvSpPr/>
          <p:nvPr/>
        </p:nvSpPr>
        <p:spPr>
          <a:xfrm>
            <a:off x="444137" y="1679903"/>
            <a:ext cx="8190411" cy="2862322"/>
          </a:xfrm>
          <a:prstGeom prst="rect">
            <a:avLst/>
          </a:prstGeom>
        </p:spPr>
        <p:txBody>
          <a:bodyPr wrap="square" lIns="91440" tIns="45720" rIns="91440" bIns="45720" anchor="t">
            <a:spAutoFit/>
          </a:bodyPr>
          <a:lstStyle/>
          <a:p>
            <a:r>
              <a:rPr lang="en-US" sz="2000">
                <a:latin typeface="Merriweather"/>
              </a:rPr>
              <a:t>In the area of safety, when asked on what strategies our district should prioritize?</a:t>
            </a:r>
          </a:p>
          <a:p>
            <a:endParaRPr lang="en-US" sz="2000" dirty="0">
              <a:solidFill>
                <a:srgbClr val="202124"/>
              </a:solidFill>
              <a:latin typeface="Merriweather"/>
            </a:endParaRPr>
          </a:p>
          <a:p>
            <a:r>
              <a:rPr lang="en-US" sz="2000">
                <a:solidFill>
                  <a:srgbClr val="202124"/>
                </a:solidFill>
                <a:latin typeface="Merriweather"/>
              </a:rPr>
              <a:t>The top three responses were:</a:t>
            </a:r>
          </a:p>
          <a:p>
            <a:pPr marL="285750" indent="-285750">
              <a:buFont typeface="Arial" panose="020B0604020202020204" pitchFamily="34" charset="0"/>
              <a:buChar char="•"/>
            </a:pPr>
            <a:r>
              <a:rPr lang="en-US" sz="2000">
                <a:solidFill>
                  <a:srgbClr val="202124"/>
                </a:solidFill>
                <a:latin typeface="Merriweather"/>
              </a:rPr>
              <a:t>Purchasing supplies to clean and sanitize schools</a:t>
            </a:r>
          </a:p>
          <a:p>
            <a:pPr marL="285750" indent="-285750">
              <a:buFont typeface="Arial" panose="020B0604020202020204" pitchFamily="34" charset="0"/>
              <a:buChar char="•"/>
            </a:pPr>
            <a:r>
              <a:rPr lang="en-US" sz="2000">
                <a:solidFill>
                  <a:srgbClr val="202124"/>
                </a:solidFill>
                <a:latin typeface="Merriweather"/>
              </a:rPr>
              <a:t>Inspect and upgrade, if necessary, the ventilation and HVAC systems</a:t>
            </a:r>
          </a:p>
          <a:p>
            <a:pPr marL="285750" indent="-285750">
              <a:buFont typeface="Arial" panose="020B0604020202020204" pitchFamily="34" charset="0"/>
              <a:buChar char="•"/>
            </a:pPr>
            <a:r>
              <a:rPr lang="en-US" sz="2000">
                <a:solidFill>
                  <a:srgbClr val="202124"/>
                </a:solidFill>
                <a:latin typeface="Merriweather"/>
              </a:rPr>
              <a:t>School facility repairs and improvements to minimize the risk of viral transmission</a:t>
            </a:r>
            <a:endParaRPr lang="en-US" sz="1600">
              <a:latin typeface="Merriweather"/>
            </a:endParaRPr>
          </a:p>
        </p:txBody>
      </p:sp>
      <p:sp>
        <p:nvSpPr>
          <p:cNvPr id="2" name="Slide Number Placeholder 1">
            <a:extLst>
              <a:ext uri="{FF2B5EF4-FFF2-40B4-BE49-F238E27FC236}">
                <a16:creationId xmlns:a16="http://schemas.microsoft.com/office/drawing/2014/main" id="{BF95A11B-60FB-A74A-A820-3FD0116E96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4475899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Staff Responses</a:t>
            </a:r>
            <a:endParaRPr dirty="0"/>
          </a:p>
        </p:txBody>
      </p:sp>
      <p:pic>
        <p:nvPicPr>
          <p:cNvPr id="2" name="Picture 1"/>
          <p:cNvPicPr>
            <a:picLocks noChangeAspect="1"/>
          </p:cNvPicPr>
          <p:nvPr/>
        </p:nvPicPr>
        <p:blipFill rotWithShape="1">
          <a:blip r:embed="rId3"/>
          <a:srcRect l="30577" t="30641" r="32596" b="37051"/>
          <a:stretch/>
        </p:blipFill>
        <p:spPr>
          <a:xfrm>
            <a:off x="1204571" y="1494692"/>
            <a:ext cx="6734907" cy="3323493"/>
          </a:xfrm>
          <a:prstGeom prst="rect">
            <a:avLst/>
          </a:prstGeom>
        </p:spPr>
      </p:pic>
      <p:sp>
        <p:nvSpPr>
          <p:cNvPr id="3" name="Slide Number Placeholder 2">
            <a:extLst>
              <a:ext uri="{FF2B5EF4-FFF2-40B4-BE49-F238E27FC236}">
                <a16:creationId xmlns:a16="http://schemas.microsoft.com/office/drawing/2014/main" id="{8F9AE390-BD70-924C-9769-5E3F977CA2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273494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332" y="500925"/>
            <a:ext cx="9040810" cy="623700"/>
          </a:xfrm>
          <a:prstGeom prst="rect">
            <a:avLst/>
          </a:prstGeom>
        </p:spPr>
        <p:txBody>
          <a:bodyPr spcFirstLastPara="1" wrap="square" lIns="91425" tIns="91425" rIns="91425" bIns="91425" anchor="t" anchorCtr="0">
            <a:normAutofit/>
          </a:bodyPr>
          <a:lstStyle/>
          <a:p>
            <a:pPr algn="ctr"/>
            <a:r>
              <a:rPr lang="en" dirty="0"/>
              <a:t>Staff Responses – Other Considerations</a:t>
            </a:r>
            <a:endParaRPr dirty="0"/>
          </a:p>
        </p:txBody>
      </p:sp>
      <p:sp>
        <p:nvSpPr>
          <p:cNvPr id="3" name="Rectangle 2"/>
          <p:cNvSpPr/>
          <p:nvPr/>
        </p:nvSpPr>
        <p:spPr>
          <a:xfrm>
            <a:off x="452400" y="1516061"/>
            <a:ext cx="7649307" cy="307777"/>
          </a:xfrm>
          <a:prstGeom prst="rect">
            <a:avLst/>
          </a:prstGeom>
        </p:spPr>
        <p:txBody>
          <a:bodyPr wrap="square" lIns="91440" tIns="45720" rIns="91440" bIns="45720" anchor="t">
            <a:spAutoFit/>
          </a:bodyPr>
          <a:lstStyle/>
          <a:p>
            <a:r>
              <a:rPr lang="en-US" i="1" dirty="0"/>
              <a:t>Teachers have spent a considerable amount of money for technology.</a:t>
            </a:r>
          </a:p>
        </p:txBody>
      </p:sp>
      <p:sp>
        <p:nvSpPr>
          <p:cNvPr id="4" name="Rectangle 3"/>
          <p:cNvSpPr/>
          <p:nvPr/>
        </p:nvSpPr>
        <p:spPr>
          <a:xfrm>
            <a:off x="452400" y="2046271"/>
            <a:ext cx="8341743" cy="307777"/>
          </a:xfrm>
          <a:prstGeom prst="rect">
            <a:avLst/>
          </a:prstGeom>
        </p:spPr>
        <p:txBody>
          <a:bodyPr wrap="square" lIns="91440" tIns="45720" rIns="91440" bIns="45720" anchor="t">
            <a:spAutoFit/>
          </a:bodyPr>
          <a:lstStyle/>
          <a:p>
            <a:r>
              <a:rPr lang="en-US" i="1" dirty="0"/>
              <a:t>Prioritize taking care of teachers &amp; how can the district help us mentally, physically, and financially. </a:t>
            </a:r>
          </a:p>
        </p:txBody>
      </p:sp>
      <p:sp>
        <p:nvSpPr>
          <p:cNvPr id="6" name="Rectangle 5"/>
          <p:cNvSpPr/>
          <p:nvPr/>
        </p:nvSpPr>
        <p:spPr>
          <a:xfrm>
            <a:off x="437217" y="2571750"/>
            <a:ext cx="8269566" cy="738664"/>
          </a:xfrm>
          <a:prstGeom prst="rect">
            <a:avLst/>
          </a:prstGeom>
        </p:spPr>
        <p:txBody>
          <a:bodyPr wrap="square" lIns="91440" tIns="45720" rIns="91440" bIns="45720" anchor="t">
            <a:spAutoFit/>
          </a:bodyPr>
          <a:lstStyle/>
          <a:p>
            <a:r>
              <a:rPr lang="en-US" i="1" dirty="0"/>
              <a:t>As teachers we experienced a lot more stress during COVID-19; lots of challenges, lots of additional time and resources, planning and helping students.  Additional compensation would be very well received by teachers. </a:t>
            </a:r>
          </a:p>
        </p:txBody>
      </p:sp>
      <p:sp>
        <p:nvSpPr>
          <p:cNvPr id="8" name="Rectangle 7"/>
          <p:cNvSpPr/>
          <p:nvPr/>
        </p:nvSpPr>
        <p:spPr>
          <a:xfrm>
            <a:off x="452399" y="3466857"/>
            <a:ext cx="8152336" cy="523220"/>
          </a:xfrm>
          <a:prstGeom prst="rect">
            <a:avLst/>
          </a:prstGeom>
        </p:spPr>
        <p:txBody>
          <a:bodyPr wrap="square" lIns="91440" tIns="45720" rIns="91440" bIns="45720" anchor="t">
            <a:spAutoFit/>
          </a:bodyPr>
          <a:lstStyle/>
          <a:p>
            <a:r>
              <a:rPr lang="en-US" i="1" dirty="0"/>
              <a:t>Provide parental involvement sessions to educate parents on how to check assignments if they are going to select virtual instruction.</a:t>
            </a:r>
          </a:p>
        </p:txBody>
      </p:sp>
      <p:sp>
        <p:nvSpPr>
          <p:cNvPr id="9" name="Rectangle 8"/>
          <p:cNvSpPr/>
          <p:nvPr/>
        </p:nvSpPr>
        <p:spPr>
          <a:xfrm>
            <a:off x="437216" y="4204434"/>
            <a:ext cx="8269567" cy="523220"/>
          </a:xfrm>
          <a:prstGeom prst="rect">
            <a:avLst/>
          </a:prstGeom>
        </p:spPr>
        <p:txBody>
          <a:bodyPr wrap="square" lIns="91440" tIns="45720" rIns="91440" bIns="45720" anchor="t">
            <a:spAutoFit/>
          </a:bodyPr>
          <a:lstStyle/>
          <a:p>
            <a:r>
              <a:rPr lang="en-US" i="1" dirty="0"/>
              <a:t>Just that I am grateful as an educator for the support LJISD has offered teachers and the community through this pandemic! I love my district, it is amazing! But we need our kids back in class! </a:t>
            </a:r>
          </a:p>
        </p:txBody>
      </p:sp>
      <p:sp>
        <p:nvSpPr>
          <p:cNvPr id="2" name="Slide Number Placeholder 1">
            <a:extLst>
              <a:ext uri="{FF2B5EF4-FFF2-40B4-BE49-F238E27FC236}">
                <a16:creationId xmlns:a16="http://schemas.microsoft.com/office/drawing/2014/main" id="{1B6D07BD-F4EF-5949-BD3C-68B2FDD6BF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1066584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3997028" y="453323"/>
            <a:ext cx="4677000" cy="846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solidFill>
                  <a:schemeClr val="dk1"/>
                </a:solidFill>
              </a:rPr>
              <a:t>Parent Survey Data</a:t>
            </a:r>
            <a:endParaRPr dirty="0">
              <a:solidFill>
                <a:schemeClr val="dk1"/>
              </a:solidFill>
            </a:endParaRPr>
          </a:p>
        </p:txBody>
      </p:sp>
      <p:pic>
        <p:nvPicPr>
          <p:cNvPr id="79" name="Google Shape;79;p15"/>
          <p:cNvPicPr preferRelativeResize="0"/>
          <p:nvPr/>
        </p:nvPicPr>
        <p:blipFill>
          <a:blip r:embed="rId3">
            <a:alphaModFix/>
          </a:blip>
          <a:stretch>
            <a:fillRect/>
          </a:stretch>
        </p:blipFill>
        <p:spPr>
          <a:xfrm>
            <a:off x="1631600" y="1549225"/>
            <a:ext cx="1593800" cy="1593800"/>
          </a:xfrm>
          <a:prstGeom prst="rect">
            <a:avLst/>
          </a:prstGeom>
          <a:noFill/>
          <a:ln>
            <a:noFill/>
          </a:ln>
        </p:spPr>
      </p:pic>
    </p:spTree>
    <p:extLst>
      <p:ext uri="{BB962C8B-B14F-4D97-AF65-F5344CB8AC3E}">
        <p14:creationId xmlns:p14="http://schemas.microsoft.com/office/powerpoint/2010/main" val="900316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Parent Responses</a:t>
            </a:r>
            <a:endParaRPr dirty="0"/>
          </a:p>
        </p:txBody>
      </p:sp>
      <p:pic>
        <p:nvPicPr>
          <p:cNvPr id="3" name="Picture 2"/>
          <p:cNvPicPr>
            <a:picLocks noChangeAspect="1"/>
          </p:cNvPicPr>
          <p:nvPr/>
        </p:nvPicPr>
        <p:blipFill rotWithShape="1">
          <a:blip r:embed="rId3"/>
          <a:srcRect l="30192" t="29957" r="31827" b="38761"/>
          <a:stretch/>
        </p:blipFill>
        <p:spPr>
          <a:xfrm>
            <a:off x="967154" y="1565031"/>
            <a:ext cx="6945924" cy="3217984"/>
          </a:xfrm>
          <a:prstGeom prst="rect">
            <a:avLst/>
          </a:prstGeom>
        </p:spPr>
      </p:pic>
      <p:sp>
        <p:nvSpPr>
          <p:cNvPr id="2" name="Slide Number Placeholder 1">
            <a:extLst>
              <a:ext uri="{FF2B5EF4-FFF2-40B4-BE49-F238E27FC236}">
                <a16:creationId xmlns:a16="http://schemas.microsoft.com/office/drawing/2014/main" id="{4ACBFEF7-895D-114E-AACF-7BC7E5730C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344544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t>District/Community Challenges</a:t>
            </a:r>
            <a:endParaRPr dirty="0"/>
          </a:p>
        </p:txBody>
      </p:sp>
      <p:sp>
        <p:nvSpPr>
          <p:cNvPr id="104" name="Google Shape;104;p19"/>
          <p:cNvSpPr txBox="1"/>
          <p:nvPr/>
        </p:nvSpPr>
        <p:spPr>
          <a:xfrm>
            <a:off x="461675" y="1502475"/>
            <a:ext cx="8576431" cy="13644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2000" dirty="0">
                <a:latin typeface="Merriweather"/>
                <a:ea typeface="Roboto"/>
                <a:cs typeface="Roboto"/>
                <a:sym typeface="Roboto"/>
              </a:rPr>
              <a:t>Over the past two school years, the La Joya ISD school community experienced significant challenges associated with COVID-19.</a:t>
            </a:r>
          </a:p>
          <a:p>
            <a:pPr>
              <a:spcAft>
                <a:spcPts val="1000"/>
              </a:spcAft>
            </a:pPr>
            <a:endParaRPr lang="en" sz="2000" dirty="0">
              <a:latin typeface="Roboto"/>
              <a:ea typeface="Roboto"/>
              <a:cs typeface="Roboto"/>
            </a:endParaRPr>
          </a:p>
        </p:txBody>
      </p:sp>
      <p:pic>
        <p:nvPicPr>
          <p:cNvPr id="7" name="Picture 7">
            <a:extLst>
              <a:ext uri="{FF2B5EF4-FFF2-40B4-BE49-F238E27FC236}">
                <a16:creationId xmlns:a16="http://schemas.microsoft.com/office/drawing/2014/main" id="{4A7FE4D9-56C7-4D2F-97E4-4431D94D57A9}"/>
              </a:ext>
            </a:extLst>
          </p:cNvPr>
          <p:cNvPicPr>
            <a:picLocks noChangeAspect="1"/>
          </p:cNvPicPr>
          <p:nvPr/>
        </p:nvPicPr>
        <p:blipFill>
          <a:blip r:embed="rId3"/>
          <a:stretch>
            <a:fillRect/>
          </a:stretch>
        </p:blipFill>
        <p:spPr>
          <a:xfrm>
            <a:off x="241657" y="2736278"/>
            <a:ext cx="1646223" cy="1445054"/>
          </a:xfrm>
          <a:prstGeom prst="rect">
            <a:avLst/>
          </a:prstGeom>
        </p:spPr>
      </p:pic>
      <p:pic>
        <p:nvPicPr>
          <p:cNvPr id="3" name="Picture 2" descr="A picture containing sitting, person, child, little&#10;&#10;Description automatically generated">
            <a:extLst>
              <a:ext uri="{FF2B5EF4-FFF2-40B4-BE49-F238E27FC236}">
                <a16:creationId xmlns:a16="http://schemas.microsoft.com/office/drawing/2014/main" id="{6B0FE81C-5CB2-492A-923B-BFD7F582F13E}"/>
              </a:ext>
            </a:extLst>
          </p:cNvPr>
          <p:cNvPicPr>
            <a:picLocks noChangeAspect="1"/>
          </p:cNvPicPr>
          <p:nvPr/>
        </p:nvPicPr>
        <p:blipFill>
          <a:blip r:embed="rId4"/>
          <a:stretch>
            <a:fillRect/>
          </a:stretch>
        </p:blipFill>
        <p:spPr>
          <a:xfrm>
            <a:off x="2385190" y="2736278"/>
            <a:ext cx="1623971" cy="1464331"/>
          </a:xfrm>
          <a:prstGeom prst="rect">
            <a:avLst/>
          </a:prstGeom>
        </p:spPr>
      </p:pic>
      <p:pic>
        <p:nvPicPr>
          <p:cNvPr id="8" name="Picture 4">
            <a:extLst>
              <a:ext uri="{FF2B5EF4-FFF2-40B4-BE49-F238E27FC236}">
                <a16:creationId xmlns:a16="http://schemas.microsoft.com/office/drawing/2014/main" id="{E3992F42-18E6-494D-B9BD-08512CB9CBCE}"/>
              </a:ext>
            </a:extLst>
          </p:cNvPr>
          <p:cNvPicPr>
            <a:picLocks noChangeAspect="1"/>
          </p:cNvPicPr>
          <p:nvPr/>
        </p:nvPicPr>
        <p:blipFill>
          <a:blip r:embed="rId5"/>
          <a:stretch>
            <a:fillRect/>
          </a:stretch>
        </p:blipFill>
        <p:spPr>
          <a:xfrm>
            <a:off x="4572000" y="2717001"/>
            <a:ext cx="1912764" cy="1464331"/>
          </a:xfrm>
          <a:prstGeom prst="rect">
            <a:avLst/>
          </a:prstGeom>
        </p:spPr>
      </p:pic>
      <p:pic>
        <p:nvPicPr>
          <p:cNvPr id="9" name="Picture 5" descr="A picture containing person, working&#10;&#10;Description automatically generated">
            <a:extLst>
              <a:ext uri="{FF2B5EF4-FFF2-40B4-BE49-F238E27FC236}">
                <a16:creationId xmlns:a16="http://schemas.microsoft.com/office/drawing/2014/main" id="{00192932-0605-2C48-B58E-58CD32383239}"/>
              </a:ext>
            </a:extLst>
          </p:cNvPr>
          <p:cNvPicPr>
            <a:picLocks noChangeAspect="1"/>
          </p:cNvPicPr>
          <p:nvPr/>
        </p:nvPicPr>
        <p:blipFill>
          <a:blip r:embed="rId6"/>
          <a:stretch>
            <a:fillRect/>
          </a:stretch>
        </p:blipFill>
        <p:spPr>
          <a:xfrm>
            <a:off x="7047603" y="2717001"/>
            <a:ext cx="1634722" cy="1483608"/>
          </a:xfrm>
          <a:prstGeom prst="rect">
            <a:avLst/>
          </a:prstGeom>
        </p:spPr>
      </p:pic>
      <p:sp>
        <p:nvSpPr>
          <p:cNvPr id="2" name="Slide Number Placeholder 1">
            <a:extLst>
              <a:ext uri="{FF2B5EF4-FFF2-40B4-BE49-F238E27FC236}">
                <a16:creationId xmlns:a16="http://schemas.microsoft.com/office/drawing/2014/main" id="{A45EEFD0-6AC6-624E-95EC-AA5CF8BCEAA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4819753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Parent Responses</a:t>
            </a:r>
            <a:endParaRPr dirty="0"/>
          </a:p>
        </p:txBody>
      </p:sp>
      <p:pic>
        <p:nvPicPr>
          <p:cNvPr id="2" name="Picture 1"/>
          <p:cNvPicPr>
            <a:picLocks noChangeAspect="1"/>
          </p:cNvPicPr>
          <p:nvPr/>
        </p:nvPicPr>
        <p:blipFill rotWithShape="1">
          <a:blip r:embed="rId3"/>
          <a:srcRect l="30192" t="30813" r="31443" b="33290"/>
          <a:stretch/>
        </p:blipFill>
        <p:spPr>
          <a:xfrm>
            <a:off x="1314487" y="1450730"/>
            <a:ext cx="6515076" cy="3428987"/>
          </a:xfrm>
          <a:prstGeom prst="rect">
            <a:avLst/>
          </a:prstGeom>
        </p:spPr>
      </p:pic>
      <p:sp>
        <p:nvSpPr>
          <p:cNvPr id="3" name="Slide Number Placeholder 2">
            <a:extLst>
              <a:ext uri="{FF2B5EF4-FFF2-40B4-BE49-F238E27FC236}">
                <a16:creationId xmlns:a16="http://schemas.microsoft.com/office/drawing/2014/main" id="{B0273C60-B076-CA43-999D-DD86479100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Tree>
    <p:extLst>
      <p:ext uri="{BB962C8B-B14F-4D97-AF65-F5344CB8AC3E}">
        <p14:creationId xmlns:p14="http://schemas.microsoft.com/office/powerpoint/2010/main" val="1939132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Parent Responses</a:t>
            </a:r>
            <a:endParaRPr dirty="0"/>
          </a:p>
        </p:txBody>
      </p:sp>
      <p:pic>
        <p:nvPicPr>
          <p:cNvPr id="4" name="Picture 3"/>
          <p:cNvPicPr>
            <a:picLocks noChangeAspect="1"/>
          </p:cNvPicPr>
          <p:nvPr/>
        </p:nvPicPr>
        <p:blipFill rotWithShape="1">
          <a:blip r:embed="rId3"/>
          <a:srcRect l="30288" t="37820" r="30481" b="35855"/>
          <a:stretch/>
        </p:blipFill>
        <p:spPr>
          <a:xfrm>
            <a:off x="889513" y="1578219"/>
            <a:ext cx="7174523" cy="2708031"/>
          </a:xfrm>
          <a:prstGeom prst="rect">
            <a:avLst/>
          </a:prstGeom>
        </p:spPr>
      </p:pic>
      <p:sp>
        <p:nvSpPr>
          <p:cNvPr id="2" name="Slide Number Placeholder 1">
            <a:extLst>
              <a:ext uri="{FF2B5EF4-FFF2-40B4-BE49-F238E27FC236}">
                <a16:creationId xmlns:a16="http://schemas.microsoft.com/office/drawing/2014/main" id="{A5C084EF-15B4-A34C-A899-31C6DB055D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1144545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Where We Are: Parent Responses</a:t>
            </a:r>
            <a:endParaRPr/>
          </a:p>
        </p:txBody>
      </p:sp>
      <p:pic>
        <p:nvPicPr>
          <p:cNvPr id="2" name="Picture 1"/>
          <p:cNvPicPr>
            <a:picLocks noChangeAspect="1"/>
          </p:cNvPicPr>
          <p:nvPr/>
        </p:nvPicPr>
        <p:blipFill rotWithShape="1">
          <a:blip r:embed="rId3"/>
          <a:srcRect l="30384" t="25342" r="32500" b="41496"/>
          <a:stretch/>
        </p:blipFill>
        <p:spPr>
          <a:xfrm>
            <a:off x="1178194" y="1547445"/>
            <a:ext cx="6787662" cy="3411417"/>
          </a:xfrm>
          <a:prstGeom prst="rect">
            <a:avLst/>
          </a:prstGeom>
        </p:spPr>
      </p:pic>
      <p:sp>
        <p:nvSpPr>
          <p:cNvPr id="3" name="Slide Number Placeholder 2">
            <a:extLst>
              <a:ext uri="{FF2B5EF4-FFF2-40B4-BE49-F238E27FC236}">
                <a16:creationId xmlns:a16="http://schemas.microsoft.com/office/drawing/2014/main" id="{AF936DD3-CB8A-3347-B399-A0711A3770A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3564633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Parent Responses</a:t>
            </a:r>
            <a:endParaRPr dirty="0"/>
          </a:p>
        </p:txBody>
      </p:sp>
      <p:sp>
        <p:nvSpPr>
          <p:cNvPr id="3" name="Rectangle 2"/>
          <p:cNvSpPr/>
          <p:nvPr/>
        </p:nvSpPr>
        <p:spPr>
          <a:xfrm>
            <a:off x="474783" y="1639711"/>
            <a:ext cx="7860323" cy="523220"/>
          </a:xfrm>
          <a:prstGeom prst="rect">
            <a:avLst/>
          </a:prstGeom>
        </p:spPr>
        <p:txBody>
          <a:bodyPr wrap="square" lIns="91440" tIns="45720" rIns="91440" bIns="45720" anchor="t">
            <a:spAutoFit/>
          </a:bodyPr>
          <a:lstStyle/>
          <a:p>
            <a:r>
              <a:rPr lang="en-US" i="1" dirty="0"/>
              <a:t>I think more counselors are going to need to be available for our kids next year. They need to be able to talk to someone. </a:t>
            </a:r>
          </a:p>
        </p:txBody>
      </p:sp>
      <p:sp>
        <p:nvSpPr>
          <p:cNvPr id="4" name="Rectangle 3"/>
          <p:cNvSpPr/>
          <p:nvPr/>
        </p:nvSpPr>
        <p:spPr>
          <a:xfrm>
            <a:off x="474783" y="2416407"/>
            <a:ext cx="7649309" cy="523220"/>
          </a:xfrm>
          <a:prstGeom prst="rect">
            <a:avLst/>
          </a:prstGeom>
        </p:spPr>
        <p:txBody>
          <a:bodyPr wrap="square" lIns="91440" tIns="45720" rIns="91440" bIns="45720" anchor="t">
            <a:spAutoFit/>
          </a:bodyPr>
          <a:lstStyle/>
          <a:p>
            <a:r>
              <a:rPr lang="en-US" i="1" dirty="0"/>
              <a:t>Parent trainings on Social Emotional Learning, more mental health and behavioral support(s) for students, programs or software to help in the implementation of social emotional learning</a:t>
            </a:r>
          </a:p>
        </p:txBody>
      </p:sp>
      <p:sp>
        <p:nvSpPr>
          <p:cNvPr id="5" name="Rectangle 4"/>
          <p:cNvSpPr/>
          <p:nvPr/>
        </p:nvSpPr>
        <p:spPr>
          <a:xfrm>
            <a:off x="474783" y="3193103"/>
            <a:ext cx="8096723" cy="738664"/>
          </a:xfrm>
          <a:prstGeom prst="rect">
            <a:avLst/>
          </a:prstGeom>
        </p:spPr>
        <p:txBody>
          <a:bodyPr wrap="square" lIns="91440" tIns="45720" rIns="91440" bIns="45720" anchor="t">
            <a:spAutoFit/>
          </a:bodyPr>
          <a:lstStyle/>
          <a:p>
            <a:r>
              <a:rPr lang="en-US" i="1" dirty="0"/>
              <a:t>You can never be safe; just for everyone with in the district to be extremely cautious with maintaining every aspect of the school sanitized at all times after every touch, every use and constantly advise our students to mask up, wash hands and keep distance</a:t>
            </a:r>
            <a:r>
              <a:rPr lang="en-US" dirty="0"/>
              <a:t>.</a:t>
            </a:r>
          </a:p>
        </p:txBody>
      </p:sp>
      <p:sp>
        <p:nvSpPr>
          <p:cNvPr id="6" name="Rectangle 5"/>
          <p:cNvSpPr/>
          <p:nvPr/>
        </p:nvSpPr>
        <p:spPr>
          <a:xfrm>
            <a:off x="393228" y="4178583"/>
            <a:ext cx="8357543" cy="523220"/>
          </a:xfrm>
          <a:prstGeom prst="rect">
            <a:avLst/>
          </a:prstGeom>
        </p:spPr>
        <p:txBody>
          <a:bodyPr wrap="square" lIns="91440" tIns="45720" rIns="91440" bIns="45720" anchor="t">
            <a:spAutoFit/>
          </a:bodyPr>
          <a:lstStyle/>
          <a:p>
            <a:r>
              <a:rPr lang="en-US" i="1" dirty="0"/>
              <a:t>INVEST IN BETTER AIR FILTRATION AND AIR PURIFIERS. ALSO, DO PE CLASS OUTDOORS, WHEN POSSIBLE, INSTEAD ON A CLOSED GYM.</a:t>
            </a:r>
          </a:p>
        </p:txBody>
      </p:sp>
      <p:sp>
        <p:nvSpPr>
          <p:cNvPr id="2" name="Slide Number Placeholder 1">
            <a:extLst>
              <a:ext uri="{FF2B5EF4-FFF2-40B4-BE49-F238E27FC236}">
                <a16:creationId xmlns:a16="http://schemas.microsoft.com/office/drawing/2014/main" id="{7B79628C-2318-6048-A94A-A9B50DEF2F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spTree>
    <p:extLst>
      <p:ext uri="{BB962C8B-B14F-4D97-AF65-F5344CB8AC3E}">
        <p14:creationId xmlns:p14="http://schemas.microsoft.com/office/powerpoint/2010/main" val="12234967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ctrTitle"/>
          </p:nvPr>
        </p:nvSpPr>
        <p:spPr>
          <a:xfrm>
            <a:off x="3910786" y="702325"/>
            <a:ext cx="4677000" cy="846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solidFill>
                  <a:schemeClr val="dk1"/>
                </a:solidFill>
              </a:rPr>
              <a:t>Student Survey Data</a:t>
            </a:r>
            <a:endParaRPr dirty="0">
              <a:solidFill>
                <a:schemeClr val="dk1"/>
              </a:solidFill>
            </a:endParaRPr>
          </a:p>
        </p:txBody>
      </p:sp>
      <p:pic>
        <p:nvPicPr>
          <p:cNvPr id="79" name="Google Shape;79;p15"/>
          <p:cNvPicPr preferRelativeResize="0"/>
          <p:nvPr/>
        </p:nvPicPr>
        <p:blipFill>
          <a:blip r:embed="rId3">
            <a:alphaModFix/>
          </a:blip>
          <a:stretch>
            <a:fillRect/>
          </a:stretch>
        </p:blipFill>
        <p:spPr>
          <a:xfrm>
            <a:off x="1631600" y="1549225"/>
            <a:ext cx="1593800" cy="1593800"/>
          </a:xfrm>
          <a:prstGeom prst="rect">
            <a:avLst/>
          </a:prstGeom>
          <a:noFill/>
          <a:ln>
            <a:noFill/>
          </a:ln>
        </p:spPr>
      </p:pic>
    </p:spTree>
    <p:extLst>
      <p:ext uri="{BB962C8B-B14F-4D97-AF65-F5344CB8AC3E}">
        <p14:creationId xmlns:p14="http://schemas.microsoft.com/office/powerpoint/2010/main" val="2359767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Student Responses</a:t>
            </a:r>
            <a:endParaRPr dirty="0"/>
          </a:p>
        </p:txBody>
      </p:sp>
      <p:sp>
        <p:nvSpPr>
          <p:cNvPr id="4" name="Rectangle 3"/>
          <p:cNvSpPr/>
          <p:nvPr/>
        </p:nvSpPr>
        <p:spPr>
          <a:xfrm>
            <a:off x="444137" y="1679903"/>
            <a:ext cx="8190411" cy="1815882"/>
          </a:xfrm>
          <a:prstGeom prst="rect">
            <a:avLst/>
          </a:prstGeom>
        </p:spPr>
        <p:txBody>
          <a:bodyPr wrap="square" lIns="91440" tIns="45720" rIns="91440" bIns="45720" anchor="t">
            <a:spAutoFit/>
          </a:bodyPr>
          <a:lstStyle/>
          <a:p>
            <a:r>
              <a:rPr lang="en-US" dirty="0">
                <a:latin typeface="Merriweather"/>
              </a:rPr>
              <a:t>When asked what supports they would need, the top three responses were: </a:t>
            </a:r>
          </a:p>
          <a:p>
            <a:endParaRPr lang="en-US" dirty="0">
              <a:latin typeface="Merriweather"/>
            </a:endParaRPr>
          </a:p>
          <a:p>
            <a:pPr marL="285750" indent="-285750">
              <a:buFont typeface="Arial" panose="020B0604020202020204" pitchFamily="34" charset="0"/>
              <a:buChar char="•"/>
            </a:pPr>
            <a:r>
              <a:rPr lang="en-US" dirty="0">
                <a:latin typeface="Merriweather"/>
              </a:rPr>
              <a:t>Access to on-online self-help resources on managing stress, anxiety, developing resilience</a:t>
            </a:r>
          </a:p>
          <a:p>
            <a:pPr marL="285750" indent="-285750">
              <a:buFont typeface="Arial" panose="020B0604020202020204" pitchFamily="34" charset="0"/>
              <a:buChar char="•"/>
            </a:pPr>
            <a:r>
              <a:rPr lang="en-US" dirty="0">
                <a:latin typeface="Merriweather"/>
              </a:rPr>
              <a:t>Easy-access support groups focusing on encouragement/positive themes</a:t>
            </a:r>
          </a:p>
          <a:p>
            <a:pPr marL="285750" indent="-285750">
              <a:buFont typeface="Arial" panose="020B0604020202020204" pitchFamily="34" charset="0"/>
              <a:buChar char="•"/>
            </a:pPr>
            <a:r>
              <a:rPr lang="en-US" dirty="0">
                <a:latin typeface="Merriweather"/>
              </a:rPr>
              <a:t>Brief, supportive, confidential 1:1 opportunities with qualified counselors/trainees via secure virtual platforms</a:t>
            </a:r>
          </a:p>
          <a:p>
            <a:endParaRPr lang="en-US" dirty="0"/>
          </a:p>
        </p:txBody>
      </p:sp>
      <p:sp>
        <p:nvSpPr>
          <p:cNvPr id="2" name="Slide Number Placeholder 1">
            <a:extLst>
              <a:ext uri="{FF2B5EF4-FFF2-40B4-BE49-F238E27FC236}">
                <a16:creationId xmlns:a16="http://schemas.microsoft.com/office/drawing/2014/main" id="{2AF3A665-FA21-414F-8FCB-2E76BA33C6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a:p>
        </p:txBody>
      </p:sp>
    </p:spTree>
    <p:extLst>
      <p:ext uri="{BB962C8B-B14F-4D97-AF65-F5344CB8AC3E}">
        <p14:creationId xmlns:p14="http://schemas.microsoft.com/office/powerpoint/2010/main" val="1936715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Student Responses</a:t>
            </a:r>
            <a:endParaRPr dirty="0"/>
          </a:p>
        </p:txBody>
      </p:sp>
      <p:pic>
        <p:nvPicPr>
          <p:cNvPr id="2" name="Picture 1"/>
          <p:cNvPicPr>
            <a:picLocks noChangeAspect="1"/>
          </p:cNvPicPr>
          <p:nvPr/>
        </p:nvPicPr>
        <p:blipFill rotWithShape="1">
          <a:blip r:embed="rId3"/>
          <a:srcRect l="30482" t="32009" r="32788" b="37393"/>
          <a:stretch/>
        </p:blipFill>
        <p:spPr>
          <a:xfrm>
            <a:off x="1213363" y="1582615"/>
            <a:ext cx="6717324" cy="3147647"/>
          </a:xfrm>
          <a:prstGeom prst="rect">
            <a:avLst/>
          </a:prstGeom>
        </p:spPr>
      </p:pic>
      <p:sp>
        <p:nvSpPr>
          <p:cNvPr id="3" name="Slide Number Placeholder 2">
            <a:extLst>
              <a:ext uri="{FF2B5EF4-FFF2-40B4-BE49-F238E27FC236}">
                <a16:creationId xmlns:a16="http://schemas.microsoft.com/office/drawing/2014/main" id="{CBF4AA9E-6BE5-5B4B-97B2-C509674BB45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31055064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Student Responses</a:t>
            </a:r>
            <a:endParaRPr dirty="0"/>
          </a:p>
        </p:txBody>
      </p:sp>
      <p:sp>
        <p:nvSpPr>
          <p:cNvPr id="3" name="Rectangle 2"/>
          <p:cNvSpPr/>
          <p:nvPr/>
        </p:nvSpPr>
        <p:spPr>
          <a:xfrm>
            <a:off x="791308" y="1705365"/>
            <a:ext cx="8041017" cy="2677656"/>
          </a:xfrm>
          <a:prstGeom prst="rect">
            <a:avLst/>
          </a:prstGeom>
        </p:spPr>
        <p:txBody>
          <a:bodyPr wrap="square">
            <a:spAutoFit/>
          </a:bodyPr>
          <a:lstStyle/>
          <a:p>
            <a:r>
              <a:rPr lang="en-US" i="1" dirty="0">
                <a:solidFill>
                  <a:srgbClr val="202124"/>
                </a:solidFill>
                <a:latin typeface="Roboto" panose="020B0604020202020204" charset="0"/>
              </a:rPr>
              <a:t>“Ways that it could improve would be by giving us an opportunity to cope with personal issues, or by giving us someone to talk to.  Even though we already have counselors, we might just need a personal counselor.  Changing the way teachers act towards students that are actually putting effort into passing their class but are still failing. I’m not sure if many teachers are like this at this school, but in my previous schools, from my experience, I have dealt with teachers that would get mad at students for not doing well in their class even if they would be trying their best. I say this mainly because some of the reasons as to why students might still be failing even if they are trying really hard might be because of personal issues, family issues, or many other problems out of school. I also say this because I have experienced it, and I know what it feels like to be at fault for not passing even when I’m trying my best. This response also gives reasons as to why we need better mental help providers at this school or at least administrators that can recommend students/parents to a counselor/and or therapist.” – La Joya ISD Student</a:t>
            </a:r>
            <a:endParaRPr lang="en-US" i="1" dirty="0"/>
          </a:p>
        </p:txBody>
      </p:sp>
      <p:sp>
        <p:nvSpPr>
          <p:cNvPr id="2" name="Slide Number Placeholder 1">
            <a:extLst>
              <a:ext uri="{FF2B5EF4-FFF2-40B4-BE49-F238E27FC236}">
                <a16:creationId xmlns:a16="http://schemas.microsoft.com/office/drawing/2014/main" id="{3F0E4267-B310-B842-A392-5F747CD84D3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32192084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Student Responses</a:t>
            </a:r>
            <a:endParaRPr dirty="0"/>
          </a:p>
        </p:txBody>
      </p:sp>
      <p:sp>
        <p:nvSpPr>
          <p:cNvPr id="2" name="Rectangle 1"/>
          <p:cNvSpPr/>
          <p:nvPr/>
        </p:nvSpPr>
        <p:spPr>
          <a:xfrm>
            <a:off x="311725" y="1947249"/>
            <a:ext cx="8106508" cy="1815882"/>
          </a:xfrm>
          <a:prstGeom prst="rect">
            <a:avLst/>
          </a:prstGeom>
        </p:spPr>
        <p:txBody>
          <a:bodyPr wrap="square" lIns="91440" tIns="45720" rIns="91440" bIns="45720" anchor="t">
            <a:spAutoFit/>
          </a:bodyPr>
          <a:lstStyle/>
          <a:p>
            <a:r>
              <a:rPr lang="en-US" i="1" dirty="0">
                <a:solidFill>
                  <a:srgbClr val="202124"/>
                </a:solidFill>
                <a:latin typeface="Roboto"/>
              </a:rPr>
              <a:t>FOCUS ON THE STUDENTS. For a school, you would think that students are their top priority, but it feels like as if the cash is their priority. So many students are falling apart in front of their eyes and teachers/parents ignore the signs because it is passed off as "being moody",  It does not surprise me that many students think of suicide or result in using drugs or abusing alcohol. For the love of God pay attention because we won't ask for help because to us that's difficult, when you see a student with scars, underweight, crying in your class, under-eyes that are darker than they should be, DO SOMETHING ABOUT IT.  Also, you really should renovate, or I don't know maybe put money into the school.” – La Joya ISD Student</a:t>
            </a:r>
            <a:endParaRPr lang="en-US" i="1" dirty="0">
              <a:latin typeface="Roboto"/>
            </a:endParaRPr>
          </a:p>
        </p:txBody>
      </p:sp>
      <p:sp>
        <p:nvSpPr>
          <p:cNvPr id="3" name="Slide Number Placeholder 2">
            <a:extLst>
              <a:ext uri="{FF2B5EF4-FFF2-40B4-BE49-F238E27FC236}">
                <a16:creationId xmlns:a16="http://schemas.microsoft.com/office/drawing/2014/main" id="{D6985178-C370-1547-9DA4-D6921CBECA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spTree>
    <p:extLst>
      <p:ext uri="{BB962C8B-B14F-4D97-AF65-F5344CB8AC3E}">
        <p14:creationId xmlns:p14="http://schemas.microsoft.com/office/powerpoint/2010/main" val="1925408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RSSP: Make Key Decisions</a:t>
            </a:r>
            <a:endParaRPr dirty="0"/>
          </a:p>
        </p:txBody>
      </p:sp>
      <p:graphicFrame>
        <p:nvGraphicFramePr>
          <p:cNvPr id="147" name="Google Shape;147;p24"/>
          <p:cNvGraphicFramePr/>
          <p:nvPr/>
        </p:nvGraphicFramePr>
        <p:xfrm>
          <a:off x="1005800" y="1741275"/>
          <a:ext cx="7826525" cy="3090592"/>
        </p:xfrm>
        <a:graphic>
          <a:graphicData uri="http://schemas.openxmlformats.org/drawingml/2006/table">
            <a:tbl>
              <a:tblPr>
                <a:noFill/>
                <a:tableStyleId>{0EC3A6B8-E0C7-4096-BEB1-255010F27680}</a:tableStyleId>
              </a:tblPr>
              <a:tblGrid>
                <a:gridCol w="3085700">
                  <a:extLst>
                    <a:ext uri="{9D8B030D-6E8A-4147-A177-3AD203B41FA5}">
                      <a16:colId xmlns:a16="http://schemas.microsoft.com/office/drawing/2014/main" val="20000"/>
                    </a:ext>
                  </a:extLst>
                </a:gridCol>
                <a:gridCol w="4740825">
                  <a:extLst>
                    <a:ext uri="{9D8B030D-6E8A-4147-A177-3AD203B41FA5}">
                      <a16:colId xmlns:a16="http://schemas.microsoft.com/office/drawing/2014/main" val="20001"/>
                    </a:ext>
                  </a:extLst>
                </a:gridCol>
              </a:tblGrid>
              <a:tr h="2105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will we organize ourselves to do this work?</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600">
                <a:tc>
                  <a:txBody>
                    <a:bodyPr/>
                    <a:lstStyle/>
                    <a:p>
                      <a:pPr marL="0" lvl="0" indent="0" algn="ctr" rtl="0">
                        <a:lnSpc>
                          <a:spcPct val="115000"/>
                        </a:lnSpc>
                        <a:spcBef>
                          <a:spcPts val="0"/>
                        </a:spcBef>
                        <a:spcAft>
                          <a:spcPts val="0"/>
                        </a:spcAft>
                        <a:buNone/>
                      </a:pPr>
                      <a:r>
                        <a:rPr lang="en" sz="1200" dirty="0">
                          <a:solidFill>
                            <a:srgbClr val="FFFFFF"/>
                          </a:solidFill>
                          <a:latin typeface="Barlow"/>
                          <a:ea typeface="Barlow"/>
                          <a:cs typeface="Barlow"/>
                          <a:sym typeface="Barlow"/>
                        </a:rPr>
                        <a:t>2. Understand Stakeholder Needs</a:t>
                      </a:r>
                      <a:endParaRPr sz="1200" dirty="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86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dirty="0">
                          <a:latin typeface="Barlow"/>
                          <a:ea typeface="Barlow"/>
                          <a:cs typeface="Barlow"/>
                          <a:sym typeface="Barlow"/>
                        </a:rPr>
                        <a:t>What have we decided and why?</a:t>
                      </a:r>
                      <a:endParaRPr sz="1200" b="1" dirty="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 name="Google Shape;342;p51">
            <a:extLst>
              <a:ext uri="{FF2B5EF4-FFF2-40B4-BE49-F238E27FC236}">
                <a16:creationId xmlns:a16="http://schemas.microsoft.com/office/drawing/2014/main" id="{2D72477B-D49C-3746-A8B8-BCB07B281EA1}"/>
              </a:ext>
            </a:extLst>
          </p:cNvPr>
          <p:cNvSpPr/>
          <p:nvPr/>
        </p:nvSpPr>
        <p:spPr>
          <a:xfrm>
            <a:off x="311675" y="3210976"/>
            <a:ext cx="646500" cy="382500"/>
          </a:xfrm>
          <a:prstGeom prst="homePlate">
            <a:avLst>
              <a:gd name="adj" fmla="val 50000"/>
            </a:avLst>
          </a:prstGeom>
          <a:solidFill>
            <a:srgbClr val="F4C50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A93946AF-E048-0546-972D-2B55FC9D49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2589540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286150" y="207425"/>
            <a:ext cx="8678400" cy="7758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2400" b="1" dirty="0"/>
              <a:t>Looking ahead, our community will continue to have significant needs across three key areas:</a:t>
            </a:r>
            <a:endParaRPr sz="2400" b="1" dirty="0"/>
          </a:p>
        </p:txBody>
      </p:sp>
      <p:pic>
        <p:nvPicPr>
          <p:cNvPr id="112" name="Google Shape;112;p20"/>
          <p:cNvPicPr preferRelativeResize="0"/>
          <p:nvPr/>
        </p:nvPicPr>
        <p:blipFill>
          <a:blip r:embed="rId3">
            <a:alphaModFix/>
          </a:blip>
          <a:stretch>
            <a:fillRect/>
          </a:stretch>
        </p:blipFill>
        <p:spPr>
          <a:xfrm>
            <a:off x="3990550" y="1860918"/>
            <a:ext cx="1524960" cy="1402831"/>
          </a:xfrm>
          <a:prstGeom prst="rect">
            <a:avLst/>
          </a:prstGeom>
          <a:noFill/>
          <a:ln>
            <a:noFill/>
          </a:ln>
        </p:spPr>
      </p:pic>
      <p:pic>
        <p:nvPicPr>
          <p:cNvPr id="113" name="Google Shape;113;p20"/>
          <p:cNvPicPr preferRelativeResize="0"/>
          <p:nvPr/>
        </p:nvPicPr>
        <p:blipFill>
          <a:blip r:embed="rId4">
            <a:alphaModFix/>
          </a:blip>
          <a:stretch>
            <a:fillRect/>
          </a:stretch>
        </p:blipFill>
        <p:spPr>
          <a:xfrm>
            <a:off x="6743951" y="2003075"/>
            <a:ext cx="1601768" cy="1473487"/>
          </a:xfrm>
          <a:prstGeom prst="rect">
            <a:avLst/>
          </a:prstGeom>
          <a:noFill/>
          <a:ln>
            <a:noFill/>
          </a:ln>
        </p:spPr>
      </p:pic>
      <p:pic>
        <p:nvPicPr>
          <p:cNvPr id="114" name="Google Shape;114;p20"/>
          <p:cNvPicPr preferRelativeResize="0"/>
          <p:nvPr/>
        </p:nvPicPr>
        <p:blipFill>
          <a:blip r:embed="rId5">
            <a:alphaModFix/>
          </a:blip>
          <a:stretch>
            <a:fillRect/>
          </a:stretch>
        </p:blipFill>
        <p:spPr>
          <a:xfrm>
            <a:off x="1108292" y="1868789"/>
            <a:ext cx="1551854" cy="1427571"/>
          </a:xfrm>
          <a:prstGeom prst="rect">
            <a:avLst/>
          </a:prstGeom>
          <a:noFill/>
          <a:ln>
            <a:noFill/>
          </a:ln>
        </p:spPr>
      </p:pic>
      <p:sp>
        <p:nvSpPr>
          <p:cNvPr id="115" name="Google Shape;115;p20"/>
          <p:cNvSpPr txBox="1"/>
          <p:nvPr/>
        </p:nvSpPr>
        <p:spPr>
          <a:xfrm>
            <a:off x="887507" y="3544274"/>
            <a:ext cx="1993424"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Roboto"/>
                <a:ea typeface="Roboto"/>
                <a:cs typeface="Roboto"/>
                <a:sym typeface="Roboto"/>
              </a:rPr>
              <a:t>Learning Recovery</a:t>
            </a:r>
            <a:endParaRPr b="1" dirty="0">
              <a:latin typeface="Roboto"/>
              <a:ea typeface="Roboto"/>
              <a:cs typeface="Roboto"/>
              <a:sym typeface="Roboto"/>
            </a:endParaRPr>
          </a:p>
        </p:txBody>
      </p:sp>
      <p:sp>
        <p:nvSpPr>
          <p:cNvPr id="116" name="Google Shape;116;p20"/>
          <p:cNvSpPr txBox="1"/>
          <p:nvPr/>
        </p:nvSpPr>
        <p:spPr>
          <a:xfrm>
            <a:off x="3845710" y="3544274"/>
            <a:ext cx="1669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Roboto"/>
                <a:ea typeface="Roboto"/>
                <a:cs typeface="Roboto"/>
                <a:sym typeface="Roboto"/>
              </a:rPr>
              <a:t>Social-Emotional Supports</a:t>
            </a:r>
            <a:endParaRPr b="1" dirty="0">
              <a:latin typeface="Roboto"/>
              <a:ea typeface="Roboto"/>
              <a:cs typeface="Roboto"/>
              <a:sym typeface="Roboto"/>
            </a:endParaRPr>
          </a:p>
        </p:txBody>
      </p:sp>
      <p:sp>
        <p:nvSpPr>
          <p:cNvPr id="117" name="Google Shape;117;p20"/>
          <p:cNvSpPr txBox="1"/>
          <p:nvPr/>
        </p:nvSpPr>
        <p:spPr>
          <a:xfrm>
            <a:off x="6632985" y="3544275"/>
            <a:ext cx="1823700" cy="40007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latin typeface="Roboto"/>
                <a:ea typeface="Roboto"/>
                <a:cs typeface="Roboto"/>
                <a:sym typeface="Roboto"/>
              </a:rPr>
              <a:t>Health and Wellness</a:t>
            </a:r>
            <a:endParaRPr b="1" dirty="0">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1CF2362E-F49B-2243-A91F-4D65106D46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dirty="0"/>
              <a:t>Key Decisions</a:t>
            </a:r>
            <a:endParaRPr sz="3500" b="1" dirty="0"/>
          </a:p>
        </p:txBody>
      </p:sp>
      <p:sp>
        <p:nvSpPr>
          <p:cNvPr id="181" name="Google Shape;181;p28"/>
          <p:cNvSpPr txBox="1"/>
          <p:nvPr/>
        </p:nvSpPr>
        <p:spPr>
          <a:xfrm>
            <a:off x="391050" y="1351192"/>
            <a:ext cx="8361900" cy="373637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Merriweather"/>
                <a:ea typeface="Roboto"/>
                <a:cs typeface="Roboto"/>
                <a:sym typeface="Roboto"/>
              </a:rPr>
              <a:t>Informed by the task force’s work, La Joya ISD has identified the following district-wide priorities for Learning Acceleration for SY 21-22:</a:t>
            </a:r>
            <a:endParaRPr lang="en-US">
              <a:latin typeface="Merriweather"/>
              <a:ea typeface="Roboto"/>
              <a:cs typeface="Roboto"/>
            </a:endParaRPr>
          </a:p>
          <a:p>
            <a:pPr marL="0" lvl="0" indent="0" algn="l" rtl="0">
              <a:spcBef>
                <a:spcPts val="0"/>
              </a:spcBef>
              <a:spcAft>
                <a:spcPts val="0"/>
              </a:spcAft>
              <a:buNone/>
            </a:pPr>
            <a:endParaRPr dirty="0">
              <a:latin typeface="Merriweather"/>
              <a:ea typeface="Roboto"/>
              <a:cs typeface="Roboto"/>
            </a:endParaRPr>
          </a:p>
          <a:p>
            <a:pPr marL="482600" indent="-342900">
              <a:lnSpc>
                <a:spcPct val="115000"/>
              </a:lnSpc>
              <a:buSzPts val="1400"/>
              <a:buFont typeface="Arial" panose="020B0604020202020204" pitchFamily="34" charset="0"/>
              <a:buChar char="•"/>
            </a:pPr>
            <a:r>
              <a:rPr lang="en" dirty="0">
                <a:solidFill>
                  <a:srgbClr val="282828"/>
                </a:solidFill>
                <a:highlight>
                  <a:srgbClr val="FFFFFF"/>
                </a:highlight>
                <a:latin typeface="Merriweather"/>
                <a:ea typeface="Roboto"/>
                <a:cs typeface="Roboto"/>
                <a:sym typeface="Roboto"/>
              </a:rPr>
              <a:t>Learning Acceleration Strategies (Early start program, during school and afterschool tutorials, Saturday tutorials, Summer Recovery Programs)</a:t>
            </a:r>
            <a:endParaRPr lang="en">
              <a:solidFill>
                <a:srgbClr val="282828"/>
              </a:solidFill>
              <a:highlight>
                <a:srgbClr val="FFFF00"/>
              </a:highlight>
              <a:latin typeface="Merriweather"/>
              <a:ea typeface="Roboto"/>
              <a:cs typeface="Roboto"/>
            </a:endParaRPr>
          </a:p>
          <a:p>
            <a:pPr marL="482600" indent="-342900">
              <a:lnSpc>
                <a:spcPct val="114999"/>
              </a:lnSpc>
              <a:buSzPts val="1400"/>
              <a:buFont typeface="Arial" panose="020B0604020202020204" pitchFamily="34" charset="0"/>
              <a:buChar char="•"/>
            </a:pPr>
            <a:r>
              <a:rPr lang="en" dirty="0">
                <a:solidFill>
                  <a:srgbClr val="282828"/>
                </a:solidFill>
                <a:highlight>
                  <a:srgbClr val="FFFFFF"/>
                </a:highlight>
                <a:latin typeface="Merriweather"/>
                <a:ea typeface="Roboto"/>
                <a:cs typeface="Roboto"/>
                <a:sym typeface="Roboto"/>
              </a:rPr>
              <a:t>Social-Emotional Recovery Interventions (Implementation of Mindfulness program, PBIS, OLWEUS and TIER III Student Intervention Programs)</a:t>
            </a:r>
            <a:endParaRPr lang="en">
              <a:solidFill>
                <a:srgbClr val="282828"/>
              </a:solidFill>
              <a:highlight>
                <a:srgbClr val="FFFFFF"/>
              </a:highlight>
              <a:latin typeface="Merriweather"/>
              <a:ea typeface="Roboto"/>
              <a:cs typeface="Roboto"/>
            </a:endParaRPr>
          </a:p>
          <a:p>
            <a:pPr marL="482600" indent="-342900">
              <a:lnSpc>
                <a:spcPct val="115000"/>
              </a:lnSpc>
              <a:buClr>
                <a:srgbClr val="282828"/>
              </a:buClr>
              <a:buSzPts val="1400"/>
              <a:buFont typeface="Arial" panose="020B0604020202020204" pitchFamily="34" charset="0"/>
              <a:buChar char="•"/>
            </a:pPr>
            <a:r>
              <a:rPr lang="en" dirty="0">
                <a:solidFill>
                  <a:srgbClr val="282828"/>
                </a:solidFill>
                <a:highlight>
                  <a:srgbClr val="FFFFFF"/>
                </a:highlight>
                <a:latin typeface="Merriweather"/>
                <a:ea typeface="Roboto"/>
                <a:cs typeface="Roboto"/>
              </a:rPr>
              <a:t>Empowering Parents Training Series (Series of trainings to teach parents literacy, math, technology and social-emotional health strategies)</a:t>
            </a:r>
          </a:p>
          <a:p>
            <a:pPr marL="482600" indent="-342900">
              <a:lnSpc>
                <a:spcPct val="115000"/>
              </a:lnSpc>
              <a:buClr>
                <a:srgbClr val="282828"/>
              </a:buClr>
              <a:buSzPts val="1400"/>
              <a:buFont typeface="Arial" panose="020B0604020202020204" pitchFamily="34" charset="0"/>
              <a:buChar char="•"/>
            </a:pPr>
            <a:r>
              <a:rPr lang="en" dirty="0">
                <a:solidFill>
                  <a:srgbClr val="282828"/>
                </a:solidFill>
                <a:highlight>
                  <a:srgbClr val="FFFFFF"/>
                </a:highlight>
                <a:latin typeface="Merriweather"/>
                <a:ea typeface="Roboto"/>
                <a:cs typeface="Roboto"/>
                <a:sym typeface="Roboto"/>
              </a:rPr>
              <a:t>Technology Supports (Improve district bandwidth and purchase and maintain devices)</a:t>
            </a:r>
            <a:endParaRPr>
              <a:solidFill>
                <a:srgbClr val="282828"/>
              </a:solidFill>
              <a:highlight>
                <a:srgbClr val="FFFFFF"/>
              </a:highlight>
              <a:latin typeface="Merriweather"/>
              <a:ea typeface="Roboto"/>
              <a:cs typeface="Roboto"/>
            </a:endParaRPr>
          </a:p>
          <a:p>
            <a:pPr marL="482600" indent="-342900">
              <a:lnSpc>
                <a:spcPct val="114999"/>
              </a:lnSpc>
              <a:buClr>
                <a:srgbClr val="282828"/>
              </a:buClr>
              <a:buSzPts val="1400"/>
              <a:buFont typeface="Arial" panose="020B0604020202020204" pitchFamily="34" charset="0"/>
              <a:buChar char="•"/>
            </a:pPr>
            <a:r>
              <a:rPr lang="en" dirty="0">
                <a:solidFill>
                  <a:srgbClr val="282828"/>
                </a:solidFill>
                <a:highlight>
                  <a:srgbClr val="FFFFFF"/>
                </a:highlight>
                <a:latin typeface="Merriweather"/>
                <a:ea typeface="Roboto"/>
                <a:cs typeface="Times New Roman"/>
              </a:rPr>
              <a:t>Physical Wellness (Implement a summer wellness program and upgrade district facilities to facilitate more open-air physical activities)</a:t>
            </a:r>
          </a:p>
          <a:p>
            <a:pPr marL="482600" indent="-342900">
              <a:lnSpc>
                <a:spcPct val="114999"/>
              </a:lnSpc>
              <a:buClr>
                <a:srgbClr val="282828"/>
              </a:buClr>
              <a:buSzPts val="1400"/>
              <a:buFont typeface="Arial" panose="020B0604020202020204" pitchFamily="34" charset="0"/>
              <a:buChar char="•"/>
            </a:pPr>
            <a:r>
              <a:rPr lang="en" dirty="0">
                <a:solidFill>
                  <a:srgbClr val="282828"/>
                </a:solidFill>
                <a:highlight>
                  <a:srgbClr val="FFFFFF"/>
                </a:highlight>
                <a:latin typeface="Merriweather"/>
                <a:ea typeface="Roboto"/>
                <a:cs typeface="Times New Roman"/>
              </a:rPr>
              <a:t>Facility Upgrades (improve air filtration systems and build outside covered areas)</a:t>
            </a:r>
          </a:p>
          <a:p>
            <a:pPr marL="457200">
              <a:lnSpc>
                <a:spcPct val="115000"/>
              </a:lnSpc>
            </a:pPr>
            <a:endParaRPr lang="en-US" sz="1200" dirty="0">
              <a:solidFill>
                <a:srgbClr val="282828"/>
              </a:solidFill>
              <a:highlight>
                <a:srgbClr val="FFFFFF"/>
              </a:highlight>
              <a:latin typeface="Times New Roman"/>
              <a:ea typeface="Roboto"/>
              <a:cs typeface="Times New Roman"/>
            </a:endParaRPr>
          </a:p>
          <a:p>
            <a:pPr marL="457200"/>
            <a:endParaRPr lang="en-US" dirty="0">
              <a:latin typeface="Roboto"/>
              <a:ea typeface="Roboto"/>
              <a:cs typeface="Roboto"/>
            </a:endParaRPr>
          </a:p>
        </p:txBody>
      </p:sp>
      <p:sp>
        <p:nvSpPr>
          <p:cNvPr id="2" name="Slide Number Placeholder 1">
            <a:extLst>
              <a:ext uri="{FF2B5EF4-FFF2-40B4-BE49-F238E27FC236}">
                <a16:creationId xmlns:a16="http://schemas.microsoft.com/office/drawing/2014/main" id="{E66E7EE2-F882-9B44-9E4A-B7DBDFC659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ctrTitle"/>
          </p:nvPr>
        </p:nvSpPr>
        <p:spPr>
          <a:xfrm>
            <a:off x="311699" y="539725"/>
            <a:ext cx="8586115" cy="1282500"/>
          </a:xfrm>
          <a:prstGeom prst="rect">
            <a:avLst/>
          </a:prstGeom>
        </p:spPr>
        <p:txBody>
          <a:bodyPr spcFirstLastPara="1" wrap="square" lIns="91425" tIns="91425" rIns="91425" bIns="91425" anchor="t" anchorCtr="0">
            <a:normAutofit/>
          </a:bodyPr>
          <a:lstStyle/>
          <a:p>
            <a:pPr marL="139700">
              <a:lnSpc>
                <a:spcPct val="115000"/>
              </a:lnSpc>
              <a:buSzPts val="1400"/>
            </a:pPr>
            <a:r>
              <a:rPr lang="en-US">
                <a:solidFill>
                  <a:srgbClr val="282828"/>
                </a:solidFill>
                <a:highlight>
                  <a:srgbClr val="FFFFFF"/>
                </a:highlight>
                <a:ea typeface="Roboto"/>
                <a:cs typeface="Roboto"/>
                <a:sym typeface="Roboto"/>
              </a:rPr>
              <a:t>Learning Acceleration Strategies </a:t>
            </a:r>
            <a:endParaRPr lang="en-US">
              <a:solidFill>
                <a:srgbClr val="282828"/>
              </a:solidFill>
              <a:highlight>
                <a:srgbClr val="FFFFFF"/>
              </a:highlight>
              <a:latin typeface="Merriweather" panose="020B0604020202020204" charset="0"/>
              <a:ea typeface="Roboto"/>
              <a:cs typeface="Roboto"/>
            </a:endParaRPr>
          </a:p>
        </p:txBody>
      </p:sp>
      <p:pic>
        <p:nvPicPr>
          <p:cNvPr id="205" name="Google Shape;205;p32"/>
          <p:cNvPicPr preferRelativeResize="0"/>
          <p:nvPr/>
        </p:nvPicPr>
        <p:blipFill>
          <a:blip r:embed="rId3">
            <a:alphaModFix/>
          </a:blip>
          <a:stretch>
            <a:fillRect/>
          </a:stretch>
        </p:blipFill>
        <p:spPr>
          <a:xfrm>
            <a:off x="1279907" y="1822225"/>
            <a:ext cx="1593800" cy="15938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384B-1EBD-4BC9-9C52-DDF893712447}"/>
              </a:ext>
            </a:extLst>
          </p:cNvPr>
          <p:cNvSpPr>
            <a:spLocks noGrp="1"/>
          </p:cNvSpPr>
          <p:nvPr>
            <p:ph type="title"/>
          </p:nvPr>
        </p:nvSpPr>
        <p:spPr/>
        <p:txBody>
          <a:bodyPr/>
          <a:lstStyle/>
          <a:p>
            <a:r>
              <a:rPr lang="en-US" dirty="0"/>
              <a:t>Learning Acceleration Plan: Elementary</a:t>
            </a:r>
          </a:p>
        </p:txBody>
      </p:sp>
      <p:sp>
        <p:nvSpPr>
          <p:cNvPr id="5" name="Google Shape;181;p28">
            <a:extLst>
              <a:ext uri="{FF2B5EF4-FFF2-40B4-BE49-F238E27FC236}">
                <a16:creationId xmlns:a16="http://schemas.microsoft.com/office/drawing/2014/main" id="{E521632F-DA4A-40A9-BFAF-C29F5B09BC12}"/>
              </a:ext>
            </a:extLst>
          </p:cNvPr>
          <p:cNvSpPr txBox="1"/>
          <p:nvPr/>
        </p:nvSpPr>
        <p:spPr>
          <a:xfrm>
            <a:off x="122523" y="1283414"/>
            <a:ext cx="8904090" cy="4051848"/>
          </a:xfrm>
          <a:prstGeom prst="rect">
            <a:avLst/>
          </a:prstGeom>
          <a:noFill/>
          <a:ln>
            <a:noFill/>
          </a:ln>
        </p:spPr>
        <p:txBody>
          <a:bodyPr spcFirstLastPara="1" wrap="square" lIns="91425" tIns="91425" rIns="91425" bIns="91425" anchor="t" anchorCtr="0">
            <a:spAutoFit/>
          </a:bodyPr>
          <a:lstStyle/>
          <a:p>
            <a:r>
              <a:rPr lang="en" dirty="0">
                <a:latin typeface="Merriweather"/>
                <a:ea typeface="Roboto"/>
                <a:cs typeface="Roboto"/>
              </a:rPr>
              <a:t>At the elementary level, the following learning acceleration plan will be followed:</a:t>
            </a:r>
          </a:p>
          <a:p>
            <a:pPr marL="0" lvl="0" indent="0" algn="l" rtl="0">
              <a:spcBef>
                <a:spcPts val="0"/>
              </a:spcBef>
              <a:spcAft>
                <a:spcPts val="0"/>
              </a:spcAft>
              <a:buNone/>
            </a:pPr>
            <a:endParaRPr dirty="0">
              <a:latin typeface="Merriweather"/>
              <a:ea typeface="Roboto"/>
              <a:cs typeface="Roboto"/>
            </a:endParaRPr>
          </a:p>
          <a:p>
            <a:pPr marL="457200" indent="-317500">
              <a:lnSpc>
                <a:spcPct val="115000"/>
              </a:lnSpc>
              <a:buSzPts val="1400"/>
              <a:buFont typeface="Times New Roman"/>
              <a:buChar char="●"/>
            </a:pPr>
            <a:r>
              <a:rPr lang="en">
                <a:solidFill>
                  <a:srgbClr val="282828"/>
                </a:solidFill>
                <a:highlight>
                  <a:srgbClr val="FFFFFF"/>
                </a:highlight>
                <a:latin typeface="Merriweather"/>
                <a:ea typeface="Roboto"/>
                <a:cs typeface="Times New Roman"/>
                <a:sym typeface="Roboto"/>
              </a:rPr>
              <a:t>Early Start Program:  2-week program focusing on enrichment/acceleration activities for TIER I students (On level students)</a:t>
            </a:r>
            <a:endParaRPr lang="en">
              <a:solidFill>
                <a:srgbClr val="282828"/>
              </a:solidFill>
              <a:highlight>
                <a:srgbClr val="FFFF00"/>
              </a:highlight>
              <a:latin typeface="Merriweather"/>
              <a:ea typeface="Roboto"/>
              <a:cs typeface="Times New Roman"/>
            </a:endParaRPr>
          </a:p>
          <a:p>
            <a:pPr marL="457200" indent="-317500">
              <a:lnSpc>
                <a:spcPct val="114999"/>
              </a:lnSpc>
              <a:buSzPts val="1400"/>
              <a:buFont typeface="Times New Roman"/>
              <a:buChar char="●"/>
            </a:pPr>
            <a:r>
              <a:rPr lang="en" dirty="0">
                <a:solidFill>
                  <a:srgbClr val="282828"/>
                </a:solidFill>
                <a:highlight>
                  <a:srgbClr val="FFFFFF"/>
                </a:highlight>
                <a:latin typeface="Merriweather"/>
                <a:ea typeface="Roboto"/>
                <a:cs typeface="Times New Roman"/>
              </a:rPr>
              <a:t>In-School Tutorials: To address literacy skills recovery, during the instructional day, 45 minutes will be allocated to enrichment/enhancement opportunities.  To provide small group intervention and student acceleration, support staff (GT, RS, SE) will pull out students.</a:t>
            </a:r>
          </a:p>
          <a:p>
            <a:pPr marL="457200" indent="-317500">
              <a:lnSpc>
                <a:spcPct val="114999"/>
              </a:lnSpc>
              <a:buSzPts val="1400"/>
              <a:buFont typeface="Times New Roman"/>
              <a:buChar char="●"/>
            </a:pPr>
            <a:r>
              <a:rPr lang="en">
                <a:solidFill>
                  <a:srgbClr val="282828"/>
                </a:solidFill>
                <a:highlight>
                  <a:srgbClr val="FFFFFF"/>
                </a:highlight>
                <a:latin typeface="Merriweather"/>
                <a:ea typeface="Roboto"/>
                <a:cs typeface="Times New Roman"/>
              </a:rPr>
              <a:t>Afterschool tutorials:  To address math skills recovery, TIER II (Require urgent intervention) and TIER III (at-risk of retention) will receive 2 hours of additional instruction on Mondays and </a:t>
            </a:r>
            <a:r>
              <a:rPr lang="en" dirty="0">
                <a:solidFill>
                  <a:srgbClr val="282828"/>
                </a:solidFill>
                <a:highlight>
                  <a:srgbClr val="FFFFFF"/>
                </a:highlight>
                <a:latin typeface="Merriweather"/>
                <a:ea typeface="Roboto"/>
                <a:cs typeface="Times New Roman"/>
              </a:rPr>
              <a:t>Tuesdays.</a:t>
            </a:r>
          </a:p>
          <a:p>
            <a:pPr marL="457200" indent="-317500">
              <a:lnSpc>
                <a:spcPct val="114999"/>
              </a:lnSpc>
              <a:buSzPts val="1400"/>
              <a:buFont typeface="Times New Roman"/>
              <a:buChar char="●"/>
            </a:pPr>
            <a:r>
              <a:rPr lang="en">
                <a:solidFill>
                  <a:srgbClr val="282828"/>
                </a:solidFill>
                <a:highlight>
                  <a:srgbClr val="FFFFFF"/>
                </a:highlight>
                <a:latin typeface="Merriweather"/>
                <a:ea typeface="Roboto"/>
                <a:cs typeface="Times New Roman"/>
              </a:rPr>
              <a:t>Computer-based tutorials: TIER III students will receive 2 hours of interventions through a combination of software and in-person supports on Thursdays and Fridays.</a:t>
            </a:r>
          </a:p>
          <a:p>
            <a:pPr marL="457200" indent="-317500">
              <a:lnSpc>
                <a:spcPct val="114999"/>
              </a:lnSpc>
              <a:buSzPts val="1400"/>
              <a:buFont typeface="Times New Roman"/>
              <a:buChar char="●"/>
            </a:pPr>
            <a:r>
              <a:rPr lang="en">
                <a:solidFill>
                  <a:srgbClr val="282828"/>
                </a:solidFill>
                <a:highlight>
                  <a:srgbClr val="FFFFFF"/>
                </a:highlight>
                <a:latin typeface="Merriweather"/>
                <a:ea typeface="Roboto"/>
                <a:cs typeface="Times New Roman"/>
              </a:rPr>
              <a:t>Saturday Enrichment Camps:  TIER II and TIER III students will receive 4 hours of tutoring </a:t>
            </a:r>
            <a:r>
              <a:rPr lang="en" dirty="0">
                <a:solidFill>
                  <a:srgbClr val="282828"/>
                </a:solidFill>
                <a:highlight>
                  <a:srgbClr val="FFFFFF"/>
                </a:highlight>
                <a:latin typeface="Merriweather"/>
                <a:ea typeface="Roboto"/>
                <a:cs typeface="Times New Roman"/>
              </a:rPr>
              <a:t>through a combination of software and in-person supports.</a:t>
            </a:r>
          </a:p>
          <a:p>
            <a:pPr marL="457200" indent="-317500">
              <a:lnSpc>
                <a:spcPct val="114999"/>
              </a:lnSpc>
              <a:buSzPts val="1400"/>
              <a:buFont typeface="Times New Roman"/>
              <a:buChar char="●"/>
            </a:pPr>
            <a:r>
              <a:rPr lang="en" dirty="0">
                <a:solidFill>
                  <a:srgbClr val="282828"/>
                </a:solidFill>
                <a:highlight>
                  <a:srgbClr val="FFFFFF"/>
                </a:highlight>
                <a:latin typeface="Merriweather"/>
                <a:ea typeface="Roboto"/>
                <a:cs typeface="Times New Roman"/>
              </a:rPr>
              <a:t>Summer Recovery Program:  20-day recovery program for struggling students. </a:t>
            </a:r>
          </a:p>
          <a:p>
            <a:pPr marL="457200"/>
            <a:endParaRPr lang="en-US" dirty="0">
              <a:latin typeface="Roboto"/>
              <a:ea typeface="Roboto"/>
              <a:cs typeface="Times New Roman"/>
            </a:endParaRPr>
          </a:p>
        </p:txBody>
      </p:sp>
      <p:sp>
        <p:nvSpPr>
          <p:cNvPr id="3" name="Slide Number Placeholder 2">
            <a:extLst>
              <a:ext uri="{FF2B5EF4-FFF2-40B4-BE49-F238E27FC236}">
                <a16:creationId xmlns:a16="http://schemas.microsoft.com/office/drawing/2014/main" id="{1713D343-D194-BE43-9CBE-095137F95F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spTree>
    <p:extLst>
      <p:ext uri="{BB962C8B-B14F-4D97-AF65-F5344CB8AC3E}">
        <p14:creationId xmlns:p14="http://schemas.microsoft.com/office/powerpoint/2010/main" val="4013021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0575-850A-4E6F-A78B-5569D9DE97AE}"/>
              </a:ext>
            </a:extLst>
          </p:cNvPr>
          <p:cNvSpPr>
            <a:spLocks noGrp="1"/>
          </p:cNvSpPr>
          <p:nvPr>
            <p:ph type="title"/>
          </p:nvPr>
        </p:nvSpPr>
        <p:spPr/>
        <p:txBody>
          <a:bodyPr/>
          <a:lstStyle/>
          <a:p>
            <a:r>
              <a:rPr lang="en-US" dirty="0"/>
              <a:t>Learning Acceleration Plan: Middle School</a:t>
            </a:r>
          </a:p>
        </p:txBody>
      </p:sp>
      <p:sp>
        <p:nvSpPr>
          <p:cNvPr id="4" name="Google Shape;181;p28">
            <a:extLst>
              <a:ext uri="{FF2B5EF4-FFF2-40B4-BE49-F238E27FC236}">
                <a16:creationId xmlns:a16="http://schemas.microsoft.com/office/drawing/2014/main" id="{4E119C0B-08EC-498E-9A12-013F861DFEE0}"/>
              </a:ext>
            </a:extLst>
          </p:cNvPr>
          <p:cNvSpPr txBox="1"/>
          <p:nvPr/>
        </p:nvSpPr>
        <p:spPr>
          <a:xfrm>
            <a:off x="78561" y="1246780"/>
            <a:ext cx="8948053" cy="3944126"/>
          </a:xfrm>
          <a:prstGeom prst="rect">
            <a:avLst/>
          </a:prstGeom>
          <a:noFill/>
          <a:ln>
            <a:noFill/>
          </a:ln>
        </p:spPr>
        <p:txBody>
          <a:bodyPr spcFirstLastPara="1" wrap="square" lIns="91425" tIns="91425" rIns="91425" bIns="91425" anchor="t" anchorCtr="0">
            <a:spAutoFit/>
          </a:bodyPr>
          <a:lstStyle/>
          <a:p>
            <a:r>
              <a:rPr lang="en" sz="1300">
                <a:latin typeface="Merriweather"/>
                <a:ea typeface="Roboto"/>
                <a:cs typeface="Roboto"/>
              </a:rPr>
              <a:t>At the middle school level, the following learning acceleration plan will be followed:</a:t>
            </a:r>
          </a:p>
          <a:p>
            <a:pPr marL="0" lvl="0" indent="0" algn="l" rtl="0">
              <a:spcBef>
                <a:spcPts val="0"/>
              </a:spcBef>
              <a:spcAft>
                <a:spcPts val="0"/>
              </a:spcAft>
              <a:buNone/>
            </a:pPr>
            <a:endParaRPr sz="800" dirty="0">
              <a:latin typeface="Merriweather"/>
              <a:ea typeface="Roboto"/>
              <a:cs typeface="Roboto"/>
            </a:endParaRPr>
          </a:p>
          <a:p>
            <a:pPr marL="457200" indent="-317500">
              <a:lnSpc>
                <a:spcPct val="115000"/>
              </a:lnSpc>
              <a:buSzPts val="1400"/>
              <a:buFont typeface="Times New Roman"/>
              <a:buChar char="●"/>
            </a:pPr>
            <a:r>
              <a:rPr lang="en" sz="1300">
                <a:solidFill>
                  <a:srgbClr val="282828"/>
                </a:solidFill>
                <a:highlight>
                  <a:srgbClr val="FFFFFF"/>
                </a:highlight>
                <a:latin typeface="Merriweather"/>
                <a:ea typeface="Roboto"/>
                <a:cs typeface="Times New Roman"/>
                <a:sym typeface="Roboto"/>
              </a:rPr>
              <a:t>Early Start Program:  2-week program focusing on enrichment/acceleration activities for TIER I (on level students) students.</a:t>
            </a:r>
            <a:endParaRPr lang="en" sz="1300">
              <a:solidFill>
                <a:srgbClr val="282828"/>
              </a:solidFill>
              <a:highlight>
                <a:srgbClr val="FFFF00"/>
              </a:highlight>
              <a:latin typeface="Merriweather"/>
              <a:ea typeface="Roboto"/>
              <a:cs typeface="Times New Roman"/>
            </a:endParaRP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rPr>
              <a:t>Early Bird Tutorials: Students that arrive early will work on computer intervention programs. </a:t>
            </a:r>
          </a:p>
          <a:p>
            <a:pPr marL="457200" indent="-317500">
              <a:lnSpc>
                <a:spcPct val="114999"/>
              </a:lnSpc>
              <a:buSzPts val="1400"/>
              <a:buFont typeface="Times New Roman"/>
              <a:buChar char="●"/>
            </a:pPr>
            <a:r>
              <a:rPr lang="en" sz="1300">
                <a:solidFill>
                  <a:srgbClr val="282828"/>
                </a:solidFill>
                <a:highlight>
                  <a:srgbClr val="FFFFFF"/>
                </a:highlight>
                <a:latin typeface="Merriweather"/>
                <a:ea typeface="Roboto"/>
                <a:cs typeface="Times New Roman"/>
              </a:rPr>
              <a:t>Afterschool tutorials:  To address math skills recovery, TIER II (require urgent intervention) and TIER III (at-risk of retention) students will receive 2 hours of additional </a:t>
            </a:r>
            <a:r>
              <a:rPr lang="en" sz="1300" dirty="0">
                <a:solidFill>
                  <a:srgbClr val="282828"/>
                </a:solidFill>
                <a:highlight>
                  <a:srgbClr val="FFFFFF"/>
                </a:highlight>
                <a:latin typeface="Merriweather"/>
                <a:ea typeface="Roboto"/>
                <a:cs typeface="Times New Roman"/>
              </a:rPr>
              <a:t>instruction on Mondays and Tuesdays.</a:t>
            </a:r>
          </a:p>
          <a:p>
            <a:pPr marL="457200" indent="-317500">
              <a:lnSpc>
                <a:spcPct val="114999"/>
              </a:lnSpc>
              <a:buSzPts val="1400"/>
              <a:buFont typeface="Times New Roman,Serif"/>
              <a:buChar char="●"/>
            </a:pPr>
            <a:r>
              <a:rPr lang="en" sz="1300">
                <a:solidFill>
                  <a:srgbClr val="282828"/>
                </a:solidFill>
                <a:highlight>
                  <a:srgbClr val="FFFFFF"/>
                </a:highlight>
                <a:latin typeface="Merriweather"/>
                <a:ea typeface="Roboto"/>
                <a:cs typeface="Times New Roman"/>
              </a:rPr>
              <a:t>In-School Tutorials to address recovery during the instructional day. Tiered instructional groups will be created based on ongoing formative/summative data. Targeted instruction will be provided by teachers and tutors to provide small group intervention and student acceleration.</a:t>
            </a:r>
            <a:endParaRPr lang="en-US" sz="1300">
              <a:highlight>
                <a:srgbClr val="FFFFFF"/>
              </a:highlight>
              <a:ea typeface="Roboto"/>
            </a:endParaRPr>
          </a:p>
          <a:p>
            <a:pPr marL="457200" indent="-317500">
              <a:lnSpc>
                <a:spcPct val="114999"/>
              </a:lnSpc>
              <a:buSzPts val="1400"/>
              <a:buFont typeface="Times New Roman"/>
              <a:buChar char="●"/>
            </a:pPr>
            <a:r>
              <a:rPr lang="en" sz="1300">
                <a:solidFill>
                  <a:srgbClr val="282828"/>
                </a:solidFill>
                <a:highlight>
                  <a:srgbClr val="FFFFFF"/>
                </a:highlight>
                <a:latin typeface="Merriweather"/>
                <a:ea typeface="Roboto"/>
                <a:cs typeface="Times New Roman"/>
              </a:rPr>
              <a:t>Computer tutorials: TIER III students will receive 2 hours on Wednesday and Thursday in the areas of reading and math through a combination of software and in-person supports.</a:t>
            </a:r>
            <a:endParaRPr lang="en" sz="1300" dirty="0">
              <a:solidFill>
                <a:srgbClr val="282828"/>
              </a:solidFill>
              <a:highlight>
                <a:srgbClr val="FFFFFF"/>
              </a:highlight>
              <a:latin typeface="Merriweather"/>
              <a:ea typeface="Roboto"/>
              <a:cs typeface="Times New Roman"/>
            </a:endParaRPr>
          </a:p>
          <a:p>
            <a:pPr marL="457200" indent="-317500">
              <a:lnSpc>
                <a:spcPct val="114999"/>
              </a:lnSpc>
              <a:buSzPts val="1400"/>
              <a:buFont typeface="Times New Roman"/>
              <a:buChar char="●"/>
            </a:pPr>
            <a:r>
              <a:rPr lang="en" sz="1300">
                <a:solidFill>
                  <a:srgbClr val="282828"/>
                </a:solidFill>
                <a:highlight>
                  <a:srgbClr val="FFFFFF"/>
                </a:highlight>
                <a:latin typeface="Merriweather"/>
                <a:ea typeface="Roboto"/>
                <a:cs typeface="Times New Roman"/>
              </a:rPr>
              <a:t>Saturday Enrichment Camps:  TIER II and TIER III students will receive 4 hours of tutoring </a:t>
            </a:r>
            <a:r>
              <a:rPr lang="en" sz="1300" dirty="0">
                <a:solidFill>
                  <a:srgbClr val="282828"/>
                </a:solidFill>
                <a:highlight>
                  <a:srgbClr val="FFFFFF"/>
                </a:highlight>
                <a:latin typeface="Merriweather"/>
                <a:ea typeface="Roboto"/>
                <a:cs typeface="Times New Roman"/>
              </a:rPr>
              <a:t>through a combination of software and in-person supports.</a:t>
            </a:r>
            <a:endParaRPr lang="en" sz="1300">
              <a:latin typeface="Merriweather"/>
            </a:endParaRP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rPr>
              <a:t>Summer Recovery Program:  20-day recovery program for struggling students. </a:t>
            </a:r>
          </a:p>
          <a:p>
            <a:pPr marL="457200"/>
            <a:endParaRPr lang="en-US" dirty="0">
              <a:latin typeface="Roboto"/>
              <a:ea typeface="Roboto"/>
              <a:cs typeface="Times New Roman"/>
            </a:endParaRPr>
          </a:p>
        </p:txBody>
      </p:sp>
      <p:sp>
        <p:nvSpPr>
          <p:cNvPr id="3" name="Slide Number Placeholder 2">
            <a:extLst>
              <a:ext uri="{FF2B5EF4-FFF2-40B4-BE49-F238E27FC236}">
                <a16:creationId xmlns:a16="http://schemas.microsoft.com/office/drawing/2014/main" id="{347EEAB5-FAEB-024C-ACC4-91C591797F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2276273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0575-850A-4E6F-A78B-5569D9DE97AE}"/>
              </a:ext>
            </a:extLst>
          </p:cNvPr>
          <p:cNvSpPr>
            <a:spLocks noGrp="1"/>
          </p:cNvSpPr>
          <p:nvPr>
            <p:ph type="title"/>
          </p:nvPr>
        </p:nvSpPr>
        <p:spPr/>
        <p:txBody>
          <a:bodyPr/>
          <a:lstStyle/>
          <a:p>
            <a:r>
              <a:rPr lang="en-US" dirty="0"/>
              <a:t>Learning Acceleration Plan: High School</a:t>
            </a:r>
          </a:p>
        </p:txBody>
      </p:sp>
      <p:sp>
        <p:nvSpPr>
          <p:cNvPr id="4" name="Google Shape;181;p28">
            <a:extLst>
              <a:ext uri="{FF2B5EF4-FFF2-40B4-BE49-F238E27FC236}">
                <a16:creationId xmlns:a16="http://schemas.microsoft.com/office/drawing/2014/main" id="{EC7BE9F6-ADD5-4A5E-8D65-E29B57C0C043}"/>
              </a:ext>
            </a:extLst>
          </p:cNvPr>
          <p:cNvSpPr txBox="1"/>
          <p:nvPr/>
        </p:nvSpPr>
        <p:spPr>
          <a:xfrm>
            <a:off x="29653" y="1198181"/>
            <a:ext cx="9198332" cy="4281911"/>
          </a:xfrm>
          <a:prstGeom prst="rect">
            <a:avLst/>
          </a:prstGeom>
          <a:noFill/>
          <a:ln>
            <a:noFill/>
          </a:ln>
        </p:spPr>
        <p:txBody>
          <a:bodyPr spcFirstLastPara="1" wrap="square" lIns="91425" tIns="91425" rIns="91425" bIns="91425" anchor="t" anchorCtr="0">
            <a:spAutoFit/>
          </a:bodyPr>
          <a:lstStyle/>
          <a:p>
            <a:r>
              <a:rPr lang="en" dirty="0">
                <a:latin typeface="Merriweather"/>
                <a:ea typeface="Roboto"/>
                <a:cs typeface="Roboto"/>
              </a:rPr>
              <a:t>At the high school level, the following learning acceleration plan will be followed:</a:t>
            </a:r>
          </a:p>
          <a:p>
            <a:pPr marL="0" lvl="0" indent="0" algn="l" rtl="0">
              <a:spcBef>
                <a:spcPts val="0"/>
              </a:spcBef>
              <a:spcAft>
                <a:spcPts val="0"/>
              </a:spcAft>
              <a:buNone/>
            </a:pPr>
            <a:endParaRPr dirty="0">
              <a:latin typeface="Merriweather"/>
              <a:ea typeface="Roboto"/>
              <a:cs typeface="Roboto"/>
            </a:endParaRP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rPr>
              <a:t>Algebra I Focused Interventions utilizing the Silver Lining Curriculum</a:t>
            </a: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rPr>
              <a:t>Strategic Learning for High School Mathematics Course (Intervention Algebra I EOC)</a:t>
            </a: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rPr>
              <a:t>Algebra I Homework Assistance Academy</a:t>
            </a: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rPr>
              <a:t>Algebra I Quarterly Campus Parent Engagement Meetings</a:t>
            </a:r>
          </a:p>
          <a:p>
            <a:pPr marL="457200" indent="-317500">
              <a:lnSpc>
                <a:spcPct val="114999"/>
              </a:lnSpc>
              <a:buSzPts val="1400"/>
              <a:buFont typeface="Times New Roman,Serif"/>
              <a:buChar char="●"/>
            </a:pPr>
            <a:r>
              <a:rPr lang="en" sz="1300" dirty="0">
                <a:solidFill>
                  <a:srgbClr val="282828"/>
                </a:solidFill>
                <a:highlight>
                  <a:srgbClr val="FFFFFF"/>
                </a:highlight>
                <a:latin typeface="Merriweather"/>
                <a:ea typeface="Roboto"/>
              </a:rPr>
              <a:t>In-School Tutorials to address math skills recovery during the instructional day. Tiered instructional groups will be created based on ongoing formative/summative data. Targeted instruction will be provided by Algebra I teachers and consultants to provide small group intervention and student acceleration.</a:t>
            </a:r>
            <a:endParaRPr lang="en-US" sz="1300">
              <a:highlight>
                <a:srgbClr val="FFFFFF"/>
              </a:highlight>
              <a:latin typeface="Merriweather"/>
              <a:ea typeface="Roboto"/>
            </a:endParaRPr>
          </a:p>
          <a:p>
            <a:pPr marL="457200" indent="-317500">
              <a:lnSpc>
                <a:spcPct val="114999"/>
              </a:lnSpc>
              <a:buSzPts val="1400"/>
              <a:buFont typeface="Times New Roman,Serif"/>
              <a:buChar char="●"/>
            </a:pPr>
            <a:r>
              <a:rPr lang="en" sz="1300" dirty="0">
                <a:solidFill>
                  <a:srgbClr val="282828"/>
                </a:solidFill>
                <a:highlight>
                  <a:srgbClr val="FFFFFF"/>
                </a:highlight>
                <a:latin typeface="Merriweather"/>
                <a:ea typeface="Roboto"/>
              </a:rPr>
              <a:t>Afterschool Extended Day Learning Tutorials to address math skills recovery, TIER II and TIER III (priority students) will receive 2 hours of additional instruction on Tuesdays and Thursdays.</a:t>
            </a:r>
            <a:endParaRPr lang="en-US" sz="1300">
              <a:highlight>
                <a:srgbClr val="FFFFFF"/>
              </a:highlight>
              <a:latin typeface="Merriweather"/>
              <a:ea typeface="Roboto"/>
            </a:endParaRPr>
          </a:p>
          <a:p>
            <a:pPr marL="457200" indent="-317500">
              <a:lnSpc>
                <a:spcPct val="114999"/>
              </a:lnSpc>
              <a:buSzPts val="1400"/>
              <a:buFont typeface="Times New Roman"/>
              <a:buChar char="●"/>
            </a:pPr>
            <a:r>
              <a:rPr lang="en" sz="1300" err="1">
                <a:solidFill>
                  <a:srgbClr val="282828"/>
                </a:solidFill>
                <a:highlight>
                  <a:srgbClr val="FFFFFF"/>
                </a:highlight>
                <a:latin typeface="Merriweather"/>
                <a:ea typeface="Roboto"/>
                <a:cs typeface="Times New Roman"/>
                <a:sym typeface="Roboto"/>
              </a:rPr>
              <a:t>Edgenuity</a:t>
            </a:r>
            <a:r>
              <a:rPr lang="en" sz="1300">
                <a:solidFill>
                  <a:srgbClr val="282828"/>
                </a:solidFill>
                <a:highlight>
                  <a:srgbClr val="FFFFFF"/>
                </a:highlight>
                <a:latin typeface="Merriweather"/>
                <a:ea typeface="Roboto"/>
                <a:cs typeface="Times New Roman"/>
                <a:sym typeface="Roboto"/>
              </a:rPr>
              <a:t> Course Software for EOC, Credit Recovery and College Readiness </a:t>
            </a:r>
            <a:endParaRPr lang="en" sz="1300">
              <a:solidFill>
                <a:srgbClr val="282828"/>
              </a:solidFill>
              <a:highlight>
                <a:srgbClr val="FFFFFF"/>
              </a:highlight>
              <a:latin typeface="Merriweather"/>
              <a:ea typeface="Roboto"/>
              <a:cs typeface="Times New Roman"/>
            </a:endParaRPr>
          </a:p>
          <a:p>
            <a:pPr marL="457200" indent="-317500">
              <a:lnSpc>
                <a:spcPct val="114999"/>
              </a:lnSpc>
              <a:buSzPts val="1400"/>
              <a:buFont typeface="Times New Roman"/>
              <a:buChar char="●"/>
            </a:pPr>
            <a:r>
              <a:rPr lang="en" sz="1300" dirty="0">
                <a:highlight>
                  <a:srgbClr val="FFFFFF"/>
                </a:highlight>
                <a:latin typeface="Merriweather"/>
                <a:ea typeface="Roboto"/>
              </a:rPr>
              <a:t>Summer End of Course &amp; Credit Recovery Programs</a:t>
            </a:r>
            <a:endParaRPr lang="en" sz="1300">
              <a:solidFill>
                <a:srgbClr val="282828"/>
              </a:solidFill>
              <a:highlight>
                <a:srgbClr val="FFFFFF"/>
              </a:highlight>
              <a:latin typeface="Merriweather"/>
              <a:ea typeface="Roboto"/>
              <a:cs typeface="Times New Roman"/>
            </a:endParaRP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sym typeface="Roboto"/>
              </a:rPr>
              <a:t>Texas Virtual School Network Credit Acceleration Opportunities</a:t>
            </a:r>
            <a:endParaRPr lang="en" sz="1300">
              <a:solidFill>
                <a:srgbClr val="282828"/>
              </a:solidFill>
              <a:highlight>
                <a:srgbClr val="FFFFFF"/>
              </a:highlight>
              <a:latin typeface="Merriweather"/>
              <a:ea typeface="Roboto"/>
              <a:cs typeface="Times New Roman"/>
            </a:endParaRPr>
          </a:p>
          <a:p>
            <a:pPr marL="457200" indent="-317500">
              <a:lnSpc>
                <a:spcPct val="114999"/>
              </a:lnSpc>
              <a:buSzPts val="1400"/>
              <a:buFont typeface="Times New Roman"/>
              <a:buChar char="●"/>
            </a:pPr>
            <a:r>
              <a:rPr lang="en" sz="1300" dirty="0">
                <a:solidFill>
                  <a:srgbClr val="282828"/>
                </a:solidFill>
                <a:highlight>
                  <a:srgbClr val="FFFFFF"/>
                </a:highlight>
                <a:latin typeface="Merriweather"/>
                <a:ea typeface="Roboto"/>
                <a:cs typeface="Times New Roman"/>
              </a:rPr>
              <a:t>2-Week Summer Bridge Program for incoming freshman that are attending our academies</a:t>
            </a:r>
          </a:p>
          <a:p>
            <a:pPr marL="457200" indent="-317500">
              <a:lnSpc>
                <a:spcPct val="114999"/>
              </a:lnSpc>
              <a:buSzPts val="1400"/>
              <a:buFont typeface="Times New Roman,Serif"/>
              <a:buChar char="●"/>
            </a:pPr>
            <a:r>
              <a:rPr lang="en" sz="1300" dirty="0">
                <a:solidFill>
                  <a:srgbClr val="282828"/>
                </a:solidFill>
                <a:highlight>
                  <a:srgbClr val="FFFFFF"/>
                </a:highlight>
                <a:latin typeface="Merriweather"/>
                <a:ea typeface="Roboto"/>
              </a:rPr>
              <a:t>Saturday Enrichment Camps</a:t>
            </a:r>
          </a:p>
          <a:p>
            <a:pPr marL="457200"/>
            <a:endParaRPr lang="en-US" dirty="0">
              <a:latin typeface="Roboto"/>
              <a:ea typeface="Roboto"/>
              <a:cs typeface="Times New Roman"/>
            </a:endParaRPr>
          </a:p>
        </p:txBody>
      </p:sp>
      <p:sp>
        <p:nvSpPr>
          <p:cNvPr id="3" name="Slide Number Placeholder 2">
            <a:extLst>
              <a:ext uri="{FF2B5EF4-FFF2-40B4-BE49-F238E27FC236}">
                <a16:creationId xmlns:a16="http://schemas.microsoft.com/office/drawing/2014/main" id="{B3914177-5F6A-B241-A506-F92704C3F4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9572993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5852-6A43-4609-889C-20F30FB4267A}"/>
              </a:ext>
            </a:extLst>
          </p:cNvPr>
          <p:cNvSpPr>
            <a:spLocks noGrp="1"/>
          </p:cNvSpPr>
          <p:nvPr>
            <p:ph type="title"/>
          </p:nvPr>
        </p:nvSpPr>
        <p:spPr/>
        <p:txBody>
          <a:bodyPr/>
          <a:lstStyle/>
          <a:p>
            <a:r>
              <a:rPr lang="en-US"/>
              <a:t>STAAR EOC Student Pathway Support</a:t>
            </a:r>
          </a:p>
        </p:txBody>
      </p:sp>
      <p:pic>
        <p:nvPicPr>
          <p:cNvPr id="5" name="Picture 5" descr="Diagram&#10;&#10;Description automatically generated">
            <a:extLst>
              <a:ext uri="{FF2B5EF4-FFF2-40B4-BE49-F238E27FC236}">
                <a16:creationId xmlns:a16="http://schemas.microsoft.com/office/drawing/2014/main" id="{881FF7A1-81B4-4727-9003-A10F1D545B16}"/>
              </a:ext>
            </a:extLst>
          </p:cNvPr>
          <p:cNvPicPr>
            <a:picLocks noChangeAspect="1"/>
          </p:cNvPicPr>
          <p:nvPr/>
        </p:nvPicPr>
        <p:blipFill>
          <a:blip r:embed="rId2"/>
          <a:stretch>
            <a:fillRect/>
          </a:stretch>
        </p:blipFill>
        <p:spPr>
          <a:xfrm>
            <a:off x="1120863" y="1335320"/>
            <a:ext cx="6462987" cy="3786199"/>
          </a:xfrm>
          <a:prstGeom prst="rect">
            <a:avLst/>
          </a:prstGeom>
        </p:spPr>
      </p:pic>
      <p:sp>
        <p:nvSpPr>
          <p:cNvPr id="3" name="Slide Number Placeholder 2">
            <a:extLst>
              <a:ext uri="{FF2B5EF4-FFF2-40B4-BE49-F238E27FC236}">
                <a16:creationId xmlns:a16="http://schemas.microsoft.com/office/drawing/2014/main" id="{EE1D476F-98FA-9543-8E90-F1A1A4C4A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
        <p:nvSpPr>
          <p:cNvPr id="4" name="TextBox 3">
            <a:extLst>
              <a:ext uri="{FF2B5EF4-FFF2-40B4-BE49-F238E27FC236}">
                <a16:creationId xmlns:a16="http://schemas.microsoft.com/office/drawing/2014/main" id="{D9326D12-77FA-4FA3-AF38-13A16978402F}"/>
              </a:ext>
            </a:extLst>
          </p:cNvPr>
          <p:cNvSpPr txBox="1"/>
          <p:nvPr/>
        </p:nvSpPr>
        <p:spPr>
          <a:xfrm>
            <a:off x="5127380" y="2812072"/>
            <a:ext cx="735623" cy="276999"/>
          </a:xfrm>
          <a:prstGeom prst="rect">
            <a:avLst/>
          </a:prstGeom>
          <a:solidFill>
            <a:srgbClr val="C0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 b="1">
                <a:solidFill>
                  <a:schemeClr val="bg1">
                    <a:lumMod val="95000"/>
                  </a:schemeClr>
                </a:solidFill>
              </a:rPr>
              <a:t>NOT TESTED</a:t>
            </a:r>
            <a:endParaRPr lang="en-US" b="1">
              <a:solidFill>
                <a:schemeClr val="bg1">
                  <a:lumMod val="95000"/>
                </a:schemeClr>
              </a:solidFill>
            </a:endParaRPr>
          </a:p>
          <a:p>
            <a:r>
              <a:rPr lang="en-US" sz="600" b="1">
                <a:solidFill>
                  <a:schemeClr val="bg1">
                    <a:lumMod val="95000"/>
                  </a:schemeClr>
                </a:solidFill>
              </a:rPr>
              <a:t>DID NOT MEET</a:t>
            </a:r>
            <a:endParaRPr lang="en-US" sz="600" b="1" dirty="0">
              <a:solidFill>
                <a:schemeClr val="bg1">
                  <a:lumMod val="95000"/>
                </a:schemeClr>
              </a:solidFill>
            </a:endParaRPr>
          </a:p>
        </p:txBody>
      </p:sp>
    </p:spTree>
    <p:extLst>
      <p:ext uri="{BB962C8B-B14F-4D97-AF65-F5344CB8AC3E}">
        <p14:creationId xmlns:p14="http://schemas.microsoft.com/office/powerpoint/2010/main" val="3962277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r>
              <a:rPr lang="en"/>
              <a:t>Social-Emotional Recovery Interventions</a:t>
            </a:r>
            <a:endParaRPr/>
          </a:p>
        </p:txBody>
      </p:sp>
      <p:pic>
        <p:nvPicPr>
          <p:cNvPr id="249" name="Google Shape;249;p37"/>
          <p:cNvPicPr preferRelativeResize="0"/>
          <p:nvPr/>
        </p:nvPicPr>
        <p:blipFill>
          <a:blip r:embed="rId3">
            <a:alphaModFix/>
          </a:blip>
          <a:stretch>
            <a:fillRect/>
          </a:stretch>
        </p:blipFill>
        <p:spPr>
          <a:xfrm>
            <a:off x="693316" y="2052486"/>
            <a:ext cx="1593800" cy="15938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384B-1EBD-4BC9-9C52-DDF893712447}"/>
              </a:ext>
            </a:extLst>
          </p:cNvPr>
          <p:cNvSpPr>
            <a:spLocks noGrp="1"/>
          </p:cNvSpPr>
          <p:nvPr>
            <p:ph type="title"/>
          </p:nvPr>
        </p:nvSpPr>
        <p:spPr>
          <a:xfrm>
            <a:off x="289744" y="171213"/>
            <a:ext cx="8520600" cy="623700"/>
          </a:xfrm>
        </p:spPr>
        <p:txBody>
          <a:bodyPr>
            <a:normAutofit/>
          </a:bodyPr>
          <a:lstStyle/>
          <a:p>
            <a:r>
              <a:rPr lang="en-US"/>
              <a:t>Social-Emotional Recovery Interventions: </a:t>
            </a:r>
          </a:p>
        </p:txBody>
      </p:sp>
      <p:sp>
        <p:nvSpPr>
          <p:cNvPr id="5" name="Google Shape;181;p28">
            <a:extLst>
              <a:ext uri="{FF2B5EF4-FFF2-40B4-BE49-F238E27FC236}">
                <a16:creationId xmlns:a16="http://schemas.microsoft.com/office/drawing/2014/main" id="{E521632F-DA4A-40A9-BFAF-C29F5B09BC12}"/>
              </a:ext>
            </a:extLst>
          </p:cNvPr>
          <p:cNvSpPr txBox="1"/>
          <p:nvPr/>
        </p:nvSpPr>
        <p:spPr>
          <a:xfrm>
            <a:off x="422926" y="1415299"/>
            <a:ext cx="8361900" cy="3631733"/>
          </a:xfrm>
          <a:prstGeom prst="rect">
            <a:avLst/>
          </a:prstGeom>
          <a:noFill/>
          <a:ln>
            <a:noFill/>
          </a:ln>
        </p:spPr>
        <p:txBody>
          <a:bodyPr spcFirstLastPara="1" wrap="square" lIns="91425" tIns="91425" rIns="91425" bIns="91425" anchor="t" anchorCtr="0">
            <a:spAutoFit/>
          </a:bodyPr>
          <a:lstStyle/>
          <a:p>
            <a:r>
              <a:rPr lang="en" dirty="0">
                <a:latin typeface="Merriweather"/>
                <a:ea typeface="Roboto"/>
              </a:rPr>
              <a:t>To mitigate the effect of COVID-19, La Joya ISD will be </a:t>
            </a:r>
            <a:r>
              <a:rPr lang="en" dirty="0">
                <a:latin typeface="Merriweather"/>
                <a:ea typeface="Roboto"/>
                <a:sym typeface="Roboto"/>
              </a:rPr>
              <a:t>providing </a:t>
            </a:r>
            <a:r>
              <a:rPr lang="en" dirty="0">
                <a:latin typeface="Merriweather"/>
                <a:ea typeface="Roboto"/>
              </a:rPr>
              <a:t>individual, group counseling and support groups (grief &amp; loss and coping with anxiety) as part of a multi-tiered system of support.  </a:t>
            </a:r>
          </a:p>
          <a:p>
            <a:endParaRPr lang="en" dirty="0">
              <a:latin typeface="Merriweather"/>
              <a:ea typeface="Roboto"/>
            </a:endParaRPr>
          </a:p>
          <a:p>
            <a:r>
              <a:rPr lang="en">
                <a:latin typeface="Merriweather"/>
                <a:ea typeface="Roboto"/>
              </a:rPr>
              <a:t>TIER I Students:  Our district will use the OLWEUS, PBIS, Mindfulness, Character Strong and counseling/guidance lessons to provide students social-emotional supports.  For example, at </a:t>
            </a:r>
            <a:r>
              <a:rPr lang="en" dirty="0">
                <a:latin typeface="Merriweather"/>
                <a:ea typeface="Roboto"/>
              </a:rPr>
              <a:t>the elementary level, students will receive bi-weekly guidance lessons with their certified counselor and follow-up lessons with their classroom teachers. </a:t>
            </a:r>
          </a:p>
          <a:p>
            <a:endParaRPr lang="en" dirty="0">
              <a:latin typeface="Merriweather"/>
              <a:ea typeface="Roboto"/>
            </a:endParaRPr>
          </a:p>
          <a:p>
            <a:r>
              <a:rPr lang="en" dirty="0">
                <a:latin typeface="Merriweather"/>
                <a:ea typeface="Roboto"/>
              </a:rPr>
              <a:t>TIER II Students: In addition to the TIER I supports, these students, through RTI, will receive prescriptive small group supports.  </a:t>
            </a:r>
          </a:p>
          <a:p>
            <a:endParaRPr lang="en" dirty="0">
              <a:latin typeface="Merriweather"/>
              <a:ea typeface="Roboto"/>
            </a:endParaRPr>
          </a:p>
          <a:p>
            <a:r>
              <a:rPr lang="en" dirty="0">
                <a:latin typeface="Merriweather"/>
                <a:ea typeface="Roboto"/>
              </a:rPr>
              <a:t>TIER III Students: In addition to the TIER I and TIER II supports, these students, through RTI </a:t>
            </a:r>
            <a:r>
              <a:rPr lang="en">
                <a:latin typeface="Merriweather"/>
                <a:ea typeface="Roboto"/>
              </a:rPr>
              <a:t>Behavior and 504, will receive prescriptive individualized supports. If necessary, campuses will </a:t>
            </a:r>
            <a:r>
              <a:rPr lang="en-US" dirty="0">
                <a:latin typeface="Merriweather"/>
                <a:ea typeface="Roboto"/>
              </a:rPr>
              <a:t>receive </a:t>
            </a:r>
            <a:r>
              <a:rPr lang="en" dirty="0">
                <a:latin typeface="Merriweather"/>
                <a:ea typeface="Roboto"/>
              </a:rPr>
              <a:t>staffing supports to help students transition back into the classroom. These students will also receive mentoring supports. </a:t>
            </a:r>
            <a:r>
              <a:rPr lang="en" dirty="0">
                <a:ea typeface="Roboto"/>
              </a:rPr>
              <a:t>  </a:t>
            </a:r>
          </a:p>
        </p:txBody>
      </p:sp>
      <p:sp>
        <p:nvSpPr>
          <p:cNvPr id="3" name="Slide Number Placeholder 2">
            <a:extLst>
              <a:ext uri="{FF2B5EF4-FFF2-40B4-BE49-F238E27FC236}">
                <a16:creationId xmlns:a16="http://schemas.microsoft.com/office/drawing/2014/main" id="{E44498E4-DBB6-A444-92FA-163D107DA0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Tree>
    <p:extLst>
      <p:ext uri="{BB962C8B-B14F-4D97-AF65-F5344CB8AC3E}">
        <p14:creationId xmlns:p14="http://schemas.microsoft.com/office/powerpoint/2010/main" val="4772350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r>
              <a:rPr lang="en"/>
              <a:t>Empowering Parents Training Series</a:t>
            </a:r>
          </a:p>
        </p:txBody>
      </p:sp>
      <p:pic>
        <p:nvPicPr>
          <p:cNvPr id="249" name="Google Shape;249;p37"/>
          <p:cNvPicPr preferRelativeResize="0"/>
          <p:nvPr/>
        </p:nvPicPr>
        <p:blipFill>
          <a:blip r:embed="rId3">
            <a:alphaModFix/>
          </a:blip>
          <a:stretch>
            <a:fillRect/>
          </a:stretch>
        </p:blipFill>
        <p:spPr>
          <a:xfrm>
            <a:off x="693316" y="2052486"/>
            <a:ext cx="1593800" cy="1593800"/>
          </a:xfrm>
          <a:prstGeom prst="rect">
            <a:avLst/>
          </a:prstGeom>
          <a:noFill/>
          <a:ln>
            <a:noFill/>
          </a:ln>
        </p:spPr>
      </p:pic>
    </p:spTree>
    <p:extLst>
      <p:ext uri="{BB962C8B-B14F-4D97-AF65-F5344CB8AC3E}">
        <p14:creationId xmlns:p14="http://schemas.microsoft.com/office/powerpoint/2010/main" val="5817574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2CC8-7F2D-4D01-B157-0239FE0EEC3A}"/>
              </a:ext>
            </a:extLst>
          </p:cNvPr>
          <p:cNvSpPr>
            <a:spLocks noGrp="1"/>
          </p:cNvSpPr>
          <p:nvPr>
            <p:ph type="title"/>
          </p:nvPr>
        </p:nvSpPr>
        <p:spPr/>
        <p:txBody>
          <a:bodyPr/>
          <a:lstStyle/>
          <a:p>
            <a:r>
              <a:rPr lang="en-US"/>
              <a:t>Empowering Parents</a:t>
            </a:r>
          </a:p>
        </p:txBody>
      </p:sp>
      <p:sp>
        <p:nvSpPr>
          <p:cNvPr id="3" name="TextBox 2">
            <a:extLst>
              <a:ext uri="{FF2B5EF4-FFF2-40B4-BE49-F238E27FC236}">
                <a16:creationId xmlns:a16="http://schemas.microsoft.com/office/drawing/2014/main" id="{1EDB10C8-84E8-4415-B4E5-D4F236EAB498}"/>
              </a:ext>
            </a:extLst>
          </p:cNvPr>
          <p:cNvSpPr txBox="1"/>
          <p:nvPr/>
        </p:nvSpPr>
        <p:spPr>
          <a:xfrm>
            <a:off x="335574" y="1478574"/>
            <a:ext cx="8450872"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Merriweather"/>
              </a:rPr>
              <a:t>To mitigate the effect that COVID-19 has had on our students and community, the district will provide a series of trainings to parents in the areas of literacy, math, technology applications and social-emotional wellness. The Empowering Parents trainings will provide weekly trainings to parents that will help them help their children.  </a:t>
            </a:r>
          </a:p>
          <a:p>
            <a:endParaRPr lang="en-US" dirty="0">
              <a:latin typeface="Merriweather"/>
            </a:endParaRPr>
          </a:p>
          <a:p>
            <a:r>
              <a:rPr lang="en-US" dirty="0">
                <a:latin typeface="Merriweather"/>
              </a:rPr>
              <a:t>Literacy: Parents and caregivers will be trained on how to take an active role in the development of their children's literacy skills.  </a:t>
            </a:r>
          </a:p>
          <a:p>
            <a:endParaRPr lang="en-US" dirty="0">
              <a:latin typeface="Merriweather"/>
            </a:endParaRPr>
          </a:p>
          <a:p>
            <a:r>
              <a:rPr lang="en-US" dirty="0">
                <a:latin typeface="Merriweather"/>
              </a:rPr>
              <a:t>Math: Parents and caregivers will be trained on how to take an active role in the development of their children's math skills.  </a:t>
            </a:r>
          </a:p>
          <a:p>
            <a:endParaRPr lang="en-US" dirty="0">
              <a:latin typeface="Merriweather"/>
            </a:endParaRPr>
          </a:p>
          <a:p>
            <a:r>
              <a:rPr lang="en-US" dirty="0">
                <a:latin typeface="Merriweather"/>
              </a:rPr>
              <a:t>Technology Applications: Parents and caregivers will be trained on how to access online instructional resources and how to connect with the school.</a:t>
            </a:r>
          </a:p>
          <a:p>
            <a:endParaRPr lang="en-US" dirty="0">
              <a:latin typeface="Merriweather"/>
            </a:endParaRPr>
          </a:p>
          <a:p>
            <a:r>
              <a:rPr lang="en-US" dirty="0">
                <a:latin typeface="Merriweather"/>
              </a:rPr>
              <a:t>Social-Emotional Wellness:  Parents and caregivers will be trained on how to support their children's social-emotional health at home.</a:t>
            </a:r>
          </a:p>
        </p:txBody>
      </p:sp>
      <p:sp>
        <p:nvSpPr>
          <p:cNvPr id="4" name="Slide Number Placeholder 3">
            <a:extLst>
              <a:ext uri="{FF2B5EF4-FFF2-40B4-BE49-F238E27FC236}">
                <a16:creationId xmlns:a16="http://schemas.microsoft.com/office/drawing/2014/main" id="{51820D13-A27A-224E-8E53-AD96F23718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59</a:t>
            </a:fld>
            <a:endParaRPr lang="en"/>
          </a:p>
        </p:txBody>
      </p:sp>
    </p:spTree>
    <p:extLst>
      <p:ext uri="{BB962C8B-B14F-4D97-AF65-F5344CB8AC3E}">
        <p14:creationId xmlns:p14="http://schemas.microsoft.com/office/powerpoint/2010/main" val="34747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Addressing Challenges: RSSP</a:t>
            </a:r>
            <a:endParaRPr dirty="0"/>
          </a:p>
        </p:txBody>
      </p:sp>
      <p:sp>
        <p:nvSpPr>
          <p:cNvPr id="123" name="Google Shape;123;p21"/>
          <p:cNvSpPr txBox="1"/>
          <p:nvPr/>
        </p:nvSpPr>
        <p:spPr>
          <a:xfrm>
            <a:off x="250825" y="1352150"/>
            <a:ext cx="87867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2000">
                <a:latin typeface="Roboto"/>
                <a:ea typeface="Roboto"/>
                <a:cs typeface="Roboto"/>
                <a:sym typeface="Roboto"/>
              </a:rPr>
              <a:t>To begin to address the needs related to unfinished learning, La Joya joined the </a:t>
            </a:r>
            <a:r>
              <a:rPr lang="en" sz="2000" b="1">
                <a:latin typeface="Roboto"/>
                <a:ea typeface="Roboto"/>
                <a:cs typeface="Roboto"/>
                <a:sym typeface="Roboto"/>
              </a:rPr>
              <a:t>Resilient Schools Support Program</a:t>
            </a:r>
            <a:r>
              <a:rPr lang="en" sz="2000">
                <a:latin typeface="Roboto"/>
                <a:ea typeface="Roboto"/>
                <a:cs typeface="Roboto"/>
                <a:sym typeface="Roboto"/>
              </a:rPr>
              <a:t> (RSSP) supported by TEA.  Our district received customized technical assistance over the course of April - June to craft a COVID-19 recovery and acceleration plan that implemented continuous improvement cycles.  Our recovery plan approach is one that is inclusive and supportive of the broader school community, particularly campus leaders, teachers, and families. </a:t>
            </a:r>
            <a:endParaRPr sz="2000">
              <a:latin typeface="Roboto"/>
              <a:ea typeface="Roboto"/>
              <a:cs typeface="Roboto"/>
              <a:sym typeface="Roboto"/>
            </a:endParaRPr>
          </a:p>
        </p:txBody>
      </p:sp>
      <p:pic>
        <p:nvPicPr>
          <p:cNvPr id="124" name="Google Shape;124;p21"/>
          <p:cNvPicPr preferRelativeResize="0"/>
          <p:nvPr/>
        </p:nvPicPr>
        <p:blipFill>
          <a:blip r:embed="rId3">
            <a:alphaModFix/>
          </a:blip>
          <a:stretch>
            <a:fillRect/>
          </a:stretch>
        </p:blipFill>
        <p:spPr>
          <a:xfrm>
            <a:off x="3156925" y="3643475"/>
            <a:ext cx="2596951" cy="1298476"/>
          </a:xfrm>
          <a:prstGeom prst="rect">
            <a:avLst/>
          </a:prstGeom>
          <a:noFill/>
          <a:ln>
            <a:noFill/>
          </a:ln>
        </p:spPr>
      </p:pic>
      <p:sp>
        <p:nvSpPr>
          <p:cNvPr id="2" name="Slide Number Placeholder 1">
            <a:extLst>
              <a:ext uri="{FF2B5EF4-FFF2-40B4-BE49-F238E27FC236}">
                <a16:creationId xmlns:a16="http://schemas.microsoft.com/office/drawing/2014/main" id="{7020CB3E-2147-6542-8C8E-61DDA5E3DC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0"/>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Technology Supports</a:t>
            </a:r>
            <a:endParaRPr/>
          </a:p>
        </p:txBody>
      </p:sp>
      <p:pic>
        <p:nvPicPr>
          <p:cNvPr id="268" name="Google Shape;268;p40"/>
          <p:cNvPicPr preferRelativeResize="0"/>
          <p:nvPr/>
        </p:nvPicPr>
        <p:blipFill>
          <a:blip r:embed="rId3">
            <a:alphaModFix/>
          </a:blip>
          <a:stretch>
            <a:fillRect/>
          </a:stretch>
        </p:blipFill>
        <p:spPr>
          <a:xfrm>
            <a:off x="1631600" y="1549225"/>
            <a:ext cx="1593800" cy="15938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p>
            <a:r>
              <a:rPr lang="en" sz="3500" b="1"/>
              <a:t>Technology Supports</a:t>
            </a:r>
          </a:p>
        </p:txBody>
      </p:sp>
      <p:sp>
        <p:nvSpPr>
          <p:cNvPr id="3" name="TextBox 2">
            <a:extLst>
              <a:ext uri="{FF2B5EF4-FFF2-40B4-BE49-F238E27FC236}">
                <a16:creationId xmlns:a16="http://schemas.microsoft.com/office/drawing/2014/main" id="{14EDA79A-47FE-49D4-BFCD-671DB2CFF5E3}"/>
              </a:ext>
            </a:extLst>
          </p:cNvPr>
          <p:cNvSpPr txBox="1"/>
          <p:nvPr/>
        </p:nvSpPr>
        <p:spPr>
          <a:xfrm>
            <a:off x="148610" y="1376603"/>
            <a:ext cx="8773509"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Merriweather"/>
              </a:rPr>
              <a:t>To assist with learning recovery, La Joya ISD will ensure students and teachers are fully equipped with the latest technology to facilitate the delivery of instruction, maximize learning and increase student engagement. The instructional tools will also help students build essential 21st-century skills, provide our students easy-access to information, accelerated learning, and blended learning opportunities to practice what they learn independently. </a:t>
            </a:r>
          </a:p>
          <a:p>
            <a:endParaRPr lang="en-US" dirty="0">
              <a:latin typeface="Merriweather"/>
            </a:endParaRPr>
          </a:p>
          <a:p>
            <a:r>
              <a:rPr lang="en-US" dirty="0">
                <a:latin typeface="Merriweather"/>
              </a:rPr>
              <a:t>Some of the technology supports our district will provide:</a:t>
            </a:r>
          </a:p>
          <a:p>
            <a:pPr marL="285750" indent="-285750">
              <a:buChar char="•"/>
            </a:pPr>
            <a:r>
              <a:rPr lang="en-US" dirty="0">
                <a:latin typeface="Merriweather"/>
              </a:rPr>
              <a:t>Presentation carts (big screen tv, apple tv and laptop) for teachers</a:t>
            </a:r>
          </a:p>
          <a:p>
            <a:pPr marL="285750" indent="-285750">
              <a:buChar char="•"/>
            </a:pPr>
            <a:r>
              <a:rPr lang="en-US" dirty="0">
                <a:latin typeface="Merriweather"/>
              </a:rPr>
              <a:t>iPad with iPad pencils for teachers</a:t>
            </a:r>
          </a:p>
          <a:p>
            <a:pPr marL="285750" indent="-285750">
              <a:buChar char="•"/>
            </a:pPr>
            <a:r>
              <a:rPr lang="en-US" dirty="0">
                <a:latin typeface="Merriweather"/>
              </a:rPr>
              <a:t>Webcams for teachers</a:t>
            </a:r>
          </a:p>
          <a:p>
            <a:pPr marL="285750" indent="-285750">
              <a:buChar char="•"/>
            </a:pPr>
            <a:r>
              <a:rPr lang="en-US" dirty="0">
                <a:latin typeface="Merriweather"/>
              </a:rPr>
              <a:t>One to one device for students</a:t>
            </a:r>
          </a:p>
          <a:p>
            <a:pPr marL="285750" indent="-285750">
              <a:buChar char="•"/>
            </a:pPr>
            <a:r>
              <a:rPr lang="en-US" dirty="0">
                <a:latin typeface="Merriweather"/>
              </a:rPr>
              <a:t>Mobile hotspots for students that have connectivity issues</a:t>
            </a:r>
          </a:p>
          <a:p>
            <a:pPr marL="285750" indent="-285750">
              <a:buChar char="•"/>
            </a:pPr>
            <a:r>
              <a:rPr lang="en-US" dirty="0">
                <a:latin typeface="Merriweather"/>
              </a:rPr>
              <a:t>Improvements to district bandwidth and infrastructure</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5EAC6BC0-D3CC-A845-A28C-40C9B0907F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61</a:t>
            </a:fld>
            <a:endParaRPr lang="en"/>
          </a:p>
        </p:txBody>
      </p:sp>
    </p:spTree>
    <p:extLst>
      <p:ext uri="{BB962C8B-B14F-4D97-AF65-F5344CB8AC3E}">
        <p14:creationId xmlns:p14="http://schemas.microsoft.com/office/powerpoint/2010/main" val="13891509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Physical Wellness</a:t>
            </a:r>
            <a:endParaRPr/>
          </a:p>
        </p:txBody>
      </p:sp>
      <p:pic>
        <p:nvPicPr>
          <p:cNvPr id="255" name="Google Shape;255;p38"/>
          <p:cNvPicPr preferRelativeResize="0"/>
          <p:nvPr/>
        </p:nvPicPr>
        <p:blipFill>
          <a:blip r:embed="rId3">
            <a:alphaModFix/>
          </a:blip>
          <a:stretch>
            <a:fillRect/>
          </a:stretch>
        </p:blipFill>
        <p:spPr>
          <a:xfrm>
            <a:off x="1631600" y="1549225"/>
            <a:ext cx="1593800" cy="15938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r>
              <a:rPr lang="en"/>
              <a:t>Physical Wellness Strategies</a:t>
            </a:r>
            <a:endParaRPr/>
          </a:p>
        </p:txBody>
      </p:sp>
      <p:sp>
        <p:nvSpPr>
          <p:cNvPr id="2" name="TextBox 1">
            <a:extLst>
              <a:ext uri="{FF2B5EF4-FFF2-40B4-BE49-F238E27FC236}">
                <a16:creationId xmlns:a16="http://schemas.microsoft.com/office/drawing/2014/main" id="{35AD910E-862A-4B96-AD10-94C94FC3B624}"/>
              </a:ext>
            </a:extLst>
          </p:cNvPr>
          <p:cNvSpPr txBox="1"/>
          <p:nvPr/>
        </p:nvSpPr>
        <p:spPr>
          <a:xfrm>
            <a:off x="386862" y="1288073"/>
            <a:ext cx="831898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282828"/>
                </a:solidFill>
                <a:latin typeface="Merriweather"/>
              </a:rPr>
              <a:t>The COVID-19 pandemic decreased physical activity and increased sedentary behavior.  This had an adverse effect on our students and staff physical and emotional health.  To improve our students' and staff physical wellness, La Joya ISD will provide:</a:t>
            </a:r>
          </a:p>
          <a:p>
            <a:endParaRPr lang="en-US" sz="1600" dirty="0">
              <a:latin typeface="Merriweather"/>
            </a:endParaRPr>
          </a:p>
          <a:p>
            <a:pPr marL="171450" indent="-171450">
              <a:buChar char="•"/>
            </a:pPr>
            <a:r>
              <a:rPr lang="en-US" sz="1600" dirty="0">
                <a:solidFill>
                  <a:srgbClr val="282828"/>
                </a:solidFill>
                <a:latin typeface="Merriweather"/>
              </a:rPr>
              <a:t>A 2-week summer physical wellness program that will increase social interactions and physical activity and have a positive effect on the social-emotional and mental health of our students. </a:t>
            </a:r>
            <a:r>
              <a:rPr lang="en-US" sz="1600" dirty="0">
                <a:solidFill>
                  <a:srgbClr val="282828"/>
                </a:solidFill>
                <a:latin typeface="Merriweather"/>
                <a:cs typeface="Times New Roman"/>
              </a:rPr>
              <a:t> </a:t>
            </a:r>
          </a:p>
          <a:p>
            <a:pPr marL="171450" indent="-171450">
              <a:buChar char="•"/>
            </a:pPr>
            <a:r>
              <a:rPr lang="en-US" sz="1600" dirty="0">
                <a:solidFill>
                  <a:srgbClr val="282828"/>
                </a:solidFill>
                <a:latin typeface="Merriweather"/>
                <a:cs typeface="Times New Roman"/>
              </a:rPr>
              <a:t>Afterschool intramural sports program (partner with local Boys and Girls Clubs).</a:t>
            </a:r>
          </a:p>
          <a:p>
            <a:pPr marL="171450" indent="-171450">
              <a:buChar char="•"/>
            </a:pPr>
            <a:r>
              <a:rPr lang="en-US" sz="1600">
                <a:solidFill>
                  <a:srgbClr val="282828"/>
                </a:solidFill>
                <a:latin typeface="Merriweather"/>
                <a:cs typeface="Times New Roman"/>
              </a:rPr>
              <a:t>Ensure schools have instructional resources to implement physical and health program. </a:t>
            </a:r>
            <a:endParaRPr lang="en-US" sz="1600" dirty="0">
              <a:solidFill>
                <a:srgbClr val="282828"/>
              </a:solidFill>
              <a:latin typeface="Merriweather"/>
              <a:cs typeface="Times New Roman"/>
            </a:endParaRPr>
          </a:p>
          <a:p>
            <a:pPr marL="171450" indent="-171450">
              <a:buChar char="•"/>
            </a:pPr>
            <a:r>
              <a:rPr lang="en-US" sz="1600" dirty="0">
                <a:solidFill>
                  <a:srgbClr val="282828"/>
                </a:solidFill>
                <a:latin typeface="Merriweather"/>
                <a:cs typeface="Times New Roman"/>
              </a:rPr>
              <a:t>Reopen our Employee Wellness Center and provide recreational sports activities for staff. </a:t>
            </a:r>
          </a:p>
          <a:p>
            <a:endParaRPr lang="en-US" sz="1600" dirty="0">
              <a:solidFill>
                <a:srgbClr val="282828"/>
              </a:solidFill>
              <a:latin typeface="Merriweather"/>
              <a:cs typeface="Times New Roman"/>
            </a:endParaRPr>
          </a:p>
          <a:p>
            <a:pPr marL="171450" indent="-171450">
              <a:buChar char="•"/>
            </a:pPr>
            <a:endParaRPr lang="en-US" sz="1200" dirty="0">
              <a:solidFill>
                <a:srgbClr val="282828"/>
              </a:solidFill>
              <a:latin typeface="Times New Roman"/>
              <a:cs typeface="Times New Roman"/>
            </a:endParaRPr>
          </a:p>
        </p:txBody>
      </p:sp>
      <p:sp>
        <p:nvSpPr>
          <p:cNvPr id="3" name="Slide Number Placeholder 2">
            <a:extLst>
              <a:ext uri="{FF2B5EF4-FFF2-40B4-BE49-F238E27FC236}">
                <a16:creationId xmlns:a16="http://schemas.microsoft.com/office/drawing/2014/main" id="{67D57A8D-8914-1940-830E-B9B2FB02D6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63</a:t>
            </a:fld>
            <a:endParaRPr lang="e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r>
              <a:rPr lang="en"/>
              <a:t>Facility Upgrades</a:t>
            </a:r>
            <a:endParaRPr/>
          </a:p>
        </p:txBody>
      </p:sp>
      <p:pic>
        <p:nvPicPr>
          <p:cNvPr id="255" name="Google Shape;255;p38"/>
          <p:cNvPicPr preferRelativeResize="0"/>
          <p:nvPr/>
        </p:nvPicPr>
        <p:blipFill>
          <a:blip r:embed="rId3">
            <a:alphaModFix/>
          </a:blip>
          <a:stretch>
            <a:fillRect/>
          </a:stretch>
        </p:blipFill>
        <p:spPr>
          <a:xfrm>
            <a:off x="1631600" y="1549225"/>
            <a:ext cx="1593800" cy="1593800"/>
          </a:xfrm>
          <a:prstGeom prst="rect">
            <a:avLst/>
          </a:prstGeom>
          <a:noFill/>
          <a:ln>
            <a:noFill/>
          </a:ln>
        </p:spPr>
      </p:pic>
    </p:spTree>
    <p:extLst>
      <p:ext uri="{BB962C8B-B14F-4D97-AF65-F5344CB8AC3E}">
        <p14:creationId xmlns:p14="http://schemas.microsoft.com/office/powerpoint/2010/main" val="2298309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ABB3-2AF5-4B0D-B5E2-836DE4909A13}"/>
              </a:ext>
            </a:extLst>
          </p:cNvPr>
          <p:cNvSpPr>
            <a:spLocks noGrp="1"/>
          </p:cNvSpPr>
          <p:nvPr>
            <p:ph type="title"/>
          </p:nvPr>
        </p:nvSpPr>
        <p:spPr/>
        <p:txBody>
          <a:bodyPr/>
          <a:lstStyle/>
          <a:p>
            <a:r>
              <a:rPr lang="en-US"/>
              <a:t>Facility Upgrades</a:t>
            </a:r>
          </a:p>
        </p:txBody>
      </p:sp>
      <p:sp>
        <p:nvSpPr>
          <p:cNvPr id="3" name="TextBox 2">
            <a:extLst>
              <a:ext uri="{FF2B5EF4-FFF2-40B4-BE49-F238E27FC236}">
                <a16:creationId xmlns:a16="http://schemas.microsoft.com/office/drawing/2014/main" id="{B6B26EEB-6546-49D3-9F66-ACAFC3C05307}"/>
              </a:ext>
            </a:extLst>
          </p:cNvPr>
          <p:cNvSpPr txBox="1"/>
          <p:nvPr/>
        </p:nvSpPr>
        <p:spPr>
          <a:xfrm>
            <a:off x="200025" y="1456221"/>
            <a:ext cx="8743950"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rgbClr val="282828"/>
                </a:solidFill>
                <a:latin typeface="Merriweather"/>
                <a:cs typeface="Helvetica"/>
              </a:rPr>
              <a:t>To mitigate the spread of COVID-19 and other infectious diseases, </a:t>
            </a:r>
            <a:r>
              <a:rPr lang="en-US" sz="1600" dirty="0">
                <a:latin typeface="Merriweather"/>
                <a:cs typeface="Helvetica"/>
              </a:rPr>
              <a:t>La Joya ISD will:</a:t>
            </a:r>
          </a:p>
          <a:p>
            <a:endParaRPr lang="en-US" sz="1600" dirty="0">
              <a:latin typeface="Merriweather"/>
              <a:cs typeface="Helvetica"/>
            </a:endParaRPr>
          </a:p>
          <a:p>
            <a:pPr marL="285750" indent="-285750">
              <a:buFont typeface="Arial" panose="020B0604020202020204" pitchFamily="34" charset="0"/>
              <a:buChar char="•"/>
            </a:pPr>
            <a:r>
              <a:rPr lang="en-US" sz="1600" dirty="0">
                <a:latin typeface="Merriweather"/>
                <a:cs typeface="Helvetica"/>
              </a:rPr>
              <a:t>Equip our district facilities with air purification systems.  </a:t>
            </a:r>
          </a:p>
          <a:p>
            <a:pPr marL="285750" indent="-285750">
              <a:buFont typeface="Arial" panose="020B0604020202020204" pitchFamily="34" charset="0"/>
              <a:buChar char="•"/>
            </a:pPr>
            <a:r>
              <a:rPr lang="en-US" sz="1600" dirty="0">
                <a:latin typeface="Merriweather"/>
                <a:cs typeface="Helvetica"/>
              </a:rPr>
              <a:t>Thermometers have been installed in all buses and building entrances. </a:t>
            </a:r>
          </a:p>
          <a:p>
            <a:pPr marL="285750" indent="-285750">
              <a:buFont typeface="Arial" panose="020B0604020202020204" pitchFamily="34" charset="0"/>
              <a:buChar char="•"/>
            </a:pPr>
            <a:r>
              <a:rPr lang="en-US" sz="1600" dirty="0">
                <a:latin typeface="Merriweather"/>
                <a:cs typeface="Helvetica"/>
              </a:rPr>
              <a:t>Hand sanitation stations will be or have been installed in classrooms and hallways. </a:t>
            </a:r>
          </a:p>
          <a:p>
            <a:pPr marL="285750" indent="-285750">
              <a:buFont typeface="Arial" panose="020B0604020202020204" pitchFamily="34" charset="0"/>
              <a:buChar char="•"/>
            </a:pPr>
            <a:r>
              <a:rPr lang="en-US" sz="1600" dirty="0">
                <a:latin typeface="Merriweather"/>
                <a:cs typeface="Helvetica"/>
              </a:rPr>
              <a:t>Touchless water stations will be installed at every campus. </a:t>
            </a:r>
          </a:p>
          <a:p>
            <a:pPr marL="285750" indent="-285750">
              <a:buFont typeface="Arial" panose="020B0604020202020204" pitchFamily="34" charset="0"/>
              <a:buChar char="•"/>
            </a:pPr>
            <a:r>
              <a:rPr lang="en-US" sz="1600" dirty="0">
                <a:latin typeface="Merriweather"/>
                <a:cs typeface="Helvetica"/>
              </a:rPr>
              <a:t>Desks will be equipped with sneeze guards. </a:t>
            </a:r>
          </a:p>
          <a:p>
            <a:pPr marL="285750" indent="-285750">
              <a:buFont typeface="Arial" panose="020B0604020202020204" pitchFamily="34" charset="0"/>
              <a:buChar char="•"/>
            </a:pPr>
            <a:r>
              <a:rPr lang="en-US" sz="1600" dirty="0">
                <a:latin typeface="Merriweather"/>
                <a:cs typeface="Helvetica"/>
              </a:rPr>
              <a:t>Increase the frequency of cleaning and disinfecting high touch areas (student desks, chairs, tables, desk shields, computers, light switches, etc.). </a:t>
            </a:r>
          </a:p>
          <a:p>
            <a:pPr marL="285750" indent="-285750">
              <a:buFont typeface="Arial" panose="020B0604020202020204" pitchFamily="34" charset="0"/>
              <a:buChar char="•"/>
            </a:pPr>
            <a:r>
              <a:rPr lang="en-US" sz="1600" dirty="0">
                <a:latin typeface="Merriweather"/>
                <a:cs typeface="Helvetica"/>
              </a:rPr>
              <a:t>Add outside eating areas to allow for spatial distancing during lunch periods.</a:t>
            </a:r>
            <a:endParaRPr lang="en-US" sz="1600" dirty="0">
              <a:latin typeface="Merriweather"/>
            </a:endParaRPr>
          </a:p>
        </p:txBody>
      </p:sp>
      <p:sp>
        <p:nvSpPr>
          <p:cNvPr id="4" name="Slide Number Placeholder 3">
            <a:extLst>
              <a:ext uri="{FF2B5EF4-FFF2-40B4-BE49-F238E27FC236}">
                <a16:creationId xmlns:a16="http://schemas.microsoft.com/office/drawing/2014/main" id="{54F58563-45F8-D941-9288-51F46C9724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65</a:t>
            </a:fld>
            <a:endParaRPr lang="en"/>
          </a:p>
        </p:txBody>
      </p:sp>
    </p:spTree>
    <p:extLst>
      <p:ext uri="{BB962C8B-B14F-4D97-AF65-F5344CB8AC3E}">
        <p14:creationId xmlns:p14="http://schemas.microsoft.com/office/powerpoint/2010/main" val="19819701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1"/>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Prioritized Student Groups</a:t>
            </a:r>
            <a:endParaRPr/>
          </a:p>
        </p:txBody>
      </p:sp>
      <p:pic>
        <p:nvPicPr>
          <p:cNvPr id="274" name="Google Shape;274;p41"/>
          <p:cNvPicPr preferRelativeResize="0"/>
          <p:nvPr/>
        </p:nvPicPr>
        <p:blipFill>
          <a:blip r:embed="rId3">
            <a:alphaModFix/>
          </a:blip>
          <a:stretch>
            <a:fillRect/>
          </a:stretch>
        </p:blipFill>
        <p:spPr>
          <a:xfrm>
            <a:off x="1631600" y="1549225"/>
            <a:ext cx="1593800" cy="15938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Prioritized Student Groups</a:t>
            </a:r>
            <a:endParaRPr/>
          </a:p>
        </p:txBody>
      </p:sp>
      <p:pic>
        <p:nvPicPr>
          <p:cNvPr id="2" name="Picture 2" descr="Text&#10;&#10;Description automatically generated">
            <a:extLst>
              <a:ext uri="{FF2B5EF4-FFF2-40B4-BE49-F238E27FC236}">
                <a16:creationId xmlns:a16="http://schemas.microsoft.com/office/drawing/2014/main" id="{2B8588B0-0576-4E2C-9BE2-A14EBEFDA578}"/>
              </a:ext>
            </a:extLst>
          </p:cNvPr>
          <p:cNvPicPr>
            <a:picLocks noChangeAspect="1"/>
          </p:cNvPicPr>
          <p:nvPr/>
        </p:nvPicPr>
        <p:blipFill>
          <a:blip r:embed="rId3"/>
          <a:stretch>
            <a:fillRect/>
          </a:stretch>
        </p:blipFill>
        <p:spPr>
          <a:xfrm>
            <a:off x="6089125" y="3780526"/>
            <a:ext cx="2743200" cy="1362974"/>
          </a:xfrm>
          <a:prstGeom prst="rect">
            <a:avLst/>
          </a:prstGeom>
        </p:spPr>
      </p:pic>
      <p:sp>
        <p:nvSpPr>
          <p:cNvPr id="3" name="TextBox 2">
            <a:extLst>
              <a:ext uri="{FF2B5EF4-FFF2-40B4-BE49-F238E27FC236}">
                <a16:creationId xmlns:a16="http://schemas.microsoft.com/office/drawing/2014/main" id="{D527B54E-AA59-42BA-B61E-E4D99AC1E34F}"/>
              </a:ext>
            </a:extLst>
          </p:cNvPr>
          <p:cNvSpPr txBox="1"/>
          <p:nvPr/>
        </p:nvSpPr>
        <p:spPr>
          <a:xfrm>
            <a:off x="206721" y="1498129"/>
            <a:ext cx="877350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Merriweather"/>
                <a:cs typeface="Helvetica"/>
              </a:rPr>
              <a:t>As noted on our survey and student performance data, all student groups struggled due to the COVID-19 pandemic.  Therefore, our recovery plan is as comprehensive as possible and will provide recovery interventions to all groups. However, district data does indicate that our low-income students, our English language learners and our students with disabilities were impacted the most. </a:t>
            </a:r>
          </a:p>
          <a:p>
            <a:endParaRPr lang="en-US" sz="1600" dirty="0">
              <a:latin typeface="Merriweather"/>
              <a:cs typeface="Helvetica"/>
            </a:endParaRPr>
          </a:p>
          <a:p>
            <a:r>
              <a:rPr lang="en-US" sz="1600" dirty="0">
                <a:latin typeface="Merriweather"/>
                <a:cs typeface="Helvetica"/>
              </a:rPr>
              <a:t>To address and prioritize services to these hardest hit populations, these students will be identified, and they will receive a prescriptive plan of support and interventions.  In addition to in-class supports, these students will be offered after school tutorials and will also be offered summer recovery opportunities.   </a:t>
            </a:r>
          </a:p>
        </p:txBody>
      </p:sp>
      <p:sp>
        <p:nvSpPr>
          <p:cNvPr id="4" name="Slide Number Placeholder 3">
            <a:extLst>
              <a:ext uri="{FF2B5EF4-FFF2-40B4-BE49-F238E27FC236}">
                <a16:creationId xmlns:a16="http://schemas.microsoft.com/office/drawing/2014/main" id="{713AB28E-B78E-184F-A65A-3CF8D2C1A5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67</a:t>
            </a:fld>
            <a:endParaRPr lang="en"/>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E812-42DF-430E-9E27-EA5A98F1889B}"/>
              </a:ext>
            </a:extLst>
          </p:cNvPr>
          <p:cNvSpPr>
            <a:spLocks noGrp="1"/>
          </p:cNvSpPr>
          <p:nvPr>
            <p:ph type="title"/>
          </p:nvPr>
        </p:nvSpPr>
        <p:spPr>
          <a:xfrm>
            <a:off x="201821" y="413002"/>
            <a:ext cx="8520600" cy="623700"/>
          </a:xfrm>
        </p:spPr>
        <p:txBody>
          <a:bodyPr/>
          <a:lstStyle/>
          <a:p>
            <a:r>
              <a:rPr lang="en-US" dirty="0"/>
              <a:t>Special Emphasis: Algebra I Testers</a:t>
            </a:r>
          </a:p>
        </p:txBody>
      </p:sp>
      <p:graphicFrame>
        <p:nvGraphicFramePr>
          <p:cNvPr id="8" name="Table 7">
            <a:extLst>
              <a:ext uri="{FF2B5EF4-FFF2-40B4-BE49-F238E27FC236}">
                <a16:creationId xmlns:a16="http://schemas.microsoft.com/office/drawing/2014/main" id="{90AA55B8-4CA2-4202-BBA7-4736AD20C829}"/>
              </a:ext>
            </a:extLst>
          </p:cNvPr>
          <p:cNvGraphicFramePr>
            <a:graphicFrameLocks noGrp="1"/>
          </p:cNvGraphicFramePr>
          <p:nvPr>
            <p:extLst>
              <p:ext uri="{D42A27DB-BD31-4B8C-83A1-F6EECF244321}">
                <p14:modId xmlns:p14="http://schemas.microsoft.com/office/powerpoint/2010/main" val="3061126744"/>
              </p:ext>
            </p:extLst>
          </p:nvPr>
        </p:nvGraphicFramePr>
        <p:xfrm>
          <a:off x="330758" y="1419790"/>
          <a:ext cx="3619457" cy="1272628"/>
        </p:xfrm>
        <a:graphic>
          <a:graphicData uri="http://schemas.openxmlformats.org/drawingml/2006/table">
            <a:tbl>
              <a:tblPr firstRow="1" bandRow="1">
                <a:tableStyleId>{04F4368D-BC9D-4793-A5D6-9C6275319D69}</a:tableStyleId>
              </a:tblPr>
              <a:tblGrid>
                <a:gridCol w="1092291">
                  <a:extLst>
                    <a:ext uri="{9D8B030D-6E8A-4147-A177-3AD203B41FA5}">
                      <a16:colId xmlns:a16="http://schemas.microsoft.com/office/drawing/2014/main" val="3138747674"/>
                    </a:ext>
                  </a:extLst>
                </a:gridCol>
                <a:gridCol w="2527166">
                  <a:extLst>
                    <a:ext uri="{9D8B030D-6E8A-4147-A177-3AD203B41FA5}">
                      <a16:colId xmlns:a16="http://schemas.microsoft.com/office/drawing/2014/main" val="203745557"/>
                    </a:ext>
                  </a:extLst>
                </a:gridCol>
              </a:tblGrid>
              <a:tr h="1272628">
                <a:tc>
                  <a:txBody>
                    <a:bodyPr/>
                    <a:lstStyle/>
                    <a:p>
                      <a:pPr algn="ctr" rtl="0" fontAlgn="ctr">
                        <a:spcBef>
                          <a:spcPts val="0"/>
                        </a:spcBef>
                        <a:spcAft>
                          <a:spcPts val="0"/>
                        </a:spcAft>
                      </a:pPr>
                      <a:r>
                        <a:rPr lang="en-US" sz="1100">
                          <a:effectLst/>
                        </a:rPr>
                        <a:t>Prioritized Student Group(s)</a:t>
                      </a:r>
                      <a:endParaRPr lang="en-US">
                        <a:effectLst/>
                      </a:endParaRPr>
                    </a:p>
                  </a:txBody>
                  <a:tcPr marL="95250" marR="95250" marT="95250" marB="95250" anchor="ctr"/>
                </a:tc>
                <a:tc>
                  <a:txBody>
                    <a:bodyPr/>
                    <a:lstStyle/>
                    <a:p>
                      <a:pPr rtl="0" fontAlgn="t">
                        <a:spcBef>
                          <a:spcPts val="0"/>
                        </a:spcBef>
                        <a:spcAft>
                          <a:spcPts val="0"/>
                        </a:spcAft>
                      </a:pPr>
                      <a:r>
                        <a:rPr lang="en-US" sz="1100">
                          <a:effectLst/>
                        </a:rPr>
                        <a:t>9th and 10th Grade Algebra I Students &amp; Re-Testers:</a:t>
                      </a:r>
                      <a:endParaRPr lang="en-US">
                        <a:effectLst/>
                      </a:endParaRPr>
                    </a:p>
                    <a:p>
                      <a:pPr lvl="0">
                        <a:spcBef>
                          <a:spcPts val="0"/>
                        </a:spcBef>
                        <a:spcAft>
                          <a:spcPts val="0"/>
                        </a:spcAft>
                        <a:buNone/>
                      </a:pPr>
                      <a:endParaRPr lang="en-US" sz="1100">
                        <a:effectLst/>
                      </a:endParaRPr>
                    </a:p>
                    <a:p>
                      <a:pPr rtl="0" fontAlgn="base">
                        <a:spcBef>
                          <a:spcPts val="0"/>
                        </a:spcBef>
                        <a:spcAft>
                          <a:spcPts val="0"/>
                        </a:spcAft>
                        <a:buFont typeface="Arial" panose="020B0604020202020204" pitchFamily="34" charset="0"/>
                        <a:buChar char="•"/>
                      </a:pPr>
                      <a:r>
                        <a:rPr lang="en-US" sz="1100">
                          <a:effectLst/>
                        </a:rPr>
                        <a:t>Low-Income Students</a:t>
                      </a:r>
                    </a:p>
                    <a:p>
                      <a:pPr rtl="0" fontAlgn="base">
                        <a:spcBef>
                          <a:spcPts val="0"/>
                        </a:spcBef>
                        <a:spcAft>
                          <a:spcPts val="0"/>
                        </a:spcAft>
                        <a:buFont typeface="Arial" panose="020B0604020202020204" pitchFamily="34" charset="0"/>
                        <a:buChar char="•"/>
                      </a:pPr>
                      <a:r>
                        <a:rPr lang="en-US" sz="1100">
                          <a:effectLst/>
                        </a:rPr>
                        <a:t>ELLs</a:t>
                      </a:r>
                    </a:p>
                    <a:p>
                      <a:pPr rtl="0" fontAlgn="base">
                        <a:spcBef>
                          <a:spcPts val="0"/>
                        </a:spcBef>
                        <a:spcAft>
                          <a:spcPts val="0"/>
                        </a:spcAft>
                        <a:buFont typeface="Arial" panose="020B0604020202020204" pitchFamily="34" charset="0"/>
                        <a:buChar char="•"/>
                      </a:pPr>
                      <a:r>
                        <a:rPr lang="en-US" sz="1100">
                          <a:effectLst/>
                        </a:rPr>
                        <a:t>SWD</a:t>
                      </a:r>
                    </a:p>
                  </a:txBody>
                  <a:tcPr marL="95250" marR="95250" marT="95250" marB="95250"/>
                </a:tc>
                <a:extLst>
                  <a:ext uri="{0D108BD9-81ED-4DB2-BD59-A6C34878D82A}">
                    <a16:rowId xmlns:a16="http://schemas.microsoft.com/office/drawing/2014/main" val="138565705"/>
                  </a:ext>
                </a:extLst>
              </a:tr>
            </a:tbl>
          </a:graphicData>
        </a:graphic>
      </p:graphicFrame>
      <p:graphicFrame>
        <p:nvGraphicFramePr>
          <p:cNvPr id="14" name="Table 13">
            <a:extLst>
              <a:ext uri="{FF2B5EF4-FFF2-40B4-BE49-F238E27FC236}">
                <a16:creationId xmlns:a16="http://schemas.microsoft.com/office/drawing/2014/main" id="{E4FE5AC1-4400-4556-BA0C-B3FFA1CE6003}"/>
              </a:ext>
            </a:extLst>
          </p:cNvPr>
          <p:cNvGraphicFramePr>
            <a:graphicFrameLocks noGrp="1"/>
          </p:cNvGraphicFramePr>
          <p:nvPr>
            <p:extLst>
              <p:ext uri="{D42A27DB-BD31-4B8C-83A1-F6EECF244321}">
                <p14:modId xmlns:p14="http://schemas.microsoft.com/office/powerpoint/2010/main" val="420949958"/>
              </p:ext>
            </p:extLst>
          </p:nvPr>
        </p:nvGraphicFramePr>
        <p:xfrm>
          <a:off x="4132384" y="1447589"/>
          <a:ext cx="4777163" cy="1264920"/>
        </p:xfrm>
        <a:graphic>
          <a:graphicData uri="http://schemas.openxmlformats.org/drawingml/2006/table">
            <a:tbl>
              <a:tblPr firstRow="1" bandRow="1">
                <a:tableStyleId>{04F4368D-BC9D-4793-A5D6-9C6275319D69}</a:tableStyleId>
              </a:tblPr>
              <a:tblGrid>
                <a:gridCol w="4777163">
                  <a:extLst>
                    <a:ext uri="{9D8B030D-6E8A-4147-A177-3AD203B41FA5}">
                      <a16:colId xmlns:a16="http://schemas.microsoft.com/office/drawing/2014/main" val="770576962"/>
                    </a:ext>
                  </a:extLst>
                </a:gridCol>
              </a:tblGrid>
              <a:tr h="320012">
                <a:tc>
                  <a:txBody>
                    <a:bodyPr/>
                    <a:lstStyle/>
                    <a:p>
                      <a:pPr algn="ctr" rtl="0" fontAlgn="t">
                        <a:spcBef>
                          <a:spcPts val="0"/>
                        </a:spcBef>
                        <a:spcAft>
                          <a:spcPts val="0"/>
                        </a:spcAft>
                      </a:pPr>
                      <a:r>
                        <a:rPr lang="en-US" sz="1400">
                          <a:effectLst/>
                        </a:rPr>
                        <a:t>Rationale</a:t>
                      </a:r>
                      <a:endParaRPr lang="en-US">
                        <a:effectLst/>
                      </a:endParaRPr>
                    </a:p>
                  </a:txBody>
                  <a:tcPr marL="95250" marR="95250" marT="95250" marB="95250"/>
                </a:tc>
                <a:extLst>
                  <a:ext uri="{0D108BD9-81ED-4DB2-BD59-A6C34878D82A}">
                    <a16:rowId xmlns:a16="http://schemas.microsoft.com/office/drawing/2014/main" val="1388162738"/>
                  </a:ext>
                </a:extLst>
              </a:tr>
              <a:tr h="820395">
                <a:tc>
                  <a:txBody>
                    <a:bodyPr/>
                    <a:lstStyle/>
                    <a:p>
                      <a:pPr lvl="0" indent="0">
                        <a:spcBef>
                          <a:spcPts val="0"/>
                        </a:spcBef>
                        <a:spcAft>
                          <a:spcPts val="0"/>
                        </a:spcAft>
                        <a:buNone/>
                      </a:pPr>
                      <a:r>
                        <a:rPr lang="en-US" sz="1100" b="0" i="0" u="none" strike="noStrike" noProof="0">
                          <a:effectLst/>
                          <a:latin typeface="Arial"/>
                        </a:rPr>
                        <a:t>The test results show more students not meeting grade level assessments in almost all subject areas and nearly every grade with the steepest learning loss in math. </a:t>
                      </a:r>
                    </a:p>
                    <a:p>
                      <a:pPr lvl="0" indent="0">
                        <a:spcBef>
                          <a:spcPts val="0"/>
                        </a:spcBef>
                        <a:spcAft>
                          <a:spcPts val="0"/>
                        </a:spcAft>
                        <a:buNone/>
                      </a:pPr>
                      <a:endParaRPr lang="en-US" sz="1100" b="0" i="0" u="none" strike="noStrike" noProof="0">
                        <a:effectLst/>
                        <a:latin typeface="Arial"/>
                      </a:endParaRPr>
                    </a:p>
                  </a:txBody>
                  <a:tcPr marL="95250" marR="95250" marT="95250" marB="95250" anchor="ctr"/>
                </a:tc>
                <a:extLst>
                  <a:ext uri="{0D108BD9-81ED-4DB2-BD59-A6C34878D82A}">
                    <a16:rowId xmlns:a16="http://schemas.microsoft.com/office/drawing/2014/main" val="964402069"/>
                  </a:ext>
                </a:extLst>
              </a:tr>
            </a:tbl>
          </a:graphicData>
        </a:graphic>
      </p:graphicFrame>
      <p:graphicFrame>
        <p:nvGraphicFramePr>
          <p:cNvPr id="3" name="Table 2">
            <a:extLst>
              <a:ext uri="{FF2B5EF4-FFF2-40B4-BE49-F238E27FC236}">
                <a16:creationId xmlns:a16="http://schemas.microsoft.com/office/drawing/2014/main" id="{036FDBEE-C169-4E7A-AE56-83612305B92C}"/>
              </a:ext>
            </a:extLst>
          </p:cNvPr>
          <p:cNvGraphicFramePr>
            <a:graphicFrameLocks noGrp="1"/>
          </p:cNvGraphicFramePr>
          <p:nvPr>
            <p:extLst>
              <p:ext uri="{D42A27DB-BD31-4B8C-83A1-F6EECF244321}">
                <p14:modId xmlns:p14="http://schemas.microsoft.com/office/powerpoint/2010/main" val="2249792359"/>
              </p:ext>
            </p:extLst>
          </p:nvPr>
        </p:nvGraphicFramePr>
        <p:xfrm>
          <a:off x="390307" y="2794505"/>
          <a:ext cx="8433812" cy="1488076"/>
        </p:xfrm>
        <a:graphic>
          <a:graphicData uri="http://schemas.openxmlformats.org/drawingml/2006/table">
            <a:tbl>
              <a:tblPr firstRow="1" bandRow="1">
                <a:tableStyleId>{04F4368D-BC9D-4793-A5D6-9C6275319D69}</a:tableStyleId>
              </a:tblPr>
              <a:tblGrid>
                <a:gridCol w="739907">
                  <a:extLst>
                    <a:ext uri="{9D8B030D-6E8A-4147-A177-3AD203B41FA5}">
                      <a16:colId xmlns:a16="http://schemas.microsoft.com/office/drawing/2014/main" val="2476067099"/>
                    </a:ext>
                  </a:extLst>
                </a:gridCol>
                <a:gridCol w="622677">
                  <a:extLst>
                    <a:ext uri="{9D8B030D-6E8A-4147-A177-3AD203B41FA5}">
                      <a16:colId xmlns:a16="http://schemas.microsoft.com/office/drawing/2014/main" val="1927861871"/>
                    </a:ext>
                  </a:extLst>
                </a:gridCol>
                <a:gridCol w="648268">
                  <a:extLst>
                    <a:ext uri="{9D8B030D-6E8A-4147-A177-3AD203B41FA5}">
                      <a16:colId xmlns:a16="http://schemas.microsoft.com/office/drawing/2014/main" val="1214256294"/>
                    </a:ext>
                  </a:extLst>
                </a:gridCol>
                <a:gridCol w="716505">
                  <a:extLst>
                    <a:ext uri="{9D8B030D-6E8A-4147-A177-3AD203B41FA5}">
                      <a16:colId xmlns:a16="http://schemas.microsoft.com/office/drawing/2014/main" val="3083148431"/>
                    </a:ext>
                  </a:extLst>
                </a:gridCol>
                <a:gridCol w="673858">
                  <a:extLst>
                    <a:ext uri="{9D8B030D-6E8A-4147-A177-3AD203B41FA5}">
                      <a16:colId xmlns:a16="http://schemas.microsoft.com/office/drawing/2014/main" val="1216945466"/>
                    </a:ext>
                  </a:extLst>
                </a:gridCol>
                <a:gridCol w="622677">
                  <a:extLst>
                    <a:ext uri="{9D8B030D-6E8A-4147-A177-3AD203B41FA5}">
                      <a16:colId xmlns:a16="http://schemas.microsoft.com/office/drawing/2014/main" val="1128651286"/>
                    </a:ext>
                  </a:extLst>
                </a:gridCol>
                <a:gridCol w="696056">
                  <a:extLst>
                    <a:ext uri="{9D8B030D-6E8A-4147-A177-3AD203B41FA5}">
                      <a16:colId xmlns:a16="http://schemas.microsoft.com/office/drawing/2014/main" val="204525066"/>
                    </a:ext>
                  </a:extLst>
                </a:gridCol>
                <a:gridCol w="600474">
                  <a:extLst>
                    <a:ext uri="{9D8B030D-6E8A-4147-A177-3AD203B41FA5}">
                      <a16:colId xmlns:a16="http://schemas.microsoft.com/office/drawing/2014/main" val="4170154139"/>
                    </a:ext>
                  </a:extLst>
                </a:gridCol>
                <a:gridCol w="554440">
                  <a:extLst>
                    <a:ext uri="{9D8B030D-6E8A-4147-A177-3AD203B41FA5}">
                      <a16:colId xmlns:a16="http://schemas.microsoft.com/office/drawing/2014/main" val="2988106513"/>
                    </a:ext>
                  </a:extLst>
                </a:gridCol>
                <a:gridCol w="673858">
                  <a:extLst>
                    <a:ext uri="{9D8B030D-6E8A-4147-A177-3AD203B41FA5}">
                      <a16:colId xmlns:a16="http://schemas.microsoft.com/office/drawing/2014/main" val="2106471777"/>
                    </a:ext>
                  </a:extLst>
                </a:gridCol>
                <a:gridCol w="580028">
                  <a:extLst>
                    <a:ext uri="{9D8B030D-6E8A-4147-A177-3AD203B41FA5}">
                      <a16:colId xmlns:a16="http://schemas.microsoft.com/office/drawing/2014/main" val="3005605496"/>
                    </a:ext>
                  </a:extLst>
                </a:gridCol>
                <a:gridCol w="648268">
                  <a:extLst>
                    <a:ext uri="{9D8B030D-6E8A-4147-A177-3AD203B41FA5}">
                      <a16:colId xmlns:a16="http://schemas.microsoft.com/office/drawing/2014/main" val="1533683019"/>
                    </a:ext>
                  </a:extLst>
                </a:gridCol>
                <a:gridCol w="656796">
                  <a:extLst>
                    <a:ext uri="{9D8B030D-6E8A-4147-A177-3AD203B41FA5}">
                      <a16:colId xmlns:a16="http://schemas.microsoft.com/office/drawing/2014/main" val="1435215132"/>
                    </a:ext>
                  </a:extLst>
                </a:gridCol>
              </a:tblGrid>
              <a:tr h="205839">
                <a:tc rowSpan="3">
                  <a:txBody>
                    <a:bodyPr/>
                    <a:lstStyle/>
                    <a:p>
                      <a:pPr algn="ctr" fontAlgn="ctr"/>
                      <a:r>
                        <a:rPr lang="en-US" sz="1100" dirty="0">
                          <a:effectLst/>
                        </a:rPr>
                        <a:t>Data Measure</a:t>
                      </a:r>
                      <a:endParaRPr lang="en-US" sz="1100" b="1" dirty="0">
                        <a:effectLst/>
                        <a:latin typeface="Calibri" panose="020F0502020204030204" pitchFamily="34" charset="0"/>
                      </a:endParaRPr>
                    </a:p>
                  </a:txBody>
                  <a:tcPr marL="9525" marR="9525" marT="9525" anchor="ctr"/>
                </a:tc>
                <a:tc gridSpan="3">
                  <a:txBody>
                    <a:bodyPr/>
                    <a:lstStyle/>
                    <a:p>
                      <a:pPr algn="ctr" fontAlgn="b"/>
                      <a:r>
                        <a:rPr lang="en-US" sz="1100" dirty="0">
                          <a:effectLst/>
                        </a:rPr>
                        <a:t>All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dirty="0">
                          <a:effectLst/>
                        </a:rPr>
                        <a:t>ELL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dirty="0">
                          <a:effectLst/>
                        </a:rPr>
                        <a:t>SE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dirty="0">
                          <a:effectLst/>
                        </a:rPr>
                        <a:t>GT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403776"/>
                  </a:ext>
                </a:extLst>
              </a:tr>
              <a:tr h="213756">
                <a:tc vMerge="1">
                  <a:txBody>
                    <a:bodyPr/>
                    <a:lstStyle/>
                    <a:p>
                      <a:endParaRPr lang="en-US"/>
                    </a:p>
                  </a:txBody>
                  <a:tcP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extLst>
                  <a:ext uri="{0D108BD9-81ED-4DB2-BD59-A6C34878D82A}">
                    <a16:rowId xmlns:a16="http://schemas.microsoft.com/office/drawing/2014/main" val="1570536520"/>
                  </a:ext>
                </a:extLst>
              </a:tr>
              <a:tr h="364177">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extLst>
                  <a:ext uri="{0D108BD9-81ED-4DB2-BD59-A6C34878D82A}">
                    <a16:rowId xmlns:a16="http://schemas.microsoft.com/office/drawing/2014/main" val="2414082293"/>
                  </a:ext>
                </a:extLst>
              </a:tr>
              <a:tr h="261257">
                <a:tc>
                  <a:txBody>
                    <a:bodyPr/>
                    <a:lstStyle/>
                    <a:p>
                      <a:pPr algn="ctr" fontAlgn="b"/>
                      <a:r>
                        <a:rPr lang="en-US" sz="1100" dirty="0">
                          <a:effectLst/>
                        </a:rPr>
                        <a:t>Algebra I</a:t>
                      </a:r>
                      <a:endParaRPr lang="en-US" sz="1100" dirty="0">
                        <a:effectLst/>
                        <a:latin typeface="Calibri" panose="020F0502020204030204" pitchFamily="34" charset="0"/>
                      </a:endParaRPr>
                    </a:p>
                  </a:txBody>
                  <a:tcPr marL="9525" marR="9525" marT="9525" anchor="b"/>
                </a:tc>
                <a:tc>
                  <a:txBody>
                    <a:bodyPr/>
                    <a:lstStyle/>
                    <a:p>
                      <a:pPr algn="ctr" fontAlgn="b"/>
                      <a:r>
                        <a:rPr lang="en-US" sz="1100" dirty="0">
                          <a:effectLst/>
                        </a:rPr>
                        <a:t>88%</a:t>
                      </a:r>
                      <a:endParaRPr lang="en-US" sz="1100" dirty="0">
                        <a:effectLst/>
                        <a:latin typeface="Calibri" panose="020F0502020204030204" pitchFamily="34" charset="0"/>
                      </a:endParaRPr>
                    </a:p>
                  </a:txBody>
                  <a:tcPr marL="9525" marR="9525" marT="9525" anchor="b"/>
                </a:tc>
                <a:tc>
                  <a:txBody>
                    <a:bodyPr/>
                    <a:lstStyle/>
                    <a:p>
                      <a:pPr algn="ctr" fontAlgn="b"/>
                      <a:r>
                        <a:rPr lang="en-US" sz="1100" dirty="0">
                          <a:effectLst/>
                        </a:rPr>
                        <a:t>43%</a:t>
                      </a:r>
                      <a:endParaRPr lang="en-US" sz="1100" dirty="0">
                        <a:effectLst/>
                        <a:latin typeface="Calibri" panose="020F0502020204030204" pitchFamily="34" charset="0"/>
                      </a:endParaRPr>
                    </a:p>
                  </a:txBody>
                  <a:tcPr marL="9525" marR="9525" marT="9525" anchor="b"/>
                </a:tc>
                <a:tc>
                  <a:txBody>
                    <a:bodyPr/>
                    <a:lstStyle/>
                    <a:p>
                      <a:pPr algn="ctr" fontAlgn="ctr"/>
                      <a:r>
                        <a:rPr lang="en-US" sz="1100" dirty="0">
                          <a:effectLst/>
                        </a:rPr>
                        <a:t>-45</a:t>
                      </a:r>
                      <a:endParaRPr lang="en-US" sz="1100" dirty="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dirty="0">
                          <a:effectLst/>
                        </a:rPr>
                        <a:t>87%</a:t>
                      </a:r>
                      <a:endParaRPr lang="en-US" sz="1100" dirty="0">
                        <a:effectLst/>
                        <a:latin typeface="Calibri" panose="020F0502020204030204" pitchFamily="34" charset="0"/>
                      </a:endParaRPr>
                    </a:p>
                  </a:txBody>
                  <a:tcPr marL="9525" marR="9525" marT="9525" anchor="b"/>
                </a:tc>
                <a:tc>
                  <a:txBody>
                    <a:bodyPr/>
                    <a:lstStyle/>
                    <a:p>
                      <a:pPr algn="ctr" fontAlgn="b"/>
                      <a:r>
                        <a:rPr lang="en-US" sz="1100" dirty="0">
                          <a:effectLst/>
                        </a:rPr>
                        <a:t>34%</a:t>
                      </a:r>
                      <a:endParaRPr lang="en-US" sz="1100" dirty="0">
                        <a:effectLst/>
                        <a:latin typeface="Calibri" panose="020F0502020204030204" pitchFamily="34" charset="0"/>
                      </a:endParaRPr>
                    </a:p>
                  </a:txBody>
                  <a:tcPr marL="9525" marR="9525" marT="9525" anchor="b"/>
                </a:tc>
                <a:tc>
                  <a:txBody>
                    <a:bodyPr/>
                    <a:lstStyle/>
                    <a:p>
                      <a:pPr algn="ctr" fontAlgn="ctr"/>
                      <a:r>
                        <a:rPr lang="en-US" sz="1100" dirty="0">
                          <a:effectLst/>
                        </a:rPr>
                        <a:t>-53</a:t>
                      </a:r>
                      <a:endParaRPr lang="en-US" sz="1100" dirty="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dirty="0">
                          <a:effectLst/>
                        </a:rPr>
                        <a:t>69%</a:t>
                      </a:r>
                      <a:endParaRPr lang="en-US" sz="1100" dirty="0">
                        <a:effectLst/>
                        <a:latin typeface="Calibri" panose="020F0502020204030204" pitchFamily="34" charset="0"/>
                      </a:endParaRPr>
                    </a:p>
                  </a:txBody>
                  <a:tcPr marL="9525" marR="9525" marT="9525" anchor="b"/>
                </a:tc>
                <a:tc>
                  <a:txBody>
                    <a:bodyPr/>
                    <a:lstStyle/>
                    <a:p>
                      <a:pPr algn="ctr" fontAlgn="b"/>
                      <a:r>
                        <a:rPr lang="en-US" sz="1100" dirty="0">
                          <a:effectLst/>
                        </a:rPr>
                        <a:t>14%</a:t>
                      </a:r>
                      <a:endParaRPr lang="en-US" sz="1100" dirty="0">
                        <a:effectLst/>
                        <a:latin typeface="Calibri" panose="020F0502020204030204" pitchFamily="34" charset="0"/>
                      </a:endParaRPr>
                    </a:p>
                  </a:txBody>
                  <a:tcPr marL="9525" marR="9525" marT="9525" anchor="b"/>
                </a:tc>
                <a:tc>
                  <a:txBody>
                    <a:bodyPr/>
                    <a:lstStyle/>
                    <a:p>
                      <a:pPr algn="ctr" fontAlgn="ctr"/>
                      <a:r>
                        <a:rPr lang="en-US" sz="1100" dirty="0">
                          <a:effectLst/>
                        </a:rPr>
                        <a:t>-55</a:t>
                      </a:r>
                      <a:endParaRPr lang="en-US" sz="1100" dirty="0">
                        <a:effectLst/>
                        <a:latin typeface="Calibri" panose="020F0502020204030204" pitchFamily="34" charset="0"/>
                      </a:endParaRPr>
                    </a:p>
                  </a:txBody>
                  <a:tcPr marL="9525" marR="9525" marT="9525" anchor="ctr">
                    <a:solidFill>
                      <a:srgbClr val="FFFF00"/>
                    </a:solidFill>
                  </a:tcPr>
                </a:tc>
                <a:tc>
                  <a:txBody>
                    <a:bodyPr/>
                    <a:lstStyle/>
                    <a:p>
                      <a:pPr algn="ctr" fontAlgn="b"/>
                      <a:r>
                        <a:rPr lang="en-US" sz="1100" dirty="0">
                          <a:effectLst/>
                        </a:rPr>
                        <a:t>100%</a:t>
                      </a:r>
                      <a:endParaRPr lang="en-US" sz="1100" dirty="0">
                        <a:effectLst/>
                        <a:latin typeface="Calibri" panose="020F0502020204030204" pitchFamily="34" charset="0"/>
                      </a:endParaRPr>
                    </a:p>
                  </a:txBody>
                  <a:tcPr marL="9525" marR="9525" marT="9525" anchor="b"/>
                </a:tc>
                <a:tc>
                  <a:txBody>
                    <a:bodyPr/>
                    <a:lstStyle/>
                    <a:p>
                      <a:pPr algn="ctr" fontAlgn="b"/>
                      <a:r>
                        <a:rPr lang="en-US" sz="1100" dirty="0">
                          <a:effectLst/>
                        </a:rPr>
                        <a:t>57%</a:t>
                      </a:r>
                      <a:endParaRPr lang="en-US" sz="1100" dirty="0">
                        <a:effectLst/>
                        <a:latin typeface="Calibri" panose="020F0502020204030204" pitchFamily="34" charset="0"/>
                      </a:endParaRPr>
                    </a:p>
                  </a:txBody>
                  <a:tcPr marL="9525" marR="9525" marT="9525" anchor="b"/>
                </a:tc>
                <a:tc>
                  <a:txBody>
                    <a:bodyPr/>
                    <a:lstStyle/>
                    <a:p>
                      <a:pPr algn="ctr" fontAlgn="ctr"/>
                      <a:r>
                        <a:rPr lang="en-US" sz="1100" dirty="0">
                          <a:effectLst/>
                        </a:rPr>
                        <a:t>-43</a:t>
                      </a:r>
                      <a:endParaRPr lang="en-US" sz="1100" dirty="0">
                        <a:effectLst/>
                        <a:latin typeface="Calibri" panose="020F0502020204030204" pitchFamily="34" charset="0"/>
                      </a:endParaRPr>
                    </a:p>
                  </a:txBody>
                  <a:tcPr marL="9525" marR="9525" marT="9525" anchor="ctr">
                    <a:solidFill>
                      <a:srgbClr val="FFFF00"/>
                    </a:solidFill>
                  </a:tcPr>
                </a:tc>
                <a:extLst>
                  <a:ext uri="{0D108BD9-81ED-4DB2-BD59-A6C34878D82A}">
                    <a16:rowId xmlns:a16="http://schemas.microsoft.com/office/drawing/2014/main" val="2879218385"/>
                  </a:ext>
                </a:extLst>
              </a:tr>
              <a:tr h="261257">
                <a:tc>
                  <a:txBody>
                    <a:bodyPr/>
                    <a:lstStyle/>
                    <a:p>
                      <a:pPr lvl="0" algn="ctr">
                        <a:buNone/>
                      </a:pPr>
                      <a:r>
                        <a:rPr lang="en-US" sz="1100" dirty="0">
                          <a:effectLst/>
                        </a:rPr>
                        <a:t>8th STAAR Math</a:t>
                      </a:r>
                    </a:p>
                  </a:txBody>
                  <a:tcPr marL="9524" marR="9524" marT="9524"/>
                </a:tc>
                <a:tc>
                  <a:txBody>
                    <a:bodyPr/>
                    <a:lstStyle/>
                    <a:p>
                      <a:pPr lvl="0" algn="ctr">
                        <a:buNone/>
                      </a:pPr>
                      <a:r>
                        <a:rPr lang="en-US" sz="1100" dirty="0">
                          <a:effectLst/>
                        </a:rPr>
                        <a:t>87%</a:t>
                      </a:r>
                    </a:p>
                  </a:txBody>
                  <a:tcPr marL="9524" marR="9524" marT="9524"/>
                </a:tc>
                <a:tc>
                  <a:txBody>
                    <a:bodyPr/>
                    <a:lstStyle/>
                    <a:p>
                      <a:pPr lvl="0" algn="ctr">
                        <a:buNone/>
                      </a:pPr>
                      <a:r>
                        <a:rPr lang="en-US" sz="1100" dirty="0">
                          <a:effectLst/>
                        </a:rPr>
                        <a:t>21%</a:t>
                      </a:r>
                    </a:p>
                  </a:txBody>
                  <a:tcPr marL="9524" marR="9524" marT="9524"/>
                </a:tc>
                <a:tc>
                  <a:txBody>
                    <a:bodyPr/>
                    <a:lstStyle/>
                    <a:p>
                      <a:pPr lvl="0" algn="ctr">
                        <a:buNone/>
                      </a:pPr>
                      <a:r>
                        <a:rPr lang="en-US" sz="1100" dirty="0">
                          <a:effectLst/>
                        </a:rPr>
                        <a:t>-66</a:t>
                      </a:r>
                    </a:p>
                  </a:txBody>
                  <a:tcPr marL="9524" marR="9524" marT="9524">
                    <a:solidFill>
                      <a:srgbClr val="FFFF00"/>
                    </a:solidFill>
                  </a:tcPr>
                </a:tc>
                <a:tc>
                  <a:txBody>
                    <a:bodyPr/>
                    <a:lstStyle/>
                    <a:p>
                      <a:pPr lvl="0" algn="ctr">
                        <a:buNone/>
                      </a:pPr>
                      <a:r>
                        <a:rPr lang="en-US" sz="1100" dirty="0">
                          <a:effectLst/>
                        </a:rPr>
                        <a:t>88%</a:t>
                      </a:r>
                    </a:p>
                  </a:txBody>
                  <a:tcPr marL="9524" marR="9524" marT="9524"/>
                </a:tc>
                <a:tc>
                  <a:txBody>
                    <a:bodyPr/>
                    <a:lstStyle/>
                    <a:p>
                      <a:pPr lvl="0" algn="ctr">
                        <a:buNone/>
                      </a:pPr>
                      <a:r>
                        <a:rPr lang="en-US" sz="1100" dirty="0">
                          <a:effectLst/>
                        </a:rPr>
                        <a:t>19%</a:t>
                      </a:r>
                    </a:p>
                  </a:txBody>
                  <a:tcPr marL="9524" marR="9524" marT="9524"/>
                </a:tc>
                <a:tc>
                  <a:txBody>
                    <a:bodyPr/>
                    <a:lstStyle/>
                    <a:p>
                      <a:pPr lvl="0" algn="ctr">
                        <a:buNone/>
                      </a:pPr>
                      <a:r>
                        <a:rPr lang="en-US" sz="1100" dirty="0">
                          <a:effectLst/>
                        </a:rPr>
                        <a:t>-69</a:t>
                      </a:r>
                    </a:p>
                  </a:txBody>
                  <a:tcPr marL="9524" marR="9524" marT="9524">
                    <a:solidFill>
                      <a:srgbClr val="FFFF00"/>
                    </a:solidFill>
                  </a:tcPr>
                </a:tc>
                <a:tc>
                  <a:txBody>
                    <a:bodyPr/>
                    <a:lstStyle/>
                    <a:p>
                      <a:pPr lvl="0" algn="ctr">
                        <a:buNone/>
                      </a:pPr>
                      <a:r>
                        <a:rPr lang="en-US" sz="1100" dirty="0">
                          <a:effectLst/>
                        </a:rPr>
                        <a:t>66%</a:t>
                      </a:r>
                    </a:p>
                  </a:txBody>
                  <a:tcPr marL="9524" marR="9524" marT="9524"/>
                </a:tc>
                <a:tc>
                  <a:txBody>
                    <a:bodyPr/>
                    <a:lstStyle/>
                    <a:p>
                      <a:pPr lvl="0" algn="ctr">
                        <a:buNone/>
                      </a:pPr>
                      <a:r>
                        <a:rPr lang="en-US" sz="1100" dirty="0">
                          <a:effectLst/>
                        </a:rPr>
                        <a:t>17%</a:t>
                      </a:r>
                    </a:p>
                  </a:txBody>
                  <a:tcPr marL="9524" marR="9524" marT="9524"/>
                </a:tc>
                <a:tc>
                  <a:txBody>
                    <a:bodyPr/>
                    <a:lstStyle/>
                    <a:p>
                      <a:pPr lvl="0" algn="ctr">
                        <a:buNone/>
                      </a:pPr>
                      <a:r>
                        <a:rPr lang="en-US" sz="1100" dirty="0">
                          <a:effectLst/>
                        </a:rPr>
                        <a:t>-49</a:t>
                      </a:r>
                    </a:p>
                  </a:txBody>
                  <a:tcPr marL="9524" marR="9524" marT="9524">
                    <a:solidFill>
                      <a:srgbClr val="FFFF00"/>
                    </a:solidFill>
                  </a:tcPr>
                </a:tc>
                <a:tc>
                  <a:txBody>
                    <a:bodyPr/>
                    <a:lstStyle/>
                    <a:p>
                      <a:pPr lvl="0" algn="ctr">
                        <a:buNone/>
                      </a:pPr>
                      <a:r>
                        <a:rPr lang="en-US" sz="1100" dirty="0">
                          <a:effectLst/>
                        </a:rPr>
                        <a:t>100%</a:t>
                      </a:r>
                    </a:p>
                  </a:txBody>
                  <a:tcPr marL="9524" marR="9524" marT="9524"/>
                </a:tc>
                <a:tc>
                  <a:txBody>
                    <a:bodyPr/>
                    <a:lstStyle/>
                    <a:p>
                      <a:pPr lvl="0" algn="ctr">
                        <a:buNone/>
                      </a:pPr>
                      <a:r>
                        <a:rPr lang="en-US" sz="1100" dirty="0">
                          <a:effectLst/>
                        </a:rPr>
                        <a:t>33%</a:t>
                      </a:r>
                    </a:p>
                  </a:txBody>
                  <a:tcPr marL="9524" marR="9524" marT="9524"/>
                </a:tc>
                <a:tc>
                  <a:txBody>
                    <a:bodyPr/>
                    <a:lstStyle/>
                    <a:p>
                      <a:pPr lvl="0" algn="ctr">
                        <a:buNone/>
                      </a:pPr>
                      <a:r>
                        <a:rPr lang="en-US" sz="1100" dirty="0">
                          <a:effectLst/>
                        </a:rPr>
                        <a:t>-67</a:t>
                      </a:r>
                    </a:p>
                  </a:txBody>
                  <a:tcPr marL="9524" marR="9524" marT="9524">
                    <a:solidFill>
                      <a:srgbClr val="FFFF00"/>
                    </a:solidFill>
                  </a:tcPr>
                </a:tc>
                <a:extLst>
                  <a:ext uri="{0D108BD9-81ED-4DB2-BD59-A6C34878D82A}">
                    <a16:rowId xmlns:a16="http://schemas.microsoft.com/office/drawing/2014/main" val="1334641069"/>
                  </a:ext>
                </a:extLst>
              </a:tr>
            </a:tbl>
          </a:graphicData>
        </a:graphic>
      </p:graphicFrame>
      <p:sp>
        <p:nvSpPr>
          <p:cNvPr id="7" name="TextBox 6">
            <a:extLst>
              <a:ext uri="{FF2B5EF4-FFF2-40B4-BE49-F238E27FC236}">
                <a16:creationId xmlns:a16="http://schemas.microsoft.com/office/drawing/2014/main" id="{FF54DAAE-832E-4231-8FE2-3C92CFD85B0D}"/>
              </a:ext>
            </a:extLst>
          </p:cNvPr>
          <p:cNvSpPr txBox="1"/>
          <p:nvPr/>
        </p:nvSpPr>
        <p:spPr>
          <a:xfrm>
            <a:off x="361583" y="4449462"/>
            <a:ext cx="38430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*2020-2021 Scores include score code "A" and "O"</a:t>
            </a:r>
          </a:p>
        </p:txBody>
      </p:sp>
      <p:sp>
        <p:nvSpPr>
          <p:cNvPr id="4" name="Slide Number Placeholder 3">
            <a:extLst>
              <a:ext uri="{FF2B5EF4-FFF2-40B4-BE49-F238E27FC236}">
                <a16:creationId xmlns:a16="http://schemas.microsoft.com/office/drawing/2014/main" id="{FC193F27-E4B4-AB49-B5DD-2CFD73CEA4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68</a:t>
            </a:fld>
            <a:endParaRPr lang="en"/>
          </a:p>
        </p:txBody>
      </p:sp>
    </p:spTree>
    <p:extLst>
      <p:ext uri="{BB962C8B-B14F-4D97-AF65-F5344CB8AC3E}">
        <p14:creationId xmlns:p14="http://schemas.microsoft.com/office/powerpoint/2010/main" val="3269791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E812-42DF-430E-9E27-EA5A98F1889B}"/>
              </a:ext>
            </a:extLst>
          </p:cNvPr>
          <p:cNvSpPr>
            <a:spLocks noGrp="1"/>
          </p:cNvSpPr>
          <p:nvPr>
            <p:ph type="title"/>
          </p:nvPr>
        </p:nvSpPr>
        <p:spPr>
          <a:xfrm>
            <a:off x="130260" y="299517"/>
            <a:ext cx="8520600" cy="623700"/>
          </a:xfrm>
        </p:spPr>
        <p:txBody>
          <a:bodyPr>
            <a:normAutofit fontScale="90000"/>
          </a:bodyPr>
          <a:lstStyle/>
          <a:p>
            <a:r>
              <a:rPr lang="en-US" dirty="0"/>
              <a:t>Special Emphasis: Algebra I Testers (Excluding Non-Testers)</a:t>
            </a:r>
          </a:p>
        </p:txBody>
      </p:sp>
      <p:graphicFrame>
        <p:nvGraphicFramePr>
          <p:cNvPr id="8" name="Table 7">
            <a:extLst>
              <a:ext uri="{FF2B5EF4-FFF2-40B4-BE49-F238E27FC236}">
                <a16:creationId xmlns:a16="http://schemas.microsoft.com/office/drawing/2014/main" id="{90AA55B8-4CA2-4202-BBA7-4736AD20C829}"/>
              </a:ext>
            </a:extLst>
          </p:cNvPr>
          <p:cNvGraphicFramePr>
            <a:graphicFrameLocks noGrp="1"/>
          </p:cNvGraphicFramePr>
          <p:nvPr/>
        </p:nvGraphicFramePr>
        <p:xfrm>
          <a:off x="330758" y="1419790"/>
          <a:ext cx="3619457" cy="1272628"/>
        </p:xfrm>
        <a:graphic>
          <a:graphicData uri="http://schemas.openxmlformats.org/drawingml/2006/table">
            <a:tbl>
              <a:tblPr firstRow="1" bandRow="1">
                <a:tableStyleId>{04F4368D-BC9D-4793-A5D6-9C6275319D69}</a:tableStyleId>
              </a:tblPr>
              <a:tblGrid>
                <a:gridCol w="1092291">
                  <a:extLst>
                    <a:ext uri="{9D8B030D-6E8A-4147-A177-3AD203B41FA5}">
                      <a16:colId xmlns:a16="http://schemas.microsoft.com/office/drawing/2014/main" val="3138747674"/>
                    </a:ext>
                  </a:extLst>
                </a:gridCol>
                <a:gridCol w="2527166">
                  <a:extLst>
                    <a:ext uri="{9D8B030D-6E8A-4147-A177-3AD203B41FA5}">
                      <a16:colId xmlns:a16="http://schemas.microsoft.com/office/drawing/2014/main" val="203745557"/>
                    </a:ext>
                  </a:extLst>
                </a:gridCol>
              </a:tblGrid>
              <a:tr h="1272628">
                <a:tc>
                  <a:txBody>
                    <a:bodyPr/>
                    <a:lstStyle/>
                    <a:p>
                      <a:pPr algn="ctr" rtl="0" fontAlgn="ctr">
                        <a:spcBef>
                          <a:spcPts val="0"/>
                        </a:spcBef>
                        <a:spcAft>
                          <a:spcPts val="0"/>
                        </a:spcAft>
                      </a:pPr>
                      <a:r>
                        <a:rPr lang="en-US" sz="1100">
                          <a:effectLst/>
                        </a:rPr>
                        <a:t>Prioritized Student Group(s)</a:t>
                      </a:r>
                      <a:endParaRPr lang="en-US">
                        <a:effectLst/>
                      </a:endParaRPr>
                    </a:p>
                  </a:txBody>
                  <a:tcPr marL="95250" marR="95250" marT="95250" marB="95250" anchor="ctr"/>
                </a:tc>
                <a:tc>
                  <a:txBody>
                    <a:bodyPr/>
                    <a:lstStyle/>
                    <a:p>
                      <a:pPr rtl="0" fontAlgn="t">
                        <a:spcBef>
                          <a:spcPts val="0"/>
                        </a:spcBef>
                        <a:spcAft>
                          <a:spcPts val="0"/>
                        </a:spcAft>
                      </a:pPr>
                      <a:r>
                        <a:rPr lang="en-US" sz="1100">
                          <a:effectLst/>
                        </a:rPr>
                        <a:t>9th and 10th Grade Algebra I Students &amp; Re-Testers:</a:t>
                      </a:r>
                      <a:endParaRPr lang="en-US">
                        <a:effectLst/>
                      </a:endParaRPr>
                    </a:p>
                    <a:p>
                      <a:pPr lvl="0">
                        <a:spcBef>
                          <a:spcPts val="0"/>
                        </a:spcBef>
                        <a:spcAft>
                          <a:spcPts val="0"/>
                        </a:spcAft>
                        <a:buNone/>
                      </a:pPr>
                      <a:endParaRPr lang="en-US" sz="1100">
                        <a:effectLst/>
                      </a:endParaRPr>
                    </a:p>
                    <a:p>
                      <a:pPr rtl="0" fontAlgn="base">
                        <a:spcBef>
                          <a:spcPts val="0"/>
                        </a:spcBef>
                        <a:spcAft>
                          <a:spcPts val="0"/>
                        </a:spcAft>
                        <a:buFont typeface="Arial" panose="020B0604020202020204" pitchFamily="34" charset="0"/>
                        <a:buChar char="•"/>
                      </a:pPr>
                      <a:r>
                        <a:rPr lang="en-US" sz="1100">
                          <a:effectLst/>
                        </a:rPr>
                        <a:t>Low-Income Students</a:t>
                      </a:r>
                    </a:p>
                    <a:p>
                      <a:pPr rtl="0" fontAlgn="base">
                        <a:spcBef>
                          <a:spcPts val="0"/>
                        </a:spcBef>
                        <a:spcAft>
                          <a:spcPts val="0"/>
                        </a:spcAft>
                        <a:buFont typeface="Arial" panose="020B0604020202020204" pitchFamily="34" charset="0"/>
                        <a:buChar char="•"/>
                      </a:pPr>
                      <a:r>
                        <a:rPr lang="en-US" sz="1100">
                          <a:effectLst/>
                        </a:rPr>
                        <a:t>ELLs</a:t>
                      </a:r>
                    </a:p>
                    <a:p>
                      <a:pPr rtl="0" fontAlgn="base">
                        <a:spcBef>
                          <a:spcPts val="0"/>
                        </a:spcBef>
                        <a:spcAft>
                          <a:spcPts val="0"/>
                        </a:spcAft>
                        <a:buFont typeface="Arial" panose="020B0604020202020204" pitchFamily="34" charset="0"/>
                        <a:buChar char="•"/>
                      </a:pPr>
                      <a:r>
                        <a:rPr lang="en-US" sz="1100">
                          <a:effectLst/>
                        </a:rPr>
                        <a:t>SWD</a:t>
                      </a:r>
                    </a:p>
                  </a:txBody>
                  <a:tcPr marL="95250" marR="95250" marT="95250" marB="95250"/>
                </a:tc>
                <a:extLst>
                  <a:ext uri="{0D108BD9-81ED-4DB2-BD59-A6C34878D82A}">
                    <a16:rowId xmlns:a16="http://schemas.microsoft.com/office/drawing/2014/main" val="138565705"/>
                  </a:ext>
                </a:extLst>
              </a:tr>
            </a:tbl>
          </a:graphicData>
        </a:graphic>
      </p:graphicFrame>
      <p:graphicFrame>
        <p:nvGraphicFramePr>
          <p:cNvPr id="14" name="Table 13">
            <a:extLst>
              <a:ext uri="{FF2B5EF4-FFF2-40B4-BE49-F238E27FC236}">
                <a16:creationId xmlns:a16="http://schemas.microsoft.com/office/drawing/2014/main" id="{E4FE5AC1-4400-4556-BA0C-B3FFA1CE6003}"/>
              </a:ext>
            </a:extLst>
          </p:cNvPr>
          <p:cNvGraphicFramePr>
            <a:graphicFrameLocks noGrp="1"/>
          </p:cNvGraphicFramePr>
          <p:nvPr/>
        </p:nvGraphicFramePr>
        <p:xfrm>
          <a:off x="4132384" y="1447589"/>
          <a:ext cx="4777163" cy="1264920"/>
        </p:xfrm>
        <a:graphic>
          <a:graphicData uri="http://schemas.openxmlformats.org/drawingml/2006/table">
            <a:tbl>
              <a:tblPr firstRow="1" bandRow="1">
                <a:tableStyleId>{04F4368D-BC9D-4793-A5D6-9C6275319D69}</a:tableStyleId>
              </a:tblPr>
              <a:tblGrid>
                <a:gridCol w="4777163">
                  <a:extLst>
                    <a:ext uri="{9D8B030D-6E8A-4147-A177-3AD203B41FA5}">
                      <a16:colId xmlns:a16="http://schemas.microsoft.com/office/drawing/2014/main" val="770576962"/>
                    </a:ext>
                  </a:extLst>
                </a:gridCol>
              </a:tblGrid>
              <a:tr h="320012">
                <a:tc>
                  <a:txBody>
                    <a:bodyPr/>
                    <a:lstStyle/>
                    <a:p>
                      <a:pPr algn="ctr" rtl="0" fontAlgn="t">
                        <a:spcBef>
                          <a:spcPts val="0"/>
                        </a:spcBef>
                        <a:spcAft>
                          <a:spcPts val="0"/>
                        </a:spcAft>
                      </a:pPr>
                      <a:r>
                        <a:rPr lang="en-US" sz="1400">
                          <a:effectLst/>
                        </a:rPr>
                        <a:t>Rationale</a:t>
                      </a:r>
                      <a:endParaRPr lang="en-US">
                        <a:effectLst/>
                      </a:endParaRPr>
                    </a:p>
                  </a:txBody>
                  <a:tcPr marL="95250" marR="95250" marT="95250" marB="95250"/>
                </a:tc>
                <a:extLst>
                  <a:ext uri="{0D108BD9-81ED-4DB2-BD59-A6C34878D82A}">
                    <a16:rowId xmlns:a16="http://schemas.microsoft.com/office/drawing/2014/main" val="1388162738"/>
                  </a:ext>
                </a:extLst>
              </a:tr>
              <a:tr h="820395">
                <a:tc>
                  <a:txBody>
                    <a:bodyPr/>
                    <a:lstStyle/>
                    <a:p>
                      <a:pPr lvl="0" indent="0">
                        <a:spcBef>
                          <a:spcPts val="0"/>
                        </a:spcBef>
                        <a:spcAft>
                          <a:spcPts val="0"/>
                        </a:spcAft>
                        <a:buNone/>
                      </a:pPr>
                      <a:r>
                        <a:rPr lang="en-US" sz="1100" b="0" i="0" u="none" strike="noStrike" noProof="0" dirty="0">
                          <a:effectLst/>
                          <a:latin typeface="Arial"/>
                        </a:rPr>
                        <a:t>The test results show more students not meeting grade level assessments in almost all subject areas and nearly every grade with the steepest learning loss in math. </a:t>
                      </a:r>
                    </a:p>
                    <a:p>
                      <a:pPr lvl="0" indent="0">
                        <a:spcBef>
                          <a:spcPts val="0"/>
                        </a:spcBef>
                        <a:spcAft>
                          <a:spcPts val="0"/>
                        </a:spcAft>
                        <a:buNone/>
                      </a:pPr>
                      <a:endParaRPr lang="en-US" sz="1100" b="0" i="0" u="none" strike="noStrike" noProof="0" dirty="0">
                        <a:effectLst/>
                        <a:latin typeface="Arial"/>
                      </a:endParaRPr>
                    </a:p>
                  </a:txBody>
                  <a:tcPr marL="95250" marR="95250" marT="95250" marB="95250" anchor="ctr"/>
                </a:tc>
                <a:extLst>
                  <a:ext uri="{0D108BD9-81ED-4DB2-BD59-A6C34878D82A}">
                    <a16:rowId xmlns:a16="http://schemas.microsoft.com/office/drawing/2014/main" val="964402069"/>
                  </a:ext>
                </a:extLst>
              </a:tr>
            </a:tbl>
          </a:graphicData>
        </a:graphic>
      </p:graphicFrame>
      <p:graphicFrame>
        <p:nvGraphicFramePr>
          <p:cNvPr id="3" name="Table 2">
            <a:extLst>
              <a:ext uri="{FF2B5EF4-FFF2-40B4-BE49-F238E27FC236}">
                <a16:creationId xmlns:a16="http://schemas.microsoft.com/office/drawing/2014/main" id="{036FDBEE-C169-4E7A-AE56-83612305B92C}"/>
              </a:ext>
            </a:extLst>
          </p:cNvPr>
          <p:cNvGraphicFramePr>
            <a:graphicFrameLocks noGrp="1"/>
          </p:cNvGraphicFramePr>
          <p:nvPr>
            <p:extLst>
              <p:ext uri="{D42A27DB-BD31-4B8C-83A1-F6EECF244321}">
                <p14:modId xmlns:p14="http://schemas.microsoft.com/office/powerpoint/2010/main" val="3543341036"/>
              </p:ext>
            </p:extLst>
          </p:nvPr>
        </p:nvGraphicFramePr>
        <p:xfrm>
          <a:off x="390307" y="2794505"/>
          <a:ext cx="8433812" cy="1488076"/>
        </p:xfrm>
        <a:graphic>
          <a:graphicData uri="http://schemas.openxmlformats.org/drawingml/2006/table">
            <a:tbl>
              <a:tblPr firstRow="1" bandRow="1">
                <a:tableStyleId>{04F4368D-BC9D-4793-A5D6-9C6275319D69}</a:tableStyleId>
              </a:tblPr>
              <a:tblGrid>
                <a:gridCol w="739907">
                  <a:extLst>
                    <a:ext uri="{9D8B030D-6E8A-4147-A177-3AD203B41FA5}">
                      <a16:colId xmlns:a16="http://schemas.microsoft.com/office/drawing/2014/main" val="2476067099"/>
                    </a:ext>
                  </a:extLst>
                </a:gridCol>
                <a:gridCol w="622677">
                  <a:extLst>
                    <a:ext uri="{9D8B030D-6E8A-4147-A177-3AD203B41FA5}">
                      <a16:colId xmlns:a16="http://schemas.microsoft.com/office/drawing/2014/main" val="1927861871"/>
                    </a:ext>
                  </a:extLst>
                </a:gridCol>
                <a:gridCol w="648268">
                  <a:extLst>
                    <a:ext uri="{9D8B030D-6E8A-4147-A177-3AD203B41FA5}">
                      <a16:colId xmlns:a16="http://schemas.microsoft.com/office/drawing/2014/main" val="1214256294"/>
                    </a:ext>
                  </a:extLst>
                </a:gridCol>
                <a:gridCol w="716505">
                  <a:extLst>
                    <a:ext uri="{9D8B030D-6E8A-4147-A177-3AD203B41FA5}">
                      <a16:colId xmlns:a16="http://schemas.microsoft.com/office/drawing/2014/main" val="3083148431"/>
                    </a:ext>
                  </a:extLst>
                </a:gridCol>
                <a:gridCol w="673858">
                  <a:extLst>
                    <a:ext uri="{9D8B030D-6E8A-4147-A177-3AD203B41FA5}">
                      <a16:colId xmlns:a16="http://schemas.microsoft.com/office/drawing/2014/main" val="1216945466"/>
                    </a:ext>
                  </a:extLst>
                </a:gridCol>
                <a:gridCol w="622677">
                  <a:extLst>
                    <a:ext uri="{9D8B030D-6E8A-4147-A177-3AD203B41FA5}">
                      <a16:colId xmlns:a16="http://schemas.microsoft.com/office/drawing/2014/main" val="1128651286"/>
                    </a:ext>
                  </a:extLst>
                </a:gridCol>
                <a:gridCol w="696056">
                  <a:extLst>
                    <a:ext uri="{9D8B030D-6E8A-4147-A177-3AD203B41FA5}">
                      <a16:colId xmlns:a16="http://schemas.microsoft.com/office/drawing/2014/main" val="204525066"/>
                    </a:ext>
                  </a:extLst>
                </a:gridCol>
                <a:gridCol w="600474">
                  <a:extLst>
                    <a:ext uri="{9D8B030D-6E8A-4147-A177-3AD203B41FA5}">
                      <a16:colId xmlns:a16="http://schemas.microsoft.com/office/drawing/2014/main" val="4170154139"/>
                    </a:ext>
                  </a:extLst>
                </a:gridCol>
                <a:gridCol w="554440">
                  <a:extLst>
                    <a:ext uri="{9D8B030D-6E8A-4147-A177-3AD203B41FA5}">
                      <a16:colId xmlns:a16="http://schemas.microsoft.com/office/drawing/2014/main" val="2988106513"/>
                    </a:ext>
                  </a:extLst>
                </a:gridCol>
                <a:gridCol w="673858">
                  <a:extLst>
                    <a:ext uri="{9D8B030D-6E8A-4147-A177-3AD203B41FA5}">
                      <a16:colId xmlns:a16="http://schemas.microsoft.com/office/drawing/2014/main" val="2106471777"/>
                    </a:ext>
                  </a:extLst>
                </a:gridCol>
                <a:gridCol w="580028">
                  <a:extLst>
                    <a:ext uri="{9D8B030D-6E8A-4147-A177-3AD203B41FA5}">
                      <a16:colId xmlns:a16="http://schemas.microsoft.com/office/drawing/2014/main" val="3005605496"/>
                    </a:ext>
                  </a:extLst>
                </a:gridCol>
                <a:gridCol w="648268">
                  <a:extLst>
                    <a:ext uri="{9D8B030D-6E8A-4147-A177-3AD203B41FA5}">
                      <a16:colId xmlns:a16="http://schemas.microsoft.com/office/drawing/2014/main" val="1533683019"/>
                    </a:ext>
                  </a:extLst>
                </a:gridCol>
                <a:gridCol w="656796">
                  <a:extLst>
                    <a:ext uri="{9D8B030D-6E8A-4147-A177-3AD203B41FA5}">
                      <a16:colId xmlns:a16="http://schemas.microsoft.com/office/drawing/2014/main" val="1435215132"/>
                    </a:ext>
                  </a:extLst>
                </a:gridCol>
              </a:tblGrid>
              <a:tr h="205839">
                <a:tc rowSpan="3">
                  <a:txBody>
                    <a:bodyPr/>
                    <a:lstStyle/>
                    <a:p>
                      <a:pPr algn="ctr" fontAlgn="ctr"/>
                      <a:r>
                        <a:rPr lang="en-US" sz="1100" dirty="0">
                          <a:effectLst/>
                        </a:rPr>
                        <a:t>Data Measure</a:t>
                      </a:r>
                      <a:endParaRPr lang="en-US" sz="1100" b="1" dirty="0">
                        <a:effectLst/>
                        <a:latin typeface="Calibri" panose="020F0502020204030204" pitchFamily="34" charset="0"/>
                      </a:endParaRPr>
                    </a:p>
                  </a:txBody>
                  <a:tcPr marL="9525" marR="9525" marT="9525" anchor="ctr"/>
                </a:tc>
                <a:tc gridSpan="3">
                  <a:txBody>
                    <a:bodyPr/>
                    <a:lstStyle/>
                    <a:p>
                      <a:pPr algn="ctr" fontAlgn="b"/>
                      <a:r>
                        <a:rPr lang="en-US" sz="1100" dirty="0">
                          <a:effectLst/>
                        </a:rPr>
                        <a:t>All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dirty="0">
                          <a:effectLst/>
                        </a:rPr>
                        <a:t>ELL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dirty="0">
                          <a:effectLst/>
                        </a:rPr>
                        <a:t>SE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tc gridSpan="3">
                  <a:txBody>
                    <a:bodyPr/>
                    <a:lstStyle/>
                    <a:p>
                      <a:pPr algn="ctr" fontAlgn="b"/>
                      <a:r>
                        <a:rPr lang="en-US" sz="1100" dirty="0">
                          <a:effectLst/>
                        </a:rPr>
                        <a:t>GT Students</a:t>
                      </a:r>
                      <a:endParaRPr lang="en-US" sz="1100" b="1" dirty="0">
                        <a:effectLst/>
                        <a:latin typeface="Calibri" panose="020F0502020204030204" pitchFamily="34" charset="0"/>
                      </a:endParaRPr>
                    </a:p>
                  </a:txBody>
                  <a:tcPr marL="9525" marR="9525" marT="9525"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7403776"/>
                  </a:ext>
                </a:extLst>
              </a:tr>
              <a:tr h="213756">
                <a:tc vMerge="1">
                  <a:txBody>
                    <a:bodyPr/>
                    <a:lstStyle/>
                    <a:p>
                      <a:endParaRPr lang="en-US"/>
                    </a:p>
                  </a:txBody>
                  <a:tcP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tc gridSpan="2">
                  <a:txBody>
                    <a:bodyPr/>
                    <a:lstStyle/>
                    <a:p>
                      <a:pPr algn="ctr" fontAlgn="b"/>
                      <a:endParaRPr lang="en-US" sz="1100">
                        <a:effectLst/>
                      </a:endParaRPr>
                    </a:p>
                  </a:txBody>
                  <a:tcPr marL="9525" marR="9525" marT="9525" anchor="b"/>
                </a:tc>
                <a:tc hMerge="1">
                  <a:txBody>
                    <a:bodyPr/>
                    <a:lstStyle/>
                    <a:p>
                      <a:endParaRPr lang="en-US"/>
                    </a:p>
                  </a:txBody>
                  <a:tcPr/>
                </a:tc>
                <a:tc rowSpan="2">
                  <a:txBody>
                    <a:bodyPr/>
                    <a:lstStyle/>
                    <a:p>
                      <a:pPr algn="ctr" fontAlgn="ctr"/>
                      <a:r>
                        <a:rPr lang="en-US" sz="1100" dirty="0">
                          <a:effectLst/>
                        </a:rPr>
                        <a:t>Difference</a:t>
                      </a:r>
                      <a:endParaRPr lang="en-US" sz="1100" b="1" dirty="0">
                        <a:effectLst/>
                        <a:latin typeface="Calibri" panose="020F0502020204030204" pitchFamily="34" charset="0"/>
                      </a:endParaRPr>
                    </a:p>
                  </a:txBody>
                  <a:tcPr marL="9525" marR="9525" marT="9525" anchor="ctr"/>
                </a:tc>
                <a:extLst>
                  <a:ext uri="{0D108BD9-81ED-4DB2-BD59-A6C34878D82A}">
                    <a16:rowId xmlns:a16="http://schemas.microsoft.com/office/drawing/2014/main" val="1570536520"/>
                  </a:ext>
                </a:extLst>
              </a:tr>
              <a:tr h="364177">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tc>
                  <a:txBody>
                    <a:bodyPr/>
                    <a:lstStyle/>
                    <a:p>
                      <a:pPr algn="ctr" fontAlgn="b"/>
                      <a:r>
                        <a:rPr lang="en-US" sz="1100" dirty="0">
                          <a:effectLst/>
                        </a:rPr>
                        <a:t>2018-2019</a:t>
                      </a:r>
                      <a:endParaRPr lang="en-US" sz="1100" b="1" dirty="0">
                        <a:effectLst/>
                        <a:latin typeface="Calibri" panose="020F0502020204030204" pitchFamily="34" charset="0"/>
                      </a:endParaRPr>
                    </a:p>
                  </a:txBody>
                  <a:tcPr marL="9525" marR="9525" marT="9525" anchor="b"/>
                </a:tc>
                <a:tc>
                  <a:txBody>
                    <a:bodyPr/>
                    <a:lstStyle/>
                    <a:p>
                      <a:pPr algn="ctr" fontAlgn="b"/>
                      <a:r>
                        <a:rPr lang="en-US" sz="1100" dirty="0">
                          <a:effectLst/>
                        </a:rPr>
                        <a:t>2020-2021</a:t>
                      </a:r>
                      <a:endParaRPr lang="en-US" sz="1100" b="1" dirty="0">
                        <a:effectLst/>
                        <a:latin typeface="Calibri" panose="020F0502020204030204" pitchFamily="34" charset="0"/>
                      </a:endParaRPr>
                    </a:p>
                  </a:txBody>
                  <a:tcPr marL="9525" marR="9525" marT="9525" anchor="b"/>
                </a:tc>
                <a:tc vMerge="1">
                  <a:txBody>
                    <a:bodyPr/>
                    <a:lstStyle/>
                    <a:p>
                      <a:endParaRPr lang="en-US"/>
                    </a:p>
                  </a:txBody>
                  <a:tcPr/>
                </a:tc>
                <a:extLst>
                  <a:ext uri="{0D108BD9-81ED-4DB2-BD59-A6C34878D82A}">
                    <a16:rowId xmlns:a16="http://schemas.microsoft.com/office/drawing/2014/main" val="2414082293"/>
                  </a:ext>
                </a:extLst>
              </a:tr>
              <a:tr h="261257">
                <a:tc>
                  <a:txBody>
                    <a:bodyPr/>
                    <a:lstStyle/>
                    <a:p>
                      <a:pPr algn="ctr" fontAlgn="b"/>
                      <a:r>
                        <a:rPr lang="en-US" sz="1100" dirty="0">
                          <a:effectLst/>
                        </a:rPr>
                        <a:t>Algebra I</a:t>
                      </a:r>
                      <a:endParaRPr lang="en-US" sz="1100" dirty="0">
                        <a:effectLst/>
                        <a:latin typeface="Calibri" panose="020F0502020204030204" pitchFamily="34" charset="0"/>
                      </a:endParaRPr>
                    </a:p>
                  </a:txBody>
                  <a:tcPr marL="9525" marR="9525" marT="9525" anchor="b"/>
                </a:tc>
                <a:tc>
                  <a:txBody>
                    <a:bodyPr/>
                    <a:lstStyle/>
                    <a:p>
                      <a:pPr lvl="0" algn="ctr">
                        <a:buNone/>
                      </a:pPr>
                      <a:r>
                        <a:rPr lang="en-US" sz="1100" dirty="0">
                          <a:effectLst/>
                        </a:rPr>
                        <a:t>88%</a:t>
                      </a:r>
                      <a:endParaRPr lang="en-US" sz="1100" dirty="0">
                        <a:effectLst/>
                        <a:latin typeface="Calibri"/>
                      </a:endParaRPr>
                    </a:p>
                  </a:txBody>
                  <a:tcPr marL="9525" marR="9525" marT="9525" anchor="b"/>
                </a:tc>
                <a:tc>
                  <a:txBody>
                    <a:bodyPr/>
                    <a:lstStyle/>
                    <a:p>
                      <a:pPr lvl="0" algn="ctr">
                        <a:buNone/>
                      </a:pPr>
                      <a:r>
                        <a:rPr lang="en-US" sz="1100" dirty="0">
                          <a:effectLst/>
                        </a:rPr>
                        <a:t>57%</a:t>
                      </a:r>
                      <a:endParaRPr lang="en-US" sz="1100" dirty="0">
                        <a:effectLst/>
                        <a:latin typeface="Calibri"/>
                      </a:endParaRPr>
                    </a:p>
                  </a:txBody>
                  <a:tcPr marL="9525" marR="9525" marT="9525" anchor="b"/>
                </a:tc>
                <a:tc>
                  <a:txBody>
                    <a:bodyPr/>
                    <a:lstStyle/>
                    <a:p>
                      <a:pPr lvl="0" algn="ctr">
                        <a:buNone/>
                      </a:pPr>
                      <a:r>
                        <a:rPr lang="en-US" sz="1100" dirty="0">
                          <a:effectLst/>
                        </a:rPr>
                        <a:t>-31</a:t>
                      </a:r>
                      <a:endParaRPr lang="en-US" sz="1100" dirty="0">
                        <a:effectLst/>
                        <a:latin typeface="Calibri"/>
                      </a:endParaRPr>
                    </a:p>
                  </a:txBody>
                  <a:tcPr marL="9525" marR="9525" marT="9525" anchor="ctr">
                    <a:solidFill>
                      <a:srgbClr val="FFFF00"/>
                    </a:solidFill>
                  </a:tcPr>
                </a:tc>
                <a:tc>
                  <a:txBody>
                    <a:bodyPr/>
                    <a:lstStyle/>
                    <a:p>
                      <a:pPr lvl="0" algn="ctr">
                        <a:buNone/>
                      </a:pPr>
                      <a:r>
                        <a:rPr lang="en-US" sz="1100" dirty="0">
                          <a:effectLst/>
                        </a:rPr>
                        <a:t>87%</a:t>
                      </a:r>
                      <a:endParaRPr lang="en-US" sz="1100" dirty="0">
                        <a:effectLst/>
                        <a:latin typeface="Calibri"/>
                      </a:endParaRPr>
                    </a:p>
                  </a:txBody>
                  <a:tcPr marL="9525" marR="9525" marT="9525" anchor="b"/>
                </a:tc>
                <a:tc>
                  <a:txBody>
                    <a:bodyPr/>
                    <a:lstStyle/>
                    <a:p>
                      <a:pPr lvl="0" algn="ctr">
                        <a:buNone/>
                      </a:pPr>
                      <a:r>
                        <a:rPr lang="en-US" sz="1100" dirty="0">
                          <a:effectLst/>
                        </a:rPr>
                        <a:t>46%</a:t>
                      </a:r>
                      <a:endParaRPr lang="en-US" sz="1100" dirty="0">
                        <a:effectLst/>
                        <a:latin typeface="Calibri"/>
                      </a:endParaRPr>
                    </a:p>
                  </a:txBody>
                  <a:tcPr marL="9525" marR="9525" marT="9525" anchor="b"/>
                </a:tc>
                <a:tc>
                  <a:txBody>
                    <a:bodyPr/>
                    <a:lstStyle/>
                    <a:p>
                      <a:pPr lvl="0" algn="ctr">
                        <a:buNone/>
                      </a:pPr>
                      <a:r>
                        <a:rPr lang="en-US" sz="1100" dirty="0">
                          <a:effectLst/>
                        </a:rPr>
                        <a:t>-41</a:t>
                      </a:r>
                      <a:endParaRPr lang="en-US" sz="1100" dirty="0">
                        <a:effectLst/>
                        <a:latin typeface="Calibri"/>
                      </a:endParaRPr>
                    </a:p>
                  </a:txBody>
                  <a:tcPr marL="9525" marR="9525" marT="9525" anchor="ctr">
                    <a:solidFill>
                      <a:srgbClr val="FFFF00"/>
                    </a:solidFill>
                  </a:tcPr>
                </a:tc>
                <a:tc>
                  <a:txBody>
                    <a:bodyPr/>
                    <a:lstStyle/>
                    <a:p>
                      <a:pPr lvl="0" algn="ctr">
                        <a:buNone/>
                      </a:pPr>
                      <a:r>
                        <a:rPr lang="en-US" sz="1100" dirty="0">
                          <a:effectLst/>
                        </a:rPr>
                        <a:t>69%</a:t>
                      </a:r>
                      <a:endParaRPr lang="en-US" sz="1100" dirty="0">
                        <a:effectLst/>
                        <a:latin typeface="Calibri"/>
                      </a:endParaRPr>
                    </a:p>
                  </a:txBody>
                  <a:tcPr marL="9525" marR="9525" marT="9525" anchor="b"/>
                </a:tc>
                <a:tc>
                  <a:txBody>
                    <a:bodyPr/>
                    <a:lstStyle/>
                    <a:p>
                      <a:pPr lvl="0" algn="ctr">
                        <a:buNone/>
                      </a:pPr>
                      <a:r>
                        <a:rPr lang="en-US" sz="1100" dirty="0">
                          <a:effectLst/>
                        </a:rPr>
                        <a:t>24%</a:t>
                      </a:r>
                      <a:endParaRPr lang="en-US" sz="1100" dirty="0">
                        <a:effectLst/>
                        <a:latin typeface="Calibri"/>
                      </a:endParaRPr>
                    </a:p>
                  </a:txBody>
                  <a:tcPr marL="9525" marR="9525" marT="9525" anchor="b"/>
                </a:tc>
                <a:tc>
                  <a:txBody>
                    <a:bodyPr/>
                    <a:lstStyle/>
                    <a:p>
                      <a:pPr lvl="0" algn="ctr">
                        <a:buNone/>
                      </a:pPr>
                      <a:r>
                        <a:rPr lang="en-US" sz="1100" dirty="0">
                          <a:effectLst/>
                        </a:rPr>
                        <a:t>-45</a:t>
                      </a:r>
                      <a:endParaRPr lang="en-US" sz="1100" dirty="0">
                        <a:effectLst/>
                        <a:latin typeface="Calibri"/>
                      </a:endParaRPr>
                    </a:p>
                  </a:txBody>
                  <a:tcPr marL="9525" marR="9525" marT="9525" anchor="ctr">
                    <a:solidFill>
                      <a:srgbClr val="FFFF00"/>
                    </a:solidFill>
                  </a:tcPr>
                </a:tc>
                <a:tc>
                  <a:txBody>
                    <a:bodyPr/>
                    <a:lstStyle/>
                    <a:p>
                      <a:pPr lvl="0" algn="ctr">
                        <a:buNone/>
                      </a:pPr>
                      <a:r>
                        <a:rPr lang="en-US" sz="1100" dirty="0">
                          <a:effectLst/>
                        </a:rPr>
                        <a:t>100%</a:t>
                      </a:r>
                      <a:endParaRPr lang="en-US" sz="1100" dirty="0">
                        <a:effectLst/>
                        <a:latin typeface="Calibri"/>
                      </a:endParaRPr>
                    </a:p>
                  </a:txBody>
                  <a:tcPr marL="9525" marR="9525" marT="9525" anchor="b"/>
                </a:tc>
                <a:tc>
                  <a:txBody>
                    <a:bodyPr/>
                    <a:lstStyle/>
                    <a:p>
                      <a:pPr lvl="0" algn="ctr">
                        <a:buNone/>
                      </a:pPr>
                      <a:r>
                        <a:rPr lang="en-US" sz="1100" dirty="0">
                          <a:effectLst/>
                        </a:rPr>
                        <a:t>92%</a:t>
                      </a:r>
                      <a:endParaRPr lang="en-US" sz="1100" dirty="0">
                        <a:effectLst/>
                        <a:latin typeface="Calibri"/>
                      </a:endParaRPr>
                    </a:p>
                  </a:txBody>
                  <a:tcPr marL="9525" marR="9525" marT="9525" anchor="b"/>
                </a:tc>
                <a:tc>
                  <a:txBody>
                    <a:bodyPr/>
                    <a:lstStyle/>
                    <a:p>
                      <a:pPr lvl="0" algn="ctr">
                        <a:buNone/>
                      </a:pPr>
                      <a:r>
                        <a:rPr lang="en-US" sz="1100" dirty="0">
                          <a:effectLst/>
                        </a:rPr>
                        <a:t>-8</a:t>
                      </a:r>
                      <a:endParaRPr lang="en-US" sz="1100" dirty="0">
                        <a:effectLst/>
                        <a:latin typeface="Calibri"/>
                      </a:endParaRPr>
                    </a:p>
                  </a:txBody>
                  <a:tcPr marL="9525" marR="9525" marT="9525" anchor="ctr">
                    <a:solidFill>
                      <a:srgbClr val="FFFF00"/>
                    </a:solidFill>
                  </a:tcPr>
                </a:tc>
                <a:extLst>
                  <a:ext uri="{0D108BD9-81ED-4DB2-BD59-A6C34878D82A}">
                    <a16:rowId xmlns:a16="http://schemas.microsoft.com/office/drawing/2014/main" val="2879218385"/>
                  </a:ext>
                </a:extLst>
              </a:tr>
              <a:tr h="261257">
                <a:tc>
                  <a:txBody>
                    <a:bodyPr/>
                    <a:lstStyle/>
                    <a:p>
                      <a:pPr lvl="0" algn="ctr">
                        <a:buNone/>
                      </a:pPr>
                      <a:r>
                        <a:rPr lang="en-US" sz="1100" dirty="0">
                          <a:effectLst/>
                        </a:rPr>
                        <a:t>8th STAAR Math</a:t>
                      </a:r>
                    </a:p>
                  </a:txBody>
                  <a:tcPr marL="9524" marR="9524" marT="9524"/>
                </a:tc>
                <a:tc>
                  <a:txBody>
                    <a:bodyPr/>
                    <a:lstStyle/>
                    <a:p>
                      <a:pPr lvl="0" algn="ctr" rtl="0">
                        <a:buNone/>
                      </a:pPr>
                      <a:r>
                        <a:rPr lang="en-US" sz="1100" dirty="0">
                          <a:effectLst/>
                        </a:rPr>
                        <a:t>87%​</a:t>
                      </a:r>
                      <a:endParaRPr lang="en-US" sz="1100" dirty="0">
                        <a:solidFill>
                          <a:srgbClr val="000000"/>
                        </a:solidFill>
                        <a:effectLst/>
                      </a:endParaRPr>
                    </a:p>
                  </a:txBody>
                  <a:tcPr marL="9524" marR="9524" marT="9524"/>
                </a:tc>
                <a:tc>
                  <a:txBody>
                    <a:bodyPr/>
                    <a:lstStyle/>
                    <a:p>
                      <a:pPr lvl="0" algn="ctr" rtl="0">
                        <a:buNone/>
                      </a:pPr>
                      <a:r>
                        <a:rPr lang="en-US" sz="1100" dirty="0">
                          <a:effectLst/>
                        </a:rPr>
                        <a:t>39%​</a:t>
                      </a:r>
                      <a:endParaRPr lang="en-US" sz="1100" dirty="0">
                        <a:solidFill>
                          <a:srgbClr val="000000"/>
                        </a:solidFill>
                        <a:effectLst/>
                      </a:endParaRPr>
                    </a:p>
                  </a:txBody>
                  <a:tcPr marL="9524" marR="9524" marT="9524"/>
                </a:tc>
                <a:tc>
                  <a:txBody>
                    <a:bodyPr/>
                    <a:lstStyle/>
                    <a:p>
                      <a:pPr lvl="0" algn="ctr" rtl="0">
                        <a:buNone/>
                      </a:pPr>
                      <a:r>
                        <a:rPr lang="en-US" sz="1100" dirty="0">
                          <a:effectLst/>
                        </a:rPr>
                        <a:t>-48</a:t>
                      </a:r>
                      <a:endParaRPr lang="en-US" sz="1100" dirty="0">
                        <a:solidFill>
                          <a:srgbClr val="000000"/>
                        </a:solidFill>
                        <a:effectLst/>
                      </a:endParaRPr>
                    </a:p>
                  </a:txBody>
                  <a:tcPr marL="9524" marR="9524" marT="9524">
                    <a:solidFill>
                      <a:srgbClr val="FFFF00"/>
                    </a:solidFill>
                  </a:tcPr>
                </a:tc>
                <a:tc>
                  <a:txBody>
                    <a:bodyPr/>
                    <a:lstStyle/>
                    <a:p>
                      <a:pPr lvl="0" algn="ctr" rtl="0">
                        <a:buNone/>
                      </a:pPr>
                      <a:r>
                        <a:rPr lang="en-US" sz="1100" dirty="0">
                          <a:effectLst/>
                        </a:rPr>
                        <a:t>88%​</a:t>
                      </a:r>
                      <a:endParaRPr lang="en-US" sz="1100" dirty="0">
                        <a:solidFill>
                          <a:srgbClr val="000000"/>
                        </a:solidFill>
                        <a:effectLst/>
                      </a:endParaRPr>
                    </a:p>
                  </a:txBody>
                  <a:tcPr marL="9524" marR="9524" marT="9524"/>
                </a:tc>
                <a:tc>
                  <a:txBody>
                    <a:bodyPr/>
                    <a:lstStyle/>
                    <a:p>
                      <a:pPr lvl="0" algn="ctr" rtl="0">
                        <a:buNone/>
                      </a:pPr>
                      <a:r>
                        <a:rPr lang="en-US" sz="1100" dirty="0">
                          <a:effectLst/>
                        </a:rPr>
                        <a:t>31%​</a:t>
                      </a:r>
                      <a:endParaRPr lang="en-US" sz="1100" dirty="0">
                        <a:solidFill>
                          <a:srgbClr val="000000"/>
                        </a:solidFill>
                        <a:effectLst/>
                      </a:endParaRPr>
                    </a:p>
                  </a:txBody>
                  <a:tcPr marL="9524" marR="9524" marT="9524"/>
                </a:tc>
                <a:tc>
                  <a:txBody>
                    <a:bodyPr/>
                    <a:lstStyle/>
                    <a:p>
                      <a:pPr lvl="0" algn="ctr" rtl="0">
                        <a:buNone/>
                      </a:pPr>
                      <a:r>
                        <a:rPr lang="en-US" sz="1100" dirty="0">
                          <a:effectLst/>
                        </a:rPr>
                        <a:t>-57</a:t>
                      </a:r>
                      <a:endParaRPr lang="en-US" sz="1100" dirty="0">
                        <a:solidFill>
                          <a:srgbClr val="000000"/>
                        </a:solidFill>
                        <a:effectLst/>
                      </a:endParaRPr>
                    </a:p>
                  </a:txBody>
                  <a:tcPr marL="9524" marR="9524" marT="9524">
                    <a:solidFill>
                      <a:srgbClr val="FFFF00"/>
                    </a:solidFill>
                  </a:tcPr>
                </a:tc>
                <a:tc>
                  <a:txBody>
                    <a:bodyPr/>
                    <a:lstStyle/>
                    <a:p>
                      <a:pPr lvl="0" algn="ctr" rtl="0">
                        <a:buNone/>
                      </a:pPr>
                      <a:r>
                        <a:rPr lang="en-US" sz="1100" dirty="0">
                          <a:effectLst/>
                        </a:rPr>
                        <a:t>66%​</a:t>
                      </a:r>
                      <a:endParaRPr lang="en-US" sz="1100" dirty="0">
                        <a:solidFill>
                          <a:srgbClr val="000000"/>
                        </a:solidFill>
                        <a:effectLst/>
                      </a:endParaRPr>
                    </a:p>
                  </a:txBody>
                  <a:tcPr marL="9524" marR="9524" marT="9524"/>
                </a:tc>
                <a:tc>
                  <a:txBody>
                    <a:bodyPr/>
                    <a:lstStyle/>
                    <a:p>
                      <a:pPr lvl="0" algn="ctr" rtl="0">
                        <a:buNone/>
                      </a:pPr>
                      <a:r>
                        <a:rPr lang="en-US" sz="1100" dirty="0">
                          <a:effectLst/>
                        </a:rPr>
                        <a:t>28%​</a:t>
                      </a:r>
                      <a:endParaRPr lang="en-US" sz="1100" dirty="0">
                        <a:solidFill>
                          <a:srgbClr val="000000"/>
                        </a:solidFill>
                        <a:effectLst/>
                      </a:endParaRPr>
                    </a:p>
                  </a:txBody>
                  <a:tcPr marL="9524" marR="9524" marT="9524"/>
                </a:tc>
                <a:tc>
                  <a:txBody>
                    <a:bodyPr/>
                    <a:lstStyle/>
                    <a:p>
                      <a:pPr lvl="0" algn="ctr" rtl="0">
                        <a:buNone/>
                      </a:pPr>
                      <a:r>
                        <a:rPr lang="en-US" sz="1100" dirty="0">
                          <a:effectLst/>
                        </a:rPr>
                        <a:t>-38</a:t>
                      </a:r>
                      <a:endParaRPr lang="en-US" sz="1100" dirty="0">
                        <a:solidFill>
                          <a:srgbClr val="000000"/>
                        </a:solidFill>
                        <a:effectLst/>
                      </a:endParaRPr>
                    </a:p>
                  </a:txBody>
                  <a:tcPr marL="9524" marR="9524" marT="9524">
                    <a:solidFill>
                      <a:srgbClr val="FFFF00"/>
                    </a:solidFill>
                  </a:tcPr>
                </a:tc>
                <a:tc>
                  <a:txBody>
                    <a:bodyPr/>
                    <a:lstStyle/>
                    <a:p>
                      <a:pPr lvl="0" algn="ctr" rtl="0">
                        <a:buNone/>
                      </a:pPr>
                      <a:r>
                        <a:rPr lang="en-US" sz="1100" dirty="0">
                          <a:effectLst/>
                        </a:rPr>
                        <a:t>100%​</a:t>
                      </a:r>
                      <a:endParaRPr lang="en-US" sz="1100" dirty="0">
                        <a:solidFill>
                          <a:srgbClr val="000000"/>
                        </a:solidFill>
                        <a:effectLst/>
                      </a:endParaRPr>
                    </a:p>
                  </a:txBody>
                  <a:tcPr marL="9524" marR="9524" marT="9524"/>
                </a:tc>
                <a:tc>
                  <a:txBody>
                    <a:bodyPr/>
                    <a:lstStyle/>
                    <a:p>
                      <a:pPr lvl="0" algn="ctr" rtl="0">
                        <a:buNone/>
                      </a:pPr>
                      <a:r>
                        <a:rPr lang="en-US" sz="1100" dirty="0">
                          <a:effectLst/>
                        </a:rPr>
                        <a:t>77%​</a:t>
                      </a:r>
                      <a:endParaRPr lang="en-US" sz="1100" dirty="0">
                        <a:solidFill>
                          <a:srgbClr val="000000"/>
                        </a:solidFill>
                        <a:effectLst/>
                      </a:endParaRPr>
                    </a:p>
                  </a:txBody>
                  <a:tcPr marL="9524" marR="9524" marT="9524"/>
                </a:tc>
                <a:tc>
                  <a:txBody>
                    <a:bodyPr/>
                    <a:lstStyle/>
                    <a:p>
                      <a:pPr lvl="0" algn="ctr" rtl="0">
                        <a:buNone/>
                      </a:pPr>
                      <a:r>
                        <a:rPr lang="en-US" sz="1100" dirty="0">
                          <a:effectLst/>
                        </a:rPr>
                        <a:t>-23</a:t>
                      </a:r>
                      <a:endParaRPr lang="en-US" sz="1100" dirty="0">
                        <a:solidFill>
                          <a:srgbClr val="000000"/>
                        </a:solidFill>
                        <a:effectLst/>
                      </a:endParaRPr>
                    </a:p>
                  </a:txBody>
                  <a:tcPr marL="9524" marR="9524" marT="9524">
                    <a:solidFill>
                      <a:srgbClr val="FFFF00"/>
                    </a:solidFill>
                  </a:tcPr>
                </a:tc>
                <a:extLst>
                  <a:ext uri="{0D108BD9-81ED-4DB2-BD59-A6C34878D82A}">
                    <a16:rowId xmlns:a16="http://schemas.microsoft.com/office/drawing/2014/main" val="1334641069"/>
                  </a:ext>
                </a:extLst>
              </a:tr>
            </a:tbl>
          </a:graphicData>
        </a:graphic>
      </p:graphicFrame>
      <p:sp>
        <p:nvSpPr>
          <p:cNvPr id="7" name="TextBox 6">
            <a:extLst>
              <a:ext uri="{FF2B5EF4-FFF2-40B4-BE49-F238E27FC236}">
                <a16:creationId xmlns:a16="http://schemas.microsoft.com/office/drawing/2014/main" id="{FF54DAAE-832E-4231-8FE2-3C92CFD85B0D}"/>
              </a:ext>
            </a:extLst>
          </p:cNvPr>
          <p:cNvSpPr txBox="1"/>
          <p:nvPr/>
        </p:nvSpPr>
        <p:spPr>
          <a:xfrm>
            <a:off x="361583" y="4449462"/>
            <a:ext cx="384306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*2020-2021 Scores include score code "A" and "O"</a:t>
            </a:r>
          </a:p>
        </p:txBody>
      </p:sp>
      <p:sp>
        <p:nvSpPr>
          <p:cNvPr id="4" name="Slide Number Placeholder 3">
            <a:extLst>
              <a:ext uri="{FF2B5EF4-FFF2-40B4-BE49-F238E27FC236}">
                <a16:creationId xmlns:a16="http://schemas.microsoft.com/office/drawing/2014/main" id="{D61E2198-B4C0-E84E-B49D-F3E0FA2E9D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69</a:t>
            </a:fld>
            <a:endParaRPr lang="en"/>
          </a:p>
        </p:txBody>
      </p:sp>
    </p:spTree>
    <p:extLst>
      <p:ext uri="{BB962C8B-B14F-4D97-AF65-F5344CB8AC3E}">
        <p14:creationId xmlns:p14="http://schemas.microsoft.com/office/powerpoint/2010/main" val="378767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238350" y="214775"/>
            <a:ext cx="8520600" cy="885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00"/>
              <a:t>As one way to address </a:t>
            </a:r>
            <a:r>
              <a:rPr lang="en" sz="2400" i="1"/>
              <a:t>unfinished learning</a:t>
            </a:r>
            <a:r>
              <a:rPr lang="en" sz="2400"/>
              <a:t>, La Joya joined the TEA’s Resilient Schools Support Program [RSSP]</a:t>
            </a:r>
            <a:endParaRPr sz="2400"/>
          </a:p>
        </p:txBody>
      </p:sp>
      <p:pic>
        <p:nvPicPr>
          <p:cNvPr id="131" name="Google Shape;131;p22"/>
          <p:cNvPicPr preferRelativeResize="0"/>
          <p:nvPr/>
        </p:nvPicPr>
        <p:blipFill rotWithShape="1">
          <a:blip r:embed="rId3">
            <a:alphaModFix/>
          </a:blip>
          <a:srcRect l="15761" t="1388" b="821"/>
          <a:stretch/>
        </p:blipFill>
        <p:spPr>
          <a:xfrm>
            <a:off x="1725975" y="1501150"/>
            <a:ext cx="6332325" cy="3273625"/>
          </a:xfrm>
          <a:prstGeom prst="rect">
            <a:avLst/>
          </a:prstGeom>
          <a:noFill/>
          <a:ln>
            <a:noFill/>
          </a:ln>
        </p:spPr>
      </p:pic>
      <p:sp>
        <p:nvSpPr>
          <p:cNvPr id="132" name="Google Shape;132;p22"/>
          <p:cNvSpPr/>
          <p:nvPr/>
        </p:nvSpPr>
        <p:spPr>
          <a:xfrm>
            <a:off x="1528300" y="2971100"/>
            <a:ext cx="865200" cy="760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2"/>
          <p:cNvSpPr/>
          <p:nvPr/>
        </p:nvSpPr>
        <p:spPr>
          <a:xfrm>
            <a:off x="4537025" y="3452675"/>
            <a:ext cx="311100" cy="279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309488F1-5E80-1F49-B073-919C8D2E83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1"/>
          <p:cNvSpPr txBox="1">
            <a:spLocks noGrp="1"/>
          </p:cNvSpPr>
          <p:nvPr>
            <p:ph type="title"/>
          </p:nvPr>
        </p:nvSpPr>
        <p:spPr>
          <a:xfrm>
            <a:off x="260350" y="139400"/>
            <a:ext cx="8520600" cy="96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t>RSSP: Identify S</a:t>
            </a:r>
            <a:r>
              <a:rPr lang="en-US" sz="2400" dirty="0"/>
              <a:t>h</a:t>
            </a:r>
            <a:r>
              <a:rPr lang="en" sz="2400" dirty="0"/>
              <a:t>ort Term Actions</a:t>
            </a:r>
            <a:endParaRPr sz="2400" dirty="0"/>
          </a:p>
        </p:txBody>
      </p:sp>
      <p:graphicFrame>
        <p:nvGraphicFramePr>
          <p:cNvPr id="341" name="Google Shape;341;p51"/>
          <p:cNvGraphicFramePr/>
          <p:nvPr/>
        </p:nvGraphicFramePr>
        <p:xfrm>
          <a:off x="2028413" y="1438100"/>
          <a:ext cx="5889450" cy="3426714"/>
        </p:xfrm>
        <a:graphic>
          <a:graphicData uri="http://schemas.openxmlformats.org/drawingml/2006/table">
            <a:tbl>
              <a:tblPr>
                <a:noFill/>
                <a:tableStyleId>{0EC3A6B8-E0C7-4096-BEB1-255010F27680}</a:tableStyleId>
              </a:tblPr>
              <a:tblGrid>
                <a:gridCol w="2322000">
                  <a:extLst>
                    <a:ext uri="{9D8B030D-6E8A-4147-A177-3AD203B41FA5}">
                      <a16:colId xmlns:a16="http://schemas.microsoft.com/office/drawing/2014/main" val="20000"/>
                    </a:ext>
                  </a:extLst>
                </a:gridCol>
                <a:gridCol w="3567450">
                  <a:extLst>
                    <a:ext uri="{9D8B030D-6E8A-4147-A177-3AD203B41FA5}">
                      <a16:colId xmlns:a16="http://schemas.microsoft.com/office/drawing/2014/main" val="20001"/>
                    </a:ext>
                  </a:extLst>
                </a:gridCol>
              </a:tblGrid>
              <a:tr h="1840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will we organize ourselves to do this work?</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2. Understand Stakeholder Needs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572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a:latin typeface="Barlow"/>
                          <a:ea typeface="Barlow"/>
                          <a:cs typeface="Barlow"/>
                          <a:sym typeface="Barlow"/>
                        </a:rPr>
                        <a:t>What have we decided and why?</a:t>
                      </a:r>
                      <a:endParaRPr sz="1200" b="1">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42" name="Google Shape;342;p51"/>
          <p:cNvSpPr/>
          <p:nvPr/>
        </p:nvSpPr>
        <p:spPr>
          <a:xfrm>
            <a:off x="1150568" y="3543594"/>
            <a:ext cx="646500" cy="382500"/>
          </a:xfrm>
          <a:prstGeom prst="homePlate">
            <a:avLst>
              <a:gd name="adj" fmla="val 50000"/>
            </a:avLst>
          </a:prstGeom>
          <a:solidFill>
            <a:srgbClr val="F4C50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A1648E30-E040-6441-8532-013BE29611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70</a:t>
            </a:fld>
            <a:endParaRPr lang="en"/>
          </a:p>
        </p:txBody>
      </p:sp>
    </p:spTree>
    <p:extLst>
      <p:ext uri="{BB962C8B-B14F-4D97-AF65-F5344CB8AC3E}">
        <p14:creationId xmlns:p14="http://schemas.microsoft.com/office/powerpoint/2010/main" val="3835408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r>
              <a:rPr lang="en" dirty="0"/>
              <a:t>Short-Term Action Plan: Learning Recovery</a:t>
            </a:r>
            <a:endParaRPr dirty="0"/>
          </a:p>
        </p:txBody>
      </p:sp>
      <p:graphicFrame>
        <p:nvGraphicFramePr>
          <p:cNvPr id="322" name="Google Shape;322;p48"/>
          <p:cNvGraphicFramePr/>
          <p:nvPr>
            <p:extLst>
              <p:ext uri="{D42A27DB-BD31-4B8C-83A1-F6EECF244321}">
                <p14:modId xmlns:p14="http://schemas.microsoft.com/office/powerpoint/2010/main" val="505006986"/>
              </p:ext>
            </p:extLst>
          </p:nvPr>
        </p:nvGraphicFramePr>
        <p:xfrm>
          <a:off x="110992" y="1368391"/>
          <a:ext cx="8706676" cy="3642090"/>
        </p:xfrm>
        <a:graphic>
          <a:graphicData uri="http://schemas.openxmlformats.org/drawingml/2006/table">
            <a:tbl>
              <a:tblPr>
                <a:noFill/>
                <a:tableStyleId>{04F4368D-BC9D-4793-A5D6-9C6275319D69}</a:tableStyleId>
              </a:tblPr>
              <a:tblGrid>
                <a:gridCol w="5033595">
                  <a:extLst>
                    <a:ext uri="{9D8B030D-6E8A-4147-A177-3AD203B41FA5}">
                      <a16:colId xmlns:a16="http://schemas.microsoft.com/office/drawing/2014/main" val="20000"/>
                    </a:ext>
                  </a:extLst>
                </a:gridCol>
                <a:gridCol w="1822002">
                  <a:extLst>
                    <a:ext uri="{9D8B030D-6E8A-4147-A177-3AD203B41FA5}">
                      <a16:colId xmlns:a16="http://schemas.microsoft.com/office/drawing/2014/main" val="20001"/>
                    </a:ext>
                  </a:extLst>
                </a:gridCol>
                <a:gridCol w="1851079">
                  <a:extLst>
                    <a:ext uri="{9D8B030D-6E8A-4147-A177-3AD203B41FA5}">
                      <a16:colId xmlns:a16="http://schemas.microsoft.com/office/drawing/2014/main" val="20002"/>
                    </a:ext>
                  </a:extLst>
                </a:gridCol>
              </a:tblGrid>
              <a:tr h="301798">
                <a:tc>
                  <a:txBody>
                    <a:bodyPr/>
                    <a:lstStyle/>
                    <a:p>
                      <a:pPr marL="0" lvl="0" indent="0" algn="ctr" rtl="0">
                        <a:spcBef>
                          <a:spcPts val="0"/>
                        </a:spcBef>
                        <a:spcAft>
                          <a:spcPts val="0"/>
                        </a:spcAft>
                        <a:buNone/>
                      </a:pPr>
                      <a:r>
                        <a:rPr lang="en" sz="1100" b="1" dirty="0"/>
                        <a:t>Action Item</a:t>
                      </a:r>
                      <a:endParaRPr sz="1100" b="1" dirty="0"/>
                    </a:p>
                  </a:txBody>
                  <a:tcPr marL="91425" marR="91425" marT="91425" marB="91425" anchor="ctr">
                    <a:solidFill>
                      <a:srgbClr val="CCCCCC"/>
                    </a:solidFill>
                  </a:tcPr>
                </a:tc>
                <a:tc>
                  <a:txBody>
                    <a:bodyPr/>
                    <a:lstStyle/>
                    <a:p>
                      <a:pPr marL="0" lvl="0" indent="0" algn="ctr" rtl="0">
                        <a:spcBef>
                          <a:spcPts val="0"/>
                        </a:spcBef>
                        <a:spcAft>
                          <a:spcPts val="0"/>
                        </a:spcAft>
                        <a:buNone/>
                      </a:pPr>
                      <a:r>
                        <a:rPr lang="en" sz="1100" b="1" dirty="0"/>
                        <a:t>Owner</a:t>
                      </a:r>
                      <a:endParaRPr sz="1100" b="1" dirty="0"/>
                    </a:p>
                  </a:txBody>
                  <a:tcPr marL="91425" marR="91425" marT="91425" marB="91425" anchor="ctr">
                    <a:solidFill>
                      <a:srgbClr val="CCCCCC"/>
                    </a:solidFill>
                  </a:tcPr>
                </a:tc>
                <a:tc>
                  <a:txBody>
                    <a:bodyPr/>
                    <a:lstStyle/>
                    <a:p>
                      <a:pPr marL="0" lvl="0" indent="0" algn="ctr" rtl="0">
                        <a:spcBef>
                          <a:spcPts val="0"/>
                        </a:spcBef>
                        <a:spcAft>
                          <a:spcPts val="0"/>
                        </a:spcAft>
                        <a:buNone/>
                      </a:pPr>
                      <a:r>
                        <a:rPr lang="en" sz="1100" b="1" dirty="0"/>
                        <a:t>Timeline</a:t>
                      </a:r>
                      <a:endParaRPr sz="1100" b="1" dirty="0"/>
                    </a:p>
                  </a:txBody>
                  <a:tcPr marL="91425" marR="91425" marT="91425" marB="91425" anchor="ctr">
                    <a:solidFill>
                      <a:srgbClr val="CCCCCC"/>
                    </a:solidFill>
                  </a:tcPr>
                </a:tc>
                <a:extLst>
                  <a:ext uri="{0D108BD9-81ED-4DB2-BD59-A6C34878D82A}">
                    <a16:rowId xmlns:a16="http://schemas.microsoft.com/office/drawing/2014/main" val="10000"/>
                  </a:ext>
                </a:extLst>
              </a:tr>
              <a:tr h="488665">
                <a:tc>
                  <a:txBody>
                    <a:bodyPr/>
                    <a:lstStyle/>
                    <a:p>
                      <a:pPr marL="0" lvl="0" indent="0" algn="l" rtl="0">
                        <a:spcBef>
                          <a:spcPts val="0"/>
                        </a:spcBef>
                        <a:spcAft>
                          <a:spcPts val="0"/>
                        </a:spcAft>
                        <a:buNone/>
                      </a:pPr>
                      <a:r>
                        <a:rPr lang="en" sz="1200" dirty="0">
                          <a:latin typeface="Merriweather"/>
                          <a:ea typeface="Calibri"/>
                          <a:cs typeface="Calibri"/>
                        </a:rPr>
                        <a:t>Train administrators and instructional coordinators on Just-in-Time interventions during Leadership Academy by Region One</a:t>
                      </a:r>
                      <a:endParaRPr sz="1200">
                        <a:latin typeface="Merriweather"/>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200" dirty="0">
                          <a:latin typeface="Merriweather"/>
                          <a:ea typeface="Calibri"/>
                          <a:cs typeface="Calibri"/>
                        </a:rPr>
                        <a:t>Martin Munoz</a:t>
                      </a:r>
                      <a:endParaRPr lang="en" sz="1200" dirty="0">
                        <a:latin typeface="Merriweather"/>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200" dirty="0">
                          <a:latin typeface="Merriweather"/>
                          <a:ea typeface="Calibri"/>
                          <a:cs typeface="Calibri"/>
                        </a:rPr>
                        <a:t>July</a:t>
                      </a:r>
                      <a:endParaRPr sz="1200">
                        <a:latin typeface="Merriweather"/>
                        <a:ea typeface="Calibri"/>
                        <a:cs typeface="Calibri"/>
                        <a:sym typeface="Calibri"/>
                      </a:endParaRPr>
                    </a:p>
                  </a:txBody>
                  <a:tcPr marL="91425" marR="91425" marT="91425" marB="91425" anchor="ctr"/>
                </a:tc>
                <a:extLst>
                  <a:ext uri="{0D108BD9-81ED-4DB2-BD59-A6C34878D82A}">
                    <a16:rowId xmlns:a16="http://schemas.microsoft.com/office/drawing/2014/main" val="10001"/>
                  </a:ext>
                </a:extLst>
              </a:tr>
              <a:tr h="466166">
                <a:tc>
                  <a:txBody>
                    <a:bodyPr/>
                    <a:lstStyle/>
                    <a:p>
                      <a:pPr marL="0" lvl="0" indent="0" algn="l">
                        <a:spcBef>
                          <a:spcPts val="0"/>
                        </a:spcBef>
                        <a:spcAft>
                          <a:spcPts val="0"/>
                        </a:spcAft>
                        <a:buNone/>
                      </a:pPr>
                      <a:r>
                        <a:rPr lang="en" sz="1200" dirty="0">
                          <a:latin typeface="Merriweather"/>
                          <a:cs typeface="Calibri"/>
                        </a:rPr>
                        <a:t>Hire Part-Time Tutors/Campus personnel to provide small group interventions</a:t>
                      </a:r>
                      <a:endParaRPr lang="en" sz="1200" dirty="0">
                        <a:latin typeface="Merriweather"/>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cs typeface="Calibri"/>
                        </a:rPr>
                        <a:t>C &amp; I Executive Directors</a:t>
                      </a:r>
                      <a:endParaRPr lang="en" sz="1200" dirty="0">
                        <a:latin typeface="Merriweather"/>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August - September</a:t>
                      </a:r>
                      <a:endParaRPr lang="en" sz="1200" dirty="0">
                        <a:latin typeface="Merriweather"/>
                        <a:ea typeface="Calibri"/>
                        <a:cs typeface="Calibri"/>
                        <a:sym typeface="Calibri"/>
                      </a:endParaRPr>
                    </a:p>
                  </a:txBody>
                  <a:tcPr marL="91425" marR="91425" marT="91425" marB="91425"/>
                </a:tc>
                <a:extLst>
                  <a:ext uri="{0D108BD9-81ED-4DB2-BD59-A6C34878D82A}">
                    <a16:rowId xmlns:a16="http://schemas.microsoft.com/office/drawing/2014/main" val="1113589628"/>
                  </a:ext>
                </a:extLst>
              </a:tr>
              <a:tr h="341166">
                <a:tc>
                  <a:txBody>
                    <a:bodyPr/>
                    <a:lstStyle/>
                    <a:p>
                      <a:pPr marL="0" lvl="0" indent="0" algn="l">
                        <a:spcBef>
                          <a:spcPts val="0"/>
                        </a:spcBef>
                        <a:spcAft>
                          <a:spcPts val="0"/>
                        </a:spcAft>
                        <a:buNone/>
                      </a:pPr>
                      <a:r>
                        <a:rPr lang="en" sz="1200" dirty="0">
                          <a:latin typeface="Merriweather"/>
                          <a:ea typeface="Calibri"/>
                          <a:cs typeface="Calibri"/>
                        </a:rPr>
                        <a:t>Develop tutoring curriculum</a:t>
                      </a:r>
                      <a:endParaRPr lang="en" sz="1200" dirty="0">
                        <a:latin typeface="Merriweather"/>
                        <a:ea typeface="Calibri"/>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Content Coordinators</a:t>
                      </a:r>
                      <a:endParaRPr lang="en" sz="1200" dirty="0">
                        <a:latin typeface="Merriweather"/>
                        <a:ea typeface="Calibri"/>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August - September</a:t>
                      </a:r>
                      <a:endParaRPr lang="en" sz="1200" dirty="0">
                        <a:latin typeface="Merriweather"/>
                        <a:ea typeface="Calibri"/>
                        <a:cs typeface="Calibri"/>
                        <a:sym typeface="Calibri"/>
                      </a:endParaRPr>
                    </a:p>
                  </a:txBody>
                  <a:tcPr marL="91425" marR="91425" marT="91425" marB="91425"/>
                </a:tc>
                <a:extLst>
                  <a:ext uri="{0D108BD9-81ED-4DB2-BD59-A6C34878D82A}">
                    <a16:rowId xmlns:a16="http://schemas.microsoft.com/office/drawing/2014/main" val="899433167"/>
                  </a:ext>
                </a:extLst>
              </a:tr>
              <a:tr h="341166">
                <a:tc>
                  <a:txBody>
                    <a:bodyPr/>
                    <a:lstStyle/>
                    <a:p>
                      <a:pPr marL="0" lvl="0" indent="0" algn="l">
                        <a:spcBef>
                          <a:spcPts val="0"/>
                        </a:spcBef>
                        <a:spcAft>
                          <a:spcPts val="0"/>
                        </a:spcAft>
                        <a:buNone/>
                      </a:pPr>
                      <a:r>
                        <a:rPr lang="en" sz="1200" dirty="0">
                          <a:latin typeface="Merriweather"/>
                          <a:cs typeface="Calibri"/>
                        </a:rPr>
                        <a:t>Train tutors on Just-In-Time Interventions and on curriculum</a:t>
                      </a:r>
                      <a:endParaRPr lang="en" sz="1200" dirty="0">
                        <a:latin typeface="Merriweather"/>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Principals</a:t>
                      </a:r>
                      <a:endParaRPr lang="en" sz="1200" dirty="0">
                        <a:latin typeface="Merriweather"/>
                        <a:ea typeface="Calibri"/>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September</a:t>
                      </a:r>
                      <a:endParaRPr lang="en" sz="1200" dirty="0">
                        <a:latin typeface="Merriweather"/>
                        <a:ea typeface="Calibri"/>
                        <a:cs typeface="Calibri"/>
                        <a:sym typeface="Calibri"/>
                      </a:endParaRPr>
                    </a:p>
                  </a:txBody>
                  <a:tcPr marL="91425" marR="91425" marT="91425" marB="91425"/>
                </a:tc>
                <a:extLst>
                  <a:ext uri="{0D108BD9-81ED-4DB2-BD59-A6C34878D82A}">
                    <a16:rowId xmlns:a16="http://schemas.microsoft.com/office/drawing/2014/main" val="3800622061"/>
                  </a:ext>
                </a:extLst>
              </a:tr>
              <a:tr h="352957">
                <a:tc>
                  <a:txBody>
                    <a:bodyPr/>
                    <a:lstStyle/>
                    <a:p>
                      <a:pPr marL="0" lvl="0" indent="0" algn="l">
                        <a:spcBef>
                          <a:spcPts val="0"/>
                        </a:spcBef>
                        <a:spcAft>
                          <a:spcPts val="0"/>
                        </a:spcAft>
                        <a:buNone/>
                      </a:pPr>
                      <a:r>
                        <a:rPr lang="en" sz="1200" dirty="0">
                          <a:latin typeface="Merriweather"/>
                          <a:cs typeface="Calibri"/>
                        </a:rPr>
                        <a:t>Screen students at BOY</a:t>
                      </a:r>
                      <a:endParaRPr lang="en" sz="1200" dirty="0">
                        <a:latin typeface="Merriweather"/>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Teachers</a:t>
                      </a:r>
                      <a:endParaRPr lang="en" sz="1200" dirty="0">
                        <a:latin typeface="Merriweather"/>
                        <a:ea typeface="Calibri"/>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September</a:t>
                      </a:r>
                      <a:endParaRPr lang="en" sz="1200" dirty="0">
                        <a:latin typeface="Merriweather"/>
                        <a:ea typeface="Calibri"/>
                        <a:cs typeface="Calibri"/>
                        <a:sym typeface="Calibri"/>
                      </a:endParaRPr>
                    </a:p>
                  </a:txBody>
                  <a:tcPr marL="91425" marR="91425" marT="91425" marB="91425"/>
                </a:tc>
                <a:extLst>
                  <a:ext uri="{0D108BD9-81ED-4DB2-BD59-A6C34878D82A}">
                    <a16:rowId xmlns:a16="http://schemas.microsoft.com/office/drawing/2014/main" val="3053815604"/>
                  </a:ext>
                </a:extLst>
              </a:tr>
              <a:tr h="352957">
                <a:tc>
                  <a:txBody>
                    <a:bodyPr/>
                    <a:lstStyle/>
                    <a:p>
                      <a:pPr marL="0" lvl="0" indent="0" algn="l">
                        <a:spcBef>
                          <a:spcPts val="0"/>
                        </a:spcBef>
                        <a:spcAft>
                          <a:spcPts val="0"/>
                        </a:spcAft>
                        <a:buNone/>
                      </a:pPr>
                      <a:r>
                        <a:rPr lang="en" sz="1200" dirty="0">
                          <a:latin typeface="Merriweather"/>
                          <a:cs typeface="Calibri"/>
                        </a:rPr>
                        <a:t>Identify Tier II and Tier III students</a:t>
                      </a:r>
                      <a:endParaRPr lang="en" sz="1200" dirty="0">
                        <a:latin typeface="Merriweather"/>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Teachers</a:t>
                      </a:r>
                      <a:endParaRPr lang="en" sz="1200" dirty="0">
                        <a:latin typeface="Merriweather"/>
                        <a:ea typeface="Calibri"/>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September</a:t>
                      </a:r>
                      <a:endParaRPr lang="en" sz="1200" dirty="0">
                        <a:latin typeface="Merriweather"/>
                        <a:ea typeface="Calibri"/>
                        <a:cs typeface="Calibri"/>
                        <a:sym typeface="Calibri"/>
                      </a:endParaRPr>
                    </a:p>
                  </a:txBody>
                  <a:tcPr marL="91425" marR="91425" marT="91425" marB="91425"/>
                </a:tc>
                <a:extLst>
                  <a:ext uri="{0D108BD9-81ED-4DB2-BD59-A6C34878D82A}">
                    <a16:rowId xmlns:a16="http://schemas.microsoft.com/office/drawing/2014/main" val="2435768263"/>
                  </a:ext>
                </a:extLst>
              </a:tr>
              <a:tr h="352957">
                <a:tc>
                  <a:txBody>
                    <a:bodyPr/>
                    <a:lstStyle/>
                    <a:p>
                      <a:pPr marL="0" lvl="0" indent="0" algn="l">
                        <a:spcBef>
                          <a:spcPts val="0"/>
                        </a:spcBef>
                        <a:spcAft>
                          <a:spcPts val="0"/>
                        </a:spcAft>
                        <a:buNone/>
                      </a:pPr>
                      <a:r>
                        <a:rPr lang="en" sz="1200" dirty="0">
                          <a:latin typeface="Merriweather"/>
                          <a:cs typeface="Calibri"/>
                        </a:rPr>
                        <a:t>Start High Dosage Tutoring</a:t>
                      </a:r>
                      <a:endParaRPr lang="en" sz="1200" dirty="0">
                        <a:latin typeface="Merriweather"/>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Teachers</a:t>
                      </a:r>
                      <a:endParaRPr lang="en" sz="1200" dirty="0">
                        <a:latin typeface="Merriweather"/>
                        <a:ea typeface="Calibri"/>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September</a:t>
                      </a:r>
                      <a:endParaRPr lang="en" sz="1200" dirty="0">
                        <a:latin typeface="Merriweather"/>
                        <a:ea typeface="Calibri"/>
                        <a:cs typeface="Calibri"/>
                        <a:sym typeface="Calibri"/>
                      </a:endParaRPr>
                    </a:p>
                  </a:txBody>
                  <a:tcPr marL="91425" marR="91425" marT="91425" marB="91425"/>
                </a:tc>
                <a:extLst>
                  <a:ext uri="{0D108BD9-81ED-4DB2-BD59-A6C34878D82A}">
                    <a16:rowId xmlns:a16="http://schemas.microsoft.com/office/drawing/2014/main" val="1284323929"/>
                  </a:ext>
                </a:extLst>
              </a:tr>
              <a:tr h="352957">
                <a:tc>
                  <a:txBody>
                    <a:bodyPr/>
                    <a:lstStyle/>
                    <a:p>
                      <a:pPr marL="0" lvl="0" indent="0" algn="l">
                        <a:spcBef>
                          <a:spcPts val="0"/>
                        </a:spcBef>
                        <a:spcAft>
                          <a:spcPts val="0"/>
                        </a:spcAft>
                        <a:buNone/>
                      </a:pPr>
                      <a:r>
                        <a:rPr lang="en" sz="1200" dirty="0">
                          <a:latin typeface="Merriweather"/>
                          <a:cs typeface="Calibri"/>
                        </a:rPr>
                        <a:t>Analyze six weeks data and make adjustments</a:t>
                      </a:r>
                      <a:endParaRPr lang="en" sz="1200" dirty="0">
                        <a:latin typeface="Merriweather"/>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Principals</a:t>
                      </a:r>
                      <a:endParaRPr lang="en" sz="1200" dirty="0">
                        <a:latin typeface="Merriweather"/>
                        <a:ea typeface="Calibri"/>
                        <a:cs typeface="Calibri"/>
                        <a:sym typeface="Calibri"/>
                      </a:endParaRPr>
                    </a:p>
                  </a:txBody>
                  <a:tcPr marL="91425" marR="91425" marT="91425" marB="91425"/>
                </a:tc>
                <a:tc>
                  <a:txBody>
                    <a:bodyPr/>
                    <a:lstStyle/>
                    <a:p>
                      <a:pPr marL="0" lvl="0" indent="0" algn="ctr">
                        <a:spcBef>
                          <a:spcPts val="0"/>
                        </a:spcBef>
                        <a:spcAft>
                          <a:spcPts val="0"/>
                        </a:spcAft>
                        <a:buNone/>
                      </a:pPr>
                      <a:r>
                        <a:rPr lang="en" sz="1200" dirty="0">
                          <a:latin typeface="Merriweather"/>
                          <a:ea typeface="Calibri"/>
                          <a:cs typeface="Calibri"/>
                        </a:rPr>
                        <a:t>October</a:t>
                      </a:r>
                      <a:endParaRPr lang="en" sz="1200" dirty="0">
                        <a:latin typeface="Merriweather"/>
                        <a:ea typeface="Calibri"/>
                        <a:cs typeface="Calibri"/>
                        <a:sym typeface="Calibri"/>
                      </a:endParaRPr>
                    </a:p>
                  </a:txBody>
                  <a:tcPr marL="91425" marR="91425" marT="91425" marB="91425"/>
                </a:tc>
                <a:extLst>
                  <a:ext uri="{0D108BD9-81ED-4DB2-BD59-A6C34878D82A}">
                    <a16:rowId xmlns:a16="http://schemas.microsoft.com/office/drawing/2014/main" val="2626623312"/>
                  </a:ext>
                </a:extLst>
              </a:tr>
            </a:tbl>
          </a:graphicData>
        </a:graphic>
      </p:graphicFrame>
      <p:sp>
        <p:nvSpPr>
          <p:cNvPr id="2" name="Slide Number Placeholder 1">
            <a:extLst>
              <a:ext uri="{FF2B5EF4-FFF2-40B4-BE49-F238E27FC236}">
                <a16:creationId xmlns:a16="http://schemas.microsoft.com/office/drawing/2014/main" id="{65D151AD-A2D1-6D4D-A018-E63ABC2DF2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71</a:t>
            </a:fld>
            <a:endParaRPr lang="e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1"/>
          <p:cNvSpPr txBox="1">
            <a:spLocks noGrp="1"/>
          </p:cNvSpPr>
          <p:nvPr>
            <p:ph type="title"/>
          </p:nvPr>
        </p:nvSpPr>
        <p:spPr>
          <a:xfrm>
            <a:off x="132334" y="344404"/>
            <a:ext cx="8520600" cy="57707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t>RSSP: Alignment to Other Work</a:t>
            </a:r>
            <a:endParaRPr sz="2400" dirty="0"/>
          </a:p>
        </p:txBody>
      </p:sp>
      <p:graphicFrame>
        <p:nvGraphicFramePr>
          <p:cNvPr id="341" name="Google Shape;341;p51"/>
          <p:cNvGraphicFramePr/>
          <p:nvPr/>
        </p:nvGraphicFramePr>
        <p:xfrm>
          <a:off x="2028413" y="1438100"/>
          <a:ext cx="5889450" cy="3426714"/>
        </p:xfrm>
        <a:graphic>
          <a:graphicData uri="http://schemas.openxmlformats.org/drawingml/2006/table">
            <a:tbl>
              <a:tblPr>
                <a:noFill/>
                <a:tableStyleId>{0EC3A6B8-E0C7-4096-BEB1-255010F27680}</a:tableStyleId>
              </a:tblPr>
              <a:tblGrid>
                <a:gridCol w="2322000">
                  <a:extLst>
                    <a:ext uri="{9D8B030D-6E8A-4147-A177-3AD203B41FA5}">
                      <a16:colId xmlns:a16="http://schemas.microsoft.com/office/drawing/2014/main" val="20000"/>
                    </a:ext>
                  </a:extLst>
                </a:gridCol>
                <a:gridCol w="3567450">
                  <a:extLst>
                    <a:ext uri="{9D8B030D-6E8A-4147-A177-3AD203B41FA5}">
                      <a16:colId xmlns:a16="http://schemas.microsoft.com/office/drawing/2014/main" val="20001"/>
                    </a:ext>
                  </a:extLst>
                </a:gridCol>
              </a:tblGrid>
              <a:tr h="1840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will we organize ourselves to do this work?</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2. Understand Stakeholder Needs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572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a:latin typeface="Barlow"/>
                          <a:ea typeface="Barlow"/>
                          <a:cs typeface="Barlow"/>
                          <a:sym typeface="Barlow"/>
                        </a:rPr>
                        <a:t>What have we decided and why?</a:t>
                      </a:r>
                      <a:endParaRPr sz="1200" b="1">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42" name="Google Shape;342;p51"/>
          <p:cNvSpPr/>
          <p:nvPr/>
        </p:nvSpPr>
        <p:spPr>
          <a:xfrm>
            <a:off x="1226137" y="4044526"/>
            <a:ext cx="646500" cy="382500"/>
          </a:xfrm>
          <a:prstGeom prst="homePlate">
            <a:avLst>
              <a:gd name="adj" fmla="val 50000"/>
            </a:avLst>
          </a:prstGeom>
          <a:solidFill>
            <a:srgbClr val="F4C50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250669D5-1E31-9646-B337-989D1D6D00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72</a:t>
            </a:fld>
            <a:endParaRPr lang="en"/>
          </a:p>
        </p:txBody>
      </p:sp>
    </p:spTree>
    <p:extLst>
      <p:ext uri="{BB962C8B-B14F-4D97-AF65-F5344CB8AC3E}">
        <p14:creationId xmlns:p14="http://schemas.microsoft.com/office/powerpoint/2010/main" val="4220985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Alignment to Other Work</a:t>
            </a:r>
            <a:endParaRPr dirty="0"/>
          </a:p>
        </p:txBody>
      </p:sp>
      <p:graphicFrame>
        <p:nvGraphicFramePr>
          <p:cNvPr id="294" name="Google Shape;294;p44"/>
          <p:cNvGraphicFramePr/>
          <p:nvPr>
            <p:extLst>
              <p:ext uri="{D42A27DB-BD31-4B8C-83A1-F6EECF244321}">
                <p14:modId xmlns:p14="http://schemas.microsoft.com/office/powerpoint/2010/main" val="2122388345"/>
              </p:ext>
            </p:extLst>
          </p:nvPr>
        </p:nvGraphicFramePr>
        <p:xfrm>
          <a:off x="382654" y="1750186"/>
          <a:ext cx="8249197" cy="2296915"/>
        </p:xfrm>
        <a:graphic>
          <a:graphicData uri="http://schemas.openxmlformats.org/drawingml/2006/table">
            <a:tbl>
              <a:tblPr>
                <a:noFill/>
                <a:tableStyleId>{04F4368D-BC9D-4793-A5D6-9C6275319D69}</a:tableStyleId>
              </a:tblPr>
              <a:tblGrid>
                <a:gridCol w="1040524">
                  <a:extLst>
                    <a:ext uri="{9D8B030D-6E8A-4147-A177-3AD203B41FA5}">
                      <a16:colId xmlns:a16="http://schemas.microsoft.com/office/drawing/2014/main" val="20000"/>
                    </a:ext>
                  </a:extLst>
                </a:gridCol>
                <a:gridCol w="4191849">
                  <a:extLst>
                    <a:ext uri="{9D8B030D-6E8A-4147-A177-3AD203B41FA5}">
                      <a16:colId xmlns:a16="http://schemas.microsoft.com/office/drawing/2014/main" val="20001"/>
                    </a:ext>
                  </a:extLst>
                </a:gridCol>
                <a:gridCol w="3016824">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100" b="1"/>
                        <a:t>Initiative</a:t>
                      </a:r>
                      <a:endParaRPr sz="1100" b="1"/>
                    </a:p>
                  </a:txBody>
                  <a:tcPr marL="91425" marR="91425" marT="91425" marB="91425" anchor="ctr">
                    <a:solidFill>
                      <a:srgbClr val="CCCCCC"/>
                    </a:solidFill>
                  </a:tcPr>
                </a:tc>
                <a:tc>
                  <a:txBody>
                    <a:bodyPr/>
                    <a:lstStyle/>
                    <a:p>
                      <a:pPr marL="0" lvl="0" indent="0" algn="ctr" rtl="0">
                        <a:spcBef>
                          <a:spcPts val="0"/>
                        </a:spcBef>
                        <a:spcAft>
                          <a:spcPts val="0"/>
                        </a:spcAft>
                        <a:buNone/>
                      </a:pPr>
                      <a:r>
                        <a:rPr lang="en" sz="1100" b="1"/>
                        <a:t>Alignment with RSSP</a:t>
                      </a:r>
                      <a:endParaRPr sz="1100" b="1"/>
                    </a:p>
                  </a:txBody>
                  <a:tcPr marL="91425" marR="91425" marT="91425" marB="91425" anchor="ctr">
                    <a:solidFill>
                      <a:srgbClr val="CCCCCC"/>
                    </a:solidFill>
                  </a:tcPr>
                </a:tc>
                <a:tc>
                  <a:txBody>
                    <a:bodyPr/>
                    <a:lstStyle/>
                    <a:p>
                      <a:pPr marL="0" lvl="0" indent="0" algn="ctr" rtl="0">
                        <a:spcBef>
                          <a:spcPts val="0"/>
                        </a:spcBef>
                        <a:spcAft>
                          <a:spcPts val="0"/>
                        </a:spcAft>
                        <a:buNone/>
                      </a:pPr>
                      <a:r>
                        <a:rPr lang="en" sz="1100" b="1"/>
                        <a:t>Next Steps</a:t>
                      </a:r>
                      <a:endParaRPr sz="1100" b="1"/>
                    </a:p>
                  </a:txBody>
                  <a:tcPr marL="91425" marR="91425" marT="91425" marB="91425" anchor="ctr">
                    <a:solidFill>
                      <a:srgbClr val="CCCCCC"/>
                    </a:solidFill>
                  </a:tcPr>
                </a:tc>
                <a:extLst>
                  <a:ext uri="{0D108BD9-81ED-4DB2-BD59-A6C34878D82A}">
                    <a16:rowId xmlns:a16="http://schemas.microsoft.com/office/drawing/2014/main" val="10000"/>
                  </a:ext>
                </a:extLst>
              </a:tr>
              <a:tr h="1008993">
                <a:tc>
                  <a:txBody>
                    <a:bodyPr/>
                    <a:lstStyle/>
                    <a:p>
                      <a:pPr marL="0" lvl="0" indent="0" algn="ctr" rtl="0">
                        <a:spcBef>
                          <a:spcPts val="0"/>
                        </a:spcBef>
                        <a:spcAft>
                          <a:spcPts val="0"/>
                        </a:spcAft>
                        <a:buNone/>
                      </a:pPr>
                      <a:r>
                        <a:rPr lang="en" sz="1100" b="1">
                          <a:latin typeface="Calibri"/>
                          <a:ea typeface="Calibri"/>
                          <a:cs typeface="Calibri"/>
                          <a:sym typeface="Calibri"/>
                        </a:rPr>
                        <a:t>ACE</a:t>
                      </a:r>
                      <a:r>
                        <a:rPr lang="en" sz="1100" b="1">
                          <a:latin typeface="Calibri"/>
                          <a:ea typeface="Calibri"/>
                          <a:cs typeface="Calibri"/>
                        </a:rPr>
                        <a:t> Program</a:t>
                      </a:r>
                      <a:endParaRPr sz="1100" b="1">
                        <a:latin typeface="Calibri"/>
                        <a:ea typeface="Calibri"/>
                        <a:cs typeface="Calibri"/>
                        <a:sym typeface="Calibri"/>
                      </a:endParaRPr>
                    </a:p>
                  </a:txBody>
                  <a:tcPr marL="91425" marR="91425" marT="91425" marB="91425" anchor="ctr"/>
                </a:tc>
                <a:tc>
                  <a:txBody>
                    <a:bodyPr/>
                    <a:lstStyle/>
                    <a:p>
                      <a:pPr marL="457200" lvl="0" indent="-298450" algn="l" rtl="0">
                        <a:spcBef>
                          <a:spcPts val="0"/>
                        </a:spcBef>
                        <a:spcAft>
                          <a:spcPts val="0"/>
                        </a:spcAft>
                        <a:buSzPts val="1100"/>
                        <a:buFont typeface="Calibri"/>
                        <a:buChar char="●"/>
                      </a:pPr>
                      <a:r>
                        <a:rPr lang="en-US" sz="1100" dirty="0">
                          <a:latin typeface="Calibri"/>
                          <a:ea typeface="Calibri"/>
                          <a:cs typeface="Calibri"/>
                        </a:rPr>
                        <a:t>21st Century Grant (ACE Program) is an afterschool enrichment enhancement program.  We currently have this program in 5 ES, 4 MS and 1 HS. </a:t>
                      </a:r>
                    </a:p>
                    <a:p>
                      <a:pPr marL="457200" lvl="0" indent="-298450" algn="l">
                        <a:spcBef>
                          <a:spcPts val="0"/>
                        </a:spcBef>
                        <a:spcAft>
                          <a:spcPts val="0"/>
                        </a:spcAft>
                        <a:buSzPts val="1100"/>
                        <a:buFont typeface="Calibri"/>
                        <a:buChar char="●"/>
                      </a:pPr>
                      <a:r>
                        <a:rPr lang="en-US" sz="1100" dirty="0">
                          <a:latin typeface="Calibri"/>
                          <a:ea typeface="Calibri"/>
                          <a:cs typeface="Calibri"/>
                        </a:rPr>
                        <a:t>For the 2021-2022 school year, we will be scaling the ACE program to include additional schools.</a:t>
                      </a:r>
                      <a:endParaRPr sz="1100" dirty="0">
                        <a:latin typeface="Calibri"/>
                        <a:ea typeface="Calibri"/>
                        <a:cs typeface="Calibri"/>
                        <a:sym typeface="Calibri"/>
                      </a:endParaRPr>
                    </a:p>
                  </a:txBody>
                  <a:tcPr marL="91425" marR="91425" marT="91425" marB="91425"/>
                </a:tc>
                <a:tc>
                  <a:txBody>
                    <a:bodyPr/>
                    <a:lstStyle/>
                    <a:p>
                      <a:pPr marL="457200" lvl="0" indent="-298450" algn="l" rtl="0">
                        <a:spcBef>
                          <a:spcPts val="0"/>
                        </a:spcBef>
                        <a:spcAft>
                          <a:spcPts val="0"/>
                        </a:spcAft>
                        <a:buSzPts val="1100"/>
                        <a:buFont typeface="Calibri"/>
                        <a:buChar char="●"/>
                      </a:pPr>
                      <a:r>
                        <a:rPr lang="en" sz="1100">
                          <a:latin typeface="Calibri"/>
                          <a:ea typeface="Calibri"/>
                          <a:cs typeface="Calibri"/>
                        </a:rPr>
                        <a:t>Create a schedule that will allow students to attend afterschool tutorials and the ACE program activities.</a:t>
                      </a:r>
                      <a:endParaRPr lang="en" sz="110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925375">
                <a:tc>
                  <a:txBody>
                    <a:bodyPr/>
                    <a:lstStyle/>
                    <a:p>
                      <a:pPr marL="0" lvl="0" indent="0" algn="ctr" rtl="0">
                        <a:spcBef>
                          <a:spcPts val="0"/>
                        </a:spcBef>
                        <a:spcAft>
                          <a:spcPts val="0"/>
                        </a:spcAft>
                        <a:buNone/>
                      </a:pPr>
                      <a:r>
                        <a:rPr lang="en" sz="1100" b="1">
                          <a:latin typeface="Calibri"/>
                          <a:ea typeface="Calibri"/>
                          <a:cs typeface="Calibri"/>
                          <a:sym typeface="Calibri"/>
                        </a:rPr>
                        <a:t>CIS</a:t>
                      </a:r>
                      <a:endParaRPr sz="1100" b="1">
                        <a:latin typeface="Calibri"/>
                        <a:ea typeface="Calibri"/>
                        <a:cs typeface="Calibri"/>
                        <a:sym typeface="Calibri"/>
                      </a:endParaRPr>
                    </a:p>
                  </a:txBody>
                  <a:tcPr marL="91425" marR="91425" marT="91425" marB="91425" anchor="ctr"/>
                </a:tc>
                <a:tc>
                  <a:txBody>
                    <a:bodyPr/>
                    <a:lstStyle/>
                    <a:p>
                      <a:pPr marL="457200" lvl="0" indent="-298450" algn="l" rtl="0">
                        <a:spcBef>
                          <a:spcPts val="0"/>
                        </a:spcBef>
                        <a:spcAft>
                          <a:spcPts val="0"/>
                        </a:spcAft>
                        <a:buSzPts val="1100"/>
                        <a:buFont typeface="Calibri"/>
                        <a:buChar char="●"/>
                      </a:pPr>
                      <a:r>
                        <a:rPr lang="en" sz="1100" dirty="0">
                          <a:latin typeface="Calibri"/>
                          <a:ea typeface="Calibri"/>
                          <a:cs typeface="Calibri"/>
                        </a:rPr>
                        <a:t>Communities in Schools is a program that provides guidance and counseling/mentoring to at-risk students   We currently have CIS operating in some of our campuses but will be scaling this initiative district wide. </a:t>
                      </a:r>
                      <a:endParaRPr lang="en-US" sz="1100" dirty="0">
                        <a:latin typeface="Calibri"/>
                        <a:ea typeface="Calibri"/>
                        <a:cs typeface="Calibri"/>
                        <a:sym typeface="Calibri"/>
                      </a:endParaRPr>
                    </a:p>
                  </a:txBody>
                  <a:tcPr marL="91425" marR="91425" marT="91425" marB="91425"/>
                </a:tc>
                <a:tc>
                  <a:txBody>
                    <a:bodyPr/>
                    <a:lstStyle/>
                    <a:p>
                      <a:pPr marL="457200" lvl="0" indent="-298450" algn="l" rtl="0">
                        <a:spcBef>
                          <a:spcPts val="0"/>
                        </a:spcBef>
                        <a:spcAft>
                          <a:spcPts val="0"/>
                        </a:spcAft>
                        <a:buSzPts val="1100"/>
                        <a:buFont typeface="Calibri"/>
                        <a:buChar char="●"/>
                      </a:pPr>
                      <a:r>
                        <a:rPr lang="en" sz="1100" dirty="0">
                          <a:latin typeface="Calibri"/>
                          <a:ea typeface="Calibri"/>
                          <a:cs typeface="Calibri"/>
                        </a:rPr>
                        <a:t>Identify priority needs students.</a:t>
                      </a:r>
                    </a:p>
                    <a:p>
                      <a:pPr marL="457200" lvl="0" indent="-298450" algn="l">
                        <a:spcBef>
                          <a:spcPts val="0"/>
                        </a:spcBef>
                        <a:spcAft>
                          <a:spcPts val="0"/>
                        </a:spcAft>
                        <a:buSzPts val="1100"/>
                        <a:buFont typeface="Calibri"/>
                        <a:buChar char="●"/>
                      </a:pPr>
                      <a:r>
                        <a:rPr lang="en" sz="1100" dirty="0">
                          <a:latin typeface="Calibri"/>
                          <a:ea typeface="Calibri"/>
                          <a:cs typeface="Calibri"/>
                        </a:rPr>
                        <a:t>Coordinate with CIS to staff all campuses with a CIS social worker. </a:t>
                      </a:r>
                    </a:p>
                  </a:txBody>
                  <a:tcPr marL="91425" marR="91425" marT="91425" marB="91425"/>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BF8167DA-3F5A-6A45-8441-4466121645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73</a:t>
            </a:fld>
            <a:endParaRPr lang="en"/>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1"/>
          <p:cNvSpPr txBox="1">
            <a:spLocks noGrp="1"/>
          </p:cNvSpPr>
          <p:nvPr>
            <p:ph type="title"/>
          </p:nvPr>
        </p:nvSpPr>
        <p:spPr>
          <a:xfrm>
            <a:off x="223774" y="356208"/>
            <a:ext cx="8520600" cy="610408"/>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t>RSSP: Sharing Plan with Community</a:t>
            </a:r>
            <a:endParaRPr sz="2400" dirty="0"/>
          </a:p>
        </p:txBody>
      </p:sp>
      <p:graphicFrame>
        <p:nvGraphicFramePr>
          <p:cNvPr id="341" name="Google Shape;341;p51"/>
          <p:cNvGraphicFramePr/>
          <p:nvPr/>
        </p:nvGraphicFramePr>
        <p:xfrm>
          <a:off x="2028413" y="1438100"/>
          <a:ext cx="5889450" cy="3426714"/>
        </p:xfrm>
        <a:graphic>
          <a:graphicData uri="http://schemas.openxmlformats.org/drawingml/2006/table">
            <a:tbl>
              <a:tblPr>
                <a:noFill/>
                <a:tableStyleId>{0EC3A6B8-E0C7-4096-BEB1-255010F27680}</a:tableStyleId>
              </a:tblPr>
              <a:tblGrid>
                <a:gridCol w="2322000">
                  <a:extLst>
                    <a:ext uri="{9D8B030D-6E8A-4147-A177-3AD203B41FA5}">
                      <a16:colId xmlns:a16="http://schemas.microsoft.com/office/drawing/2014/main" val="20000"/>
                    </a:ext>
                  </a:extLst>
                </a:gridCol>
                <a:gridCol w="3567450">
                  <a:extLst>
                    <a:ext uri="{9D8B030D-6E8A-4147-A177-3AD203B41FA5}">
                      <a16:colId xmlns:a16="http://schemas.microsoft.com/office/drawing/2014/main" val="20001"/>
                    </a:ext>
                  </a:extLst>
                </a:gridCol>
              </a:tblGrid>
              <a:tr h="1840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will we organize ourselves to do this work?</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2. Understand Stakeholder Needs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572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4572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a:latin typeface="Barlow"/>
                          <a:ea typeface="Barlow"/>
                          <a:cs typeface="Barlow"/>
                          <a:sym typeface="Barlow"/>
                        </a:rPr>
                        <a:t>What have we decided and why?</a:t>
                      </a:r>
                      <a:endParaRPr sz="1200" b="1">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42" name="Google Shape;342;p51"/>
          <p:cNvSpPr/>
          <p:nvPr/>
        </p:nvSpPr>
        <p:spPr>
          <a:xfrm>
            <a:off x="1381925" y="4489800"/>
            <a:ext cx="646500" cy="382500"/>
          </a:xfrm>
          <a:prstGeom prst="homePlate">
            <a:avLst>
              <a:gd name="adj" fmla="val 50000"/>
            </a:avLst>
          </a:prstGeom>
          <a:solidFill>
            <a:srgbClr val="F4C50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324EA87F-7398-464B-AEEC-674994A7D0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74</a:t>
            </a:fld>
            <a:endParaRPr lang="en"/>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Stakeholder Engagement Plan</a:t>
            </a:r>
            <a:endParaRPr/>
          </a:p>
        </p:txBody>
      </p:sp>
      <p:graphicFrame>
        <p:nvGraphicFramePr>
          <p:cNvPr id="334" name="Google Shape;334;p50"/>
          <p:cNvGraphicFramePr/>
          <p:nvPr>
            <p:extLst>
              <p:ext uri="{D42A27DB-BD31-4B8C-83A1-F6EECF244321}">
                <p14:modId xmlns:p14="http://schemas.microsoft.com/office/powerpoint/2010/main" val="1404839428"/>
              </p:ext>
            </p:extLst>
          </p:nvPr>
        </p:nvGraphicFramePr>
        <p:xfrm>
          <a:off x="339411" y="1323978"/>
          <a:ext cx="8407397" cy="3672720"/>
        </p:xfrm>
        <a:graphic>
          <a:graphicData uri="http://schemas.openxmlformats.org/drawingml/2006/table">
            <a:tbl>
              <a:tblPr>
                <a:noFill/>
                <a:tableStyleId>{04F4368D-BC9D-4793-A5D6-9C6275319D69}</a:tableStyleId>
              </a:tblPr>
              <a:tblGrid>
                <a:gridCol w="2033100">
                  <a:extLst>
                    <a:ext uri="{9D8B030D-6E8A-4147-A177-3AD203B41FA5}">
                      <a16:colId xmlns:a16="http://schemas.microsoft.com/office/drawing/2014/main" val="20000"/>
                    </a:ext>
                  </a:extLst>
                </a:gridCol>
                <a:gridCol w="1742990">
                  <a:extLst>
                    <a:ext uri="{9D8B030D-6E8A-4147-A177-3AD203B41FA5}">
                      <a16:colId xmlns:a16="http://schemas.microsoft.com/office/drawing/2014/main" val="20001"/>
                    </a:ext>
                  </a:extLst>
                </a:gridCol>
                <a:gridCol w="4631307">
                  <a:extLst>
                    <a:ext uri="{9D8B030D-6E8A-4147-A177-3AD203B41FA5}">
                      <a16:colId xmlns:a16="http://schemas.microsoft.com/office/drawing/2014/main" val="20002"/>
                    </a:ext>
                  </a:extLst>
                </a:gridCol>
              </a:tblGrid>
              <a:tr h="333932">
                <a:tc>
                  <a:txBody>
                    <a:bodyPr/>
                    <a:lstStyle/>
                    <a:p>
                      <a:pPr marL="0" lvl="0" indent="0" algn="ctr" rtl="0">
                        <a:spcBef>
                          <a:spcPts val="0"/>
                        </a:spcBef>
                        <a:spcAft>
                          <a:spcPts val="0"/>
                        </a:spcAft>
                        <a:buNone/>
                      </a:pPr>
                      <a:r>
                        <a:rPr lang="en" sz="1100" b="1"/>
                        <a:t>Key Stakeholder Group</a:t>
                      </a:r>
                      <a:endParaRPr sz="1100" b="1"/>
                    </a:p>
                  </a:txBody>
                  <a:tcPr marL="91425" marR="91425" marT="91425" marB="91425" anchor="ctr">
                    <a:solidFill>
                      <a:srgbClr val="CCCCCC"/>
                    </a:solidFill>
                  </a:tcPr>
                </a:tc>
                <a:tc>
                  <a:txBody>
                    <a:bodyPr/>
                    <a:lstStyle/>
                    <a:p>
                      <a:pPr marL="0" lvl="0" indent="0" algn="ctr" rtl="0">
                        <a:spcBef>
                          <a:spcPts val="0"/>
                        </a:spcBef>
                        <a:spcAft>
                          <a:spcPts val="0"/>
                        </a:spcAft>
                        <a:buNone/>
                      </a:pPr>
                      <a:r>
                        <a:rPr lang="en" sz="1100" b="1"/>
                        <a:t>Communication Plan</a:t>
                      </a:r>
                      <a:endParaRPr sz="1100" b="1"/>
                    </a:p>
                  </a:txBody>
                  <a:tcPr marL="91425" marR="91425" marT="91425" marB="91425" anchor="ctr">
                    <a:solidFill>
                      <a:srgbClr val="CCCCCC"/>
                    </a:solidFill>
                  </a:tcPr>
                </a:tc>
                <a:tc>
                  <a:txBody>
                    <a:bodyPr/>
                    <a:lstStyle/>
                    <a:p>
                      <a:pPr marL="0" lvl="0" indent="0" algn="ctr" rtl="0">
                        <a:spcBef>
                          <a:spcPts val="0"/>
                        </a:spcBef>
                        <a:spcAft>
                          <a:spcPts val="0"/>
                        </a:spcAft>
                        <a:buNone/>
                      </a:pPr>
                      <a:r>
                        <a:rPr lang="en" sz="1100" b="1"/>
                        <a:t>Next Steps</a:t>
                      </a:r>
                      <a:endParaRPr sz="1100" b="1"/>
                    </a:p>
                  </a:txBody>
                  <a:tcPr marL="91425" marR="91425" marT="91425" marB="91425" anchor="ctr">
                    <a:solidFill>
                      <a:srgbClr val="CCCCCC"/>
                    </a:solidFill>
                  </a:tcPr>
                </a:tc>
                <a:extLst>
                  <a:ext uri="{0D108BD9-81ED-4DB2-BD59-A6C34878D82A}">
                    <a16:rowId xmlns:a16="http://schemas.microsoft.com/office/drawing/2014/main" val="10000"/>
                  </a:ext>
                </a:extLst>
              </a:tr>
              <a:tr h="1228317">
                <a:tc>
                  <a:txBody>
                    <a:bodyPr/>
                    <a:lstStyle/>
                    <a:p>
                      <a:pPr marL="0" lvl="0" indent="0" algn="ctr" rtl="0">
                        <a:spcBef>
                          <a:spcPts val="0"/>
                        </a:spcBef>
                        <a:spcAft>
                          <a:spcPts val="0"/>
                        </a:spcAft>
                        <a:buNone/>
                      </a:pPr>
                      <a:r>
                        <a:rPr lang="en" sz="1300" b="1" dirty="0">
                          <a:latin typeface="Calibri"/>
                          <a:ea typeface="Calibri"/>
                          <a:cs typeface="Calibri"/>
                          <a:sym typeface="Calibri"/>
                        </a:rPr>
                        <a:t>Community Presentation</a:t>
                      </a:r>
                      <a:endParaRPr sz="1300" b="1" dirty="0">
                        <a:latin typeface="Calibri"/>
                        <a:ea typeface="Calibri"/>
                        <a:cs typeface="Calibri"/>
                        <a:sym typeface="Calibri"/>
                      </a:endParaRPr>
                    </a:p>
                  </a:txBody>
                  <a:tcPr marL="91425" marR="91425" marT="91425" marB="91425" anchor="ctr"/>
                </a:tc>
                <a:tc>
                  <a:txBody>
                    <a:bodyPr/>
                    <a:lstStyle/>
                    <a:p>
                      <a:pPr marL="0" lvl="0" indent="0" algn="l" rtl="0">
                        <a:spcBef>
                          <a:spcPts val="0"/>
                        </a:spcBef>
                        <a:spcAft>
                          <a:spcPts val="0"/>
                        </a:spcAft>
                        <a:buNone/>
                      </a:pPr>
                      <a:r>
                        <a:rPr lang="en" sz="1300" dirty="0">
                          <a:latin typeface="Calibri"/>
                          <a:ea typeface="Calibri"/>
                          <a:cs typeface="Calibri"/>
                          <a:sym typeface="Calibri"/>
                        </a:rPr>
                        <a:t>Present COVID-19 Recovery &amp; Acceleration Plan and ESSER III Expenditure Plan at School Board Meeting on July 19, 2021</a:t>
                      </a:r>
                      <a:endParaRPr sz="1300" dirty="0">
                        <a:latin typeface="Calibri"/>
                        <a:ea typeface="Calibri"/>
                        <a:cs typeface="Calibri"/>
                        <a:sym typeface="Calibri"/>
                      </a:endParaRPr>
                    </a:p>
                  </a:txBody>
                  <a:tcPr marL="91425" marR="91425" marT="91425" marB="91425" anchor="ctr"/>
                </a:tc>
                <a:tc>
                  <a:txBody>
                    <a:bodyPr/>
                    <a:lstStyle/>
                    <a:p>
                      <a:pPr marL="444500" lvl="0" indent="-285750" algn="l" rtl="0">
                        <a:spcBef>
                          <a:spcPts val="0"/>
                        </a:spcBef>
                        <a:spcAft>
                          <a:spcPts val="0"/>
                        </a:spcAft>
                        <a:buSzPts val="1100"/>
                        <a:buFont typeface="Arial" panose="020B0604020202020204" pitchFamily="34" charset="0"/>
                        <a:buChar char="•"/>
                      </a:pPr>
                      <a:r>
                        <a:rPr lang="en" sz="1300" dirty="0">
                          <a:latin typeface="Calibri"/>
                          <a:ea typeface="Calibri"/>
                          <a:cs typeface="Calibri"/>
                          <a:sym typeface="Calibri"/>
                        </a:rPr>
                        <a:t>Differentiate presentation for each focus school, including specific student achievement goals</a:t>
                      </a:r>
                      <a:endParaRPr sz="1300" dirty="0">
                        <a:latin typeface="Calibri"/>
                        <a:ea typeface="Calibri"/>
                        <a:cs typeface="Calibri"/>
                        <a:sym typeface="Calibri"/>
                      </a:endParaRPr>
                    </a:p>
                    <a:p>
                      <a:pPr marL="444500" lvl="0" indent="-285750" algn="l" rtl="0">
                        <a:spcBef>
                          <a:spcPts val="0"/>
                        </a:spcBef>
                        <a:spcAft>
                          <a:spcPts val="0"/>
                        </a:spcAft>
                        <a:buSzPts val="1100"/>
                        <a:buFont typeface="Arial" panose="020B0604020202020204" pitchFamily="34" charset="0"/>
                        <a:buChar char="•"/>
                      </a:pPr>
                      <a:r>
                        <a:rPr lang="en" sz="1300" dirty="0">
                          <a:latin typeface="Calibri"/>
                          <a:ea typeface="Calibri"/>
                          <a:cs typeface="Calibri"/>
                          <a:sym typeface="Calibri"/>
                        </a:rPr>
                        <a:t>Designate and Identify administrators from each school to help present</a:t>
                      </a:r>
                    </a:p>
                    <a:p>
                      <a:pPr marL="444500" marR="0" lvl="0" indent="-2857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 sz="1300" dirty="0">
                          <a:latin typeface="Calibri"/>
                          <a:ea typeface="Calibri"/>
                          <a:cs typeface="Calibri"/>
                          <a:sym typeface="Calibri"/>
                        </a:rPr>
                        <a:t>Allow community the opportunity to provide input and give recommendations through the RSSP Feedback Form: </a:t>
                      </a:r>
                      <a:r>
                        <a:rPr lang="en" sz="1300" b="0" i="0" u="none" strike="noStrike" noProof="0" dirty="0">
                          <a:hlinkClick r:id="rId3"/>
                        </a:rPr>
                        <a:t>https://forms.gle/wwdRS3XyA1AvCtq38</a:t>
                      </a:r>
                      <a:endParaRPr lang="en" sz="1300" b="0" i="0" u="none" strike="noStrike" noProof="0" dirty="0"/>
                    </a:p>
                  </a:txBody>
                  <a:tcPr marL="91425" marR="91425" marT="91425" marB="91425" anchor="ctr"/>
                </a:tc>
                <a:extLst>
                  <a:ext uri="{0D108BD9-81ED-4DB2-BD59-A6C34878D82A}">
                    <a16:rowId xmlns:a16="http://schemas.microsoft.com/office/drawing/2014/main" val="10001"/>
                  </a:ext>
                </a:extLst>
              </a:tr>
              <a:tr h="595332">
                <a:tc>
                  <a:txBody>
                    <a:bodyPr/>
                    <a:lstStyle/>
                    <a:p>
                      <a:pPr marL="0" lvl="0" indent="0" algn="ctr" rtl="0">
                        <a:spcBef>
                          <a:spcPts val="0"/>
                        </a:spcBef>
                        <a:spcAft>
                          <a:spcPts val="0"/>
                        </a:spcAft>
                        <a:buNone/>
                      </a:pPr>
                      <a:r>
                        <a:rPr lang="en" sz="1300" b="1" dirty="0">
                          <a:latin typeface="Calibri"/>
                          <a:ea typeface="Calibri"/>
                          <a:cs typeface="Calibri"/>
                          <a:sym typeface="Calibri"/>
                        </a:rPr>
                        <a:t>Presentation for the Community &amp; Parents</a:t>
                      </a:r>
                      <a:endParaRPr sz="1300" b="1" dirty="0">
                        <a:latin typeface="Calibri"/>
                        <a:ea typeface="Calibri"/>
                        <a:cs typeface="Calibri"/>
                        <a:sym typeface="Calibri"/>
                      </a:endParaRPr>
                    </a:p>
                    <a:p>
                      <a:pPr marL="0" lvl="0" indent="0" algn="ctr" rtl="0">
                        <a:spcBef>
                          <a:spcPts val="0"/>
                        </a:spcBef>
                        <a:spcAft>
                          <a:spcPts val="0"/>
                        </a:spcAft>
                        <a:buNone/>
                      </a:pPr>
                      <a:r>
                        <a:rPr lang="en" sz="1300" b="1" dirty="0">
                          <a:latin typeface="Calibri"/>
                          <a:ea typeface="Calibri"/>
                          <a:cs typeface="Calibri"/>
                          <a:sym typeface="Calibri"/>
                        </a:rPr>
                        <a:t>(also recorded for website)</a:t>
                      </a:r>
                      <a:endParaRPr sz="1300" b="1" dirty="0">
                        <a:latin typeface="Calibri"/>
                        <a:ea typeface="Calibri"/>
                        <a:cs typeface="Calibri"/>
                        <a:sym typeface="Calibri"/>
                      </a:endParaRPr>
                    </a:p>
                  </a:txBody>
                  <a:tcPr marL="91425" marR="91425" marT="91425" marB="91425" anchor="ctr"/>
                </a:tc>
                <a:tc>
                  <a:txBody>
                    <a:bodyPr/>
                    <a:lstStyle/>
                    <a:p>
                      <a:pPr marL="0" lvl="0" indent="0" algn="l">
                        <a:spcBef>
                          <a:spcPts val="0"/>
                        </a:spcBef>
                        <a:spcAft>
                          <a:spcPts val="0"/>
                        </a:spcAft>
                        <a:buNone/>
                      </a:pPr>
                      <a:r>
                        <a:rPr lang="en" sz="1300" b="0" i="0" u="none" strike="noStrike" noProof="0" dirty="0">
                          <a:latin typeface="Calibri"/>
                        </a:rPr>
                        <a:t>Present COVID-19 Recovery &amp; Acceleration Plan at Campus Meetings</a:t>
                      </a:r>
                      <a:endParaRPr sz="1300" dirty="0">
                        <a:sym typeface="Calibri"/>
                      </a:endParaRPr>
                    </a:p>
                  </a:txBody>
                  <a:tcPr marL="91425" marR="91425" marT="91425" marB="91425" anchor="ctr"/>
                </a:tc>
                <a:tc>
                  <a:txBody>
                    <a:bodyPr/>
                    <a:lstStyle/>
                    <a:p>
                      <a:pPr marL="444500" lvl="0" indent="-285750" algn="l">
                        <a:spcBef>
                          <a:spcPts val="0"/>
                        </a:spcBef>
                        <a:spcAft>
                          <a:spcPts val="0"/>
                        </a:spcAft>
                        <a:buClr>
                          <a:srgbClr val="000000"/>
                        </a:buClr>
                        <a:buFont typeface="Arial" panose="020B0604020202020204" pitchFamily="34" charset="0"/>
                        <a:buChar char="•"/>
                      </a:pPr>
                      <a:r>
                        <a:rPr lang="en" sz="1300" b="0" i="0" u="none" strike="noStrike" noProof="0" dirty="0">
                          <a:latin typeface="Calibri"/>
                        </a:rPr>
                        <a:t>Allow parents and community the opportunity to provide input and give recommendations through the RSSP Feedback Form: </a:t>
                      </a:r>
                      <a:r>
                        <a:rPr lang="en" sz="1300" b="0" i="0" u="none" strike="noStrike" noProof="0" dirty="0">
                          <a:hlinkClick r:id="rId3"/>
                        </a:rPr>
                        <a:t>https://forms.gle/wwdRS3XyA1AvCtq38</a:t>
                      </a:r>
                      <a:endParaRPr lang="en" sz="1300" b="0" i="0" u="none" strike="noStrike" noProof="0" dirty="0"/>
                    </a:p>
                  </a:txBody>
                  <a:tcPr marL="91425" marR="91425" marT="91425" marB="91425" anchor="ctr"/>
                </a:tc>
                <a:extLst>
                  <a:ext uri="{0D108BD9-81ED-4DB2-BD59-A6C34878D82A}">
                    <a16:rowId xmlns:a16="http://schemas.microsoft.com/office/drawing/2014/main" val="10002"/>
                  </a:ext>
                </a:extLst>
              </a:tr>
              <a:tr h="731954">
                <a:tc>
                  <a:txBody>
                    <a:bodyPr/>
                    <a:lstStyle/>
                    <a:p>
                      <a:pPr marL="0" lvl="0" indent="0" algn="ctr">
                        <a:spcBef>
                          <a:spcPts val="0"/>
                        </a:spcBef>
                        <a:spcAft>
                          <a:spcPts val="0"/>
                        </a:spcAft>
                        <a:buNone/>
                      </a:pPr>
                      <a:endParaRPr lang="en" sz="1300" b="1" dirty="0">
                        <a:latin typeface="Calibri"/>
                        <a:ea typeface="Calibri"/>
                        <a:cs typeface="Calibri"/>
                      </a:endParaRPr>
                    </a:p>
                    <a:p>
                      <a:pPr marL="0" lvl="0" indent="0" algn="ctr">
                        <a:spcBef>
                          <a:spcPts val="0"/>
                        </a:spcBef>
                        <a:spcAft>
                          <a:spcPts val="0"/>
                        </a:spcAft>
                        <a:buNone/>
                      </a:pPr>
                      <a:r>
                        <a:rPr lang="en" sz="1300" b="1" dirty="0">
                          <a:latin typeface="Calibri"/>
                          <a:ea typeface="Calibri"/>
                          <a:cs typeface="Calibri"/>
                        </a:rPr>
                        <a:t>Campus Presentations for Staff</a:t>
                      </a:r>
                      <a:endParaRPr lang="en" sz="1300" b="1" dirty="0">
                        <a:latin typeface="Calibri"/>
                        <a:ea typeface="Calibri"/>
                        <a:cs typeface="Calibri"/>
                        <a:sym typeface="Calibri"/>
                      </a:endParaRPr>
                    </a:p>
                  </a:txBody>
                  <a:tcPr marL="91425" marR="91425" marT="91425" marB="91425"/>
                </a:tc>
                <a:tc>
                  <a:txBody>
                    <a:bodyPr/>
                    <a:lstStyle/>
                    <a:p>
                      <a:pPr marL="0" lvl="0" indent="0" algn="l">
                        <a:spcBef>
                          <a:spcPts val="0"/>
                        </a:spcBef>
                        <a:spcAft>
                          <a:spcPts val="0"/>
                        </a:spcAft>
                        <a:buNone/>
                      </a:pPr>
                      <a:r>
                        <a:rPr lang="en-US" sz="1300" dirty="0">
                          <a:latin typeface="Calibri"/>
                          <a:ea typeface="Calibri"/>
                          <a:cs typeface="Calibri"/>
                        </a:rPr>
                        <a:t>Principals will present the plan at their faculty meetings.</a:t>
                      </a:r>
                      <a:endParaRPr lang="en-US" sz="1300" dirty="0">
                        <a:latin typeface="Calibri"/>
                        <a:ea typeface="Calibri"/>
                        <a:cs typeface="Calibri"/>
                        <a:sym typeface="Calibri"/>
                      </a:endParaRPr>
                    </a:p>
                  </a:txBody>
                  <a:tcPr marL="91425" marR="91425" marT="91425" marB="91425"/>
                </a:tc>
                <a:tc>
                  <a:txBody>
                    <a:bodyPr/>
                    <a:lstStyle/>
                    <a:p>
                      <a:pPr marL="514350" marR="0" lvl="0" indent="-285750" algn="l" defTabSz="914400" rtl="0" eaLnBrk="1" fontAlgn="auto" latinLnBrk="0" hangingPunct="1">
                        <a:lnSpc>
                          <a:spcPct val="100000"/>
                        </a:lnSpc>
                        <a:spcBef>
                          <a:spcPts val="0"/>
                        </a:spcBef>
                        <a:spcAft>
                          <a:spcPts val="0"/>
                        </a:spcAft>
                        <a:buClr>
                          <a:srgbClr val="000000"/>
                        </a:buClr>
                        <a:buSzPct val="104000"/>
                        <a:buFont typeface="Arial" panose="020B0604020202020204" pitchFamily="34" charset="0"/>
                        <a:buChar char="•"/>
                        <a:tabLst/>
                        <a:defRPr/>
                      </a:pPr>
                      <a:r>
                        <a:rPr lang="en-US" sz="1300" b="0" i="0" u="none" strike="noStrike" noProof="0" dirty="0">
                          <a:latin typeface="Calibri"/>
                        </a:rPr>
                        <a:t>Allow staff the opportunity to provide input and give recommendations through the RSSP Feedback Form:  </a:t>
                      </a:r>
                      <a:r>
                        <a:rPr lang="en-US" sz="1300" b="0" i="0" u="none" strike="noStrike" noProof="0" dirty="0">
                          <a:hlinkClick r:id="rId3"/>
                        </a:rPr>
                        <a:t>https://forms.gle/wwdRS3XyA1AvCtq38</a:t>
                      </a:r>
                      <a:endParaRPr lang="en-US" sz="1300" b="0" i="0" u="none" strike="noStrike" noProof="0" dirty="0"/>
                    </a:p>
                  </a:txBody>
                  <a:tcPr marL="91425" marR="91425" marT="91425" marB="91425"/>
                </a:tc>
                <a:extLst>
                  <a:ext uri="{0D108BD9-81ED-4DB2-BD59-A6C34878D82A}">
                    <a16:rowId xmlns:a16="http://schemas.microsoft.com/office/drawing/2014/main" val="4177714389"/>
                  </a:ext>
                </a:extLst>
              </a:tr>
            </a:tbl>
          </a:graphicData>
        </a:graphic>
      </p:graphicFrame>
      <p:sp>
        <p:nvSpPr>
          <p:cNvPr id="2" name="Slide Number Placeholder 1">
            <a:extLst>
              <a:ext uri="{FF2B5EF4-FFF2-40B4-BE49-F238E27FC236}">
                <a16:creationId xmlns:a16="http://schemas.microsoft.com/office/drawing/2014/main" id="{13FA6BDC-6911-B041-A2D6-95E8708407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75</a:t>
            </a:fld>
            <a:endParaRPr lang="en"/>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2"/>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800" dirty="0"/>
              <a:t>Thank RSSP Committee</a:t>
            </a:r>
            <a:endParaRPr sz="4800" dirty="0"/>
          </a:p>
        </p:txBody>
      </p:sp>
      <p:sp>
        <p:nvSpPr>
          <p:cNvPr id="349" name="Google Shape;349;p52"/>
          <p:cNvSpPr txBox="1">
            <a:spLocks noGrp="1"/>
          </p:cNvSpPr>
          <p:nvPr>
            <p:ph type="body" idx="2"/>
          </p:nvPr>
        </p:nvSpPr>
        <p:spPr>
          <a:xfrm>
            <a:off x="4427106" y="1595046"/>
            <a:ext cx="4405219" cy="3076200"/>
          </a:xfrm>
          <a:prstGeom prst="rect">
            <a:avLst/>
          </a:prstGeom>
        </p:spPr>
        <p:txBody>
          <a:bodyPr spcFirstLastPara="1" wrap="square" lIns="91425" tIns="91425" rIns="91425" bIns="91425" anchor="t" anchorCtr="0">
            <a:normAutofit fontScale="77500" lnSpcReduction="20000"/>
          </a:bodyPr>
          <a:lstStyle/>
          <a:p>
            <a:pPr>
              <a:lnSpc>
                <a:spcPct val="114999"/>
              </a:lnSpc>
              <a:buNone/>
            </a:pPr>
            <a:r>
              <a:rPr lang="en-US" dirty="0"/>
              <a:t>Roger Gomez, MS Science Coordinator</a:t>
            </a:r>
          </a:p>
          <a:p>
            <a:pPr>
              <a:lnSpc>
                <a:spcPct val="114999"/>
              </a:lnSpc>
              <a:buNone/>
            </a:pPr>
            <a:r>
              <a:rPr lang="en-US" dirty="0"/>
              <a:t>Nanette Limas, Student Services </a:t>
            </a:r>
          </a:p>
          <a:p>
            <a:pPr>
              <a:lnSpc>
                <a:spcPct val="114999"/>
              </a:lnSpc>
              <a:buNone/>
            </a:pPr>
            <a:r>
              <a:rPr lang="en-US" dirty="0"/>
              <a:t>Daniel Villarreal, MS SS Coordinator</a:t>
            </a:r>
          </a:p>
          <a:p>
            <a:pPr>
              <a:lnSpc>
                <a:spcPct val="114999"/>
              </a:lnSpc>
              <a:buNone/>
            </a:pPr>
            <a:r>
              <a:rPr lang="en-US" dirty="0"/>
              <a:t>Myriam Tellez, Guidance and Counseling Director</a:t>
            </a:r>
          </a:p>
          <a:p>
            <a:pPr>
              <a:lnSpc>
                <a:spcPct val="114999"/>
              </a:lnSpc>
              <a:buNone/>
            </a:pPr>
            <a:r>
              <a:rPr lang="en-US" dirty="0"/>
              <a:t>Clem Garza, Technology Director</a:t>
            </a:r>
          </a:p>
          <a:p>
            <a:pPr>
              <a:lnSpc>
                <a:spcPct val="114999"/>
              </a:lnSpc>
              <a:buNone/>
            </a:pPr>
            <a:r>
              <a:rPr lang="en-US" dirty="0"/>
              <a:t>Cynthia Salinas, Staff Development Director</a:t>
            </a:r>
          </a:p>
          <a:p>
            <a:pPr>
              <a:lnSpc>
                <a:spcPct val="114999"/>
              </a:lnSpc>
              <a:buNone/>
            </a:pPr>
            <a:r>
              <a:rPr lang="en-US" dirty="0"/>
              <a:t>Irma Zuniga, Bilingual Director</a:t>
            </a:r>
          </a:p>
          <a:p>
            <a:pPr>
              <a:lnSpc>
                <a:spcPct val="114999"/>
              </a:lnSpc>
              <a:buNone/>
            </a:pPr>
            <a:r>
              <a:rPr lang="en-US" dirty="0"/>
              <a:t>Lucy Munoz, ES Math Coordinator</a:t>
            </a:r>
          </a:p>
          <a:p>
            <a:pPr>
              <a:lnSpc>
                <a:spcPct val="114999"/>
              </a:lnSpc>
              <a:buNone/>
            </a:pPr>
            <a:r>
              <a:rPr lang="en-US" dirty="0"/>
              <a:t>Juliana Garza, Academies Director</a:t>
            </a:r>
          </a:p>
          <a:p>
            <a:pPr>
              <a:lnSpc>
                <a:spcPct val="114999"/>
              </a:lnSpc>
              <a:buNone/>
            </a:pPr>
            <a:r>
              <a:rPr lang="en-US" dirty="0"/>
              <a:t>Magda Villarreal, Executive Director for Assessment and Accountability</a:t>
            </a:r>
          </a:p>
          <a:p>
            <a:pPr>
              <a:lnSpc>
                <a:spcPct val="114999"/>
              </a:lnSpc>
              <a:buNone/>
            </a:pPr>
            <a:r>
              <a:rPr lang="en-US" dirty="0"/>
              <a:t>Linda Laura Lopez, Executive Director for Elementary Education</a:t>
            </a:r>
          </a:p>
          <a:p>
            <a:pPr>
              <a:lnSpc>
                <a:spcPct val="114999"/>
              </a:lnSpc>
              <a:buNone/>
            </a:pPr>
            <a:r>
              <a:rPr lang="en-US" dirty="0"/>
              <a:t>Sandra Gonzalez, Student Services Director</a:t>
            </a:r>
          </a:p>
          <a:p>
            <a:pPr>
              <a:lnSpc>
                <a:spcPct val="114999"/>
              </a:lnSpc>
              <a:buNone/>
            </a:pPr>
            <a:r>
              <a:rPr lang="en-US" dirty="0"/>
              <a:t>Andrea Garza,  Special Education Director</a:t>
            </a:r>
          </a:p>
          <a:p>
            <a:pPr>
              <a:lnSpc>
                <a:spcPct val="114999"/>
              </a:lnSpc>
              <a:buNone/>
            </a:pPr>
            <a:r>
              <a:rPr lang="en-US" dirty="0"/>
              <a:t>Guadalupe Chavez, Academies Director</a:t>
            </a:r>
          </a:p>
          <a:p>
            <a:pPr>
              <a:lnSpc>
                <a:spcPct val="114999"/>
              </a:lnSpc>
              <a:buNone/>
            </a:pPr>
            <a:r>
              <a:rPr lang="en-US" dirty="0"/>
              <a:t>Sebastian Duque, Director for Assessment and Accountability</a:t>
            </a:r>
          </a:p>
          <a:p>
            <a:pPr>
              <a:lnSpc>
                <a:spcPct val="114999"/>
              </a:lnSpc>
              <a:buNone/>
            </a:pPr>
            <a:r>
              <a:rPr lang="en-US" dirty="0"/>
              <a:t>Rosie Romo, 504 Director</a:t>
            </a:r>
          </a:p>
          <a:p>
            <a:pPr>
              <a:lnSpc>
                <a:spcPct val="114999"/>
              </a:lnSpc>
              <a:buNone/>
            </a:pPr>
            <a:r>
              <a:rPr lang="en-US" dirty="0"/>
              <a:t>Maria Isabel Rios, HS Assistant Principal</a:t>
            </a:r>
          </a:p>
          <a:p>
            <a:pPr>
              <a:lnSpc>
                <a:spcPct val="114999"/>
              </a:lnSpc>
              <a:buNone/>
            </a:pPr>
            <a:r>
              <a:rPr lang="en-US" dirty="0"/>
              <a:t>Velma Ochoa, Parental Involvement Coordinator</a:t>
            </a:r>
          </a:p>
        </p:txBody>
      </p:sp>
      <p:sp>
        <p:nvSpPr>
          <p:cNvPr id="5" name="Text Placeholder 4">
            <a:extLst>
              <a:ext uri="{FF2B5EF4-FFF2-40B4-BE49-F238E27FC236}">
                <a16:creationId xmlns:a16="http://schemas.microsoft.com/office/drawing/2014/main" id="{440448A7-B230-47AE-AA00-71FAF2DA0ED2}"/>
              </a:ext>
            </a:extLst>
          </p:cNvPr>
          <p:cNvSpPr>
            <a:spLocks noGrp="1"/>
          </p:cNvSpPr>
          <p:nvPr>
            <p:ph type="body" idx="1"/>
          </p:nvPr>
        </p:nvSpPr>
        <p:spPr>
          <a:xfrm>
            <a:off x="489019" y="1566375"/>
            <a:ext cx="3679203" cy="3076200"/>
          </a:xfrm>
        </p:spPr>
        <p:txBody>
          <a:bodyPr>
            <a:normAutofit fontScale="77500" lnSpcReduction="20000"/>
          </a:bodyPr>
          <a:lstStyle/>
          <a:p>
            <a:pPr>
              <a:lnSpc>
                <a:spcPct val="114999"/>
              </a:lnSpc>
              <a:buNone/>
            </a:pPr>
            <a:r>
              <a:rPr lang="en-US" dirty="0"/>
              <a:t>Dr. Gisela Saenz, Superintendent</a:t>
            </a:r>
          </a:p>
          <a:p>
            <a:pPr>
              <a:lnSpc>
                <a:spcPct val="114999"/>
              </a:lnSpc>
              <a:buNone/>
            </a:pPr>
            <a:r>
              <a:rPr lang="en-US" dirty="0"/>
              <a:t>Martin Munoz, Assistant Superintendent</a:t>
            </a:r>
          </a:p>
          <a:p>
            <a:pPr>
              <a:lnSpc>
                <a:spcPct val="114999"/>
              </a:lnSpc>
              <a:buNone/>
            </a:pPr>
            <a:r>
              <a:rPr lang="en-US" dirty="0"/>
              <a:t>Leticia Mendiola, HS Language Arts Coordinator</a:t>
            </a:r>
          </a:p>
          <a:p>
            <a:pPr>
              <a:lnSpc>
                <a:spcPct val="114999"/>
              </a:lnSpc>
              <a:buNone/>
            </a:pPr>
            <a:r>
              <a:rPr lang="en-US" dirty="0"/>
              <a:t>Marena Contreras, ES Executive Director</a:t>
            </a:r>
          </a:p>
          <a:p>
            <a:pPr>
              <a:lnSpc>
                <a:spcPct val="114999"/>
              </a:lnSpc>
              <a:buNone/>
            </a:pPr>
            <a:r>
              <a:rPr lang="en-US" dirty="0"/>
              <a:t>Ana Dalia Oliveira, MS Executive Director</a:t>
            </a:r>
          </a:p>
          <a:p>
            <a:pPr>
              <a:lnSpc>
                <a:spcPct val="114999"/>
              </a:lnSpc>
              <a:buNone/>
            </a:pPr>
            <a:r>
              <a:rPr lang="en-US" dirty="0"/>
              <a:t>Claudia E. Munoz, ES Language Arts Coordinator</a:t>
            </a:r>
          </a:p>
          <a:p>
            <a:pPr>
              <a:lnSpc>
                <a:spcPct val="114999"/>
              </a:lnSpc>
              <a:buNone/>
            </a:pPr>
            <a:r>
              <a:rPr lang="en-US" dirty="0"/>
              <a:t>Antonio Cano,  HS Principal</a:t>
            </a:r>
          </a:p>
          <a:p>
            <a:pPr>
              <a:lnSpc>
                <a:spcPct val="114999"/>
              </a:lnSpc>
              <a:buNone/>
            </a:pPr>
            <a:r>
              <a:rPr lang="en-US" dirty="0"/>
              <a:t>Veronica Chavez, College Readiness Director</a:t>
            </a:r>
          </a:p>
          <a:p>
            <a:pPr>
              <a:lnSpc>
                <a:spcPct val="114999"/>
              </a:lnSpc>
              <a:buNone/>
            </a:pPr>
            <a:r>
              <a:rPr lang="en-US" dirty="0"/>
              <a:t>Melinda Flores, HS Executive Director</a:t>
            </a:r>
          </a:p>
          <a:p>
            <a:pPr>
              <a:lnSpc>
                <a:spcPct val="114999"/>
              </a:lnSpc>
              <a:buNone/>
            </a:pPr>
            <a:r>
              <a:rPr lang="en-US" dirty="0"/>
              <a:t>Kathy Pulido, ES Language Arts Coordinator</a:t>
            </a:r>
          </a:p>
          <a:p>
            <a:pPr>
              <a:lnSpc>
                <a:spcPct val="114999"/>
              </a:lnSpc>
              <a:buNone/>
            </a:pPr>
            <a:r>
              <a:rPr lang="en-US" dirty="0"/>
              <a:t>Brenda G. Garcia, MS Math Coordinator</a:t>
            </a:r>
          </a:p>
          <a:p>
            <a:pPr>
              <a:lnSpc>
                <a:spcPct val="114999"/>
              </a:lnSpc>
              <a:buNone/>
            </a:pPr>
            <a:r>
              <a:rPr lang="en-US" dirty="0"/>
              <a:t>Annette Lozano, MS Assistant Principal</a:t>
            </a:r>
          </a:p>
          <a:p>
            <a:pPr>
              <a:lnSpc>
                <a:spcPct val="114999"/>
              </a:lnSpc>
              <a:buNone/>
            </a:pPr>
            <a:r>
              <a:rPr lang="en-US" dirty="0"/>
              <a:t>Carly Salinas, MS Principal</a:t>
            </a:r>
          </a:p>
          <a:p>
            <a:pPr>
              <a:lnSpc>
                <a:spcPct val="114999"/>
              </a:lnSpc>
              <a:buNone/>
            </a:pPr>
            <a:r>
              <a:rPr lang="en-US" dirty="0"/>
              <a:t>Sheila Y. Mata, ES Assistant Principal</a:t>
            </a:r>
          </a:p>
          <a:p>
            <a:pPr>
              <a:lnSpc>
                <a:spcPct val="114999"/>
              </a:lnSpc>
              <a:buNone/>
            </a:pPr>
            <a:r>
              <a:rPr lang="en-US" dirty="0"/>
              <a:t>Alma A. Perez, ES Principal</a:t>
            </a:r>
          </a:p>
          <a:p>
            <a:pPr>
              <a:lnSpc>
                <a:spcPct val="114999"/>
              </a:lnSpc>
              <a:buNone/>
            </a:pPr>
            <a:r>
              <a:rPr lang="en-US" dirty="0"/>
              <a:t>Marta Castillo, ES Executive Director</a:t>
            </a:r>
          </a:p>
          <a:p>
            <a:pPr>
              <a:lnSpc>
                <a:spcPct val="114999"/>
              </a:lnSpc>
              <a:buNone/>
            </a:pPr>
            <a:r>
              <a:rPr lang="en-US" dirty="0"/>
              <a:t>Juan Torres, ES Math Strategist</a:t>
            </a:r>
          </a:p>
          <a:p>
            <a:pPr>
              <a:lnSpc>
                <a:spcPct val="114999"/>
              </a:lnSpc>
              <a:buNone/>
            </a:pPr>
            <a:r>
              <a:rPr lang="en-US" dirty="0"/>
              <a:t>Jose Luis Morin, Executive Director for Student Services</a:t>
            </a:r>
          </a:p>
        </p:txBody>
      </p:sp>
      <p:sp>
        <p:nvSpPr>
          <p:cNvPr id="8" name="TextBox 7">
            <a:extLst>
              <a:ext uri="{FF2B5EF4-FFF2-40B4-BE49-F238E27FC236}">
                <a16:creationId xmlns:a16="http://schemas.microsoft.com/office/drawing/2014/main" id="{B6AF886F-14C0-4718-AAC1-93774452EBED}"/>
              </a:ext>
            </a:extLst>
          </p:cNvPr>
          <p:cNvSpPr txBox="1"/>
          <p:nvPr/>
        </p:nvSpPr>
        <p:spPr>
          <a:xfrm>
            <a:off x="3338628" y="128726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2">
                    <a:lumMod val="50000"/>
                  </a:schemeClr>
                </a:solidFill>
                <a:latin typeface="Roboto"/>
              </a:rPr>
              <a:t>Committee Members</a:t>
            </a:r>
          </a:p>
        </p:txBody>
      </p:sp>
      <p:sp>
        <p:nvSpPr>
          <p:cNvPr id="2" name="Slide Number Placeholder 1">
            <a:extLst>
              <a:ext uri="{FF2B5EF4-FFF2-40B4-BE49-F238E27FC236}">
                <a16:creationId xmlns:a16="http://schemas.microsoft.com/office/drawing/2014/main" id="{1C613564-B65B-E24A-9B54-55BC413004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76</a:t>
            </a:fld>
            <a:endParaRPr lang="e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905231" y="39867"/>
            <a:ext cx="7061400" cy="124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a:t>Questions? Feedback?</a:t>
            </a:r>
            <a:endParaRPr sz="4800"/>
          </a:p>
        </p:txBody>
      </p:sp>
      <p:sp>
        <p:nvSpPr>
          <p:cNvPr id="355" name="Google Shape;355;p53"/>
          <p:cNvSpPr txBox="1">
            <a:spLocks noGrp="1"/>
          </p:cNvSpPr>
          <p:nvPr>
            <p:ph type="body" idx="1"/>
          </p:nvPr>
        </p:nvSpPr>
        <p:spPr>
          <a:xfrm>
            <a:off x="1674508" y="1388734"/>
            <a:ext cx="5334900" cy="942600"/>
          </a:xfrm>
          <a:prstGeom prst="rect">
            <a:avLst/>
          </a:prstGeom>
        </p:spPr>
        <p:txBody>
          <a:bodyPr spcFirstLastPara="1" wrap="square" lIns="91425" tIns="91425" rIns="91425" bIns="91425" anchor="t" anchorCtr="0">
            <a:normAutofit lnSpcReduction="10000"/>
          </a:bodyPr>
          <a:lstStyle/>
          <a:p>
            <a:pPr marL="0" indent="0">
              <a:spcAft>
                <a:spcPts val="1200"/>
              </a:spcAft>
              <a:buNone/>
            </a:pPr>
            <a:r>
              <a:rPr lang="en" dirty="0">
                <a:solidFill>
                  <a:schemeClr val="bg1"/>
                </a:solidFill>
              </a:rPr>
              <a:t>Contact Martin Munoz at </a:t>
            </a:r>
            <a:r>
              <a:rPr lang="en" u="sng" dirty="0">
                <a:solidFill>
                  <a:schemeClr val="bg1"/>
                </a:solidFill>
                <a:hlinkClick r:id="rId3">
                  <a:extLst>
                    <a:ext uri="{A12FA001-AC4F-418D-AE19-62706E023703}">
                      <ahyp:hlinkClr xmlns:ahyp="http://schemas.microsoft.com/office/drawing/2018/hyperlinkcolor" val="tx"/>
                    </a:ext>
                  </a:extLst>
                </a:hlinkClick>
              </a:rPr>
              <a:t>m.munoz2@lajoyaisd.net</a:t>
            </a:r>
            <a:r>
              <a:rPr lang="en" dirty="0">
                <a:solidFill>
                  <a:schemeClr val="bg1"/>
                </a:solidFill>
              </a:rPr>
              <a:t> or 956.323.2152</a:t>
            </a:r>
          </a:p>
          <a:p>
            <a:pPr marL="0" indent="0">
              <a:lnSpc>
                <a:spcPct val="114999"/>
              </a:lnSpc>
              <a:spcAft>
                <a:spcPts val="1200"/>
              </a:spcAft>
              <a:buNone/>
            </a:pPr>
            <a:r>
              <a:rPr lang="en" dirty="0">
                <a:solidFill>
                  <a:schemeClr val="bg1"/>
                </a:solidFill>
              </a:rPr>
              <a:t>RSSP Feedback Form: </a:t>
            </a:r>
            <a:r>
              <a:rPr lang="en" dirty="0">
                <a:solidFill>
                  <a:srgbClr val="D9C4B1"/>
                </a:solidFill>
                <a:hlinkClick r:id="rId4"/>
              </a:rPr>
              <a:t>https://forms.gle/wwdRS3XyA1AvCtq38</a:t>
            </a:r>
            <a:endParaRPr lang="en" dirty="0">
              <a:solidFill>
                <a:srgbClr val="D9C4B1"/>
              </a:solidFill>
            </a:endParaRPr>
          </a:p>
          <a:p>
            <a:pPr marL="0" indent="0">
              <a:lnSpc>
                <a:spcPct val="114999"/>
              </a:lnSpc>
              <a:spcAft>
                <a:spcPts val="1200"/>
              </a:spcAft>
              <a:buNone/>
            </a:pPr>
            <a:endParaRPr lang="en" dirty="0">
              <a:solidFill>
                <a:schemeClr val="bg1"/>
              </a:solidFill>
            </a:endParaRPr>
          </a:p>
        </p:txBody>
      </p:sp>
      <p:pic>
        <p:nvPicPr>
          <p:cNvPr id="2" name="Picture 2" descr="A picture containing person, wall, indoor, child&#10;&#10;Description automatically generated">
            <a:extLst>
              <a:ext uri="{FF2B5EF4-FFF2-40B4-BE49-F238E27FC236}">
                <a16:creationId xmlns:a16="http://schemas.microsoft.com/office/drawing/2014/main" id="{F31DB585-0225-4999-8DB0-BC490D7D5957}"/>
              </a:ext>
            </a:extLst>
          </p:cNvPr>
          <p:cNvPicPr>
            <a:picLocks noChangeAspect="1"/>
          </p:cNvPicPr>
          <p:nvPr/>
        </p:nvPicPr>
        <p:blipFill>
          <a:blip r:embed="rId5"/>
          <a:stretch>
            <a:fillRect/>
          </a:stretch>
        </p:blipFill>
        <p:spPr>
          <a:xfrm>
            <a:off x="3197183" y="2431128"/>
            <a:ext cx="2120412" cy="2195535"/>
          </a:xfrm>
          <a:prstGeom prst="rect">
            <a:avLst/>
          </a:prstGeom>
          <a:ln w="12700">
            <a:solidFill>
              <a:schemeClr val="tx2"/>
            </a:solidFill>
          </a:ln>
        </p:spPr>
      </p:pic>
      <p:sp>
        <p:nvSpPr>
          <p:cNvPr id="3" name="Slide Number Placeholder 2">
            <a:extLst>
              <a:ext uri="{FF2B5EF4-FFF2-40B4-BE49-F238E27FC236}">
                <a16:creationId xmlns:a16="http://schemas.microsoft.com/office/drawing/2014/main" id="{184EC914-CE4B-5342-817A-AE448A0ABD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77</a:t>
            </a:fld>
            <a:endParaRPr lang="en"/>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3"/>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r>
              <a:rPr lang="en"/>
              <a:t>Discussion of 2020 – 2023 ARP, </a:t>
            </a:r>
            <a:r>
              <a:rPr lang="en" dirty="0"/>
              <a:t>ESSER III District Initiatives</a:t>
            </a:r>
          </a:p>
        </p:txBody>
      </p:sp>
      <p:pic>
        <p:nvPicPr>
          <p:cNvPr id="288" name="Google Shape;288;p43"/>
          <p:cNvPicPr preferRelativeResize="0"/>
          <p:nvPr/>
        </p:nvPicPr>
        <p:blipFill>
          <a:blip r:embed="rId3">
            <a:alphaModFix/>
          </a:blip>
          <a:stretch>
            <a:fillRect/>
          </a:stretch>
        </p:blipFill>
        <p:spPr>
          <a:xfrm>
            <a:off x="1170004" y="1900917"/>
            <a:ext cx="1593800" cy="1593800"/>
          </a:xfrm>
          <a:prstGeom prst="rect">
            <a:avLst/>
          </a:prstGeom>
          <a:noFill/>
          <a:ln>
            <a:noFill/>
          </a:ln>
        </p:spPr>
      </p:pic>
    </p:spTree>
    <p:extLst>
      <p:ext uri="{BB962C8B-B14F-4D97-AF65-F5344CB8AC3E}">
        <p14:creationId xmlns:p14="http://schemas.microsoft.com/office/powerpoint/2010/main" val="25342538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229983" y="390728"/>
            <a:ext cx="8520600" cy="623700"/>
          </a:xfrm>
          <a:prstGeom prst="rect">
            <a:avLst/>
          </a:prstGeom>
        </p:spPr>
        <p:txBody>
          <a:bodyPr spcFirstLastPara="1" wrap="square" lIns="91425" tIns="91425" rIns="91425" bIns="91425" anchor="t" anchorCtr="0">
            <a:normAutofit/>
          </a:bodyPr>
          <a:lstStyle/>
          <a:p>
            <a:r>
              <a:rPr lang="en" sz="2400" dirty="0">
                <a:ea typeface="Barlow"/>
                <a:cs typeface="Barlow"/>
              </a:rPr>
              <a:t>Purpose of ARP ESSER III Funds</a:t>
            </a:r>
          </a:p>
        </p:txBody>
      </p:sp>
      <p:sp>
        <p:nvSpPr>
          <p:cNvPr id="8" name="Google Shape;199;p31"/>
          <p:cNvSpPr txBox="1"/>
          <p:nvPr/>
        </p:nvSpPr>
        <p:spPr>
          <a:xfrm>
            <a:off x="309333" y="1711258"/>
            <a:ext cx="8361900" cy="1773789"/>
          </a:xfrm>
          <a:prstGeom prst="rect">
            <a:avLst/>
          </a:prstGeom>
          <a:noFill/>
          <a:ln>
            <a:noFill/>
          </a:ln>
        </p:spPr>
        <p:txBody>
          <a:bodyPr spcFirstLastPara="1" wrap="square" lIns="91425" tIns="91425" rIns="91425" bIns="91425" anchor="t" anchorCtr="0">
            <a:spAutoFit/>
          </a:bodyPr>
          <a:lstStyle/>
          <a:p>
            <a:pPr marL="285750" indent="-285750">
              <a:lnSpc>
                <a:spcPct val="90000"/>
              </a:lnSpc>
              <a:spcBef>
                <a:spcPts val="1000"/>
              </a:spcBef>
              <a:buChar char="•"/>
            </a:pPr>
            <a:r>
              <a:rPr lang="en-US" sz="1800" dirty="0">
                <a:solidFill>
                  <a:schemeClr val="accent6">
                    <a:lumMod val="10000"/>
                  </a:schemeClr>
                </a:solidFill>
                <a:latin typeface="Merriweather"/>
                <a:ea typeface="Roboto"/>
                <a:cs typeface="Calibri"/>
                <a:sym typeface="Roboto"/>
              </a:rPr>
              <a:t>ESSER III funds are to safely reopen and sustain the safe operation of schools and address the impact of the COVID pandemic on students. </a:t>
            </a:r>
            <a:endParaRPr lang="en-US" sz="1800" dirty="0">
              <a:solidFill>
                <a:schemeClr val="accent6">
                  <a:lumMod val="10000"/>
                </a:schemeClr>
              </a:solidFill>
              <a:latin typeface="Merriweather"/>
            </a:endParaRPr>
          </a:p>
          <a:p>
            <a:pPr marL="285750" indent="-285750">
              <a:lnSpc>
                <a:spcPct val="90000"/>
              </a:lnSpc>
              <a:spcBef>
                <a:spcPts val="1000"/>
              </a:spcBef>
              <a:buChar char="•"/>
            </a:pPr>
            <a:r>
              <a:rPr lang="en-US" sz="1800" dirty="0">
                <a:latin typeface="Merriweather"/>
                <a:ea typeface="Roboto"/>
                <a:sym typeface="Roboto"/>
              </a:rPr>
              <a:t>At least 20% of the ESSER III funds must be set aside to address learning loss type activities.</a:t>
            </a:r>
            <a:r>
              <a:rPr lang="en-US" sz="2000" dirty="0">
                <a:latin typeface="Merriweather"/>
                <a:ea typeface="Roboto"/>
                <a:sym typeface="Roboto"/>
              </a:rPr>
              <a:t>  </a:t>
            </a:r>
            <a:endParaRPr lang="en-US" dirty="0">
              <a:latin typeface="Merriweather"/>
            </a:endParaRPr>
          </a:p>
          <a:p>
            <a:endParaRPr lang="en-US" sz="2000" dirty="0">
              <a:solidFill>
                <a:schemeClr val="accent6">
                  <a:lumMod val="10000"/>
                </a:schemeClr>
              </a:solidFill>
              <a:latin typeface="Calibri"/>
              <a:ea typeface="Roboto"/>
              <a:cs typeface="Calibri"/>
            </a:endParaRPr>
          </a:p>
        </p:txBody>
      </p:sp>
      <p:pic>
        <p:nvPicPr>
          <p:cNvPr id="2" name="Picture 2" descr="Logo&#10;&#10;Description automatically generated">
            <a:extLst>
              <a:ext uri="{FF2B5EF4-FFF2-40B4-BE49-F238E27FC236}">
                <a16:creationId xmlns:a16="http://schemas.microsoft.com/office/drawing/2014/main" id="{7916CF3E-ACBF-405C-B6FF-0CE6AB7CEA46}"/>
              </a:ext>
            </a:extLst>
          </p:cNvPr>
          <p:cNvPicPr>
            <a:picLocks noChangeAspect="1"/>
          </p:cNvPicPr>
          <p:nvPr/>
        </p:nvPicPr>
        <p:blipFill>
          <a:blip r:embed="rId3"/>
          <a:stretch>
            <a:fillRect/>
          </a:stretch>
        </p:blipFill>
        <p:spPr>
          <a:xfrm>
            <a:off x="3276975" y="3841055"/>
            <a:ext cx="1885950" cy="1053948"/>
          </a:xfrm>
          <a:prstGeom prst="rect">
            <a:avLst/>
          </a:prstGeom>
        </p:spPr>
      </p:pic>
      <p:sp>
        <p:nvSpPr>
          <p:cNvPr id="3" name="Slide Number Placeholder 2">
            <a:extLst>
              <a:ext uri="{FF2B5EF4-FFF2-40B4-BE49-F238E27FC236}">
                <a16:creationId xmlns:a16="http://schemas.microsoft.com/office/drawing/2014/main" id="{B465EE26-1970-884F-A4EF-837A05FE5C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79</a:t>
            </a:fld>
            <a:endParaRPr lang="en"/>
          </a:p>
        </p:txBody>
      </p:sp>
    </p:spTree>
    <p:extLst>
      <p:ext uri="{BB962C8B-B14F-4D97-AF65-F5344CB8AC3E}">
        <p14:creationId xmlns:p14="http://schemas.microsoft.com/office/powerpoint/2010/main" val="140311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RSSP Planning Process</a:t>
            </a:r>
            <a:endParaRPr/>
          </a:p>
        </p:txBody>
      </p:sp>
      <p:sp>
        <p:nvSpPr>
          <p:cNvPr id="146" name="Google Shape;146;p24"/>
          <p:cNvSpPr txBox="1"/>
          <p:nvPr/>
        </p:nvSpPr>
        <p:spPr>
          <a:xfrm>
            <a:off x="395625" y="1341075"/>
            <a:ext cx="8202000" cy="52831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dirty="0">
                <a:latin typeface="Roboto"/>
                <a:ea typeface="Roboto"/>
                <a:cs typeface="Roboto"/>
                <a:sym typeface="Roboto"/>
              </a:rPr>
              <a:t>RSSP Project Timeline:</a:t>
            </a:r>
            <a:endParaRPr dirty="0">
              <a:solidFill>
                <a:schemeClr val="accent5"/>
              </a:solidFill>
              <a:latin typeface="Roboto"/>
              <a:ea typeface="Roboto"/>
              <a:cs typeface="Roboto"/>
              <a:sym typeface="Roboto"/>
            </a:endParaRPr>
          </a:p>
        </p:txBody>
      </p:sp>
      <p:graphicFrame>
        <p:nvGraphicFramePr>
          <p:cNvPr id="147" name="Google Shape;147;p24"/>
          <p:cNvGraphicFramePr/>
          <p:nvPr/>
        </p:nvGraphicFramePr>
        <p:xfrm>
          <a:off x="771100" y="1798703"/>
          <a:ext cx="7826525" cy="3090592"/>
        </p:xfrm>
        <a:graphic>
          <a:graphicData uri="http://schemas.openxmlformats.org/drawingml/2006/table">
            <a:tbl>
              <a:tblPr>
                <a:noFill/>
                <a:tableStyleId>{0EC3A6B8-E0C7-4096-BEB1-255010F27680}</a:tableStyleId>
              </a:tblPr>
              <a:tblGrid>
                <a:gridCol w="3085700">
                  <a:extLst>
                    <a:ext uri="{9D8B030D-6E8A-4147-A177-3AD203B41FA5}">
                      <a16:colId xmlns:a16="http://schemas.microsoft.com/office/drawing/2014/main" val="20000"/>
                    </a:ext>
                  </a:extLst>
                </a:gridCol>
                <a:gridCol w="4740825">
                  <a:extLst>
                    <a:ext uri="{9D8B030D-6E8A-4147-A177-3AD203B41FA5}">
                      <a16:colId xmlns:a16="http://schemas.microsoft.com/office/drawing/2014/main" val="20001"/>
                    </a:ext>
                  </a:extLst>
                </a:gridCol>
              </a:tblGrid>
              <a:tr h="2105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dirty="0">
                          <a:latin typeface="Barlow"/>
                          <a:ea typeface="Barlow"/>
                          <a:cs typeface="Barlow"/>
                          <a:sym typeface="Barlow"/>
                        </a:rPr>
                        <a:t>How will we organize ourselves to do this work?</a:t>
                      </a:r>
                      <a:endParaRPr sz="1200" dirty="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600">
                <a:tc>
                  <a:txBody>
                    <a:bodyPr/>
                    <a:lstStyle/>
                    <a:p>
                      <a:pPr marL="0" lvl="0" indent="0" algn="ctr" rtl="0">
                        <a:lnSpc>
                          <a:spcPct val="115000"/>
                        </a:lnSpc>
                        <a:spcBef>
                          <a:spcPts val="0"/>
                        </a:spcBef>
                        <a:spcAft>
                          <a:spcPts val="0"/>
                        </a:spcAft>
                        <a:buNone/>
                      </a:pPr>
                      <a:r>
                        <a:rPr lang="en" sz="1200" dirty="0">
                          <a:solidFill>
                            <a:srgbClr val="FFFFFF"/>
                          </a:solidFill>
                          <a:latin typeface="Barlow"/>
                          <a:ea typeface="Barlow"/>
                          <a:cs typeface="Barlow"/>
                          <a:sym typeface="Barlow"/>
                        </a:rPr>
                        <a:t>2. Understand Stakeholder Needs</a:t>
                      </a:r>
                      <a:endParaRPr sz="1200" dirty="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86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dirty="0">
                          <a:latin typeface="Barlow"/>
                          <a:ea typeface="Barlow"/>
                          <a:cs typeface="Barlow"/>
                          <a:sym typeface="Barlow"/>
                        </a:rPr>
                        <a:t>What have we decided and why?</a:t>
                      </a:r>
                      <a:endParaRPr sz="1200" b="1" dirty="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 name="Slide Number Placeholder 1">
            <a:extLst>
              <a:ext uri="{FF2B5EF4-FFF2-40B4-BE49-F238E27FC236}">
                <a16:creationId xmlns:a16="http://schemas.microsoft.com/office/drawing/2014/main" id="{5D33F20E-3AB8-3B4B-89C4-2E9CCC3B7F3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069543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1DCB-206E-498F-B85E-B5813C37209E}"/>
              </a:ext>
            </a:extLst>
          </p:cNvPr>
          <p:cNvSpPr>
            <a:spLocks noGrp="1"/>
          </p:cNvSpPr>
          <p:nvPr>
            <p:ph type="title"/>
          </p:nvPr>
        </p:nvSpPr>
        <p:spPr/>
        <p:txBody>
          <a:bodyPr/>
          <a:lstStyle/>
          <a:p>
            <a:r>
              <a:rPr lang="en-US" dirty="0"/>
              <a:t>ESSER III District Allocation</a:t>
            </a:r>
          </a:p>
        </p:txBody>
      </p:sp>
      <p:sp>
        <p:nvSpPr>
          <p:cNvPr id="3" name="Content Placeholder 2">
            <a:extLst>
              <a:ext uri="{FF2B5EF4-FFF2-40B4-BE49-F238E27FC236}">
                <a16:creationId xmlns:a16="http://schemas.microsoft.com/office/drawing/2014/main" id="{3A30BAE8-C9F6-478E-8312-6B4056D29ED0}"/>
              </a:ext>
            </a:extLst>
          </p:cNvPr>
          <p:cNvSpPr>
            <a:spLocks noGrp="1"/>
          </p:cNvSpPr>
          <p:nvPr/>
        </p:nvSpPr>
        <p:spPr>
          <a:xfrm>
            <a:off x="60590" y="1811601"/>
            <a:ext cx="8513022" cy="2164639"/>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pPr>
            <a:r>
              <a:rPr lang="en-US" sz="3000" dirty="0">
                <a:solidFill>
                  <a:schemeClr val="accent6">
                    <a:lumMod val="10000"/>
                  </a:schemeClr>
                </a:solidFill>
                <a:latin typeface="Merriweather"/>
                <a:ea typeface="+mn-lt"/>
                <a:cs typeface="+mn-lt"/>
              </a:rPr>
              <a:t>As per TEA, total allocation amounts for La Joya ISD are as follows:</a:t>
            </a:r>
          </a:p>
          <a:p>
            <a:pPr marL="457200" lvl="1" indent="0">
              <a:lnSpc>
                <a:spcPct val="110000"/>
              </a:lnSpc>
              <a:buNone/>
            </a:pPr>
            <a:endParaRPr lang="en-US" sz="3000" dirty="0">
              <a:solidFill>
                <a:schemeClr val="accent6">
                  <a:lumMod val="10000"/>
                </a:schemeClr>
              </a:solidFill>
              <a:latin typeface="Merriweather"/>
              <a:ea typeface="+mn-lt"/>
              <a:cs typeface="+mn-lt"/>
            </a:endParaRPr>
          </a:p>
          <a:p>
            <a:pPr lvl="2">
              <a:lnSpc>
                <a:spcPct val="110000"/>
              </a:lnSpc>
            </a:pPr>
            <a:r>
              <a:rPr lang="en-US" sz="3000" dirty="0">
                <a:solidFill>
                  <a:schemeClr val="accent6">
                    <a:lumMod val="10000"/>
                  </a:schemeClr>
                </a:solidFill>
                <a:latin typeface="Merriweather"/>
                <a:ea typeface="+mn-lt"/>
                <a:cs typeface="+mn-lt"/>
              </a:rPr>
              <a:t>Total Allocation Amount: $147,335,197</a:t>
            </a:r>
          </a:p>
          <a:p>
            <a:pPr lvl="2">
              <a:lnSpc>
                <a:spcPct val="110000"/>
              </a:lnSpc>
            </a:pPr>
            <a:r>
              <a:rPr lang="en-US" sz="3000" dirty="0">
                <a:solidFill>
                  <a:schemeClr val="accent6">
                    <a:lumMod val="10000"/>
                  </a:schemeClr>
                </a:solidFill>
                <a:latin typeface="Merriweather"/>
                <a:ea typeface="+mn-lt"/>
                <a:cs typeface="+mn-lt"/>
              </a:rPr>
              <a:t>Initial Allocation (Two-Thirds): $98,223,465 </a:t>
            </a:r>
          </a:p>
          <a:p>
            <a:pPr lvl="2">
              <a:lnSpc>
                <a:spcPct val="110000"/>
              </a:lnSpc>
            </a:pPr>
            <a:r>
              <a:rPr lang="en-US" sz="3000">
                <a:solidFill>
                  <a:schemeClr val="accent6">
                    <a:lumMod val="10000"/>
                  </a:schemeClr>
                </a:solidFill>
                <a:latin typeface="Merriweather"/>
                <a:ea typeface="+mn-lt"/>
                <a:cs typeface="+mn-lt"/>
              </a:rPr>
              <a:t>Remaining Allocation (One-Third): $49,111,732 </a:t>
            </a:r>
          </a:p>
        </p:txBody>
      </p:sp>
      <p:sp>
        <p:nvSpPr>
          <p:cNvPr id="4" name="Slide Number Placeholder 3">
            <a:extLst>
              <a:ext uri="{FF2B5EF4-FFF2-40B4-BE49-F238E27FC236}">
                <a16:creationId xmlns:a16="http://schemas.microsoft.com/office/drawing/2014/main" id="{0683AE49-981A-C240-8F07-4C268B4D6E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80</a:t>
            </a:fld>
            <a:endParaRPr lang="en"/>
          </a:p>
        </p:txBody>
      </p:sp>
    </p:spTree>
    <p:extLst>
      <p:ext uri="{BB962C8B-B14F-4D97-AF65-F5344CB8AC3E}">
        <p14:creationId xmlns:p14="http://schemas.microsoft.com/office/powerpoint/2010/main" val="1137259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311725" y="207848"/>
            <a:ext cx="861759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00" dirty="0">
                <a:ea typeface="Barlow"/>
                <a:cs typeface="Barlow"/>
                <a:sym typeface="Barlow"/>
              </a:rPr>
              <a:t>We are strategically aligning our ESSER funds to support each of the priority areas that were identified by the RSSP Taskforce</a:t>
            </a:r>
            <a:endParaRPr lang="en-US" sz="2400" dirty="0">
              <a:latin typeface="Barlow"/>
              <a:ea typeface="Barlow"/>
              <a:cs typeface="Barlow"/>
            </a:endParaRPr>
          </a:p>
        </p:txBody>
      </p:sp>
      <p:sp>
        <p:nvSpPr>
          <p:cNvPr id="8" name="Google Shape;199;p31"/>
          <p:cNvSpPr txBox="1"/>
          <p:nvPr/>
        </p:nvSpPr>
        <p:spPr>
          <a:xfrm>
            <a:off x="312918" y="1616320"/>
            <a:ext cx="8361900" cy="2616070"/>
          </a:xfrm>
          <a:prstGeom prst="rect">
            <a:avLst/>
          </a:prstGeom>
          <a:noFill/>
          <a:ln>
            <a:noFill/>
          </a:ln>
        </p:spPr>
        <p:txBody>
          <a:bodyPr spcFirstLastPara="1" wrap="square" lIns="91425" tIns="91425" rIns="91425" bIns="91425" anchor="t" anchorCtr="0">
            <a:spAutoFit/>
          </a:bodyPr>
          <a:lstStyle/>
          <a:p>
            <a:r>
              <a:rPr lang="en-US" sz="1800" dirty="0">
                <a:latin typeface="Merriweather"/>
                <a:ea typeface="Roboto"/>
                <a:cs typeface="Roboto"/>
                <a:sym typeface="Roboto"/>
              </a:rPr>
              <a:t>Priority areas identified by the RSSP task force:</a:t>
            </a:r>
            <a:endParaRPr lang="en-US" sz="1800" dirty="0">
              <a:latin typeface="Merriweather"/>
              <a:ea typeface="Roboto"/>
              <a:cs typeface="Roboto"/>
            </a:endParaRPr>
          </a:p>
          <a:p>
            <a:pPr lvl="0" algn="l" rtl="0">
              <a:spcBef>
                <a:spcPts val="0"/>
              </a:spcBef>
              <a:spcAft>
                <a:spcPts val="0"/>
              </a:spcAft>
            </a:pPr>
            <a:endParaRPr lang="en-US" sz="1800" dirty="0">
              <a:latin typeface="Merriweather"/>
              <a:ea typeface="Roboto"/>
              <a:cs typeface="Roboto"/>
            </a:endParaRPr>
          </a:p>
          <a:p>
            <a:pPr marL="285750" lvl="0" indent="-285750" algn="l" rtl="0">
              <a:spcBef>
                <a:spcPts val="0"/>
              </a:spcBef>
              <a:spcAft>
                <a:spcPts val="0"/>
              </a:spcAft>
              <a:buChar char="•"/>
            </a:pPr>
            <a:r>
              <a:rPr lang="en-US" sz="1800" dirty="0">
                <a:latin typeface="Merriweather"/>
                <a:ea typeface="Roboto"/>
                <a:cs typeface="Roboto"/>
                <a:sym typeface="Roboto"/>
              </a:rPr>
              <a:t>Learning Recovery</a:t>
            </a:r>
            <a:endParaRPr lang="en-US" sz="1800" dirty="0">
              <a:latin typeface="Merriweather"/>
              <a:ea typeface="Roboto"/>
              <a:cs typeface="Roboto"/>
            </a:endParaRPr>
          </a:p>
          <a:p>
            <a:pPr marL="285750" indent="-285750">
              <a:buChar char="•"/>
            </a:pPr>
            <a:r>
              <a:rPr lang="en-US" sz="1800" dirty="0">
                <a:latin typeface="Merriweather"/>
                <a:ea typeface="Roboto"/>
                <a:cs typeface="Roboto"/>
                <a:sym typeface="Roboto"/>
              </a:rPr>
              <a:t>Technology Upgrades and Enhancement</a:t>
            </a:r>
            <a:endParaRPr lang="en-US" sz="1800" dirty="0">
              <a:latin typeface="Merriweather"/>
              <a:ea typeface="Roboto"/>
              <a:cs typeface="Roboto"/>
            </a:endParaRPr>
          </a:p>
          <a:p>
            <a:pPr marL="285750" indent="-285750">
              <a:buChar char="•"/>
            </a:pPr>
            <a:r>
              <a:rPr lang="en-US" sz="1800" dirty="0">
                <a:latin typeface="Merriweather"/>
                <a:ea typeface="Roboto"/>
                <a:cs typeface="Roboto"/>
              </a:rPr>
              <a:t>Social-Emotional and Wellness Supports</a:t>
            </a:r>
          </a:p>
          <a:p>
            <a:pPr marL="285750" indent="-285750">
              <a:buChar char="•"/>
            </a:pPr>
            <a:r>
              <a:rPr lang="en-US" sz="1800" dirty="0">
                <a:latin typeface="Merriweather"/>
                <a:ea typeface="Roboto"/>
                <a:cs typeface="Roboto"/>
                <a:sym typeface="Roboto"/>
              </a:rPr>
              <a:t>Professional Development </a:t>
            </a:r>
            <a:endParaRPr lang="en-US" sz="1800" dirty="0">
              <a:latin typeface="Merriweather"/>
              <a:ea typeface="Roboto"/>
              <a:cs typeface="Roboto"/>
            </a:endParaRPr>
          </a:p>
          <a:p>
            <a:pPr marL="285750" indent="-285750">
              <a:buChar char="•"/>
            </a:pPr>
            <a:r>
              <a:rPr lang="en-US" sz="1800" dirty="0">
                <a:latin typeface="Merriweather"/>
                <a:ea typeface="Roboto"/>
                <a:cs typeface="Roboto"/>
                <a:sym typeface="Roboto"/>
              </a:rPr>
              <a:t>Facility Repair (COVID-19 Mitigation Strategies)</a:t>
            </a:r>
            <a:endParaRPr lang="en-US" sz="1800" dirty="0">
              <a:latin typeface="Merriweather"/>
              <a:ea typeface="Roboto"/>
              <a:cs typeface="Roboto"/>
            </a:endParaRPr>
          </a:p>
          <a:p>
            <a:pPr marL="285750" indent="-285750">
              <a:buChar char="•"/>
            </a:pPr>
            <a:r>
              <a:rPr lang="en-US" sz="1800" dirty="0">
                <a:latin typeface="Merriweather"/>
                <a:ea typeface="Roboto"/>
                <a:cs typeface="Roboto"/>
                <a:sym typeface="Roboto"/>
              </a:rPr>
              <a:t>Staffing </a:t>
            </a:r>
            <a:endParaRPr sz="1800" dirty="0">
              <a:latin typeface="Merriweather"/>
              <a:ea typeface="Roboto"/>
              <a:cs typeface="Roboto"/>
            </a:endParaRPr>
          </a:p>
          <a:p>
            <a:pPr marL="457200" lvl="0" indent="0" algn="l" rtl="0">
              <a:spcBef>
                <a:spcPts val="0"/>
              </a:spcBef>
              <a:spcAft>
                <a:spcPts val="0"/>
              </a:spcAft>
              <a:buNone/>
            </a:pPr>
            <a:endParaRPr dirty="0">
              <a:latin typeface="Roboto"/>
              <a:ea typeface="Roboto"/>
              <a:cs typeface="Roboto"/>
              <a:sym typeface="Roboto"/>
            </a:endParaRPr>
          </a:p>
        </p:txBody>
      </p:sp>
      <p:sp>
        <p:nvSpPr>
          <p:cNvPr id="2" name="Slide Number Placeholder 1">
            <a:extLst>
              <a:ext uri="{FF2B5EF4-FFF2-40B4-BE49-F238E27FC236}">
                <a16:creationId xmlns:a16="http://schemas.microsoft.com/office/drawing/2014/main" id="{7E690B22-DBF0-5644-A53A-998DD1CF88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81</a:t>
            </a:fld>
            <a:endParaRPr lang="en"/>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5"/>
          <p:cNvSpPr txBox="1">
            <a:spLocks noGrp="1"/>
          </p:cNvSpPr>
          <p:nvPr>
            <p:ph type="title"/>
          </p:nvPr>
        </p:nvSpPr>
        <p:spPr>
          <a:xfrm>
            <a:off x="218502" y="313231"/>
            <a:ext cx="8804323" cy="623700"/>
          </a:xfrm>
          <a:prstGeom prst="rect">
            <a:avLst/>
          </a:prstGeom>
        </p:spPr>
        <p:txBody>
          <a:bodyPr spcFirstLastPara="1" wrap="square" lIns="91425" tIns="91425" rIns="91425" bIns="91425" anchor="t" anchorCtr="0">
            <a:normAutofit/>
          </a:bodyPr>
          <a:lstStyle/>
          <a:p>
            <a:r>
              <a:rPr lang="en" sz="2400">
                <a:ea typeface="Barlow"/>
                <a:cs typeface="Barlow"/>
                <a:sym typeface="Barlow"/>
              </a:rPr>
              <a:t>ESSER III 2021 – 2022 Activities: $ 98,223,465</a:t>
            </a:r>
            <a:r>
              <a:rPr lang="en" sz="2400" dirty="0">
                <a:solidFill>
                  <a:srgbClr val="FFFFFF"/>
                </a:solidFill>
                <a:ea typeface="Barlow"/>
                <a:cs typeface="Calibri"/>
                <a:sym typeface="Barlow"/>
              </a:rPr>
              <a:t>.00 </a:t>
            </a:r>
            <a:endParaRPr lang="en-US" sz="2400" dirty="0">
              <a:solidFill>
                <a:schemeClr val="accent6">
                  <a:lumMod val="10000"/>
                </a:schemeClr>
              </a:solidFill>
              <a:ea typeface="Barlow"/>
              <a:cs typeface="Calibri"/>
            </a:endParaRPr>
          </a:p>
        </p:txBody>
      </p:sp>
      <p:graphicFrame>
        <p:nvGraphicFramePr>
          <p:cNvPr id="5" name="Table 4">
            <a:extLst>
              <a:ext uri="{FF2B5EF4-FFF2-40B4-BE49-F238E27FC236}">
                <a16:creationId xmlns:a16="http://schemas.microsoft.com/office/drawing/2014/main" id="{FAA8C0C7-2594-48AA-8D27-69465966C7C7}"/>
              </a:ext>
            </a:extLst>
          </p:cNvPr>
          <p:cNvGraphicFramePr>
            <a:graphicFrameLocks noGrp="1"/>
          </p:cNvGraphicFramePr>
          <p:nvPr>
            <p:extLst>
              <p:ext uri="{D42A27DB-BD31-4B8C-83A1-F6EECF244321}">
                <p14:modId xmlns:p14="http://schemas.microsoft.com/office/powerpoint/2010/main" val="2724804083"/>
              </p:ext>
            </p:extLst>
          </p:nvPr>
        </p:nvGraphicFramePr>
        <p:xfrm>
          <a:off x="499579" y="1434642"/>
          <a:ext cx="8141158" cy="3443187"/>
        </p:xfrm>
        <a:graphic>
          <a:graphicData uri="http://schemas.openxmlformats.org/drawingml/2006/table">
            <a:tbl>
              <a:tblPr firstRow="1" bandRow="1">
                <a:tableStyleId>{04F4368D-BC9D-4793-A5D6-9C6275319D69}</a:tableStyleId>
              </a:tblPr>
              <a:tblGrid>
                <a:gridCol w="3846634">
                  <a:extLst>
                    <a:ext uri="{9D8B030D-6E8A-4147-A177-3AD203B41FA5}">
                      <a16:colId xmlns:a16="http://schemas.microsoft.com/office/drawing/2014/main" val="3099488366"/>
                    </a:ext>
                  </a:extLst>
                </a:gridCol>
                <a:gridCol w="2299311">
                  <a:extLst>
                    <a:ext uri="{9D8B030D-6E8A-4147-A177-3AD203B41FA5}">
                      <a16:colId xmlns:a16="http://schemas.microsoft.com/office/drawing/2014/main" val="3629157937"/>
                    </a:ext>
                  </a:extLst>
                </a:gridCol>
                <a:gridCol w="1995213">
                  <a:extLst>
                    <a:ext uri="{9D8B030D-6E8A-4147-A177-3AD203B41FA5}">
                      <a16:colId xmlns:a16="http://schemas.microsoft.com/office/drawing/2014/main" val="2362810989"/>
                    </a:ext>
                  </a:extLst>
                </a:gridCol>
              </a:tblGrid>
              <a:tr h="401759">
                <a:tc>
                  <a:txBody>
                    <a:bodyPr/>
                    <a:lstStyle/>
                    <a:p>
                      <a:pPr marL="0" indent="0" algn="ctr">
                        <a:buNone/>
                      </a:pPr>
                      <a:r>
                        <a:rPr lang="en-US" sz="2000" dirty="0">
                          <a:effectLst/>
                          <a:latin typeface="Merriweather"/>
                        </a:rPr>
                        <a:t>Activity</a:t>
                      </a:r>
                    </a:p>
                  </a:txBody>
                  <a:tcPr marL="0" marR="0" marT="0" marB="0" anchor="ctr">
                    <a:lnL w="38100">
                      <a:solidFill>
                        <a:schemeClr val="tx1"/>
                      </a:solidFill>
                    </a:lnL>
                    <a:lnR w="38100" cap="flat" cmpd="sng" algn="ctr">
                      <a:solidFill>
                        <a:schemeClr val="tx1"/>
                      </a:solidFill>
                      <a:prstDash val="solid"/>
                      <a:round/>
                      <a:headEnd type="none" w="med" len="med"/>
                      <a:tailEnd type="none" w="med" len="med"/>
                    </a:lnR>
                    <a:lnT w="38100">
                      <a:solidFill>
                        <a:schemeClr val="tx1"/>
                      </a:solidFill>
                    </a:lnT>
                    <a:lnB w="38100" cap="flat" cmpd="sng" algn="ctr">
                      <a:solidFill>
                        <a:schemeClr val="tx1"/>
                      </a:solidFill>
                      <a:prstDash val="solid"/>
                      <a:round/>
                      <a:headEnd type="none" w="med" len="med"/>
                      <a:tailEnd type="none" w="med" len="med"/>
                    </a:lnB>
                  </a:tcPr>
                </a:tc>
                <a:tc>
                  <a:txBody>
                    <a:bodyPr/>
                    <a:lstStyle/>
                    <a:p>
                      <a:pPr algn="ctr"/>
                      <a:r>
                        <a:rPr lang="en-US" sz="2000" dirty="0">
                          <a:effectLst/>
                          <a:latin typeface="Merriweather"/>
                        </a:rPr>
                        <a:t>Allocation</a:t>
                      </a:r>
                    </a:p>
                  </a:txBody>
                  <a:tcPr marL="0"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a:solidFill>
                        <a:schemeClr val="tx1"/>
                      </a:solidFill>
                    </a:lnT>
                    <a:lnB w="38100" cap="flat" cmpd="sng" algn="ctr">
                      <a:solidFill>
                        <a:schemeClr val="tx1"/>
                      </a:solidFill>
                      <a:prstDash val="solid"/>
                      <a:round/>
                      <a:headEnd type="none" w="med" len="med"/>
                      <a:tailEnd type="none" w="med" len="med"/>
                    </a:lnB>
                  </a:tcPr>
                </a:tc>
                <a:tc>
                  <a:txBody>
                    <a:bodyPr/>
                    <a:lstStyle/>
                    <a:p>
                      <a:pPr lvl="0" algn="ctr">
                        <a:buNone/>
                      </a:pPr>
                      <a:r>
                        <a:rPr lang="en-US" sz="2000" dirty="0">
                          <a:effectLst/>
                          <a:latin typeface="Merriweather"/>
                        </a:rPr>
                        <a:t>%</a:t>
                      </a:r>
                    </a:p>
                  </a:txBody>
                  <a:tcPr marL="0" marR="0" marT="0" marB="0">
                    <a:lnL w="38100" cap="flat" cmpd="sng" algn="ctr">
                      <a:solidFill>
                        <a:schemeClr val="tx1"/>
                      </a:solidFill>
                      <a:prstDash val="solid"/>
                      <a:round/>
                      <a:headEnd type="none" w="med" len="med"/>
                      <a:tailEnd type="none" w="med" len="med"/>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4184161022"/>
                  </a:ext>
                </a:extLst>
              </a:tr>
              <a:tr h="463112">
                <a:tc>
                  <a:txBody>
                    <a:bodyPr/>
                    <a:lstStyle/>
                    <a:p>
                      <a:pPr lvl="4">
                        <a:buNone/>
                      </a:pPr>
                      <a:r>
                        <a:rPr lang="en-US" sz="2000" dirty="0">
                          <a:effectLst/>
                          <a:latin typeface="Merriweather"/>
                        </a:rPr>
                        <a:t> Learning Recovery</a:t>
                      </a:r>
                    </a:p>
                  </a:txBody>
                  <a:tcPr marL="0" marR="0" marT="0" marB="0">
                    <a:lnL w="38099">
                      <a:solidFill>
                        <a:schemeClr val="tx1"/>
                      </a:solidFill>
                    </a:lnL>
                    <a:lnR w="38099">
                      <a:solidFill>
                        <a:schemeClr val="tx1"/>
                      </a:solidFill>
                    </a:lnR>
                    <a:lnT w="38100" cap="flat" cmpd="sng" algn="ctr">
                      <a:solidFill>
                        <a:schemeClr val="tx1"/>
                      </a:solidFill>
                      <a:prstDash val="solid"/>
                      <a:round/>
                      <a:headEnd type="none" w="med" len="med"/>
                      <a:tailEnd type="none" w="med" len="med"/>
                    </a:lnT>
                    <a:lnB w="38099">
                      <a:solidFill>
                        <a:schemeClr val="tx1"/>
                      </a:solidFill>
                    </a:lnB>
                  </a:tcPr>
                </a:tc>
                <a:tc>
                  <a:txBody>
                    <a:bodyPr/>
                    <a:lstStyle/>
                    <a:p>
                      <a:pPr lvl="0" algn="ctr">
                        <a:buNone/>
                      </a:pPr>
                      <a:r>
                        <a:rPr lang="en-US" sz="2000" dirty="0">
                          <a:effectLst/>
                          <a:latin typeface="Merriweather"/>
                        </a:rPr>
                        <a:t>$ 13,707,020.88</a:t>
                      </a:r>
                    </a:p>
                  </a:txBody>
                  <a:tcPr marL="0" marR="0" marT="0" marB="0">
                    <a:lnL w="38099">
                      <a:solidFill>
                        <a:schemeClr val="tx1"/>
                      </a:solidFill>
                    </a:lnL>
                    <a:lnR w="38099"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099">
                      <a:solidFill>
                        <a:schemeClr val="tx1"/>
                      </a:solidFill>
                    </a:lnB>
                  </a:tcPr>
                </a:tc>
                <a:tc>
                  <a:txBody>
                    <a:bodyPr/>
                    <a:lstStyle/>
                    <a:p>
                      <a:pPr lvl="0" algn="ctr">
                        <a:buNone/>
                      </a:pPr>
                      <a:r>
                        <a:rPr lang="en-US" sz="2000" dirty="0">
                          <a:effectLst/>
                          <a:latin typeface="Merriweather"/>
                        </a:rPr>
                        <a:t>14%</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2536153104"/>
                  </a:ext>
                </a:extLst>
              </a:tr>
              <a:tr h="423698">
                <a:tc>
                  <a:txBody>
                    <a:bodyPr/>
                    <a:lstStyle/>
                    <a:p>
                      <a:pPr lvl="4">
                        <a:buNone/>
                      </a:pPr>
                      <a:r>
                        <a:rPr lang="en-US" sz="2000" dirty="0">
                          <a:effectLst/>
                          <a:latin typeface="Merriweather"/>
                        </a:rPr>
                        <a:t> Technology Upgrades</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tc>
                  <a:txBody>
                    <a:bodyPr/>
                    <a:lstStyle/>
                    <a:p>
                      <a:pPr lvl="0" algn="ctr">
                        <a:buNone/>
                      </a:pPr>
                      <a:r>
                        <a:rPr lang="en-US" sz="2000" dirty="0">
                          <a:effectLst/>
                          <a:latin typeface="Merriweather"/>
                        </a:rPr>
                        <a:t>$ 17,890,461.12 </a:t>
                      </a:r>
                    </a:p>
                  </a:txBody>
                  <a:tcPr marL="0" marR="0" marT="0" marB="0">
                    <a:lnL w="38099">
                      <a:solidFill>
                        <a:schemeClr val="tx1"/>
                      </a:solidFill>
                    </a:lnL>
                    <a:lnR w="38099" cap="flat" cmpd="sng" algn="ctr">
                      <a:solidFill>
                        <a:schemeClr val="tx1"/>
                      </a:solidFill>
                      <a:prstDash val="solid"/>
                      <a:round/>
                      <a:headEnd type="none" w="med" len="med"/>
                      <a:tailEnd type="none" w="med" len="med"/>
                    </a:lnR>
                    <a:lnT w="38099">
                      <a:solidFill>
                        <a:schemeClr val="tx1"/>
                      </a:solidFill>
                    </a:lnT>
                    <a:lnB w="38099">
                      <a:solidFill>
                        <a:schemeClr val="tx1"/>
                      </a:solidFill>
                    </a:lnB>
                  </a:tcPr>
                </a:tc>
                <a:tc>
                  <a:txBody>
                    <a:bodyPr/>
                    <a:lstStyle/>
                    <a:p>
                      <a:pPr lvl="0" algn="ctr">
                        <a:buNone/>
                      </a:pPr>
                      <a:r>
                        <a:rPr lang="en-US" sz="2000" dirty="0">
                          <a:effectLst/>
                          <a:latin typeface="Merriweather"/>
                        </a:rPr>
                        <a:t>18%</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478644312"/>
                  </a:ext>
                </a:extLst>
              </a:tr>
              <a:tr h="403991">
                <a:tc>
                  <a:txBody>
                    <a:bodyPr/>
                    <a:lstStyle/>
                    <a:p>
                      <a:pPr lvl="4">
                        <a:buNone/>
                      </a:pPr>
                      <a:r>
                        <a:rPr lang="en-US" sz="2000">
                          <a:effectLst/>
                          <a:latin typeface="Merriweather"/>
                        </a:rPr>
                        <a:t> Social Emotional Supports</a:t>
                      </a:r>
                      <a:endParaRPr lang="en-US" sz="2000" dirty="0">
                        <a:effectLst/>
                        <a:latin typeface="Merriweather"/>
                      </a:endParaRP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tc>
                  <a:txBody>
                    <a:bodyPr/>
                    <a:lstStyle/>
                    <a:p>
                      <a:pPr lvl="0" algn="ctr">
                        <a:buNone/>
                      </a:pPr>
                      <a:r>
                        <a:rPr lang="en-US" sz="2000" dirty="0">
                          <a:effectLst/>
                          <a:latin typeface="Merriweather"/>
                        </a:rPr>
                        <a:t>$ 4,754,233.00 </a:t>
                      </a:r>
                    </a:p>
                  </a:txBody>
                  <a:tcPr marL="0" marR="0" marT="0" marB="0">
                    <a:lnL w="38099">
                      <a:solidFill>
                        <a:schemeClr val="tx1"/>
                      </a:solidFill>
                    </a:lnL>
                    <a:lnR w="38099" cap="flat" cmpd="sng" algn="ctr">
                      <a:solidFill>
                        <a:schemeClr val="tx1"/>
                      </a:solidFill>
                      <a:prstDash val="solid"/>
                      <a:round/>
                      <a:headEnd type="none" w="med" len="med"/>
                      <a:tailEnd type="none" w="med" len="med"/>
                    </a:lnR>
                    <a:lnT w="38099">
                      <a:solidFill>
                        <a:schemeClr val="tx1"/>
                      </a:solidFill>
                    </a:lnT>
                    <a:lnB w="38099">
                      <a:solidFill>
                        <a:schemeClr val="tx1"/>
                      </a:solidFill>
                    </a:lnB>
                  </a:tcPr>
                </a:tc>
                <a:tc>
                  <a:txBody>
                    <a:bodyPr/>
                    <a:lstStyle/>
                    <a:p>
                      <a:pPr lvl="0" algn="ctr">
                        <a:buNone/>
                      </a:pPr>
                      <a:r>
                        <a:rPr lang="en-US" sz="2000" dirty="0">
                          <a:effectLst/>
                          <a:latin typeface="Merriweather"/>
                        </a:rPr>
                        <a:t>5%</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2031849055"/>
                  </a:ext>
                </a:extLst>
              </a:tr>
              <a:tr h="453258">
                <a:tc>
                  <a:txBody>
                    <a:bodyPr/>
                    <a:lstStyle/>
                    <a:p>
                      <a:pPr lvl="4">
                        <a:buNone/>
                      </a:pPr>
                      <a:r>
                        <a:rPr lang="en-US" sz="2000" dirty="0">
                          <a:effectLst/>
                          <a:latin typeface="Merriweather"/>
                        </a:rPr>
                        <a:t> Staffing</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tc>
                  <a:txBody>
                    <a:bodyPr/>
                    <a:lstStyle/>
                    <a:p>
                      <a:pPr lvl="0" algn="ctr">
                        <a:buNone/>
                      </a:pPr>
                      <a:r>
                        <a:rPr lang="en-US" sz="2000" dirty="0">
                          <a:effectLst/>
                          <a:latin typeface="Merriweather"/>
                        </a:rPr>
                        <a:t>$ 31,650,000.00 </a:t>
                      </a:r>
                    </a:p>
                  </a:txBody>
                  <a:tcPr marL="0" marR="0" marT="0" marB="0">
                    <a:lnL w="38099">
                      <a:solidFill>
                        <a:schemeClr val="tx1"/>
                      </a:solidFill>
                    </a:lnL>
                    <a:lnR w="38099" cap="flat" cmpd="sng" algn="ctr">
                      <a:solidFill>
                        <a:schemeClr val="tx1"/>
                      </a:solidFill>
                      <a:prstDash val="solid"/>
                      <a:round/>
                      <a:headEnd type="none" w="med" len="med"/>
                      <a:tailEnd type="none" w="med" len="med"/>
                    </a:lnR>
                    <a:lnT w="38099">
                      <a:solidFill>
                        <a:schemeClr val="tx1"/>
                      </a:solidFill>
                    </a:lnT>
                    <a:lnB w="38099">
                      <a:solidFill>
                        <a:schemeClr val="tx1"/>
                      </a:solidFill>
                    </a:lnB>
                  </a:tcPr>
                </a:tc>
                <a:tc>
                  <a:txBody>
                    <a:bodyPr/>
                    <a:lstStyle/>
                    <a:p>
                      <a:pPr lvl="0" algn="ctr">
                        <a:buNone/>
                      </a:pPr>
                      <a:r>
                        <a:rPr lang="en-US" sz="2000" dirty="0">
                          <a:effectLst/>
                          <a:latin typeface="Merriweather"/>
                        </a:rPr>
                        <a:t>32%</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1759218612"/>
                  </a:ext>
                </a:extLst>
              </a:tr>
              <a:tr h="463112">
                <a:tc>
                  <a:txBody>
                    <a:bodyPr/>
                    <a:lstStyle/>
                    <a:p>
                      <a:pPr lvl="4">
                        <a:buNone/>
                      </a:pPr>
                      <a:r>
                        <a:rPr lang="en-US" sz="2000" dirty="0">
                          <a:effectLst/>
                          <a:latin typeface="Merriweather"/>
                        </a:rPr>
                        <a:t> Facilities </a:t>
                      </a:r>
                      <a:endParaRPr lang="en-US" sz="2000">
                        <a:latin typeface="Merriweather"/>
                      </a:endParaRP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tc>
                  <a:txBody>
                    <a:bodyPr/>
                    <a:lstStyle/>
                    <a:p>
                      <a:pPr lvl="0" algn="ctr">
                        <a:buNone/>
                      </a:pPr>
                      <a:r>
                        <a:rPr lang="en-US" sz="2000" b="0" i="0" u="none" strike="noStrike" noProof="0" dirty="0">
                          <a:effectLst/>
                          <a:latin typeface="Merriweather"/>
                        </a:rPr>
                        <a:t>$ 17,416,250.00 </a:t>
                      </a:r>
                      <a:r>
                        <a:rPr lang="en-US" sz="2000" dirty="0">
                          <a:effectLst/>
                          <a:latin typeface="Merriweather"/>
                        </a:rPr>
                        <a:t> </a:t>
                      </a:r>
                      <a:endParaRPr lang="en-US" sz="2000">
                        <a:latin typeface="Merriweather"/>
                      </a:endParaRPr>
                    </a:p>
                  </a:txBody>
                  <a:tcPr marL="0" marR="0" marT="0" marB="0">
                    <a:lnL w="38099">
                      <a:solidFill>
                        <a:schemeClr val="tx1"/>
                      </a:solidFill>
                    </a:lnL>
                    <a:lnR w="38099" cap="flat" cmpd="sng" algn="ctr">
                      <a:solidFill>
                        <a:schemeClr val="tx1"/>
                      </a:solidFill>
                      <a:prstDash val="solid"/>
                      <a:round/>
                      <a:headEnd type="none" w="med" len="med"/>
                      <a:tailEnd type="none" w="med" len="med"/>
                    </a:lnR>
                    <a:lnT w="38099">
                      <a:solidFill>
                        <a:schemeClr val="tx1"/>
                      </a:solidFill>
                    </a:lnT>
                    <a:lnB w="38099">
                      <a:solidFill>
                        <a:schemeClr val="tx1"/>
                      </a:solidFill>
                    </a:lnB>
                  </a:tcPr>
                </a:tc>
                <a:tc>
                  <a:txBody>
                    <a:bodyPr/>
                    <a:lstStyle/>
                    <a:p>
                      <a:pPr lvl="0" algn="ctr">
                        <a:buNone/>
                      </a:pPr>
                      <a:r>
                        <a:rPr lang="en-US" sz="2000" dirty="0">
                          <a:effectLst/>
                          <a:latin typeface="Merriweather"/>
                        </a:rPr>
                        <a:t>18%</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4086093023"/>
                  </a:ext>
                </a:extLst>
              </a:tr>
              <a:tr h="453258">
                <a:tc>
                  <a:txBody>
                    <a:bodyPr/>
                    <a:lstStyle/>
                    <a:p>
                      <a:pPr lvl="4">
                        <a:buNone/>
                      </a:pPr>
                      <a:r>
                        <a:rPr lang="en-US" sz="2000" dirty="0">
                          <a:effectLst/>
                          <a:latin typeface="Merriweather"/>
                        </a:rPr>
                        <a:t> Safety</a:t>
                      </a:r>
                      <a:endParaRPr lang="en-US" sz="2000">
                        <a:latin typeface="Merriweather"/>
                      </a:endParaRP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tc>
                  <a:txBody>
                    <a:bodyPr/>
                    <a:lstStyle/>
                    <a:p>
                      <a:pPr lvl="0" algn="ctr">
                        <a:buNone/>
                      </a:pPr>
                      <a:r>
                        <a:rPr lang="en-US" sz="2000" dirty="0">
                          <a:effectLst/>
                          <a:latin typeface="Merriweather"/>
                        </a:rPr>
                        <a:t> $ </a:t>
                      </a:r>
                      <a:r>
                        <a:rPr lang="en-US" sz="2000" b="0" i="0" u="none" strike="noStrike" noProof="0" dirty="0">
                          <a:effectLst/>
                          <a:latin typeface="Merriweather"/>
                        </a:rPr>
                        <a:t>12,805,500.00</a:t>
                      </a:r>
                      <a:r>
                        <a:rPr lang="en-US" sz="2000" dirty="0">
                          <a:effectLst/>
                          <a:latin typeface="Merriweather"/>
                        </a:rPr>
                        <a:t> </a:t>
                      </a:r>
                      <a:endParaRPr lang="en-US" sz="2000">
                        <a:latin typeface="Merriweather"/>
                      </a:endParaRPr>
                    </a:p>
                  </a:txBody>
                  <a:tcPr marL="0" marR="0" marT="0" marB="0">
                    <a:lnL w="38099">
                      <a:solidFill>
                        <a:schemeClr val="tx1"/>
                      </a:solidFill>
                    </a:lnL>
                    <a:lnR w="38099" cap="flat" cmpd="sng" algn="ctr">
                      <a:solidFill>
                        <a:schemeClr val="tx1"/>
                      </a:solidFill>
                      <a:prstDash val="solid"/>
                      <a:round/>
                      <a:headEnd type="none" w="med" len="med"/>
                      <a:tailEnd type="none" w="med" len="med"/>
                    </a:lnR>
                    <a:lnT w="38099">
                      <a:solidFill>
                        <a:schemeClr val="tx1"/>
                      </a:solidFill>
                    </a:lnT>
                    <a:lnB w="38099">
                      <a:solidFill>
                        <a:schemeClr val="tx1"/>
                      </a:solidFill>
                    </a:lnB>
                  </a:tcPr>
                </a:tc>
                <a:tc>
                  <a:txBody>
                    <a:bodyPr/>
                    <a:lstStyle/>
                    <a:p>
                      <a:pPr lvl="0" algn="ctr">
                        <a:buNone/>
                      </a:pPr>
                      <a:r>
                        <a:rPr lang="en-US" sz="2000" dirty="0">
                          <a:effectLst/>
                          <a:latin typeface="Merriweather"/>
                        </a:rPr>
                        <a:t>13%</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530488104"/>
                  </a:ext>
                </a:extLst>
              </a:tr>
              <a:tr h="380999">
                <a:tc>
                  <a:txBody>
                    <a:bodyPr/>
                    <a:lstStyle/>
                    <a:p>
                      <a:pPr lvl="0">
                        <a:buNone/>
                      </a:pPr>
                      <a:r>
                        <a:rPr lang="en-US" sz="2000" dirty="0">
                          <a:effectLst/>
                          <a:latin typeface="Merriweather"/>
                        </a:rPr>
                        <a:t> Total:</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tc>
                  <a:txBody>
                    <a:bodyPr/>
                    <a:lstStyle/>
                    <a:p>
                      <a:pPr lvl="0" algn="ctr">
                        <a:buNone/>
                      </a:pPr>
                      <a:r>
                        <a:rPr lang="en-US" sz="2000" dirty="0">
                          <a:effectLst/>
                          <a:latin typeface="Merriweather"/>
                        </a:rPr>
                        <a:t>$ 98,223,465.00</a:t>
                      </a:r>
                    </a:p>
                  </a:txBody>
                  <a:tcPr marL="0" marR="0" marT="0" marB="0">
                    <a:lnL w="38099">
                      <a:solidFill>
                        <a:schemeClr val="tx1"/>
                      </a:solidFill>
                    </a:lnL>
                    <a:lnR w="38099" cap="flat" cmpd="sng" algn="ctr">
                      <a:solidFill>
                        <a:schemeClr val="tx1"/>
                      </a:solidFill>
                      <a:prstDash val="solid"/>
                      <a:round/>
                      <a:headEnd type="none" w="med" len="med"/>
                      <a:tailEnd type="none" w="med" len="med"/>
                    </a:lnR>
                    <a:lnT w="38099">
                      <a:solidFill>
                        <a:schemeClr val="tx1"/>
                      </a:solidFill>
                    </a:lnT>
                    <a:lnB w="38099">
                      <a:solidFill>
                        <a:schemeClr val="tx1"/>
                      </a:solidFill>
                    </a:lnB>
                  </a:tcPr>
                </a:tc>
                <a:tc>
                  <a:txBody>
                    <a:bodyPr/>
                    <a:lstStyle/>
                    <a:p>
                      <a:pPr lvl="0" algn="ctr">
                        <a:buNone/>
                      </a:pPr>
                      <a:r>
                        <a:rPr lang="en-US" sz="2000" dirty="0">
                          <a:effectLst/>
                          <a:latin typeface="Merriweather"/>
                        </a:rPr>
                        <a:t>100%</a:t>
                      </a:r>
                    </a:p>
                  </a:txBody>
                  <a:tcPr marL="0" marR="0" marT="0" marB="0">
                    <a:lnL w="38099">
                      <a:solidFill>
                        <a:schemeClr val="tx1"/>
                      </a:solidFill>
                    </a:lnL>
                    <a:lnR w="38099">
                      <a:solidFill>
                        <a:schemeClr val="tx1"/>
                      </a:solidFill>
                    </a:lnR>
                    <a:lnT w="38099">
                      <a:solidFill>
                        <a:schemeClr val="tx1"/>
                      </a:solidFill>
                    </a:lnT>
                    <a:lnB w="38099">
                      <a:solidFill>
                        <a:schemeClr val="tx1"/>
                      </a:solidFill>
                    </a:lnB>
                  </a:tcPr>
                </a:tc>
                <a:extLst>
                  <a:ext uri="{0D108BD9-81ED-4DB2-BD59-A6C34878D82A}">
                    <a16:rowId xmlns:a16="http://schemas.microsoft.com/office/drawing/2014/main" val="290499266"/>
                  </a:ext>
                </a:extLst>
              </a:tr>
            </a:tbl>
          </a:graphicData>
        </a:graphic>
      </p:graphicFrame>
      <p:sp>
        <p:nvSpPr>
          <p:cNvPr id="2" name="Slide Number Placeholder 1">
            <a:extLst>
              <a:ext uri="{FF2B5EF4-FFF2-40B4-BE49-F238E27FC236}">
                <a16:creationId xmlns:a16="http://schemas.microsoft.com/office/drawing/2014/main" id="{2DC27799-91DE-954D-8B0B-ECDA144A85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82</a:t>
            </a:fld>
            <a:endParaRPr lang="en"/>
          </a:p>
        </p:txBody>
      </p:sp>
    </p:spTree>
    <p:extLst>
      <p:ext uri="{BB962C8B-B14F-4D97-AF65-F5344CB8AC3E}">
        <p14:creationId xmlns:p14="http://schemas.microsoft.com/office/powerpoint/2010/main" val="1463142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0FDA-F87A-4786-8B76-14C834EF954B}"/>
              </a:ext>
            </a:extLst>
          </p:cNvPr>
          <p:cNvSpPr>
            <a:spLocks noGrp="1"/>
          </p:cNvSpPr>
          <p:nvPr>
            <p:ph type="title"/>
          </p:nvPr>
        </p:nvSpPr>
        <p:spPr/>
        <p:txBody>
          <a:bodyPr>
            <a:normAutofit/>
          </a:bodyPr>
          <a:lstStyle/>
          <a:p>
            <a:r>
              <a:rPr lang="en-US"/>
              <a:t>20%  Learning Loss Requirement </a:t>
            </a:r>
          </a:p>
        </p:txBody>
      </p:sp>
      <p:sp>
        <p:nvSpPr>
          <p:cNvPr id="3" name="Slide Number Placeholder 2">
            <a:extLst>
              <a:ext uri="{FF2B5EF4-FFF2-40B4-BE49-F238E27FC236}">
                <a16:creationId xmlns:a16="http://schemas.microsoft.com/office/drawing/2014/main" id="{68E4A9B0-2432-40F2-85E2-4AF9FEEDA0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a:t>83</a:t>
            </a:fld>
            <a:endParaRPr lang="en"/>
          </a:p>
        </p:txBody>
      </p:sp>
      <p:graphicFrame>
        <p:nvGraphicFramePr>
          <p:cNvPr id="5" name="Table 4">
            <a:extLst>
              <a:ext uri="{FF2B5EF4-FFF2-40B4-BE49-F238E27FC236}">
                <a16:creationId xmlns:a16="http://schemas.microsoft.com/office/drawing/2014/main" id="{1D757200-53D1-4878-B377-A7B8101D3264}"/>
              </a:ext>
            </a:extLst>
          </p:cNvPr>
          <p:cNvGraphicFramePr>
            <a:graphicFrameLocks noGrp="1"/>
          </p:cNvGraphicFramePr>
          <p:nvPr>
            <p:extLst>
              <p:ext uri="{D42A27DB-BD31-4B8C-83A1-F6EECF244321}">
                <p14:modId xmlns:p14="http://schemas.microsoft.com/office/powerpoint/2010/main" val="3015419004"/>
              </p:ext>
            </p:extLst>
          </p:nvPr>
        </p:nvGraphicFramePr>
        <p:xfrm>
          <a:off x="263769" y="1846384"/>
          <a:ext cx="4037693" cy="2844224"/>
        </p:xfrm>
        <a:graphic>
          <a:graphicData uri="http://schemas.openxmlformats.org/drawingml/2006/table">
            <a:tbl>
              <a:tblPr firstRow="1" bandRow="1">
                <a:tableStyleId>{04F4368D-BC9D-4793-A5D6-9C6275319D69}</a:tableStyleId>
              </a:tblPr>
              <a:tblGrid>
                <a:gridCol w="1326173">
                  <a:extLst>
                    <a:ext uri="{9D8B030D-6E8A-4147-A177-3AD203B41FA5}">
                      <a16:colId xmlns:a16="http://schemas.microsoft.com/office/drawing/2014/main" val="1950236842"/>
                    </a:ext>
                  </a:extLst>
                </a:gridCol>
                <a:gridCol w="1488748">
                  <a:extLst>
                    <a:ext uri="{9D8B030D-6E8A-4147-A177-3AD203B41FA5}">
                      <a16:colId xmlns:a16="http://schemas.microsoft.com/office/drawing/2014/main" val="3300489637"/>
                    </a:ext>
                  </a:extLst>
                </a:gridCol>
                <a:gridCol w="1222772">
                  <a:extLst>
                    <a:ext uri="{9D8B030D-6E8A-4147-A177-3AD203B41FA5}">
                      <a16:colId xmlns:a16="http://schemas.microsoft.com/office/drawing/2014/main" val="3370362979"/>
                    </a:ext>
                  </a:extLst>
                </a:gridCol>
              </a:tblGrid>
              <a:tr h="383251">
                <a:tc gridSpan="3">
                  <a:txBody>
                    <a:bodyPr/>
                    <a:lstStyle/>
                    <a:p>
                      <a:pPr algn="ctr" fontAlgn="b"/>
                      <a:r>
                        <a:rPr lang="en-US" sz="1400">
                          <a:effectLst/>
                          <a:latin typeface="Merriweather"/>
                        </a:rPr>
                        <a:t>Learning Loss</a:t>
                      </a:r>
                    </a:p>
                  </a:txBody>
                  <a:tcPr marL="9525" marR="9525" marT="9525" anchor="b">
                    <a:lnL w="38100">
                      <a:solidFill>
                        <a:schemeClr val="tx1"/>
                      </a:solidFill>
                    </a:lnL>
                    <a:lnR w="38100">
                      <a:solidFill>
                        <a:schemeClr val="tx1"/>
                      </a:solidFill>
                    </a:lnR>
                    <a:lnT w="38100">
                      <a:solidFill>
                        <a:schemeClr val="tx1"/>
                      </a:solidFill>
                    </a:lnT>
                    <a:lnB w="38100">
                      <a:solidFill>
                        <a:schemeClr val="tx1"/>
                      </a:solidFill>
                    </a:lnB>
                  </a:tcPr>
                </a:tc>
                <a:tc hMerge="1">
                  <a:txBody>
                    <a:bodyPr/>
                    <a:lstStyle/>
                    <a:p>
                      <a:endParaRPr lang="en-US"/>
                    </a:p>
                  </a:txBody>
                  <a:tcPr/>
                </a:tc>
                <a:tc hMerge="1">
                  <a:txBody>
                    <a:bodyPr/>
                    <a:lstStyle/>
                    <a:p>
                      <a:endParaRPr lang="en-US"/>
                    </a:p>
                  </a:txBody>
                  <a:tcPr marL="9524" marR="9524" marT="9524">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100024725"/>
                  </a:ext>
                </a:extLst>
              </a:tr>
              <a:tr h="375737">
                <a:tc>
                  <a:txBody>
                    <a:bodyPr/>
                    <a:lstStyle/>
                    <a:p>
                      <a:pPr algn="ctr" fontAlgn="b"/>
                      <a:r>
                        <a:rPr lang="en-US" sz="1400">
                          <a:effectLst/>
                          <a:latin typeface="Merriweather"/>
                        </a:rPr>
                        <a:t>Activity</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Allocation</a:t>
                      </a:r>
                    </a:p>
                  </a:txBody>
                  <a:tcPr marL="9525" marR="9525" marT="9525" anchor="b">
                    <a:lnL w="38100">
                      <a:solidFill>
                        <a:schemeClr val="tx1"/>
                      </a:solidFill>
                    </a:lnL>
                    <a:lnR w="38100">
                      <a:solidFill>
                        <a:schemeClr val="tx1"/>
                      </a:solidFill>
                    </a:lnR>
                    <a:lnT w="38100">
                      <a:solidFill>
                        <a:schemeClr val="tx1"/>
                      </a:solidFill>
                    </a:lnT>
                    <a:lnB w="38100">
                      <a:solidFill>
                        <a:schemeClr val="tx1"/>
                      </a:solidFill>
                    </a:lnB>
                  </a:tcPr>
                </a:tc>
                <a:tc>
                  <a:txBody>
                    <a:bodyPr/>
                    <a:lstStyle/>
                    <a:p>
                      <a:pPr lvl="0" algn="ctr">
                        <a:buNone/>
                      </a:pPr>
                      <a:r>
                        <a:rPr lang="en-US" sz="1400">
                          <a:effectLst/>
                          <a:latin typeface="Merriweather"/>
                        </a:rPr>
                        <a:t>%</a:t>
                      </a:r>
                    </a:p>
                  </a:txBody>
                  <a:tcPr marL="9524" marR="9524" marT="9524"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577961518"/>
                  </a:ext>
                </a:extLst>
              </a:tr>
              <a:tr h="375737">
                <a:tc>
                  <a:txBody>
                    <a:bodyPr/>
                    <a:lstStyle/>
                    <a:p>
                      <a:pPr algn="ctr" fontAlgn="b"/>
                      <a:r>
                        <a:rPr lang="en-US" sz="1400">
                          <a:effectLst/>
                          <a:latin typeface="Merriweather"/>
                        </a:rPr>
                        <a:t>Learning Recovery</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$13,940,648.65 </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lvl="0" algn="ctr">
                        <a:buNone/>
                      </a:pPr>
                      <a:r>
                        <a:rPr lang="en-US" sz="1400">
                          <a:effectLst/>
                          <a:latin typeface="Merriweather"/>
                        </a:rPr>
                        <a:t>14%</a:t>
                      </a:r>
                    </a:p>
                  </a:txBody>
                  <a:tcPr marL="9524" marR="9524" marT="9524"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48672641"/>
                  </a:ext>
                </a:extLst>
              </a:tr>
              <a:tr h="368222">
                <a:tc>
                  <a:txBody>
                    <a:bodyPr/>
                    <a:lstStyle/>
                    <a:p>
                      <a:pPr algn="ctr" fontAlgn="b"/>
                      <a:r>
                        <a:rPr lang="en-US" sz="1400">
                          <a:effectLst/>
                          <a:latin typeface="Merriweather"/>
                        </a:rPr>
                        <a:t>SEL</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$4,754,233.00 </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lvl="0" algn="ctr">
                        <a:buNone/>
                      </a:pPr>
                      <a:r>
                        <a:rPr lang="en-US" sz="1400">
                          <a:effectLst/>
                          <a:latin typeface="Merriweather"/>
                        </a:rPr>
                        <a:t>5%</a:t>
                      </a:r>
                    </a:p>
                  </a:txBody>
                  <a:tcPr marL="9524" marR="9524" marT="9524"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718538903"/>
                  </a:ext>
                </a:extLst>
              </a:tr>
              <a:tr h="483576">
                <a:tc>
                  <a:txBody>
                    <a:bodyPr/>
                    <a:lstStyle/>
                    <a:p>
                      <a:pPr algn="ctr" fontAlgn="b"/>
                      <a:r>
                        <a:rPr lang="en-US" sz="1400">
                          <a:effectLst/>
                          <a:latin typeface="Merriweather"/>
                        </a:rPr>
                        <a:t>Technology Upgrades</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$17,890,461.12 </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lvl="0" algn="ctr">
                        <a:buNone/>
                      </a:pPr>
                      <a:r>
                        <a:rPr lang="en-US" sz="1400">
                          <a:effectLst/>
                          <a:latin typeface="Merriweather"/>
                        </a:rPr>
                        <a:t>18%</a:t>
                      </a:r>
                    </a:p>
                  </a:txBody>
                  <a:tcPr marL="9524" marR="9524" marT="9524"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960990933"/>
                  </a:ext>
                </a:extLst>
              </a:tr>
              <a:tr h="383251">
                <a:tc>
                  <a:txBody>
                    <a:bodyPr/>
                    <a:lstStyle/>
                    <a:p>
                      <a:pPr algn="ctr" fontAlgn="b"/>
                      <a:r>
                        <a:rPr lang="en-US" sz="1400">
                          <a:effectLst/>
                          <a:latin typeface="Merriweather"/>
                        </a:rPr>
                        <a:t>Staffing</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$31,650,000.00 </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lvl="0" algn="ctr">
                        <a:buNone/>
                      </a:pPr>
                      <a:r>
                        <a:rPr lang="en-US" sz="1400">
                          <a:effectLst/>
                          <a:latin typeface="Merriweather"/>
                        </a:rPr>
                        <a:t>32%</a:t>
                      </a:r>
                    </a:p>
                  </a:txBody>
                  <a:tcPr marL="9524" marR="9524" marT="9524"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364447514"/>
                  </a:ext>
                </a:extLst>
              </a:tr>
              <a:tr h="368222">
                <a:tc>
                  <a:txBody>
                    <a:bodyPr/>
                    <a:lstStyle/>
                    <a:p>
                      <a:pPr algn="ctr" fontAlgn="b"/>
                      <a:r>
                        <a:rPr lang="en-US" sz="1400">
                          <a:effectLst/>
                          <a:latin typeface="Merriweather"/>
                        </a:rPr>
                        <a:t>Total:</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$68,235,342.77 </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lvl="0" algn="ctr">
                        <a:buNone/>
                      </a:pPr>
                      <a:r>
                        <a:rPr lang="en-US" sz="1400">
                          <a:effectLst/>
                          <a:latin typeface="Merriweather"/>
                        </a:rPr>
                        <a:t>69%</a:t>
                      </a:r>
                    </a:p>
                  </a:txBody>
                  <a:tcPr marL="9524" marR="9524" marT="9524"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440420620"/>
                  </a:ext>
                </a:extLst>
              </a:tr>
            </a:tbl>
          </a:graphicData>
        </a:graphic>
      </p:graphicFrame>
      <p:graphicFrame>
        <p:nvGraphicFramePr>
          <p:cNvPr id="10" name="Table 9">
            <a:extLst>
              <a:ext uri="{FF2B5EF4-FFF2-40B4-BE49-F238E27FC236}">
                <a16:creationId xmlns:a16="http://schemas.microsoft.com/office/drawing/2014/main" id="{C50B2803-65DC-48D1-BEB5-A0CA87CB5D75}"/>
              </a:ext>
            </a:extLst>
          </p:cNvPr>
          <p:cNvGraphicFramePr>
            <a:graphicFrameLocks noGrp="1"/>
          </p:cNvGraphicFramePr>
          <p:nvPr>
            <p:extLst>
              <p:ext uri="{D42A27DB-BD31-4B8C-83A1-F6EECF244321}">
                <p14:modId xmlns:p14="http://schemas.microsoft.com/office/powerpoint/2010/main" val="2529891454"/>
              </p:ext>
            </p:extLst>
          </p:nvPr>
        </p:nvGraphicFramePr>
        <p:xfrm>
          <a:off x="4634034" y="1866533"/>
          <a:ext cx="3906225" cy="1904999"/>
        </p:xfrm>
        <a:graphic>
          <a:graphicData uri="http://schemas.openxmlformats.org/drawingml/2006/table">
            <a:tbl>
              <a:tblPr firstRow="1" bandRow="1">
                <a:tableStyleId>{04F4368D-BC9D-4793-A5D6-9C6275319D69}</a:tableStyleId>
              </a:tblPr>
              <a:tblGrid>
                <a:gridCol w="1136650">
                  <a:extLst>
                    <a:ext uri="{9D8B030D-6E8A-4147-A177-3AD203B41FA5}">
                      <a16:colId xmlns:a16="http://schemas.microsoft.com/office/drawing/2014/main" val="1409569363"/>
                    </a:ext>
                  </a:extLst>
                </a:gridCol>
                <a:gridCol w="1648557">
                  <a:extLst>
                    <a:ext uri="{9D8B030D-6E8A-4147-A177-3AD203B41FA5}">
                      <a16:colId xmlns:a16="http://schemas.microsoft.com/office/drawing/2014/main" val="664389264"/>
                    </a:ext>
                  </a:extLst>
                </a:gridCol>
                <a:gridCol w="1121018">
                  <a:extLst>
                    <a:ext uri="{9D8B030D-6E8A-4147-A177-3AD203B41FA5}">
                      <a16:colId xmlns:a16="http://schemas.microsoft.com/office/drawing/2014/main" val="668635967"/>
                    </a:ext>
                  </a:extLst>
                </a:gridCol>
              </a:tblGrid>
              <a:tr h="366346">
                <a:tc gridSpan="3">
                  <a:txBody>
                    <a:bodyPr/>
                    <a:lstStyle/>
                    <a:p>
                      <a:pPr algn="ctr" fontAlgn="b"/>
                      <a:r>
                        <a:rPr lang="en-US" sz="1600">
                          <a:effectLst/>
                          <a:latin typeface="Merriweather"/>
                        </a:rPr>
                        <a:t>Safety</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0704112"/>
                  </a:ext>
                </a:extLst>
              </a:tr>
              <a:tr h="322384">
                <a:tc>
                  <a:txBody>
                    <a:bodyPr/>
                    <a:lstStyle/>
                    <a:p>
                      <a:pPr algn="ctr" fontAlgn="b"/>
                      <a:r>
                        <a:rPr lang="en-US" sz="1400">
                          <a:effectLst/>
                          <a:latin typeface="Merriweather"/>
                        </a:rPr>
                        <a:t>Activity</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Allocation</a:t>
                      </a:r>
                      <a:endParaRPr lang="en-US" sz="1400" dirty="0">
                        <a:effectLst/>
                        <a:latin typeface="Merriweather"/>
                      </a:endParaRP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a:t>
                      </a:r>
                      <a:endParaRPr lang="en-US" sz="1400" dirty="0">
                        <a:effectLst/>
                        <a:latin typeface="Merriweather"/>
                      </a:endParaRP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349939660"/>
                  </a:ext>
                </a:extLst>
              </a:tr>
              <a:tr h="373673">
                <a:tc>
                  <a:txBody>
                    <a:bodyPr/>
                    <a:lstStyle/>
                    <a:p>
                      <a:pPr algn="ctr" fontAlgn="b"/>
                      <a:r>
                        <a:rPr lang="en-US" sz="1400">
                          <a:effectLst/>
                          <a:latin typeface="Merriweather"/>
                        </a:rPr>
                        <a:t>Facilities</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$17,416,250.00</a:t>
                      </a:r>
                      <a:r>
                        <a:rPr lang="en-US" sz="1400" dirty="0">
                          <a:effectLst/>
                          <a:latin typeface="Merriweather"/>
                        </a:rPr>
                        <a:t> </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18%</a:t>
                      </a:r>
                      <a:endParaRPr lang="en-US" sz="1400" dirty="0">
                        <a:effectLst/>
                        <a:latin typeface="Merriweather"/>
                      </a:endParaRP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441114251"/>
                  </a:ext>
                </a:extLst>
              </a:tr>
              <a:tr h="366346">
                <a:tc>
                  <a:txBody>
                    <a:bodyPr/>
                    <a:lstStyle/>
                    <a:p>
                      <a:pPr algn="ctr" fontAlgn="b"/>
                      <a:r>
                        <a:rPr lang="en-US" sz="1400">
                          <a:effectLst/>
                          <a:latin typeface="Merriweather"/>
                        </a:rPr>
                        <a:t>Safety</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$12,805,500.00 </a:t>
                      </a:r>
                      <a:endParaRPr lang="en-US" sz="1400" dirty="0">
                        <a:effectLst/>
                        <a:latin typeface="Merriweather"/>
                      </a:endParaRP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13%</a:t>
                      </a:r>
                      <a:endParaRPr lang="en-US" sz="1400" dirty="0">
                        <a:effectLst/>
                        <a:latin typeface="Merriweather"/>
                      </a:endParaRP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931111281"/>
                  </a:ext>
                </a:extLst>
              </a:tr>
              <a:tr h="476250">
                <a:tc>
                  <a:txBody>
                    <a:bodyPr/>
                    <a:lstStyle/>
                    <a:p>
                      <a:pPr algn="ctr" fontAlgn="b"/>
                      <a:r>
                        <a:rPr lang="en-US" sz="1400">
                          <a:effectLst/>
                          <a:latin typeface="Merriweather"/>
                        </a:rPr>
                        <a:t>Total:</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 $30,221,750.00</a:t>
                      </a:r>
                      <a:r>
                        <a:rPr lang="en-US" sz="1400" dirty="0">
                          <a:effectLst/>
                          <a:latin typeface="Merriweather"/>
                        </a:rPr>
                        <a:t> </a:t>
                      </a: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b"/>
                      <a:r>
                        <a:rPr lang="en-US" sz="1400">
                          <a:effectLst/>
                          <a:latin typeface="Merriweather"/>
                        </a:rPr>
                        <a:t>31%</a:t>
                      </a:r>
                      <a:endParaRPr lang="en-US" sz="1400" dirty="0">
                        <a:effectLst/>
                        <a:latin typeface="Merriweather"/>
                      </a:endParaRPr>
                    </a:p>
                  </a:txBody>
                  <a:tcPr marL="9525" marR="9525" marT="9525"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854105798"/>
                  </a:ext>
                </a:extLst>
              </a:tr>
            </a:tbl>
          </a:graphicData>
        </a:graphic>
      </p:graphicFrame>
    </p:spTree>
    <p:extLst>
      <p:ext uri="{BB962C8B-B14F-4D97-AF65-F5344CB8AC3E}">
        <p14:creationId xmlns:p14="http://schemas.microsoft.com/office/powerpoint/2010/main" val="32685737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4B64-95C1-450D-B5E1-031944704AE8}"/>
              </a:ext>
            </a:extLst>
          </p:cNvPr>
          <p:cNvSpPr>
            <a:spLocks noGrp="1"/>
          </p:cNvSpPr>
          <p:nvPr>
            <p:ph type="title"/>
          </p:nvPr>
        </p:nvSpPr>
        <p:spPr/>
        <p:txBody>
          <a:bodyPr/>
          <a:lstStyle/>
          <a:p>
            <a:r>
              <a:rPr lang="en-US"/>
              <a:t>Learning Recovery</a:t>
            </a:r>
          </a:p>
        </p:txBody>
      </p:sp>
      <p:graphicFrame>
        <p:nvGraphicFramePr>
          <p:cNvPr id="4" name="Table 3">
            <a:extLst>
              <a:ext uri="{FF2B5EF4-FFF2-40B4-BE49-F238E27FC236}">
                <a16:creationId xmlns:a16="http://schemas.microsoft.com/office/drawing/2014/main" id="{75AA003B-5D2C-40A7-A092-CC90FD3C76D4}"/>
              </a:ext>
            </a:extLst>
          </p:cNvPr>
          <p:cNvGraphicFramePr>
            <a:graphicFrameLocks noGrp="1"/>
          </p:cNvGraphicFramePr>
          <p:nvPr>
            <p:extLst>
              <p:ext uri="{D42A27DB-BD31-4B8C-83A1-F6EECF244321}">
                <p14:modId xmlns:p14="http://schemas.microsoft.com/office/powerpoint/2010/main" val="2298178397"/>
              </p:ext>
            </p:extLst>
          </p:nvPr>
        </p:nvGraphicFramePr>
        <p:xfrm>
          <a:off x="229914" y="1549181"/>
          <a:ext cx="8763000" cy="2794000"/>
        </p:xfrm>
        <a:graphic>
          <a:graphicData uri="http://schemas.openxmlformats.org/drawingml/2006/table">
            <a:tbl>
              <a:tblPr firstRow="1" bandRow="1">
                <a:tableStyleId>{04F4368D-BC9D-4793-A5D6-9C6275319D69}</a:tableStyleId>
              </a:tblPr>
              <a:tblGrid>
                <a:gridCol w="6896100">
                  <a:extLst>
                    <a:ext uri="{9D8B030D-6E8A-4147-A177-3AD203B41FA5}">
                      <a16:colId xmlns:a16="http://schemas.microsoft.com/office/drawing/2014/main" val="2128440370"/>
                    </a:ext>
                  </a:extLst>
                </a:gridCol>
                <a:gridCol w="1866900">
                  <a:extLst>
                    <a:ext uri="{9D8B030D-6E8A-4147-A177-3AD203B41FA5}">
                      <a16:colId xmlns:a16="http://schemas.microsoft.com/office/drawing/2014/main" val="338801897"/>
                    </a:ext>
                  </a:extLst>
                </a:gridCol>
              </a:tblGrid>
              <a:tr h="558800">
                <a:tc>
                  <a:txBody>
                    <a:bodyPr/>
                    <a:lstStyle/>
                    <a:p>
                      <a:pPr fontAlgn="ctr"/>
                      <a:r>
                        <a:rPr lang="en-US" sz="1400" dirty="0">
                          <a:effectLst/>
                          <a:latin typeface="Merriweather"/>
                        </a:rPr>
                        <a:t>Elementary Learning Acceleration: Early Start, Afterschool, Saturday Tutorials, Summer Recovery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$ 3,008,389.65</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221128408"/>
                  </a:ext>
                </a:extLst>
              </a:tr>
              <a:tr h="558800">
                <a:tc>
                  <a:txBody>
                    <a:bodyPr/>
                    <a:lstStyle/>
                    <a:p>
                      <a:pPr fontAlgn="ctr"/>
                      <a:r>
                        <a:rPr lang="en-US" sz="1400" dirty="0">
                          <a:effectLst/>
                          <a:latin typeface="Merriweather"/>
                        </a:rPr>
                        <a:t>Middle School Learning Acceleration: Early Start, Afterschool, Saturday Tutorials, </a:t>
                      </a:r>
                      <a:r>
                        <a:rPr lang="en-US" sz="1400" b="0" i="0" u="none" strike="noStrike" noProof="0" dirty="0">
                          <a:effectLst/>
                          <a:latin typeface="Merriweather"/>
                        </a:rPr>
                        <a:t>Summer Recovery </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$ 1,232,563.92</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647925945"/>
                  </a:ext>
                </a:extLst>
              </a:tr>
              <a:tr h="558800">
                <a:tc>
                  <a:txBody>
                    <a:bodyPr/>
                    <a:lstStyle/>
                    <a:p>
                      <a:pPr fontAlgn="ctr"/>
                      <a:r>
                        <a:rPr lang="en-US" sz="1400" dirty="0">
                          <a:effectLst/>
                          <a:latin typeface="Merriweather"/>
                        </a:rPr>
                        <a:t>High School Learning Acceleration: Early Start, Afterschool, Saturday Tutorials, </a:t>
                      </a:r>
                      <a:r>
                        <a:rPr lang="en-US" sz="1400" b="0" i="0" u="none" strike="noStrike" noProof="0" dirty="0">
                          <a:effectLst/>
                          <a:latin typeface="Merriweather"/>
                        </a:rPr>
                        <a:t>Summer Recovery </a:t>
                      </a:r>
                      <a:r>
                        <a:rPr lang="en-US" sz="1400" dirty="0">
                          <a:effectLst/>
                          <a:latin typeface="Merriweather"/>
                        </a:rPr>
                        <a:t>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$ 1,042,000.00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392778626"/>
                  </a:ext>
                </a:extLst>
              </a:tr>
              <a:tr h="558800">
                <a:tc>
                  <a:txBody>
                    <a:bodyPr/>
                    <a:lstStyle/>
                    <a:p>
                      <a:pPr fontAlgn="ctr"/>
                      <a:r>
                        <a:rPr lang="en-US" sz="1400" dirty="0">
                          <a:effectLst/>
                          <a:latin typeface="Merriweather"/>
                        </a:rPr>
                        <a:t>Part-Time Tutors (15 hours weekly): Tutors that will be hired to provide small group (3 to 1) tutoring sessions to TIER III students.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$ 833,334.00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711637621"/>
                  </a:ext>
                </a:extLst>
              </a:tr>
              <a:tr h="558800">
                <a:tc>
                  <a:txBody>
                    <a:bodyPr/>
                    <a:lstStyle/>
                    <a:p>
                      <a:pPr fontAlgn="ctr"/>
                      <a:r>
                        <a:rPr lang="en-US" sz="1400" dirty="0">
                          <a:effectLst/>
                          <a:latin typeface="Merriweather"/>
                        </a:rPr>
                        <a:t>Summer School Recovery Programs: Supplement summer recovery program.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lvl="0" algn="ctr">
                        <a:buNone/>
                      </a:pPr>
                      <a:r>
                        <a:rPr lang="en-US" sz="1400" dirty="0">
                          <a:effectLst/>
                          <a:latin typeface="Merriweather"/>
                        </a:rPr>
                        <a:t>$ 3,066,372.23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765572392"/>
                  </a:ext>
                </a:extLst>
              </a:tr>
            </a:tbl>
          </a:graphicData>
        </a:graphic>
      </p:graphicFrame>
      <p:sp>
        <p:nvSpPr>
          <p:cNvPr id="3" name="Slide Number Placeholder 2">
            <a:extLst>
              <a:ext uri="{FF2B5EF4-FFF2-40B4-BE49-F238E27FC236}">
                <a16:creationId xmlns:a16="http://schemas.microsoft.com/office/drawing/2014/main" id="{688E2658-A407-4543-99D2-EF5F71C47B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84</a:t>
            </a:fld>
            <a:endParaRPr lang="en"/>
          </a:p>
        </p:txBody>
      </p:sp>
    </p:spTree>
    <p:extLst>
      <p:ext uri="{BB962C8B-B14F-4D97-AF65-F5344CB8AC3E}">
        <p14:creationId xmlns:p14="http://schemas.microsoft.com/office/powerpoint/2010/main" val="1896914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4B64-95C1-450D-B5E1-031944704AE8}"/>
              </a:ext>
            </a:extLst>
          </p:cNvPr>
          <p:cNvSpPr>
            <a:spLocks noGrp="1"/>
          </p:cNvSpPr>
          <p:nvPr>
            <p:ph type="title"/>
          </p:nvPr>
        </p:nvSpPr>
        <p:spPr/>
        <p:txBody>
          <a:bodyPr/>
          <a:lstStyle/>
          <a:p>
            <a:r>
              <a:rPr lang="en-US"/>
              <a:t>Learning Recovery</a:t>
            </a:r>
          </a:p>
        </p:txBody>
      </p:sp>
      <p:graphicFrame>
        <p:nvGraphicFramePr>
          <p:cNvPr id="5" name="Table 4">
            <a:extLst>
              <a:ext uri="{FF2B5EF4-FFF2-40B4-BE49-F238E27FC236}">
                <a16:creationId xmlns:a16="http://schemas.microsoft.com/office/drawing/2014/main" id="{752DB386-DD20-41B1-9DA7-52AE1248EDDE}"/>
              </a:ext>
            </a:extLst>
          </p:cNvPr>
          <p:cNvGraphicFramePr>
            <a:graphicFrameLocks noGrp="1"/>
          </p:cNvGraphicFramePr>
          <p:nvPr>
            <p:extLst>
              <p:ext uri="{D42A27DB-BD31-4B8C-83A1-F6EECF244321}">
                <p14:modId xmlns:p14="http://schemas.microsoft.com/office/powerpoint/2010/main" val="3532533405"/>
              </p:ext>
            </p:extLst>
          </p:nvPr>
        </p:nvGraphicFramePr>
        <p:xfrm>
          <a:off x="229914" y="1440793"/>
          <a:ext cx="8763000" cy="3221990"/>
        </p:xfrm>
        <a:graphic>
          <a:graphicData uri="http://schemas.openxmlformats.org/drawingml/2006/table">
            <a:tbl>
              <a:tblPr firstRow="1" bandRow="1">
                <a:tableStyleId>{04F4368D-BC9D-4793-A5D6-9C6275319D69}</a:tableStyleId>
              </a:tblPr>
              <a:tblGrid>
                <a:gridCol w="6896100">
                  <a:extLst>
                    <a:ext uri="{9D8B030D-6E8A-4147-A177-3AD203B41FA5}">
                      <a16:colId xmlns:a16="http://schemas.microsoft.com/office/drawing/2014/main" val="2799612930"/>
                    </a:ext>
                  </a:extLst>
                </a:gridCol>
                <a:gridCol w="1866900">
                  <a:extLst>
                    <a:ext uri="{9D8B030D-6E8A-4147-A177-3AD203B41FA5}">
                      <a16:colId xmlns:a16="http://schemas.microsoft.com/office/drawing/2014/main" val="2977848396"/>
                    </a:ext>
                  </a:extLst>
                </a:gridCol>
              </a:tblGrid>
              <a:tr h="622300">
                <a:tc>
                  <a:txBody>
                    <a:bodyPr/>
                    <a:lstStyle/>
                    <a:p>
                      <a:pPr fontAlgn="ctr"/>
                      <a:r>
                        <a:rPr lang="en-US" sz="1400">
                          <a:effectLst/>
                          <a:latin typeface="Merriweather"/>
                        </a:rPr>
                        <a:t>Afterschool and Saturday tutorials  to provide CTE students  the opportunity to receive  Industry-Based Certifications.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$ 274,724.45</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173680909"/>
                  </a:ext>
                </a:extLst>
              </a:tr>
              <a:tr h="660400">
                <a:tc>
                  <a:txBody>
                    <a:bodyPr/>
                    <a:lstStyle/>
                    <a:p>
                      <a:pPr fontAlgn="ctr"/>
                      <a:r>
                        <a:rPr lang="en-US" sz="1400">
                          <a:effectLst/>
                          <a:latin typeface="Merriweather"/>
                        </a:rPr>
                        <a:t>Purchase CTE Certification Kits to allow CTE students the opportunity to receive Industry-Based Certifications.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$ 300,000.00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998066345"/>
                  </a:ext>
                </a:extLst>
              </a:tr>
              <a:tr h="711200">
                <a:tc>
                  <a:txBody>
                    <a:bodyPr/>
                    <a:lstStyle/>
                    <a:p>
                      <a:pPr fontAlgn="ctr"/>
                      <a:r>
                        <a:rPr lang="en-US" sz="1400" dirty="0">
                          <a:effectLst/>
                          <a:latin typeface="Merriweather"/>
                        </a:rPr>
                        <a:t>Middle Schools College Board Pre-AP Springboard Materials /Resources for Curriculum Project: Purchase supplemental College Board’s Springboard Resources to Prepare 6th through 8th Advanced Grade Students to Succeed at College-Level Work.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$ 114,527.31</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236818925"/>
                  </a:ext>
                </a:extLst>
              </a:tr>
              <a:tr h="800100">
                <a:tc>
                  <a:txBody>
                    <a:bodyPr/>
                    <a:lstStyle/>
                    <a:p>
                      <a:pPr fontAlgn="ctr"/>
                      <a:r>
                        <a:rPr lang="en-US" sz="1400" dirty="0">
                          <a:effectLst/>
                          <a:latin typeface="Merriweather"/>
                        </a:rPr>
                        <a:t>High Schools College Board Pre-AP Materials/Resources and Springboard Curriculum for Curriculum Project: </a:t>
                      </a:r>
                      <a:r>
                        <a:rPr lang="en-US" sz="1400">
                          <a:effectLst/>
                          <a:latin typeface="Merriweather"/>
                        </a:rPr>
                        <a:t>to prepare eighth through twelfth grade students to succeed at college-level work.  The Pre-AP supplemental </a:t>
                      </a:r>
                      <a:r>
                        <a:rPr lang="en-US" sz="1400" dirty="0">
                          <a:effectLst/>
                          <a:latin typeface="Merriweather"/>
                        </a:rPr>
                        <a:t>curriculum includes student and teacher editions, a website license to Springboard Digital in ELA and Math at the high school level.</a:t>
                      </a:r>
                      <a:endParaRPr lang="en-US" sz="140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$ 164,036.92</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46943044"/>
                  </a:ext>
                </a:extLst>
              </a:tr>
            </a:tbl>
          </a:graphicData>
        </a:graphic>
      </p:graphicFrame>
      <p:sp>
        <p:nvSpPr>
          <p:cNvPr id="3" name="Slide Number Placeholder 2">
            <a:extLst>
              <a:ext uri="{FF2B5EF4-FFF2-40B4-BE49-F238E27FC236}">
                <a16:creationId xmlns:a16="http://schemas.microsoft.com/office/drawing/2014/main" id="{71C9787F-D7E2-3E43-AC74-79CDADDC549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85</a:t>
            </a:fld>
            <a:endParaRPr lang="en"/>
          </a:p>
        </p:txBody>
      </p:sp>
    </p:spTree>
    <p:extLst>
      <p:ext uri="{BB962C8B-B14F-4D97-AF65-F5344CB8AC3E}">
        <p14:creationId xmlns:p14="http://schemas.microsoft.com/office/powerpoint/2010/main" val="12223228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4B64-95C1-450D-B5E1-031944704AE8}"/>
              </a:ext>
            </a:extLst>
          </p:cNvPr>
          <p:cNvSpPr>
            <a:spLocks noGrp="1"/>
          </p:cNvSpPr>
          <p:nvPr>
            <p:ph type="title"/>
          </p:nvPr>
        </p:nvSpPr>
        <p:spPr/>
        <p:txBody>
          <a:bodyPr/>
          <a:lstStyle/>
          <a:p>
            <a:r>
              <a:rPr lang="en-US"/>
              <a:t>Learning Recovery</a:t>
            </a:r>
          </a:p>
        </p:txBody>
      </p:sp>
      <p:graphicFrame>
        <p:nvGraphicFramePr>
          <p:cNvPr id="4" name="Table 3">
            <a:extLst>
              <a:ext uri="{FF2B5EF4-FFF2-40B4-BE49-F238E27FC236}">
                <a16:creationId xmlns:a16="http://schemas.microsoft.com/office/drawing/2014/main" id="{09143058-45F7-421A-BD05-1B73C339BEA0}"/>
              </a:ext>
            </a:extLst>
          </p:cNvPr>
          <p:cNvGraphicFramePr>
            <a:graphicFrameLocks noGrp="1"/>
          </p:cNvGraphicFramePr>
          <p:nvPr>
            <p:extLst>
              <p:ext uri="{D42A27DB-BD31-4B8C-83A1-F6EECF244321}">
                <p14:modId xmlns:p14="http://schemas.microsoft.com/office/powerpoint/2010/main" val="3270484464"/>
              </p:ext>
            </p:extLst>
          </p:nvPr>
        </p:nvGraphicFramePr>
        <p:xfrm>
          <a:off x="200354" y="1457873"/>
          <a:ext cx="8763000" cy="3521742"/>
        </p:xfrm>
        <a:graphic>
          <a:graphicData uri="http://schemas.openxmlformats.org/drawingml/2006/table">
            <a:tbl>
              <a:tblPr firstRow="1" bandRow="1">
                <a:tableStyleId>{04F4368D-BC9D-4793-A5D6-9C6275319D69}</a:tableStyleId>
              </a:tblPr>
              <a:tblGrid>
                <a:gridCol w="6896100">
                  <a:extLst>
                    <a:ext uri="{9D8B030D-6E8A-4147-A177-3AD203B41FA5}">
                      <a16:colId xmlns:a16="http://schemas.microsoft.com/office/drawing/2014/main" val="496223800"/>
                    </a:ext>
                  </a:extLst>
                </a:gridCol>
                <a:gridCol w="1866900">
                  <a:extLst>
                    <a:ext uri="{9D8B030D-6E8A-4147-A177-3AD203B41FA5}">
                      <a16:colId xmlns:a16="http://schemas.microsoft.com/office/drawing/2014/main" val="920405056"/>
                    </a:ext>
                  </a:extLst>
                </a:gridCol>
              </a:tblGrid>
              <a:tr h="901700">
                <a:tc>
                  <a:txBody>
                    <a:bodyPr/>
                    <a:lstStyle/>
                    <a:p>
                      <a:pPr fontAlgn="ctr"/>
                      <a:r>
                        <a:rPr lang="en-US" sz="1400" dirty="0">
                          <a:effectLst/>
                          <a:latin typeface="Merriweather"/>
                        </a:rPr>
                        <a:t>In-District &amp; STC Fall and Spring Saturday/Summer Robotics Camps for 3rd - 8th grade Gifted and Talented Students: provide learning opportunities that will allow students to engage in aspects of automation technologies and real-life robotics technology.  These enrichment camps will be offered to 3rd thru 8th grade students participating in the La Joya ISD Gifted and Talented Program.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$ 305,000.00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888937469"/>
                  </a:ext>
                </a:extLst>
              </a:tr>
              <a:tr h="838480">
                <a:tc>
                  <a:txBody>
                    <a:bodyPr/>
                    <a:lstStyle/>
                    <a:p>
                      <a:pPr fontAlgn="ctr"/>
                      <a:r>
                        <a:rPr lang="en-US" sz="1400" dirty="0">
                          <a:effectLst/>
                          <a:latin typeface="Merriweather"/>
                        </a:rPr>
                        <a:t> AP teacher and student stipends to compensate those students and teachers of record that accomplished the goal of passing or having students pass the nationally recognized College Board AP Exam with a 3 or better.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$ 70,000.00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156246260"/>
                  </a:ext>
                </a:extLst>
              </a:tr>
              <a:tr h="771277">
                <a:tc>
                  <a:txBody>
                    <a:bodyPr/>
                    <a:lstStyle/>
                    <a:p>
                      <a:pPr fontAlgn="ctr"/>
                      <a:r>
                        <a:rPr lang="en-US" sz="1400" dirty="0">
                          <a:effectLst/>
                          <a:latin typeface="Merriweather"/>
                        </a:rPr>
                        <a:t>College Equipped Readiness Too (CERT):  Provide individualized remedial lessons ensure that struggling students get the support they need either during the school day or during after-school hours.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$ 99,187.50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4215585906"/>
                  </a:ext>
                </a:extLst>
              </a:tr>
              <a:tr h="622300">
                <a:tc>
                  <a:txBody>
                    <a:bodyPr/>
                    <a:lstStyle/>
                    <a:p>
                      <a:pPr fontAlgn="ctr"/>
                      <a:r>
                        <a:rPr lang="en-US" sz="1400" dirty="0">
                          <a:effectLst/>
                          <a:latin typeface="Merriweather"/>
                        </a:rPr>
                        <a:t>College Equipped Readiness Too (CERT) TSI Prep: Provide individualized lessons to assist with TSI.</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$ 29,124.90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024936853"/>
                  </a:ext>
                </a:extLst>
              </a:tr>
            </a:tbl>
          </a:graphicData>
        </a:graphic>
      </p:graphicFrame>
      <p:sp>
        <p:nvSpPr>
          <p:cNvPr id="3" name="Slide Number Placeholder 2">
            <a:extLst>
              <a:ext uri="{FF2B5EF4-FFF2-40B4-BE49-F238E27FC236}">
                <a16:creationId xmlns:a16="http://schemas.microsoft.com/office/drawing/2014/main" id="{5452AC82-50BE-C242-A86A-5CCFE658EF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86</a:t>
            </a:fld>
            <a:endParaRPr lang="en"/>
          </a:p>
        </p:txBody>
      </p:sp>
    </p:spTree>
    <p:extLst>
      <p:ext uri="{BB962C8B-B14F-4D97-AF65-F5344CB8AC3E}">
        <p14:creationId xmlns:p14="http://schemas.microsoft.com/office/powerpoint/2010/main" val="190123650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4B64-95C1-450D-B5E1-031944704AE8}"/>
              </a:ext>
            </a:extLst>
          </p:cNvPr>
          <p:cNvSpPr>
            <a:spLocks noGrp="1"/>
          </p:cNvSpPr>
          <p:nvPr>
            <p:ph type="title"/>
          </p:nvPr>
        </p:nvSpPr>
        <p:spPr/>
        <p:txBody>
          <a:bodyPr/>
          <a:lstStyle/>
          <a:p>
            <a:r>
              <a:rPr lang="en-US"/>
              <a:t>Learning Recovery</a:t>
            </a:r>
          </a:p>
        </p:txBody>
      </p:sp>
      <p:graphicFrame>
        <p:nvGraphicFramePr>
          <p:cNvPr id="5" name="Table 4">
            <a:extLst>
              <a:ext uri="{FF2B5EF4-FFF2-40B4-BE49-F238E27FC236}">
                <a16:creationId xmlns:a16="http://schemas.microsoft.com/office/drawing/2014/main" id="{D3E8A9E7-F502-4503-9E82-2249DF4CA267}"/>
              </a:ext>
            </a:extLst>
          </p:cNvPr>
          <p:cNvGraphicFramePr>
            <a:graphicFrameLocks noGrp="1"/>
          </p:cNvGraphicFramePr>
          <p:nvPr>
            <p:extLst>
              <p:ext uri="{D42A27DB-BD31-4B8C-83A1-F6EECF244321}">
                <p14:modId xmlns:p14="http://schemas.microsoft.com/office/powerpoint/2010/main" val="3847459280"/>
              </p:ext>
            </p:extLst>
          </p:nvPr>
        </p:nvGraphicFramePr>
        <p:xfrm>
          <a:off x="239767" y="1594506"/>
          <a:ext cx="8763000" cy="2932430"/>
        </p:xfrm>
        <a:graphic>
          <a:graphicData uri="http://schemas.openxmlformats.org/drawingml/2006/table">
            <a:tbl>
              <a:tblPr firstRow="1" bandRow="1">
                <a:tableStyleId>{04F4368D-BC9D-4793-A5D6-9C6275319D69}</a:tableStyleId>
              </a:tblPr>
              <a:tblGrid>
                <a:gridCol w="7074776">
                  <a:extLst>
                    <a:ext uri="{9D8B030D-6E8A-4147-A177-3AD203B41FA5}">
                      <a16:colId xmlns:a16="http://schemas.microsoft.com/office/drawing/2014/main" val="2770901455"/>
                    </a:ext>
                  </a:extLst>
                </a:gridCol>
                <a:gridCol w="1688224">
                  <a:extLst>
                    <a:ext uri="{9D8B030D-6E8A-4147-A177-3AD203B41FA5}">
                      <a16:colId xmlns:a16="http://schemas.microsoft.com/office/drawing/2014/main" val="1064363128"/>
                    </a:ext>
                  </a:extLst>
                </a:gridCol>
              </a:tblGrid>
              <a:tr h="800100">
                <a:tc>
                  <a:txBody>
                    <a:bodyPr/>
                    <a:lstStyle/>
                    <a:p>
                      <a:pPr fontAlgn="ctr"/>
                      <a:r>
                        <a:rPr lang="en-US" sz="1400" dirty="0">
                          <a:effectLst/>
                          <a:latin typeface="Merriweather"/>
                        </a:rPr>
                        <a:t>National Hispanic Institute (NHI): To provide a continuum of leadership opportunities and College Readiness activities that begin at the ninth grade and continue through undergraduate college studies.  NHI engages students to provide community leadership roles for the betterment of the Hispanic community.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$ 114,000.00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948616268"/>
                  </a:ext>
                </a:extLst>
              </a:tr>
              <a:tr h="647700">
                <a:tc>
                  <a:txBody>
                    <a:bodyPr/>
                    <a:lstStyle/>
                    <a:p>
                      <a:pPr fontAlgn="ctr"/>
                      <a:r>
                        <a:rPr lang="en-US" sz="1400">
                          <a:effectLst/>
                          <a:latin typeface="Merriweather"/>
                        </a:rPr>
                        <a:t>College Board PSAT/SAT: PSAT for 8th and 9th graders, SAT testing for 10th-12th grade students as part of College Readiness.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$ 145,490.00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081432344"/>
                  </a:ext>
                </a:extLst>
              </a:tr>
              <a:tr h="558800">
                <a:tc>
                  <a:txBody>
                    <a:bodyPr/>
                    <a:lstStyle/>
                    <a:p>
                      <a:pPr fontAlgn="ctr"/>
                      <a:r>
                        <a:rPr lang="en-US" sz="1400">
                          <a:effectLst/>
                          <a:latin typeface="Merriweather"/>
                        </a:rPr>
                        <a:t>21st CCLC, Cycle 10 Funding for After School Teachers: Supplement our ACE Grant to continue services and the hiring of staff.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$ 106,520.00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881974594"/>
                  </a:ext>
                </a:extLst>
              </a:tr>
              <a:tr h="558800">
                <a:tc>
                  <a:txBody>
                    <a:bodyPr/>
                    <a:lstStyle/>
                    <a:p>
                      <a:pPr fontAlgn="ctr"/>
                      <a:r>
                        <a:rPr lang="en-US" sz="1400" dirty="0">
                          <a:effectLst/>
                          <a:latin typeface="Merriweather"/>
                        </a:rPr>
                        <a:t>Professional Development- Empowering Parents: Professional development to parents in the area of literacy, mathematics, social-emotional health and technology.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$ 85,000.00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817551902"/>
                  </a:ext>
                </a:extLst>
              </a:tr>
            </a:tbl>
          </a:graphicData>
        </a:graphic>
      </p:graphicFrame>
      <p:sp>
        <p:nvSpPr>
          <p:cNvPr id="3" name="Slide Number Placeholder 2">
            <a:extLst>
              <a:ext uri="{FF2B5EF4-FFF2-40B4-BE49-F238E27FC236}">
                <a16:creationId xmlns:a16="http://schemas.microsoft.com/office/drawing/2014/main" id="{96900028-1AE6-F742-9001-12A6678F44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87</a:t>
            </a:fld>
            <a:endParaRPr lang="en"/>
          </a:p>
        </p:txBody>
      </p:sp>
    </p:spTree>
    <p:extLst>
      <p:ext uri="{BB962C8B-B14F-4D97-AF65-F5344CB8AC3E}">
        <p14:creationId xmlns:p14="http://schemas.microsoft.com/office/powerpoint/2010/main" val="119588955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4B64-95C1-450D-B5E1-031944704AE8}"/>
              </a:ext>
            </a:extLst>
          </p:cNvPr>
          <p:cNvSpPr>
            <a:spLocks noGrp="1"/>
          </p:cNvSpPr>
          <p:nvPr>
            <p:ph type="title"/>
          </p:nvPr>
        </p:nvSpPr>
        <p:spPr/>
        <p:txBody>
          <a:bodyPr/>
          <a:lstStyle/>
          <a:p>
            <a:r>
              <a:rPr lang="en-US"/>
              <a:t>Learning Recovery</a:t>
            </a:r>
          </a:p>
        </p:txBody>
      </p:sp>
      <p:graphicFrame>
        <p:nvGraphicFramePr>
          <p:cNvPr id="4" name="Table 3">
            <a:extLst>
              <a:ext uri="{FF2B5EF4-FFF2-40B4-BE49-F238E27FC236}">
                <a16:creationId xmlns:a16="http://schemas.microsoft.com/office/drawing/2014/main" id="{FE92AB33-D409-4E60-B6FE-9611C0A6AF83}"/>
              </a:ext>
            </a:extLst>
          </p:cNvPr>
          <p:cNvGraphicFramePr>
            <a:graphicFrameLocks noGrp="1"/>
          </p:cNvGraphicFramePr>
          <p:nvPr>
            <p:extLst>
              <p:ext uri="{D42A27DB-BD31-4B8C-83A1-F6EECF244321}">
                <p14:modId xmlns:p14="http://schemas.microsoft.com/office/powerpoint/2010/main" val="2448336696"/>
              </p:ext>
            </p:extLst>
          </p:nvPr>
        </p:nvGraphicFramePr>
        <p:xfrm>
          <a:off x="190500" y="1735959"/>
          <a:ext cx="8762999" cy="2201194"/>
        </p:xfrm>
        <a:graphic>
          <a:graphicData uri="http://schemas.openxmlformats.org/drawingml/2006/table">
            <a:tbl>
              <a:tblPr firstRow="1" bandRow="1">
                <a:tableStyleId>{04F4368D-BC9D-4793-A5D6-9C6275319D69}</a:tableStyleId>
              </a:tblPr>
              <a:tblGrid>
                <a:gridCol w="7084629">
                  <a:extLst>
                    <a:ext uri="{9D8B030D-6E8A-4147-A177-3AD203B41FA5}">
                      <a16:colId xmlns:a16="http://schemas.microsoft.com/office/drawing/2014/main" val="1481564766"/>
                    </a:ext>
                  </a:extLst>
                </a:gridCol>
                <a:gridCol w="1678370">
                  <a:extLst>
                    <a:ext uri="{9D8B030D-6E8A-4147-A177-3AD203B41FA5}">
                      <a16:colId xmlns:a16="http://schemas.microsoft.com/office/drawing/2014/main" val="463303253"/>
                    </a:ext>
                  </a:extLst>
                </a:gridCol>
              </a:tblGrid>
              <a:tr h="558800">
                <a:tc>
                  <a:txBody>
                    <a:bodyPr/>
                    <a:lstStyle/>
                    <a:p>
                      <a:pPr fontAlgn="ctr"/>
                      <a:r>
                        <a:rPr lang="en-US" sz="1400">
                          <a:effectLst/>
                          <a:latin typeface="Merriweather"/>
                        </a:rPr>
                        <a:t>Partner with Advice Texas College Advisors to support college readiness activities and initiatives for the Early College High Schools, West Academy and CCC.</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$ 150,000.00</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774337630"/>
                  </a:ext>
                </a:extLst>
              </a:tr>
              <a:tr h="723900">
                <a:tc>
                  <a:txBody>
                    <a:bodyPr/>
                    <a:lstStyle/>
                    <a:p>
                      <a:pPr fontAlgn="ctr"/>
                      <a:r>
                        <a:rPr lang="en-US" sz="1400">
                          <a:effectLst/>
                          <a:latin typeface="Merriweather"/>
                        </a:rPr>
                        <a:t>College Campus visits for district students to improve the college culture in the district as well as enrichment experiences.   </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125,000.00</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119531293"/>
                  </a:ext>
                </a:extLst>
              </a:tr>
              <a:tr h="827689">
                <a:tc>
                  <a:txBody>
                    <a:bodyPr/>
                    <a:lstStyle/>
                    <a:p>
                      <a:pPr fontAlgn="ctr"/>
                      <a:r>
                        <a:rPr lang="en-US" sz="1400">
                          <a:effectLst/>
                          <a:latin typeface="Merriweather"/>
                        </a:rPr>
                        <a:t>Hire consultants to provide dropout prevention interventions for one-on-one support for students that </a:t>
                      </a:r>
                      <a:r>
                        <a:rPr lang="en-US" sz="1400" dirty="0">
                          <a:effectLst/>
                          <a:latin typeface="Merriweather"/>
                        </a:rPr>
                        <a:t>are behind in credits.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120,750.00</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349154828"/>
                  </a:ext>
                </a:extLst>
              </a:tr>
            </a:tbl>
          </a:graphicData>
        </a:graphic>
      </p:graphicFrame>
      <p:sp>
        <p:nvSpPr>
          <p:cNvPr id="3" name="Slide Number Placeholder 2">
            <a:extLst>
              <a:ext uri="{FF2B5EF4-FFF2-40B4-BE49-F238E27FC236}">
                <a16:creationId xmlns:a16="http://schemas.microsoft.com/office/drawing/2014/main" id="{EF5B7169-D51A-4D41-A119-112202ED37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88</a:t>
            </a:fld>
            <a:endParaRPr lang="en"/>
          </a:p>
        </p:txBody>
      </p:sp>
    </p:spTree>
    <p:extLst>
      <p:ext uri="{BB962C8B-B14F-4D97-AF65-F5344CB8AC3E}">
        <p14:creationId xmlns:p14="http://schemas.microsoft.com/office/powerpoint/2010/main" val="38459050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4B64-95C1-450D-B5E1-031944704AE8}"/>
              </a:ext>
            </a:extLst>
          </p:cNvPr>
          <p:cNvSpPr>
            <a:spLocks noGrp="1"/>
          </p:cNvSpPr>
          <p:nvPr>
            <p:ph type="title"/>
          </p:nvPr>
        </p:nvSpPr>
        <p:spPr/>
        <p:txBody>
          <a:bodyPr/>
          <a:lstStyle/>
          <a:p>
            <a:r>
              <a:rPr lang="en-US"/>
              <a:t>Learning Recovery</a:t>
            </a:r>
          </a:p>
        </p:txBody>
      </p:sp>
      <p:graphicFrame>
        <p:nvGraphicFramePr>
          <p:cNvPr id="5" name="Table 4">
            <a:extLst>
              <a:ext uri="{FF2B5EF4-FFF2-40B4-BE49-F238E27FC236}">
                <a16:creationId xmlns:a16="http://schemas.microsoft.com/office/drawing/2014/main" id="{2F6E4EE6-F985-4675-AC92-B73D11B0BB14}"/>
              </a:ext>
            </a:extLst>
          </p:cNvPr>
          <p:cNvGraphicFramePr>
            <a:graphicFrameLocks noGrp="1"/>
          </p:cNvGraphicFramePr>
          <p:nvPr>
            <p:extLst>
              <p:ext uri="{D42A27DB-BD31-4B8C-83A1-F6EECF244321}">
                <p14:modId xmlns:p14="http://schemas.microsoft.com/office/powerpoint/2010/main" val="2854866464"/>
              </p:ext>
            </p:extLst>
          </p:nvPr>
        </p:nvGraphicFramePr>
        <p:xfrm>
          <a:off x="239767" y="1739900"/>
          <a:ext cx="8763000" cy="2235200"/>
        </p:xfrm>
        <a:graphic>
          <a:graphicData uri="http://schemas.openxmlformats.org/drawingml/2006/table">
            <a:tbl>
              <a:tblPr firstRow="1" bandRow="1">
                <a:tableStyleId>{04F4368D-BC9D-4793-A5D6-9C6275319D69}</a:tableStyleId>
              </a:tblPr>
              <a:tblGrid>
                <a:gridCol w="6896100">
                  <a:extLst>
                    <a:ext uri="{9D8B030D-6E8A-4147-A177-3AD203B41FA5}">
                      <a16:colId xmlns:a16="http://schemas.microsoft.com/office/drawing/2014/main" val="3120708820"/>
                    </a:ext>
                  </a:extLst>
                </a:gridCol>
                <a:gridCol w="1866900">
                  <a:extLst>
                    <a:ext uri="{9D8B030D-6E8A-4147-A177-3AD203B41FA5}">
                      <a16:colId xmlns:a16="http://schemas.microsoft.com/office/drawing/2014/main" val="1666638928"/>
                    </a:ext>
                  </a:extLst>
                </a:gridCol>
              </a:tblGrid>
              <a:tr h="558800">
                <a:tc>
                  <a:txBody>
                    <a:bodyPr/>
                    <a:lstStyle/>
                    <a:p>
                      <a:pPr fontAlgn="ctr"/>
                      <a:r>
                        <a:rPr lang="en-US" sz="1400" dirty="0">
                          <a:effectLst/>
                          <a:latin typeface="Merriweather"/>
                        </a:rPr>
                        <a:t>Literacy Resources for Implementation of Reading Academy: Materials and supplies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$ 612,500.00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590628413"/>
                  </a:ext>
                </a:extLst>
              </a:tr>
              <a:tr h="558800">
                <a:tc>
                  <a:txBody>
                    <a:bodyPr/>
                    <a:lstStyle/>
                    <a:p>
                      <a:pPr fontAlgn="ctr"/>
                      <a:r>
                        <a:rPr lang="en-US" sz="1400" dirty="0">
                          <a:effectLst/>
                          <a:latin typeface="Merriweather"/>
                        </a:rPr>
                        <a:t>Math Resources for Elementary: Equipment and supplies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690,500.00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044026759"/>
                  </a:ext>
                </a:extLst>
              </a:tr>
              <a:tr h="558800">
                <a:tc>
                  <a:txBody>
                    <a:bodyPr/>
                    <a:lstStyle/>
                    <a:p>
                      <a:pPr fontAlgn="ctr"/>
                      <a:r>
                        <a:rPr lang="en-US" sz="1400" dirty="0">
                          <a:effectLst/>
                          <a:latin typeface="Merriweather"/>
                        </a:rPr>
                        <a:t>Science Resources for Elementary: Equipment and supplies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$ 222,000.00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4232334505"/>
                  </a:ext>
                </a:extLst>
              </a:tr>
              <a:tr h="558800">
                <a:tc>
                  <a:txBody>
                    <a:bodyPr/>
                    <a:lstStyle/>
                    <a:p>
                      <a:pPr fontAlgn="ctr"/>
                      <a:r>
                        <a:rPr lang="en-US" sz="1400" dirty="0">
                          <a:effectLst/>
                          <a:latin typeface="Merriweather"/>
                        </a:rPr>
                        <a:t>PE/Athletics Resources: Equipment and supplies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796,000.00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612743160"/>
                  </a:ext>
                </a:extLst>
              </a:tr>
            </a:tbl>
          </a:graphicData>
        </a:graphic>
      </p:graphicFrame>
      <p:sp>
        <p:nvSpPr>
          <p:cNvPr id="3" name="Slide Number Placeholder 2">
            <a:extLst>
              <a:ext uri="{FF2B5EF4-FFF2-40B4-BE49-F238E27FC236}">
                <a16:creationId xmlns:a16="http://schemas.microsoft.com/office/drawing/2014/main" id="{F6CBC894-5108-4844-99AA-60873500EA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89</a:t>
            </a:fld>
            <a:endParaRPr lang="en"/>
          </a:p>
        </p:txBody>
      </p:sp>
    </p:spTree>
    <p:extLst>
      <p:ext uri="{BB962C8B-B14F-4D97-AF65-F5344CB8AC3E}">
        <p14:creationId xmlns:p14="http://schemas.microsoft.com/office/powerpoint/2010/main" val="313638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RSSP Project Set Up</a:t>
            </a:r>
            <a:endParaRPr dirty="0"/>
          </a:p>
        </p:txBody>
      </p:sp>
      <p:graphicFrame>
        <p:nvGraphicFramePr>
          <p:cNvPr id="147" name="Google Shape;147;p24"/>
          <p:cNvGraphicFramePr/>
          <p:nvPr>
            <p:extLst>
              <p:ext uri="{D42A27DB-BD31-4B8C-83A1-F6EECF244321}">
                <p14:modId xmlns:p14="http://schemas.microsoft.com/office/powerpoint/2010/main" val="2498093835"/>
              </p:ext>
            </p:extLst>
          </p:nvPr>
        </p:nvGraphicFramePr>
        <p:xfrm>
          <a:off x="771100" y="1798703"/>
          <a:ext cx="7826525" cy="3090592"/>
        </p:xfrm>
        <a:graphic>
          <a:graphicData uri="http://schemas.openxmlformats.org/drawingml/2006/table">
            <a:tbl>
              <a:tblPr>
                <a:noFill/>
                <a:tableStyleId>{0EC3A6B8-E0C7-4096-BEB1-255010F27680}</a:tableStyleId>
              </a:tblPr>
              <a:tblGrid>
                <a:gridCol w="3085700">
                  <a:extLst>
                    <a:ext uri="{9D8B030D-6E8A-4147-A177-3AD203B41FA5}">
                      <a16:colId xmlns:a16="http://schemas.microsoft.com/office/drawing/2014/main" val="20000"/>
                    </a:ext>
                  </a:extLst>
                </a:gridCol>
                <a:gridCol w="4740825">
                  <a:extLst>
                    <a:ext uri="{9D8B030D-6E8A-4147-A177-3AD203B41FA5}">
                      <a16:colId xmlns:a16="http://schemas.microsoft.com/office/drawing/2014/main" val="20001"/>
                    </a:ext>
                  </a:extLst>
                </a:gridCol>
              </a:tblGrid>
              <a:tr h="2105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Phase</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Essential Question</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666666"/>
                    </a:solidFill>
                  </a:tcPr>
                </a:tc>
                <a:extLst>
                  <a:ext uri="{0D108BD9-81ED-4DB2-BD59-A6C34878D82A}">
                    <a16:rowId xmlns:a16="http://schemas.microsoft.com/office/drawing/2014/main" val="10000"/>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0. Project Set Up</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000000"/>
                    </a:solidFill>
                  </a:tcPr>
                </a:tc>
                <a:tc>
                  <a:txBody>
                    <a:bodyPr/>
                    <a:lstStyle/>
                    <a:p>
                      <a:pPr marL="0" lvl="0" indent="0" algn="ctr" rtl="0">
                        <a:lnSpc>
                          <a:spcPct val="115000"/>
                        </a:lnSpc>
                        <a:spcBef>
                          <a:spcPts val="0"/>
                        </a:spcBef>
                        <a:spcAft>
                          <a:spcPts val="0"/>
                        </a:spcAft>
                        <a:buNone/>
                      </a:pPr>
                      <a:r>
                        <a:rPr lang="en" sz="1200" dirty="0">
                          <a:latin typeface="Barlow"/>
                          <a:ea typeface="Barlow"/>
                          <a:cs typeface="Barlow"/>
                          <a:sym typeface="Barlow"/>
                        </a:rPr>
                        <a:t>How will we organize ourselves to do this work?</a:t>
                      </a:r>
                      <a:endParaRPr sz="1200" dirty="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1. Analyze Student Data</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285F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the data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2. Understand Stakeholder Needs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EA4335"/>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community telling us?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3. Make Key Decisions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BBC04"/>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is our high level plan to address our community's needs over the next 12-18 months?</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4. Identify Short Term Actions</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34A853"/>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What needs to happen in the next 1-2 months to make this plan possible?</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8600">
                <a:tc>
                  <a:txBody>
                    <a:bodyPr/>
                    <a:lstStyle/>
                    <a:p>
                      <a:pPr marL="0" lvl="0" indent="0" algn="ctr" rtl="0">
                        <a:lnSpc>
                          <a:spcPct val="115000"/>
                        </a:lnSpc>
                        <a:spcBef>
                          <a:spcPts val="0"/>
                        </a:spcBef>
                        <a:spcAft>
                          <a:spcPts val="0"/>
                        </a:spcAft>
                        <a:buNone/>
                      </a:pPr>
                      <a:r>
                        <a:rPr lang="en" sz="1200">
                          <a:solidFill>
                            <a:srgbClr val="FFFFFF"/>
                          </a:solidFill>
                          <a:latin typeface="Barlow"/>
                          <a:ea typeface="Barlow"/>
                          <a:cs typeface="Barlow"/>
                          <a:sym typeface="Barlow"/>
                        </a:rPr>
                        <a:t>5. Align to Other Work</a:t>
                      </a:r>
                      <a:endParaRPr sz="1200">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46BDC6"/>
                    </a:solidFill>
                  </a:tcPr>
                </a:tc>
                <a:tc>
                  <a:txBody>
                    <a:bodyPr/>
                    <a:lstStyle/>
                    <a:p>
                      <a:pPr marL="0" lvl="0" indent="0" algn="ctr" rtl="0">
                        <a:lnSpc>
                          <a:spcPct val="115000"/>
                        </a:lnSpc>
                        <a:spcBef>
                          <a:spcPts val="0"/>
                        </a:spcBef>
                        <a:spcAft>
                          <a:spcPts val="0"/>
                        </a:spcAft>
                        <a:buNone/>
                      </a:pPr>
                      <a:r>
                        <a:rPr lang="en" sz="1200">
                          <a:latin typeface="Barlow"/>
                          <a:ea typeface="Barlow"/>
                          <a:cs typeface="Barlow"/>
                          <a:sym typeface="Barlow"/>
                        </a:rPr>
                        <a:t>How does our Recovery and Acceleration plan connect to other work in our LEA?</a:t>
                      </a:r>
                      <a:endParaRPr sz="120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8600">
                <a:tc>
                  <a:txBody>
                    <a:bodyPr/>
                    <a:lstStyle/>
                    <a:p>
                      <a:pPr marL="0" lvl="0" indent="0" algn="ctr" rtl="0">
                        <a:lnSpc>
                          <a:spcPct val="115000"/>
                        </a:lnSpc>
                        <a:spcBef>
                          <a:spcPts val="0"/>
                        </a:spcBef>
                        <a:spcAft>
                          <a:spcPts val="0"/>
                        </a:spcAft>
                        <a:buNone/>
                      </a:pPr>
                      <a:r>
                        <a:rPr lang="en" sz="1200" b="1">
                          <a:solidFill>
                            <a:srgbClr val="FFFFFF"/>
                          </a:solidFill>
                          <a:latin typeface="Barlow"/>
                          <a:ea typeface="Barlow"/>
                          <a:cs typeface="Barlow"/>
                          <a:sym typeface="Barlow"/>
                        </a:rPr>
                        <a:t>6. Share Plan with Community</a:t>
                      </a:r>
                      <a:endParaRPr sz="1200" b="1">
                        <a:solidFill>
                          <a:srgbClr val="FFFFFF"/>
                        </a:solidFill>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solidFill>
                      <a:srgbClr val="FF6D01"/>
                    </a:solidFill>
                  </a:tcPr>
                </a:tc>
                <a:tc>
                  <a:txBody>
                    <a:bodyPr/>
                    <a:lstStyle/>
                    <a:p>
                      <a:pPr marL="0" lvl="0" indent="0" algn="ctr" rtl="0">
                        <a:lnSpc>
                          <a:spcPct val="115000"/>
                        </a:lnSpc>
                        <a:spcBef>
                          <a:spcPts val="0"/>
                        </a:spcBef>
                        <a:spcAft>
                          <a:spcPts val="0"/>
                        </a:spcAft>
                        <a:buNone/>
                      </a:pPr>
                      <a:r>
                        <a:rPr lang="en" sz="1200" b="1" dirty="0">
                          <a:latin typeface="Barlow"/>
                          <a:ea typeface="Barlow"/>
                          <a:cs typeface="Barlow"/>
                          <a:sym typeface="Barlow"/>
                        </a:rPr>
                        <a:t>What have we decided and why?</a:t>
                      </a:r>
                      <a:endParaRPr sz="1200" b="1" dirty="0">
                        <a:latin typeface="Barlow"/>
                        <a:ea typeface="Barlow"/>
                        <a:cs typeface="Barlow"/>
                        <a:sym typeface="Barlow"/>
                      </a:endParaRPr>
                    </a:p>
                  </a:txBody>
                  <a:tcPr marL="28575" marR="28575" marT="19050" marB="19050" anchor="ctr">
                    <a:lnL w="11900" cap="flat" cmpd="sng">
                      <a:solidFill>
                        <a:srgbClr val="000000"/>
                      </a:solidFill>
                      <a:prstDash val="solid"/>
                      <a:round/>
                      <a:headEnd type="none" w="sm" len="sm"/>
                      <a:tailEnd type="none" w="sm" len="sm"/>
                    </a:lnL>
                    <a:lnR w="11900" cap="flat" cmpd="sng">
                      <a:solidFill>
                        <a:srgbClr val="000000"/>
                      </a:solidFill>
                      <a:prstDash val="solid"/>
                      <a:round/>
                      <a:headEnd type="none" w="sm" len="sm"/>
                      <a:tailEnd type="none" w="sm" len="sm"/>
                    </a:lnR>
                    <a:lnT w="11900" cap="flat" cmpd="sng">
                      <a:solidFill>
                        <a:srgbClr val="000000"/>
                      </a:solidFill>
                      <a:prstDash val="solid"/>
                      <a:round/>
                      <a:headEnd type="none" w="sm" len="sm"/>
                      <a:tailEnd type="none" w="sm" len="sm"/>
                    </a:lnT>
                    <a:lnB w="119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5" name="Google Shape;342;p51">
            <a:extLst>
              <a:ext uri="{FF2B5EF4-FFF2-40B4-BE49-F238E27FC236}">
                <a16:creationId xmlns:a16="http://schemas.microsoft.com/office/drawing/2014/main" id="{5C3B3EBC-1285-6C4C-B4AA-8CAA20186865}"/>
              </a:ext>
            </a:extLst>
          </p:cNvPr>
          <p:cNvSpPr/>
          <p:nvPr/>
        </p:nvSpPr>
        <p:spPr>
          <a:xfrm>
            <a:off x="72375" y="2024895"/>
            <a:ext cx="646500" cy="382500"/>
          </a:xfrm>
          <a:prstGeom prst="homePlate">
            <a:avLst>
              <a:gd name="adj" fmla="val 50000"/>
            </a:avLst>
          </a:prstGeom>
          <a:solidFill>
            <a:srgbClr val="F4C505"/>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a16="http://schemas.microsoft.com/office/drawing/2014/main" id="{FC042D51-736C-C348-82F8-E05B589A2B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17317159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B38E-D6D4-446B-AC0A-119610E80C16}"/>
              </a:ext>
            </a:extLst>
          </p:cNvPr>
          <p:cNvSpPr>
            <a:spLocks noGrp="1"/>
          </p:cNvSpPr>
          <p:nvPr>
            <p:ph type="title"/>
          </p:nvPr>
        </p:nvSpPr>
        <p:spPr/>
        <p:txBody>
          <a:bodyPr/>
          <a:lstStyle/>
          <a:p>
            <a:r>
              <a:rPr lang="en-US" dirty="0"/>
              <a:t>Technology </a:t>
            </a:r>
          </a:p>
        </p:txBody>
      </p:sp>
      <p:graphicFrame>
        <p:nvGraphicFramePr>
          <p:cNvPr id="4" name="Table 3">
            <a:extLst>
              <a:ext uri="{FF2B5EF4-FFF2-40B4-BE49-F238E27FC236}">
                <a16:creationId xmlns:a16="http://schemas.microsoft.com/office/drawing/2014/main" id="{B4FEFABB-A58B-4995-813B-9C861720C5E7}"/>
              </a:ext>
            </a:extLst>
          </p:cNvPr>
          <p:cNvGraphicFramePr>
            <a:graphicFrameLocks noGrp="1"/>
          </p:cNvGraphicFramePr>
          <p:nvPr>
            <p:extLst>
              <p:ext uri="{D42A27DB-BD31-4B8C-83A1-F6EECF244321}">
                <p14:modId xmlns:p14="http://schemas.microsoft.com/office/powerpoint/2010/main" val="1274109049"/>
              </p:ext>
            </p:extLst>
          </p:nvPr>
        </p:nvGraphicFramePr>
        <p:xfrm>
          <a:off x="160938" y="1397876"/>
          <a:ext cx="8762990" cy="3478266"/>
        </p:xfrm>
        <a:graphic>
          <a:graphicData uri="http://schemas.openxmlformats.org/drawingml/2006/table">
            <a:tbl>
              <a:tblPr firstRow="1" bandRow="1">
                <a:tableStyleId>{04F4368D-BC9D-4793-A5D6-9C6275319D69}</a:tableStyleId>
              </a:tblPr>
              <a:tblGrid>
                <a:gridCol w="7183163">
                  <a:extLst>
                    <a:ext uri="{9D8B030D-6E8A-4147-A177-3AD203B41FA5}">
                      <a16:colId xmlns:a16="http://schemas.microsoft.com/office/drawing/2014/main" val="2700475920"/>
                    </a:ext>
                  </a:extLst>
                </a:gridCol>
                <a:gridCol w="1579827">
                  <a:extLst>
                    <a:ext uri="{9D8B030D-6E8A-4147-A177-3AD203B41FA5}">
                      <a16:colId xmlns:a16="http://schemas.microsoft.com/office/drawing/2014/main" val="1444254753"/>
                    </a:ext>
                  </a:extLst>
                </a:gridCol>
              </a:tblGrid>
              <a:tr h="1606112">
                <a:tc>
                  <a:txBody>
                    <a:bodyPr/>
                    <a:lstStyle/>
                    <a:p>
                      <a:pPr fontAlgn="ctr"/>
                      <a:r>
                        <a:rPr lang="en-US" sz="1400" dirty="0">
                          <a:effectLst/>
                          <a:latin typeface="Merriweather"/>
                        </a:rPr>
                        <a:t>Instructional Technology: To assist with learning recovery, La Joya ISD will ensure students and teachers are fully equipped with the latest technology to facilitate the delivery of instruction, maximize learning and increase student engagement. The instructional tools will also help students build essential 21st-century skills, provide our students easy-access to information, accelerated learning, and blended learning opportunities to practice what they learn independently.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$ 14,790,730.31</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123727844"/>
                  </a:ext>
                </a:extLst>
              </a:tr>
              <a:tr h="1202120">
                <a:tc>
                  <a:txBody>
                    <a:bodyPr/>
                    <a:lstStyle/>
                    <a:p>
                      <a:pPr fontAlgn="ctr"/>
                      <a:r>
                        <a:rPr lang="en-US" sz="1400" dirty="0">
                          <a:effectLst/>
                          <a:latin typeface="Merriweather"/>
                        </a:rPr>
                        <a:t>Upgrade our Network Operation Center (NOC), internet bandwidth and Infrastructure to meet the increased bandwidth demand due to the streaming of lessons for online learning, hybrid / concurrent instruction, online testing as well as the increased number of mobile devices used by students. The NOC upgrade will ensure that there is a reliable and robust internet connection districtwide.</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$ 1,461,180.00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668279407"/>
                  </a:ext>
                </a:extLst>
              </a:tr>
              <a:tr h="670034">
                <a:tc>
                  <a:txBody>
                    <a:bodyPr/>
                    <a:lstStyle/>
                    <a:p>
                      <a:pPr fontAlgn="ctr"/>
                      <a:r>
                        <a:rPr lang="en-US" sz="1400" dirty="0">
                          <a:effectLst/>
                          <a:latin typeface="Merriweather"/>
                        </a:rPr>
                        <a:t>Cyber Security Protection:  To enhance cyber security protection against cyber threats due to the increased use of online/web services and resources.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$ 148,000.00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09040362"/>
                  </a:ext>
                </a:extLst>
              </a:tr>
            </a:tbl>
          </a:graphicData>
        </a:graphic>
      </p:graphicFrame>
      <p:sp>
        <p:nvSpPr>
          <p:cNvPr id="3" name="Slide Number Placeholder 2">
            <a:extLst>
              <a:ext uri="{FF2B5EF4-FFF2-40B4-BE49-F238E27FC236}">
                <a16:creationId xmlns:a16="http://schemas.microsoft.com/office/drawing/2014/main" id="{0B9E3769-3261-E54D-80D4-DEEC24B72E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90</a:t>
            </a:fld>
            <a:endParaRPr lang="en"/>
          </a:p>
        </p:txBody>
      </p:sp>
    </p:spTree>
    <p:extLst>
      <p:ext uri="{BB962C8B-B14F-4D97-AF65-F5344CB8AC3E}">
        <p14:creationId xmlns:p14="http://schemas.microsoft.com/office/powerpoint/2010/main" val="22709853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B38E-D6D4-446B-AC0A-119610E80C16}"/>
              </a:ext>
            </a:extLst>
          </p:cNvPr>
          <p:cNvSpPr>
            <a:spLocks noGrp="1"/>
          </p:cNvSpPr>
          <p:nvPr>
            <p:ph type="title"/>
          </p:nvPr>
        </p:nvSpPr>
        <p:spPr/>
        <p:txBody>
          <a:bodyPr/>
          <a:lstStyle/>
          <a:p>
            <a:r>
              <a:rPr lang="en-US" dirty="0"/>
              <a:t>Technology </a:t>
            </a:r>
          </a:p>
        </p:txBody>
      </p:sp>
      <p:graphicFrame>
        <p:nvGraphicFramePr>
          <p:cNvPr id="5" name="Table 4">
            <a:extLst>
              <a:ext uri="{FF2B5EF4-FFF2-40B4-BE49-F238E27FC236}">
                <a16:creationId xmlns:a16="http://schemas.microsoft.com/office/drawing/2014/main" id="{C95CEF5F-FF6C-4999-9CDF-8D0DAFD92DB9}"/>
              </a:ext>
            </a:extLst>
          </p:cNvPr>
          <p:cNvGraphicFramePr>
            <a:graphicFrameLocks noGrp="1"/>
          </p:cNvGraphicFramePr>
          <p:nvPr>
            <p:extLst>
              <p:ext uri="{D42A27DB-BD31-4B8C-83A1-F6EECF244321}">
                <p14:modId xmlns:p14="http://schemas.microsoft.com/office/powerpoint/2010/main" val="2197871650"/>
              </p:ext>
            </p:extLst>
          </p:nvPr>
        </p:nvGraphicFramePr>
        <p:xfrm>
          <a:off x="259475" y="1530569"/>
          <a:ext cx="8762998" cy="2985593"/>
        </p:xfrm>
        <a:graphic>
          <a:graphicData uri="http://schemas.openxmlformats.org/drawingml/2006/table">
            <a:tbl>
              <a:tblPr firstRow="1" bandRow="1">
                <a:tableStyleId>{04F4368D-BC9D-4793-A5D6-9C6275319D69}</a:tableStyleId>
              </a:tblPr>
              <a:tblGrid>
                <a:gridCol w="7202870">
                  <a:extLst>
                    <a:ext uri="{9D8B030D-6E8A-4147-A177-3AD203B41FA5}">
                      <a16:colId xmlns:a16="http://schemas.microsoft.com/office/drawing/2014/main" val="3294155392"/>
                    </a:ext>
                  </a:extLst>
                </a:gridCol>
                <a:gridCol w="1560128">
                  <a:extLst>
                    <a:ext uri="{9D8B030D-6E8A-4147-A177-3AD203B41FA5}">
                      <a16:colId xmlns:a16="http://schemas.microsoft.com/office/drawing/2014/main" val="370075396"/>
                    </a:ext>
                  </a:extLst>
                </a:gridCol>
              </a:tblGrid>
              <a:tr h="1438603">
                <a:tc>
                  <a:txBody>
                    <a:bodyPr/>
                    <a:lstStyle/>
                    <a:p>
                      <a:pPr fontAlgn="ctr"/>
                      <a:r>
                        <a:rPr lang="en-US" sz="1400" dirty="0">
                          <a:effectLst/>
                          <a:latin typeface="Merriweather"/>
                        </a:rPr>
                        <a:t>HB3906 Online Testing Hardware and Software: House Bill 3906 requires that all state assessments be administered </a:t>
                      </a:r>
                      <a:r>
                        <a:rPr lang="en-US" sz="1400">
                          <a:effectLst/>
                          <a:latin typeface="Merriweather"/>
                        </a:rPr>
                        <a:t>online</a:t>
                      </a:r>
                      <a:r>
                        <a:rPr lang="en-US" sz="1400" dirty="0">
                          <a:effectLst/>
                          <a:latin typeface="Merriweather"/>
                        </a:rPr>
                        <a:t> by the 2022-2023 school year. The transition to online testing mandates necessary testing hardware and software as well as additonal equipment at the Curriculuma and Evaluation Department. </a:t>
                      </a:r>
                      <a:endParaRPr lang="en-US" sz="1400">
                        <a:solidFill>
                          <a:srgbClr val="000000"/>
                        </a:solidFill>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a:effectLst/>
                          <a:latin typeface="Merriweather"/>
                        </a:rPr>
                        <a:t> $ 53,125.00</a:t>
                      </a:r>
                      <a:endParaRPr lang="en-US" sz="1600">
                        <a:solidFill>
                          <a:srgbClr val="000000"/>
                        </a:solidFill>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530985549"/>
                  </a:ext>
                </a:extLst>
              </a:tr>
              <a:tr h="739008">
                <a:tc>
                  <a:txBody>
                    <a:bodyPr/>
                    <a:lstStyle/>
                    <a:p>
                      <a:pPr fontAlgn="ctr"/>
                      <a:r>
                        <a:rPr lang="en-US" sz="1400" dirty="0">
                          <a:effectLst/>
                          <a:latin typeface="Merriweather"/>
                        </a:rPr>
                        <a:t>CTE Specific Technology: Purchase software and hardware for our CTE classrooms. </a:t>
                      </a:r>
                      <a:endParaRPr lang="en-US" sz="1400" dirty="0">
                        <a:solidFill>
                          <a:srgbClr val="000000"/>
                        </a:solidFill>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dirty="0">
                          <a:effectLst/>
                          <a:latin typeface="Merriweather"/>
                        </a:rPr>
                        <a:t> $ 960,000.00</a:t>
                      </a:r>
                      <a:endParaRPr lang="en-US" sz="1600" dirty="0">
                        <a:solidFill>
                          <a:srgbClr val="000000"/>
                        </a:solidFill>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383209385"/>
                  </a:ext>
                </a:extLst>
              </a:tr>
              <a:tr h="807982">
                <a:tc>
                  <a:txBody>
                    <a:bodyPr/>
                    <a:lstStyle/>
                    <a:p>
                      <a:pPr fontAlgn="ctr"/>
                      <a:r>
                        <a:rPr lang="en-US" sz="1400">
                          <a:effectLst/>
                          <a:latin typeface="Merriweather"/>
                        </a:rPr>
                        <a:t>Sensory Equipment for students with disabilities (SWD): Provide additional instructional supports to our SWD populations.</a:t>
                      </a:r>
                      <a:endParaRPr lang="en-US" sz="1400">
                        <a:solidFill>
                          <a:srgbClr val="000000"/>
                        </a:solidFill>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dirty="0">
                          <a:effectLst/>
                          <a:latin typeface="Merriweather"/>
                        </a:rPr>
                        <a:t> $ 221,360.00</a:t>
                      </a:r>
                      <a:endParaRPr lang="en-US" sz="1600" dirty="0">
                        <a:solidFill>
                          <a:srgbClr val="000000"/>
                        </a:solidFill>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917007147"/>
                  </a:ext>
                </a:extLst>
              </a:tr>
            </a:tbl>
          </a:graphicData>
        </a:graphic>
      </p:graphicFrame>
      <p:sp>
        <p:nvSpPr>
          <p:cNvPr id="3" name="Slide Number Placeholder 2">
            <a:extLst>
              <a:ext uri="{FF2B5EF4-FFF2-40B4-BE49-F238E27FC236}">
                <a16:creationId xmlns:a16="http://schemas.microsoft.com/office/drawing/2014/main" id="{9D08ACCB-DE32-CB4F-AAC7-882BE1DB93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91</a:t>
            </a:fld>
            <a:endParaRPr lang="en"/>
          </a:p>
        </p:txBody>
      </p:sp>
    </p:spTree>
    <p:extLst>
      <p:ext uri="{BB962C8B-B14F-4D97-AF65-F5344CB8AC3E}">
        <p14:creationId xmlns:p14="http://schemas.microsoft.com/office/powerpoint/2010/main" val="26042290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B38E-D6D4-446B-AC0A-119610E80C16}"/>
              </a:ext>
            </a:extLst>
          </p:cNvPr>
          <p:cNvSpPr>
            <a:spLocks noGrp="1"/>
          </p:cNvSpPr>
          <p:nvPr>
            <p:ph type="title"/>
          </p:nvPr>
        </p:nvSpPr>
        <p:spPr/>
        <p:txBody>
          <a:bodyPr/>
          <a:lstStyle/>
          <a:p>
            <a:r>
              <a:rPr lang="en-US" dirty="0"/>
              <a:t>Technology </a:t>
            </a:r>
          </a:p>
        </p:txBody>
      </p:sp>
      <p:graphicFrame>
        <p:nvGraphicFramePr>
          <p:cNvPr id="4" name="Table 3">
            <a:extLst>
              <a:ext uri="{FF2B5EF4-FFF2-40B4-BE49-F238E27FC236}">
                <a16:creationId xmlns:a16="http://schemas.microsoft.com/office/drawing/2014/main" id="{884DDECB-ABB4-4E1E-9C0B-1294EC1726FA}"/>
              </a:ext>
            </a:extLst>
          </p:cNvPr>
          <p:cNvGraphicFramePr>
            <a:graphicFrameLocks noGrp="1"/>
          </p:cNvGraphicFramePr>
          <p:nvPr>
            <p:extLst>
              <p:ext uri="{D42A27DB-BD31-4B8C-83A1-F6EECF244321}">
                <p14:modId xmlns:p14="http://schemas.microsoft.com/office/powerpoint/2010/main" val="3090680087"/>
              </p:ext>
            </p:extLst>
          </p:nvPr>
        </p:nvGraphicFramePr>
        <p:xfrm>
          <a:off x="180646" y="1822231"/>
          <a:ext cx="8762999" cy="2230952"/>
        </p:xfrm>
        <a:graphic>
          <a:graphicData uri="http://schemas.openxmlformats.org/drawingml/2006/table">
            <a:tbl>
              <a:tblPr firstRow="1" bandRow="1">
                <a:tableStyleId>{04F4368D-BC9D-4793-A5D6-9C6275319D69}</a:tableStyleId>
              </a:tblPr>
              <a:tblGrid>
                <a:gridCol w="7193017">
                  <a:extLst>
                    <a:ext uri="{9D8B030D-6E8A-4147-A177-3AD203B41FA5}">
                      <a16:colId xmlns:a16="http://schemas.microsoft.com/office/drawing/2014/main" val="3615111523"/>
                    </a:ext>
                  </a:extLst>
                </a:gridCol>
                <a:gridCol w="1569982">
                  <a:extLst>
                    <a:ext uri="{9D8B030D-6E8A-4147-A177-3AD203B41FA5}">
                      <a16:colId xmlns:a16="http://schemas.microsoft.com/office/drawing/2014/main" val="1634050589"/>
                    </a:ext>
                  </a:extLst>
                </a:gridCol>
              </a:tblGrid>
              <a:tr h="719301">
                <a:tc>
                  <a:txBody>
                    <a:bodyPr/>
                    <a:lstStyle/>
                    <a:p>
                      <a:pPr fontAlgn="ctr"/>
                      <a:r>
                        <a:rPr lang="en-US" sz="1600">
                          <a:effectLst/>
                          <a:latin typeface="Merriweather"/>
                        </a:rPr>
                        <a:t>Interactive Learning Stations for students with disabilities (SWD): Provide additional instructional supports to our SWD populations.</a:t>
                      </a:r>
                    </a:p>
                    <a:p>
                      <a:pPr lvl="0">
                        <a:buNone/>
                      </a:pPr>
                      <a:endParaRPr lang="en-US" sz="16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800">
                          <a:effectLst/>
                          <a:latin typeface="Merriweather"/>
                        </a:rPr>
                        <a:t> $  95,400.00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519695812"/>
                  </a:ext>
                </a:extLst>
              </a:tr>
              <a:tr h="748862">
                <a:tc>
                  <a:txBody>
                    <a:bodyPr/>
                    <a:lstStyle/>
                    <a:p>
                      <a:pPr fontAlgn="ctr"/>
                      <a:r>
                        <a:rPr lang="en-US" sz="1600">
                          <a:effectLst/>
                          <a:latin typeface="Merriweather"/>
                        </a:rPr>
                        <a:t>Virtually Impaired Monitors for Students with Disabilities (SWD): Provide additional instructional supports to our SWD populations.</a:t>
                      </a:r>
                    </a:p>
                    <a:p>
                      <a:pPr lvl="0">
                        <a:buNone/>
                      </a:pPr>
                      <a:endParaRPr lang="en-US" sz="16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800">
                          <a:effectLst/>
                          <a:latin typeface="Merriweather"/>
                        </a:rPr>
                        <a:t> $ 1,750.00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542371750"/>
                  </a:ext>
                </a:extLst>
              </a:tr>
              <a:tr h="558800">
                <a:tc>
                  <a:txBody>
                    <a:bodyPr/>
                    <a:lstStyle/>
                    <a:p>
                      <a:pPr fontAlgn="ctr"/>
                      <a:r>
                        <a:rPr lang="en-US" sz="1600">
                          <a:effectLst/>
                          <a:latin typeface="Merriweather"/>
                        </a:rPr>
                        <a:t>Classroom Auditory Systems for Self-Contained Classrooms (SWD): Provide additional instructional supports to our SWD populations.</a:t>
                      </a:r>
                    </a:p>
                    <a:p>
                      <a:pPr lvl="0">
                        <a:buNone/>
                      </a:pPr>
                      <a:endParaRPr lang="en-US" sz="16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800" dirty="0">
                          <a:effectLst/>
                          <a:latin typeface="Merriweather"/>
                        </a:rPr>
                        <a:t> $  158,915.81</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965334339"/>
                  </a:ext>
                </a:extLst>
              </a:tr>
            </a:tbl>
          </a:graphicData>
        </a:graphic>
      </p:graphicFrame>
      <p:sp>
        <p:nvSpPr>
          <p:cNvPr id="3" name="Slide Number Placeholder 2">
            <a:extLst>
              <a:ext uri="{FF2B5EF4-FFF2-40B4-BE49-F238E27FC236}">
                <a16:creationId xmlns:a16="http://schemas.microsoft.com/office/drawing/2014/main" id="{44F65B5B-36F0-C842-B2B4-9B26EC397B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92</a:t>
            </a:fld>
            <a:endParaRPr lang="en"/>
          </a:p>
        </p:txBody>
      </p:sp>
    </p:spTree>
    <p:extLst>
      <p:ext uri="{BB962C8B-B14F-4D97-AF65-F5344CB8AC3E}">
        <p14:creationId xmlns:p14="http://schemas.microsoft.com/office/powerpoint/2010/main" val="18441681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74B6-8C0D-429F-839D-9184F3E61EB9}"/>
              </a:ext>
            </a:extLst>
          </p:cNvPr>
          <p:cNvSpPr>
            <a:spLocks noGrp="1"/>
          </p:cNvSpPr>
          <p:nvPr>
            <p:ph type="title"/>
          </p:nvPr>
        </p:nvSpPr>
        <p:spPr/>
        <p:txBody>
          <a:bodyPr/>
          <a:lstStyle/>
          <a:p>
            <a:r>
              <a:rPr lang="en-US"/>
              <a:t>Social Emotional Health and Physical Wellness</a:t>
            </a:r>
          </a:p>
        </p:txBody>
      </p:sp>
      <p:graphicFrame>
        <p:nvGraphicFramePr>
          <p:cNvPr id="5" name="Table 4">
            <a:extLst>
              <a:ext uri="{FF2B5EF4-FFF2-40B4-BE49-F238E27FC236}">
                <a16:creationId xmlns:a16="http://schemas.microsoft.com/office/drawing/2014/main" id="{ABA2580B-85C5-422E-BAA1-F5D026170763}"/>
              </a:ext>
            </a:extLst>
          </p:cNvPr>
          <p:cNvGraphicFramePr>
            <a:graphicFrameLocks noGrp="1"/>
          </p:cNvGraphicFramePr>
          <p:nvPr>
            <p:extLst>
              <p:ext uri="{D42A27DB-BD31-4B8C-83A1-F6EECF244321}">
                <p14:modId xmlns:p14="http://schemas.microsoft.com/office/powerpoint/2010/main" val="1112600151"/>
              </p:ext>
            </p:extLst>
          </p:nvPr>
        </p:nvGraphicFramePr>
        <p:xfrm>
          <a:off x="246335" y="1423823"/>
          <a:ext cx="8533086" cy="3421182"/>
        </p:xfrm>
        <a:graphic>
          <a:graphicData uri="http://schemas.openxmlformats.org/drawingml/2006/table">
            <a:tbl>
              <a:tblPr firstRow="1" bandRow="1">
                <a:tableStyleId>{04F4368D-BC9D-4793-A5D6-9C6275319D69}</a:tableStyleId>
              </a:tblPr>
              <a:tblGrid>
                <a:gridCol w="6789026">
                  <a:extLst>
                    <a:ext uri="{9D8B030D-6E8A-4147-A177-3AD203B41FA5}">
                      <a16:colId xmlns:a16="http://schemas.microsoft.com/office/drawing/2014/main" val="2023504707"/>
                    </a:ext>
                  </a:extLst>
                </a:gridCol>
                <a:gridCol w="1744060">
                  <a:extLst>
                    <a:ext uri="{9D8B030D-6E8A-4147-A177-3AD203B41FA5}">
                      <a16:colId xmlns:a16="http://schemas.microsoft.com/office/drawing/2014/main" val="4061429014"/>
                    </a:ext>
                  </a:extLst>
                </a:gridCol>
              </a:tblGrid>
              <a:tr h="640474">
                <a:tc>
                  <a:txBody>
                    <a:bodyPr/>
                    <a:lstStyle/>
                    <a:p>
                      <a:pPr fontAlgn="ctr"/>
                      <a:r>
                        <a:rPr lang="en-US" sz="1600">
                          <a:effectLst/>
                          <a:latin typeface="Merriweather"/>
                        </a:rPr>
                        <a:t>2-Week Summer Wellness Program to Increase physical and mental fitness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a:effectLst/>
                          <a:latin typeface="Merriweather"/>
                        </a:rPr>
                        <a:t> $1,086,000.00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678260940"/>
                  </a:ext>
                </a:extLst>
              </a:tr>
              <a:tr h="689741">
                <a:tc>
                  <a:txBody>
                    <a:bodyPr/>
                    <a:lstStyle/>
                    <a:p>
                      <a:pPr fontAlgn="ctr"/>
                      <a:r>
                        <a:rPr lang="en-US" sz="1600">
                          <a:effectLst/>
                          <a:latin typeface="Merriweather"/>
                        </a:rPr>
                        <a:t>TIER III RTI Behavioral Supports to provide campuses funds to hire certified substitutes to assist with TIER III discipline supports.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a:effectLst/>
                          <a:latin typeface="Merriweather"/>
                        </a:rPr>
                        <a:t> $ 40,000.00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15290858"/>
                  </a:ext>
                </a:extLst>
              </a:tr>
              <a:tr h="640474">
                <a:tc>
                  <a:txBody>
                    <a:bodyPr/>
                    <a:lstStyle/>
                    <a:p>
                      <a:pPr fontAlgn="ctr"/>
                      <a:r>
                        <a:rPr lang="en-US" sz="1600">
                          <a:effectLst/>
                          <a:latin typeface="Merriweather"/>
                        </a:rPr>
                        <a:t>Offer employees an Employee Wellness Program to encourage and promote physical and mental wellness.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a:effectLst/>
                          <a:latin typeface="Merriweather"/>
                        </a:rPr>
                        <a:t> $ 12,500.00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985161909"/>
                  </a:ext>
                </a:extLst>
              </a:tr>
              <a:tr h="709448">
                <a:tc>
                  <a:txBody>
                    <a:bodyPr/>
                    <a:lstStyle/>
                    <a:p>
                      <a:pPr fontAlgn="ctr"/>
                      <a:r>
                        <a:rPr lang="en-US" sz="1600">
                          <a:effectLst/>
                          <a:latin typeface="Merriweather"/>
                        </a:rPr>
                        <a:t>Social Emotional Development Trainings:  10 Day Professional Development Training on resiliency and SEL.</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a:effectLst/>
                          <a:latin typeface="Merriweather"/>
                        </a:rPr>
                        <a:t> $ 42,400.00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972151172"/>
                  </a:ext>
                </a:extLst>
              </a:tr>
              <a:tr h="319920">
                <a:tc>
                  <a:txBody>
                    <a:bodyPr/>
                    <a:lstStyle/>
                    <a:p>
                      <a:pPr fontAlgn="ctr"/>
                      <a:r>
                        <a:rPr lang="en-US" sz="1600">
                          <a:effectLst/>
                          <a:latin typeface="Merriweather"/>
                        </a:rPr>
                        <a:t>Playground Equipment for 23 Elementaries to promote social emotional and physical wellness. </a:t>
                      </a:r>
                    </a:p>
                    <a:p>
                      <a:pPr lvl="0">
                        <a:buNone/>
                      </a:pPr>
                      <a:endParaRPr lang="en-US" sz="16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600">
                          <a:effectLst/>
                          <a:latin typeface="Merriweather"/>
                        </a:rPr>
                        <a:t> $ 1,150,000.00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490936214"/>
                  </a:ext>
                </a:extLst>
              </a:tr>
            </a:tbl>
          </a:graphicData>
        </a:graphic>
      </p:graphicFrame>
      <p:sp>
        <p:nvSpPr>
          <p:cNvPr id="3" name="Slide Number Placeholder 2">
            <a:extLst>
              <a:ext uri="{FF2B5EF4-FFF2-40B4-BE49-F238E27FC236}">
                <a16:creationId xmlns:a16="http://schemas.microsoft.com/office/drawing/2014/main" id="{7CAABFF0-1F82-D142-8ED6-DD34472DE96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93</a:t>
            </a:fld>
            <a:endParaRPr lang="en"/>
          </a:p>
        </p:txBody>
      </p:sp>
    </p:spTree>
    <p:extLst>
      <p:ext uri="{BB962C8B-B14F-4D97-AF65-F5344CB8AC3E}">
        <p14:creationId xmlns:p14="http://schemas.microsoft.com/office/powerpoint/2010/main" val="3544543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74B6-8C0D-429F-839D-9184F3E61EB9}"/>
              </a:ext>
            </a:extLst>
          </p:cNvPr>
          <p:cNvSpPr>
            <a:spLocks noGrp="1"/>
          </p:cNvSpPr>
          <p:nvPr>
            <p:ph type="title"/>
          </p:nvPr>
        </p:nvSpPr>
        <p:spPr/>
        <p:txBody>
          <a:bodyPr/>
          <a:lstStyle/>
          <a:p>
            <a:r>
              <a:rPr lang="en-US"/>
              <a:t>Social Emotional Health and Physical Wellness</a:t>
            </a:r>
          </a:p>
        </p:txBody>
      </p:sp>
      <p:graphicFrame>
        <p:nvGraphicFramePr>
          <p:cNvPr id="5" name="Table 4">
            <a:extLst>
              <a:ext uri="{FF2B5EF4-FFF2-40B4-BE49-F238E27FC236}">
                <a16:creationId xmlns:a16="http://schemas.microsoft.com/office/drawing/2014/main" id="{ABA2580B-85C5-422E-BAA1-F5D026170763}"/>
              </a:ext>
            </a:extLst>
          </p:cNvPr>
          <p:cNvGraphicFramePr>
            <a:graphicFrameLocks noGrp="1"/>
          </p:cNvGraphicFramePr>
          <p:nvPr>
            <p:extLst>
              <p:ext uri="{D42A27DB-BD31-4B8C-83A1-F6EECF244321}">
                <p14:modId xmlns:p14="http://schemas.microsoft.com/office/powerpoint/2010/main" val="138907415"/>
              </p:ext>
            </p:extLst>
          </p:nvPr>
        </p:nvGraphicFramePr>
        <p:xfrm>
          <a:off x="305457" y="1482944"/>
          <a:ext cx="8546208" cy="3067113"/>
        </p:xfrm>
        <a:graphic>
          <a:graphicData uri="http://schemas.openxmlformats.org/drawingml/2006/table">
            <a:tbl>
              <a:tblPr firstRow="1" bandRow="1">
                <a:tableStyleId>{04F4368D-BC9D-4793-A5D6-9C6275319D69}</a:tableStyleId>
              </a:tblPr>
              <a:tblGrid>
                <a:gridCol w="7222577">
                  <a:extLst>
                    <a:ext uri="{9D8B030D-6E8A-4147-A177-3AD203B41FA5}">
                      <a16:colId xmlns:a16="http://schemas.microsoft.com/office/drawing/2014/main" val="2023504707"/>
                    </a:ext>
                  </a:extLst>
                </a:gridCol>
                <a:gridCol w="1323631">
                  <a:extLst>
                    <a:ext uri="{9D8B030D-6E8A-4147-A177-3AD203B41FA5}">
                      <a16:colId xmlns:a16="http://schemas.microsoft.com/office/drawing/2014/main" val="4061429014"/>
                    </a:ext>
                  </a:extLst>
                </a:gridCol>
              </a:tblGrid>
              <a:tr h="512379">
                <a:tc>
                  <a:txBody>
                    <a:bodyPr/>
                    <a:lstStyle/>
                    <a:p>
                      <a:pPr fontAlgn="ctr"/>
                      <a:r>
                        <a:rPr lang="en-US" sz="1400" dirty="0">
                          <a:effectLst/>
                          <a:latin typeface="Merriweather"/>
                        </a:rPr>
                        <a:t>Communities in Schools for all LJISD campuses: Provide SEL supports to our At-Risk students (Homeless, Foster Care, Pregnancy)</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$ 900,000.00</a:t>
                      </a:r>
                    </a:p>
                  </a:txBody>
                  <a:tcPr marL="9525" marR="9525" marT="9525" marB="0" anchor="b">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226849217"/>
                  </a:ext>
                </a:extLst>
              </a:tr>
              <a:tr h="532086">
                <a:tc>
                  <a:txBody>
                    <a:bodyPr/>
                    <a:lstStyle/>
                    <a:p>
                      <a:pPr fontAlgn="ctr"/>
                      <a:r>
                        <a:rPr lang="en-US" sz="1400" dirty="0">
                          <a:effectLst/>
                          <a:latin typeface="Merriweather"/>
                        </a:rPr>
                        <a:t>Afterschool Enrichment Program/Supplement ACE Enrichment Program: Provide enrichment activities for our students (dance, cheer, sports, esports, STEM).</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$ 300,000.00</a:t>
                      </a:r>
                    </a:p>
                  </a:txBody>
                  <a:tcPr marL="9525" marR="9525" marT="9525" marB="0" anchor="b">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063214598"/>
                  </a:ext>
                </a:extLst>
              </a:tr>
              <a:tr h="610913">
                <a:tc>
                  <a:txBody>
                    <a:bodyPr/>
                    <a:lstStyle/>
                    <a:p>
                      <a:pPr fontAlgn="ctr"/>
                      <a:r>
                        <a:rPr lang="en-US" sz="1400" dirty="0">
                          <a:effectLst/>
                          <a:latin typeface="Merriweather"/>
                        </a:rPr>
                        <a:t>PBIS/Discipline Management Software program to automate discipline referral/taking charge form and keep track of PBIS positive behavior targets.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$ 125,000.00</a:t>
                      </a:r>
                    </a:p>
                  </a:txBody>
                  <a:tcPr marL="9525" marR="9525" marT="9525" marB="0" anchor="b">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082090782"/>
                  </a:ext>
                </a:extLst>
              </a:tr>
              <a:tr h="413844">
                <a:tc>
                  <a:txBody>
                    <a:bodyPr/>
                    <a:lstStyle/>
                    <a:p>
                      <a:pPr fontAlgn="ctr"/>
                      <a:r>
                        <a:rPr lang="en-US" sz="1400" dirty="0">
                          <a:effectLst/>
                          <a:latin typeface="Merriweather"/>
                        </a:rPr>
                        <a:t>Social Emotional Learning  Software/Curriculum (online programs for students).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$ 125,000.00</a:t>
                      </a:r>
                    </a:p>
                  </a:txBody>
                  <a:tcPr marL="9525" marR="9525" marT="9525" marB="0" anchor="b">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638697700"/>
                  </a:ext>
                </a:extLst>
              </a:tr>
              <a:tr h="561646">
                <a:tc>
                  <a:txBody>
                    <a:bodyPr/>
                    <a:lstStyle/>
                    <a:p>
                      <a:pPr fontAlgn="ctr"/>
                      <a:r>
                        <a:rPr lang="en-US" sz="1400" dirty="0">
                          <a:effectLst/>
                          <a:latin typeface="Merriweather"/>
                        </a:rPr>
                        <a:t>Implementation of Districtwide PBIS – Employ consultants to support Positive </a:t>
                      </a:r>
                      <a:r>
                        <a:rPr lang="en-US" sz="1400">
                          <a:effectLst/>
                          <a:latin typeface="Merriweather"/>
                        </a:rPr>
                        <a:t>Behavior Intervention &amp; Supports in the classrooms.</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$ 640,000.00</a:t>
                      </a:r>
                    </a:p>
                  </a:txBody>
                  <a:tcPr marL="9525" marR="9525" marT="9525" marB="0" anchor="b">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612764427"/>
                  </a:ext>
                </a:extLst>
              </a:tr>
              <a:tr h="319920">
                <a:tc>
                  <a:txBody>
                    <a:bodyPr/>
                    <a:lstStyle/>
                    <a:p>
                      <a:pPr fontAlgn="ctr"/>
                      <a:r>
                        <a:rPr lang="en-US" sz="1400" dirty="0">
                          <a:effectLst/>
                          <a:latin typeface="Merriweather"/>
                        </a:rPr>
                        <a:t>PBIS /Social-Emotional Activities: Funds to provide in-school and afterschool activities for students.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$ 333,333.00</a:t>
                      </a:r>
                    </a:p>
                  </a:txBody>
                  <a:tcPr marL="9525" marR="9525" marT="9525" marB="0" anchor="b">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494637122"/>
                  </a:ext>
                </a:extLst>
              </a:tr>
            </a:tbl>
          </a:graphicData>
        </a:graphic>
      </p:graphicFrame>
      <p:sp>
        <p:nvSpPr>
          <p:cNvPr id="3" name="Slide Number Placeholder 2">
            <a:extLst>
              <a:ext uri="{FF2B5EF4-FFF2-40B4-BE49-F238E27FC236}">
                <a16:creationId xmlns:a16="http://schemas.microsoft.com/office/drawing/2014/main" id="{4C8F8964-7B32-594A-A0E7-F414779D32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94</a:t>
            </a:fld>
            <a:endParaRPr lang="en"/>
          </a:p>
        </p:txBody>
      </p:sp>
    </p:spTree>
    <p:extLst>
      <p:ext uri="{BB962C8B-B14F-4D97-AF65-F5344CB8AC3E}">
        <p14:creationId xmlns:p14="http://schemas.microsoft.com/office/powerpoint/2010/main" val="10721505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EA700-C372-4AD4-BE72-6E2265E0D56D}"/>
              </a:ext>
            </a:extLst>
          </p:cNvPr>
          <p:cNvSpPr>
            <a:spLocks noGrp="1"/>
          </p:cNvSpPr>
          <p:nvPr>
            <p:ph type="title"/>
          </p:nvPr>
        </p:nvSpPr>
        <p:spPr/>
        <p:txBody>
          <a:bodyPr/>
          <a:lstStyle/>
          <a:p>
            <a:r>
              <a:rPr lang="en-US"/>
              <a:t>Staffing </a:t>
            </a:r>
          </a:p>
        </p:txBody>
      </p:sp>
      <p:graphicFrame>
        <p:nvGraphicFramePr>
          <p:cNvPr id="4" name="Table 3">
            <a:extLst>
              <a:ext uri="{FF2B5EF4-FFF2-40B4-BE49-F238E27FC236}">
                <a16:creationId xmlns:a16="http://schemas.microsoft.com/office/drawing/2014/main" id="{082A3573-AE27-47B6-9750-8C2E30223F9D}"/>
              </a:ext>
            </a:extLst>
          </p:cNvPr>
          <p:cNvGraphicFramePr>
            <a:graphicFrameLocks noGrp="1"/>
          </p:cNvGraphicFramePr>
          <p:nvPr>
            <p:extLst>
              <p:ext uri="{D42A27DB-BD31-4B8C-83A1-F6EECF244321}">
                <p14:modId xmlns:p14="http://schemas.microsoft.com/office/powerpoint/2010/main" val="3497033739"/>
              </p:ext>
            </p:extLst>
          </p:nvPr>
        </p:nvGraphicFramePr>
        <p:xfrm>
          <a:off x="289035" y="1427437"/>
          <a:ext cx="8763000" cy="3352800"/>
        </p:xfrm>
        <a:graphic>
          <a:graphicData uri="http://schemas.openxmlformats.org/drawingml/2006/table">
            <a:tbl>
              <a:tblPr firstRow="1" bandRow="1">
                <a:tableStyleId>{04F4368D-BC9D-4793-A5D6-9C6275319D69}</a:tableStyleId>
              </a:tblPr>
              <a:tblGrid>
                <a:gridCol w="6896100">
                  <a:extLst>
                    <a:ext uri="{9D8B030D-6E8A-4147-A177-3AD203B41FA5}">
                      <a16:colId xmlns:a16="http://schemas.microsoft.com/office/drawing/2014/main" val="3986235872"/>
                    </a:ext>
                  </a:extLst>
                </a:gridCol>
                <a:gridCol w="1866900">
                  <a:extLst>
                    <a:ext uri="{9D8B030D-6E8A-4147-A177-3AD203B41FA5}">
                      <a16:colId xmlns:a16="http://schemas.microsoft.com/office/drawing/2014/main" val="2857887266"/>
                    </a:ext>
                  </a:extLst>
                </a:gridCol>
              </a:tblGrid>
              <a:tr h="558800">
                <a:tc>
                  <a:txBody>
                    <a:bodyPr/>
                    <a:lstStyle/>
                    <a:p>
                      <a:pPr fontAlgn="ctr"/>
                      <a:r>
                        <a:rPr lang="en-US" sz="1400" dirty="0">
                          <a:effectLst/>
                          <a:latin typeface="Merriweather"/>
                        </a:rPr>
                        <a:t>ESSER III Administrator: Grant shepherd yearly salary to oversee ESSER III grant.</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a:effectLst/>
                          <a:latin typeface="Merriweather"/>
                        </a:rPr>
                        <a:t> $ 100,000.00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939790834"/>
                  </a:ext>
                </a:extLst>
              </a:tr>
              <a:tr h="558800">
                <a:tc>
                  <a:txBody>
                    <a:bodyPr/>
                    <a:lstStyle/>
                    <a:p>
                      <a:pPr fontAlgn="ctr"/>
                      <a:r>
                        <a:rPr lang="en-US" sz="1400" dirty="0">
                          <a:effectLst/>
                          <a:latin typeface="Merriweather"/>
                        </a:rPr>
                        <a:t>$2,500 Retention stipend for approximately 4,200 full-time employees of La Joya ISD ($1,250 per semester).</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a:effectLst/>
                          <a:latin typeface="Merriweather"/>
                        </a:rPr>
                        <a:t> $ 10,500,000.00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450349104"/>
                  </a:ext>
                </a:extLst>
              </a:tr>
              <a:tr h="558800">
                <a:tc>
                  <a:txBody>
                    <a:bodyPr/>
                    <a:lstStyle/>
                    <a:p>
                      <a:pPr fontAlgn="ctr"/>
                      <a:r>
                        <a:rPr lang="en-US" sz="1400" dirty="0">
                          <a:effectLst/>
                          <a:latin typeface="Merriweather"/>
                        </a:rPr>
                        <a:t>$250 COVID-19 Immunization stipend for full-time and part-time employees of La Joya ISD</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a:effectLst/>
                          <a:latin typeface="Merriweather"/>
                        </a:rPr>
                        <a:t> $ 1,050,000.00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865309088"/>
                  </a:ext>
                </a:extLst>
              </a:tr>
              <a:tr h="558800">
                <a:tc>
                  <a:txBody>
                    <a:bodyPr/>
                    <a:lstStyle/>
                    <a:p>
                      <a:pPr fontAlgn="ctr"/>
                      <a:r>
                        <a:rPr lang="en-US" sz="1400" dirty="0">
                          <a:effectLst/>
                          <a:latin typeface="Merriweather"/>
                        </a:rPr>
                        <a:t>$500 Teacher Technology and Classroom Resources stipend for full-time teachers of La Joya ISD</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a:effectLst/>
                          <a:latin typeface="Merriweather"/>
                        </a:rPr>
                        <a:t> $ 1,000,000.00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348625238"/>
                  </a:ext>
                </a:extLst>
              </a:tr>
              <a:tr h="558800">
                <a:tc>
                  <a:txBody>
                    <a:bodyPr/>
                    <a:lstStyle/>
                    <a:p>
                      <a:pPr fontAlgn="ctr"/>
                      <a:r>
                        <a:rPr lang="en-US" sz="1400" dirty="0">
                          <a:effectLst/>
                          <a:latin typeface="Merriweather"/>
                        </a:rPr>
                        <a:t>Instructional Staff: To continue to employ staff to carry out learning recovery initiatives.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$ 15,000,000.00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747139088"/>
                  </a:ext>
                </a:extLst>
              </a:tr>
              <a:tr h="558800">
                <a:tc>
                  <a:txBody>
                    <a:bodyPr/>
                    <a:lstStyle/>
                    <a:p>
                      <a:pPr fontAlgn="ctr"/>
                      <a:r>
                        <a:rPr lang="en-US" sz="1400" dirty="0">
                          <a:effectLst/>
                          <a:latin typeface="Merriweather"/>
                        </a:rPr>
                        <a:t>Instructional Staff - Indirect staffing costs due to the continuation of </a:t>
                      </a:r>
                      <a:r>
                        <a:rPr lang="en-US" sz="1400">
                          <a:effectLst/>
                          <a:latin typeface="Merriweather"/>
                        </a:rPr>
                        <a:t>employing staff to implement learning recovery initiatives.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$ 4,000,000.00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449106627"/>
                  </a:ext>
                </a:extLst>
              </a:tr>
            </a:tbl>
          </a:graphicData>
        </a:graphic>
      </p:graphicFrame>
      <p:sp>
        <p:nvSpPr>
          <p:cNvPr id="3" name="Slide Number Placeholder 2">
            <a:extLst>
              <a:ext uri="{FF2B5EF4-FFF2-40B4-BE49-F238E27FC236}">
                <a16:creationId xmlns:a16="http://schemas.microsoft.com/office/drawing/2014/main" id="{1B8EFE31-F85C-9A49-BED4-0306212900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95</a:t>
            </a:fld>
            <a:endParaRPr lang="en"/>
          </a:p>
        </p:txBody>
      </p:sp>
    </p:spTree>
    <p:extLst>
      <p:ext uri="{BB962C8B-B14F-4D97-AF65-F5344CB8AC3E}">
        <p14:creationId xmlns:p14="http://schemas.microsoft.com/office/powerpoint/2010/main" val="3779747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65817-B371-4B79-BB54-C993A4E4AAB1}"/>
              </a:ext>
            </a:extLst>
          </p:cNvPr>
          <p:cNvSpPr>
            <a:spLocks noGrp="1"/>
          </p:cNvSpPr>
          <p:nvPr>
            <p:ph type="title"/>
          </p:nvPr>
        </p:nvSpPr>
        <p:spPr/>
        <p:txBody>
          <a:bodyPr/>
          <a:lstStyle/>
          <a:p>
            <a:r>
              <a:rPr lang="en-US" dirty="0"/>
              <a:t>Facility Upgrades</a:t>
            </a:r>
          </a:p>
        </p:txBody>
      </p:sp>
      <p:graphicFrame>
        <p:nvGraphicFramePr>
          <p:cNvPr id="6" name="Table 5">
            <a:extLst>
              <a:ext uri="{FF2B5EF4-FFF2-40B4-BE49-F238E27FC236}">
                <a16:creationId xmlns:a16="http://schemas.microsoft.com/office/drawing/2014/main" id="{13E0929F-D290-4AE8-901D-CCB6EF3B0291}"/>
              </a:ext>
            </a:extLst>
          </p:cNvPr>
          <p:cNvGraphicFramePr>
            <a:graphicFrameLocks noGrp="1"/>
          </p:cNvGraphicFramePr>
          <p:nvPr>
            <p:extLst>
              <p:ext uri="{D42A27DB-BD31-4B8C-83A1-F6EECF244321}">
                <p14:modId xmlns:p14="http://schemas.microsoft.com/office/powerpoint/2010/main" val="447915905"/>
              </p:ext>
            </p:extLst>
          </p:nvPr>
        </p:nvGraphicFramePr>
        <p:xfrm>
          <a:off x="340273" y="1470353"/>
          <a:ext cx="8424697" cy="2967201"/>
        </p:xfrm>
        <a:graphic>
          <a:graphicData uri="http://schemas.openxmlformats.org/drawingml/2006/table">
            <a:tbl>
              <a:tblPr firstRow="1" bandRow="1">
                <a:tableStyleId>{04F4368D-BC9D-4793-A5D6-9C6275319D69}</a:tableStyleId>
              </a:tblPr>
              <a:tblGrid>
                <a:gridCol w="6335767">
                  <a:extLst>
                    <a:ext uri="{9D8B030D-6E8A-4147-A177-3AD203B41FA5}">
                      <a16:colId xmlns:a16="http://schemas.microsoft.com/office/drawing/2014/main" val="3604764027"/>
                    </a:ext>
                  </a:extLst>
                </a:gridCol>
                <a:gridCol w="2088930">
                  <a:extLst>
                    <a:ext uri="{9D8B030D-6E8A-4147-A177-3AD203B41FA5}">
                      <a16:colId xmlns:a16="http://schemas.microsoft.com/office/drawing/2014/main" val="95370185"/>
                    </a:ext>
                  </a:extLst>
                </a:gridCol>
              </a:tblGrid>
              <a:tr h="630620">
                <a:tc>
                  <a:txBody>
                    <a:bodyPr/>
                    <a:lstStyle/>
                    <a:p>
                      <a:pPr fontAlgn="ctr"/>
                      <a:r>
                        <a:rPr lang="en-US" sz="1400" dirty="0">
                          <a:effectLst/>
                          <a:latin typeface="Merriweather"/>
                        </a:rPr>
                        <a:t>HVAC equipment upgrades and replacement to allow for cleaner and safer indoor air</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$ 12,000,000.00</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20513727"/>
                  </a:ext>
                </a:extLst>
              </a:tr>
              <a:tr h="660181">
                <a:tc>
                  <a:txBody>
                    <a:bodyPr/>
                    <a:lstStyle/>
                    <a:p>
                      <a:pPr fontAlgn="ctr"/>
                      <a:r>
                        <a:rPr lang="en-US" sz="1400" dirty="0">
                          <a:effectLst/>
                          <a:latin typeface="Merriweather"/>
                        </a:rPr>
                        <a:t>Air purification systems upgrade and replacement to allow for cleaner and safer indoor air</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$ 2,916,250.00</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603971083"/>
                  </a:ext>
                </a:extLst>
              </a:tr>
              <a:tr h="558800">
                <a:tc>
                  <a:txBody>
                    <a:bodyPr/>
                    <a:lstStyle/>
                    <a:p>
                      <a:pPr fontAlgn="ctr"/>
                      <a:r>
                        <a:rPr lang="en-US" sz="1400" dirty="0">
                          <a:effectLst/>
                          <a:latin typeface="Merriweather"/>
                        </a:rPr>
                        <a:t>HVAC controls upgrade to allow cleaner and safer indoor air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$1,000,000.00</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732306121"/>
                  </a:ext>
                </a:extLst>
              </a:tr>
              <a:tr h="558800">
                <a:tc>
                  <a:txBody>
                    <a:bodyPr/>
                    <a:lstStyle/>
                    <a:p>
                      <a:pPr fontAlgn="ctr"/>
                      <a:r>
                        <a:rPr lang="en-US" sz="1400" dirty="0">
                          <a:effectLst/>
                          <a:latin typeface="Merriweather"/>
                        </a:rPr>
                        <a:t>Purchase generators for CNS Dept. to safeguard food safety.</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a:effectLst/>
                          <a:latin typeface="Merriweather"/>
                        </a:rPr>
                        <a:t> $ 300,000.00</a:t>
                      </a:r>
                      <a:endParaRPr lang="en-US" sz="1400" dirty="0">
                        <a:effectLst/>
                        <a:latin typeface="Merriweather"/>
                      </a:endParaRP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261473488"/>
                  </a:ext>
                </a:extLst>
              </a:tr>
              <a:tr h="558800">
                <a:tc>
                  <a:txBody>
                    <a:bodyPr/>
                    <a:lstStyle/>
                    <a:p>
                      <a:pPr fontAlgn="ctr"/>
                      <a:r>
                        <a:rPr lang="en-US" sz="1400" dirty="0">
                          <a:effectLst/>
                          <a:latin typeface="Merriweather"/>
                        </a:rPr>
                        <a:t>Improve and Repair playing fields at three middle schools. </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algn="ctr" fontAlgn="ctr"/>
                      <a:r>
                        <a:rPr lang="en-US" sz="1400" dirty="0">
                          <a:effectLst/>
                          <a:latin typeface="Merriweather"/>
                        </a:rPr>
                        <a:t> $ 1,200,000.00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029386424"/>
                  </a:ext>
                </a:extLst>
              </a:tr>
            </a:tbl>
          </a:graphicData>
        </a:graphic>
      </p:graphicFrame>
      <p:sp>
        <p:nvSpPr>
          <p:cNvPr id="3" name="Slide Number Placeholder 2">
            <a:extLst>
              <a:ext uri="{FF2B5EF4-FFF2-40B4-BE49-F238E27FC236}">
                <a16:creationId xmlns:a16="http://schemas.microsoft.com/office/drawing/2014/main" id="{EDD0042B-CF21-1F48-B6F0-E3AB46F8ED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96</a:t>
            </a:fld>
            <a:endParaRPr lang="en"/>
          </a:p>
        </p:txBody>
      </p:sp>
    </p:spTree>
    <p:extLst>
      <p:ext uri="{BB962C8B-B14F-4D97-AF65-F5344CB8AC3E}">
        <p14:creationId xmlns:p14="http://schemas.microsoft.com/office/powerpoint/2010/main" val="14326409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174B6-8C0D-429F-839D-9184F3E61EB9}"/>
              </a:ext>
            </a:extLst>
          </p:cNvPr>
          <p:cNvSpPr>
            <a:spLocks noGrp="1"/>
          </p:cNvSpPr>
          <p:nvPr>
            <p:ph type="title"/>
          </p:nvPr>
        </p:nvSpPr>
        <p:spPr/>
        <p:txBody>
          <a:bodyPr/>
          <a:lstStyle/>
          <a:p>
            <a:r>
              <a:rPr lang="en-US"/>
              <a:t>Safety</a:t>
            </a:r>
          </a:p>
        </p:txBody>
      </p:sp>
      <p:graphicFrame>
        <p:nvGraphicFramePr>
          <p:cNvPr id="4" name="Table 3">
            <a:extLst>
              <a:ext uri="{FF2B5EF4-FFF2-40B4-BE49-F238E27FC236}">
                <a16:creationId xmlns:a16="http://schemas.microsoft.com/office/drawing/2014/main" id="{12762B03-47E4-42B1-8302-A110A7E3C906}"/>
              </a:ext>
            </a:extLst>
          </p:cNvPr>
          <p:cNvGraphicFramePr>
            <a:graphicFrameLocks noGrp="1"/>
          </p:cNvGraphicFramePr>
          <p:nvPr>
            <p:extLst>
              <p:ext uri="{D42A27DB-BD31-4B8C-83A1-F6EECF244321}">
                <p14:modId xmlns:p14="http://schemas.microsoft.com/office/powerpoint/2010/main" val="957583830"/>
              </p:ext>
            </p:extLst>
          </p:nvPr>
        </p:nvGraphicFramePr>
        <p:xfrm>
          <a:off x="190500" y="1733550"/>
          <a:ext cx="8763000" cy="2174764"/>
        </p:xfrm>
        <a:graphic>
          <a:graphicData uri="http://schemas.openxmlformats.org/drawingml/2006/table">
            <a:tbl>
              <a:tblPr firstRow="1" bandRow="1">
                <a:tableStyleId>{04F4368D-BC9D-4793-A5D6-9C6275319D69}</a:tableStyleId>
              </a:tblPr>
              <a:tblGrid>
                <a:gridCol w="6896100">
                  <a:extLst>
                    <a:ext uri="{9D8B030D-6E8A-4147-A177-3AD203B41FA5}">
                      <a16:colId xmlns:a16="http://schemas.microsoft.com/office/drawing/2014/main" val="796401949"/>
                    </a:ext>
                  </a:extLst>
                </a:gridCol>
                <a:gridCol w="1866900">
                  <a:extLst>
                    <a:ext uri="{9D8B030D-6E8A-4147-A177-3AD203B41FA5}">
                      <a16:colId xmlns:a16="http://schemas.microsoft.com/office/drawing/2014/main" val="1484929194"/>
                    </a:ext>
                  </a:extLst>
                </a:gridCol>
              </a:tblGrid>
              <a:tr h="679887">
                <a:tc>
                  <a:txBody>
                    <a:bodyPr/>
                    <a:lstStyle/>
                    <a:p>
                      <a:pPr fontAlgn="ctr"/>
                      <a:r>
                        <a:rPr lang="en-US" sz="1400" dirty="0">
                          <a:effectLst/>
                          <a:latin typeface="Merriweather"/>
                        </a:rPr>
                        <a:t>Purchase additional buses and improve our transportation fleet to safely transport students to and from school.</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4,285,500.00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3072081454"/>
                  </a:ext>
                </a:extLst>
              </a:tr>
              <a:tr h="936077">
                <a:tc>
                  <a:txBody>
                    <a:bodyPr/>
                    <a:lstStyle/>
                    <a:p>
                      <a:pPr fontAlgn="ctr"/>
                      <a:r>
                        <a:rPr lang="en-US" sz="1400" dirty="0">
                          <a:effectLst/>
                          <a:latin typeface="Merriweather"/>
                        </a:rPr>
                        <a:t>Add benches and outdoor covered areas (canopies) to allow our students to safely distance themselves during lunch or during passing periods.</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a:effectLst/>
                          <a:latin typeface="Merriweather"/>
                        </a:rPr>
                        <a:t> $   2,520,000.00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2343642685"/>
                  </a:ext>
                </a:extLst>
              </a:tr>
              <a:tr h="558800">
                <a:tc>
                  <a:txBody>
                    <a:bodyPr/>
                    <a:lstStyle/>
                    <a:p>
                      <a:pPr fontAlgn="ctr"/>
                      <a:r>
                        <a:rPr lang="en-US" sz="1400">
                          <a:effectLst/>
                          <a:latin typeface="Merriweather"/>
                        </a:rPr>
                        <a:t>Provide schools with PPE (masks, shields, gloves, test kits, sanitizer, signage, water bottles, temperature scanners, water dispensers, etc.)</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tc>
                  <a:txBody>
                    <a:bodyPr/>
                    <a:lstStyle/>
                    <a:p>
                      <a:pPr fontAlgn="b"/>
                      <a:r>
                        <a:rPr lang="en-US" sz="1400" dirty="0">
                          <a:effectLst/>
                          <a:latin typeface="Merriweather"/>
                        </a:rPr>
                        <a:t> $   6,000,000.00</a:t>
                      </a:r>
                    </a:p>
                  </a:txBody>
                  <a:tcPr marL="9525" marR="9525" marT="9525" marB="0" anchor="ctr">
                    <a:lnL w="38100">
                      <a:solidFill>
                        <a:schemeClr val="tx1"/>
                      </a:solidFill>
                    </a:lnL>
                    <a:lnR w="38100">
                      <a:solidFill>
                        <a:schemeClr val="tx1"/>
                      </a:solidFill>
                    </a:lnR>
                    <a:lnT w="38100">
                      <a:solidFill>
                        <a:schemeClr val="tx1"/>
                      </a:solidFill>
                    </a:lnT>
                    <a:lnB w="38100">
                      <a:solidFill>
                        <a:schemeClr val="tx1"/>
                      </a:solidFill>
                    </a:lnB>
                  </a:tcPr>
                </a:tc>
                <a:extLst>
                  <a:ext uri="{0D108BD9-81ED-4DB2-BD59-A6C34878D82A}">
                    <a16:rowId xmlns:a16="http://schemas.microsoft.com/office/drawing/2014/main" val="1508024834"/>
                  </a:ext>
                </a:extLst>
              </a:tr>
            </a:tbl>
          </a:graphicData>
        </a:graphic>
      </p:graphicFrame>
      <p:sp>
        <p:nvSpPr>
          <p:cNvPr id="3" name="Slide Number Placeholder 2">
            <a:extLst>
              <a:ext uri="{FF2B5EF4-FFF2-40B4-BE49-F238E27FC236}">
                <a16:creationId xmlns:a16="http://schemas.microsoft.com/office/drawing/2014/main" id="{383D5062-87DD-8E46-B97E-511297190F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97</a:t>
            </a:fld>
            <a:endParaRPr lang="en"/>
          </a:p>
        </p:txBody>
      </p:sp>
    </p:spTree>
    <p:extLst>
      <p:ext uri="{BB962C8B-B14F-4D97-AF65-F5344CB8AC3E}">
        <p14:creationId xmlns:p14="http://schemas.microsoft.com/office/powerpoint/2010/main" val="41076359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9E42E-8AE3-4718-90D1-9C35484FBB64}"/>
              </a:ext>
            </a:extLst>
          </p:cNvPr>
          <p:cNvSpPr>
            <a:spLocks noGrp="1"/>
          </p:cNvSpPr>
          <p:nvPr>
            <p:ph type="title"/>
          </p:nvPr>
        </p:nvSpPr>
        <p:spPr/>
        <p:txBody>
          <a:bodyPr/>
          <a:lstStyle/>
          <a:p>
            <a:r>
              <a:rPr lang="en-US"/>
              <a:t>ESSER III Remaining Allocation Plan </a:t>
            </a:r>
            <a:endParaRPr lang="en-US" dirty="0"/>
          </a:p>
        </p:txBody>
      </p:sp>
      <p:sp>
        <p:nvSpPr>
          <p:cNvPr id="4" name="Content Placeholder 2">
            <a:extLst>
              <a:ext uri="{FF2B5EF4-FFF2-40B4-BE49-F238E27FC236}">
                <a16:creationId xmlns:a16="http://schemas.microsoft.com/office/drawing/2014/main" id="{D51AC98D-EC44-4BBC-8005-3DF8159AB6D2}"/>
              </a:ext>
            </a:extLst>
          </p:cNvPr>
          <p:cNvSpPr>
            <a:spLocks noGrp="1"/>
          </p:cNvSpPr>
          <p:nvPr/>
        </p:nvSpPr>
        <p:spPr>
          <a:xfrm>
            <a:off x="312787" y="2080427"/>
            <a:ext cx="8670677" cy="216463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buNone/>
            </a:pPr>
            <a:r>
              <a:rPr lang="en-US" sz="3000" dirty="0">
                <a:solidFill>
                  <a:schemeClr val="accent6">
                    <a:lumMod val="10000"/>
                  </a:schemeClr>
                </a:solidFill>
                <a:latin typeface="Merriweather"/>
                <a:ea typeface="+mn-lt"/>
                <a:cs typeface="+mn-lt"/>
              </a:rPr>
              <a:t>Our plan is to use the remaining allocation ($49,111,732) to continue to fund initiatives during the 2022 –2023 and 2023-2024 school year. </a:t>
            </a:r>
            <a:endParaRPr lang="en-US" dirty="0">
              <a:solidFill>
                <a:schemeClr val="accent6">
                  <a:lumMod val="10000"/>
                </a:schemeClr>
              </a:solidFill>
              <a:latin typeface="Merriweather"/>
            </a:endParaRPr>
          </a:p>
          <a:p>
            <a:pPr marL="914400" lvl="2" indent="0">
              <a:lnSpc>
                <a:spcPct val="110000"/>
              </a:lnSpc>
              <a:buNone/>
            </a:pPr>
            <a:endParaRPr lang="en-US" sz="3000" dirty="0">
              <a:solidFill>
                <a:schemeClr val="accent6">
                  <a:lumMod val="10000"/>
                </a:schemeClr>
              </a:solidFill>
              <a:latin typeface="Calibri"/>
              <a:cs typeface="Arial"/>
            </a:endParaRPr>
          </a:p>
        </p:txBody>
      </p:sp>
      <p:sp>
        <p:nvSpPr>
          <p:cNvPr id="3" name="Slide Number Placeholder 2">
            <a:extLst>
              <a:ext uri="{FF2B5EF4-FFF2-40B4-BE49-F238E27FC236}">
                <a16:creationId xmlns:a16="http://schemas.microsoft.com/office/drawing/2014/main" id="{F7FDB0AF-696C-E349-8F22-41F5EA730F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98</a:t>
            </a:fld>
            <a:endParaRPr lang="en"/>
          </a:p>
        </p:txBody>
      </p:sp>
    </p:spTree>
    <p:extLst>
      <p:ext uri="{BB962C8B-B14F-4D97-AF65-F5344CB8AC3E}">
        <p14:creationId xmlns:p14="http://schemas.microsoft.com/office/powerpoint/2010/main" val="390098088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3"/>
          <p:cNvSpPr txBox="1">
            <a:spLocks noGrp="1"/>
          </p:cNvSpPr>
          <p:nvPr>
            <p:ph type="title"/>
          </p:nvPr>
        </p:nvSpPr>
        <p:spPr>
          <a:xfrm>
            <a:off x="905231" y="39867"/>
            <a:ext cx="7061400" cy="124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a:t>Questions? Feedback?</a:t>
            </a:r>
            <a:endParaRPr sz="4800"/>
          </a:p>
        </p:txBody>
      </p:sp>
      <p:sp>
        <p:nvSpPr>
          <p:cNvPr id="355" name="Google Shape;355;p53"/>
          <p:cNvSpPr txBox="1">
            <a:spLocks noGrp="1"/>
          </p:cNvSpPr>
          <p:nvPr>
            <p:ph type="body" idx="1"/>
          </p:nvPr>
        </p:nvSpPr>
        <p:spPr>
          <a:xfrm>
            <a:off x="1674508" y="1388734"/>
            <a:ext cx="5334900" cy="547993"/>
          </a:xfrm>
          <a:prstGeom prst="rect">
            <a:avLst/>
          </a:prstGeom>
        </p:spPr>
        <p:txBody>
          <a:bodyPr spcFirstLastPara="1" wrap="square" lIns="91425" tIns="91425" rIns="91425" bIns="91425" anchor="t" anchorCtr="0">
            <a:normAutofit lnSpcReduction="10000"/>
          </a:bodyPr>
          <a:lstStyle/>
          <a:p>
            <a:pPr marL="0" indent="0">
              <a:spcAft>
                <a:spcPts val="1200"/>
              </a:spcAft>
              <a:buNone/>
            </a:pPr>
            <a:r>
              <a:rPr lang="en" dirty="0">
                <a:solidFill>
                  <a:schemeClr val="bg1"/>
                </a:solidFill>
              </a:rPr>
              <a:t>Contact Martin Munoz at </a:t>
            </a:r>
            <a:r>
              <a:rPr lang="en" u="sng" dirty="0">
                <a:solidFill>
                  <a:schemeClr val="bg1"/>
                </a:solidFill>
                <a:hlinkClick r:id="rId3">
                  <a:extLst>
                    <a:ext uri="{A12FA001-AC4F-418D-AE19-62706E023703}">
                      <ahyp:hlinkClr xmlns:ahyp="http://schemas.microsoft.com/office/drawing/2018/hyperlinkcolor" val="tx"/>
                    </a:ext>
                  </a:extLst>
                </a:hlinkClick>
              </a:rPr>
              <a:t>m.munoz2@lajoyaisd.net</a:t>
            </a:r>
            <a:r>
              <a:rPr lang="en" dirty="0">
                <a:solidFill>
                  <a:schemeClr val="bg1"/>
                </a:solidFill>
              </a:rPr>
              <a:t> or 956.323.2152</a:t>
            </a:r>
          </a:p>
          <a:p>
            <a:pPr marL="0" indent="0">
              <a:lnSpc>
                <a:spcPct val="114999"/>
              </a:lnSpc>
              <a:spcAft>
                <a:spcPts val="1200"/>
              </a:spcAft>
              <a:buNone/>
            </a:pPr>
            <a:endParaRPr lang="en">
              <a:solidFill>
                <a:schemeClr val="bg1"/>
              </a:solidFill>
            </a:endParaRPr>
          </a:p>
        </p:txBody>
      </p:sp>
      <p:pic>
        <p:nvPicPr>
          <p:cNvPr id="2" name="Picture 2" descr="A picture containing person, wall, indoor, child&#10;&#10;Description automatically generated">
            <a:extLst>
              <a:ext uri="{FF2B5EF4-FFF2-40B4-BE49-F238E27FC236}">
                <a16:creationId xmlns:a16="http://schemas.microsoft.com/office/drawing/2014/main" id="{F31DB585-0225-4999-8DB0-BC490D7D5957}"/>
              </a:ext>
            </a:extLst>
          </p:cNvPr>
          <p:cNvPicPr>
            <a:picLocks noChangeAspect="1"/>
          </p:cNvPicPr>
          <p:nvPr/>
        </p:nvPicPr>
        <p:blipFill>
          <a:blip r:embed="rId4"/>
          <a:stretch>
            <a:fillRect/>
          </a:stretch>
        </p:blipFill>
        <p:spPr>
          <a:xfrm>
            <a:off x="3197183" y="2431128"/>
            <a:ext cx="2120412" cy="2195535"/>
          </a:xfrm>
          <a:prstGeom prst="rect">
            <a:avLst/>
          </a:prstGeom>
          <a:ln w="12700">
            <a:solidFill>
              <a:schemeClr val="tx2"/>
            </a:solidFill>
          </a:ln>
        </p:spPr>
      </p:pic>
      <p:sp>
        <p:nvSpPr>
          <p:cNvPr id="3" name="Slide Number Placeholder 2">
            <a:extLst>
              <a:ext uri="{FF2B5EF4-FFF2-40B4-BE49-F238E27FC236}">
                <a16:creationId xmlns:a16="http://schemas.microsoft.com/office/drawing/2014/main" id="{2051B01F-1B00-3B42-BCBE-4F67E96016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99</a:t>
            </a:fld>
            <a:endParaRPr lang="en"/>
          </a:p>
        </p:txBody>
      </p:sp>
    </p:spTree>
    <p:extLst>
      <p:ext uri="{BB962C8B-B14F-4D97-AF65-F5344CB8AC3E}">
        <p14:creationId xmlns:p14="http://schemas.microsoft.com/office/powerpoint/2010/main" val="805515801"/>
      </p:ext>
    </p:extLst>
  </p:cSld>
  <p:clrMapOvr>
    <a:masterClrMapping/>
  </p:clrMapOvr>
</p:sld>
</file>

<file path=ppt/theme/theme1.xml><?xml version="1.0" encoding="utf-8"?>
<a:theme xmlns:a="http://schemas.openxmlformats.org/drawingml/2006/main" name="Paradigm">
  <a:themeElements>
    <a:clrScheme name="Paradigm">
      <a:dk1>
        <a:srgbClr val="AA0A38"/>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569E54D52A9946A6B96292B27D69C2" ma:contentTypeVersion="13" ma:contentTypeDescription="Create a new document." ma:contentTypeScope="" ma:versionID="60177d7ad30b2db27ff73413f0bca3bf">
  <xsd:schema xmlns:xsd="http://www.w3.org/2001/XMLSchema" xmlns:xs="http://www.w3.org/2001/XMLSchema" xmlns:p="http://schemas.microsoft.com/office/2006/metadata/properties" xmlns:ns3="2356e94b-2f15-4a7a-abbc-f52e564e2fd8" xmlns:ns4="80f8d091-f28b-4373-b1a7-6a9dfcc4fd56" targetNamespace="http://schemas.microsoft.com/office/2006/metadata/properties" ma:root="true" ma:fieldsID="9cfa7a4012290d06c8dde0370f32999a" ns3:_="" ns4:_="">
    <xsd:import namespace="2356e94b-2f15-4a7a-abbc-f52e564e2fd8"/>
    <xsd:import namespace="80f8d091-f28b-4373-b1a7-6a9dfcc4fd5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56e94b-2f15-4a7a-abbc-f52e564e2f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8d091-f28b-4373-b1a7-6a9dfcc4fd5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36DDD8-AE6A-4D9A-AFE5-FD75891F1766}">
  <ds:schemaRefs>
    <ds:schemaRef ds:uri="http://schemas.microsoft.com/sharepoint/v3/contenttype/forms"/>
  </ds:schemaRefs>
</ds:datastoreItem>
</file>

<file path=customXml/itemProps2.xml><?xml version="1.0" encoding="utf-8"?>
<ds:datastoreItem xmlns:ds="http://schemas.openxmlformats.org/officeDocument/2006/customXml" ds:itemID="{AA7BC178-A401-4864-A4CB-8537E126632A}">
  <ds:schemaRefs>
    <ds:schemaRef ds:uri="2356e94b-2f15-4a7a-abbc-f52e564e2fd8"/>
    <ds:schemaRef ds:uri="80f8d091-f28b-4373-b1a7-6a9dfcc4fd5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6333B3-1659-4F36-AC62-783E45378D45}">
  <ds:schemaRefs>
    <ds:schemaRef ds:uri="2356e94b-2f15-4a7a-abbc-f52e564e2fd8"/>
    <ds:schemaRef ds:uri="80f8d091-f28b-4373-b1a7-6a9dfcc4fd5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542</TotalTime>
  <Words>7770</Words>
  <Application>Microsoft Office PowerPoint</Application>
  <PresentationFormat>On-screen Show (16:9)</PresentationFormat>
  <Paragraphs>1461</Paragraphs>
  <Slides>99</Slides>
  <Notes>70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Paradigm</vt:lpstr>
      <vt:lpstr>La Joya ISD Learning Recovery and Acceleration Plan for the 2021 – 2022 School Year</vt:lpstr>
      <vt:lpstr>Resilient Schools Support Program (RSSP) Presentation on Identified Student and Staff Needs Created by the COVID-19 Pandemic</vt:lpstr>
      <vt:lpstr>District Overview</vt:lpstr>
      <vt:lpstr>District/Community Challenges</vt:lpstr>
      <vt:lpstr>Looking ahead, our community will continue to have significant needs across three key areas:</vt:lpstr>
      <vt:lpstr>Addressing Challenges: RSSP</vt:lpstr>
      <vt:lpstr>As one way to address unfinished learning, La Joya joined the TEA’s Resilient Schools Support Program [RSSP]</vt:lpstr>
      <vt:lpstr>RSSP Planning Process</vt:lpstr>
      <vt:lpstr>RSSP Project Set Up</vt:lpstr>
      <vt:lpstr>RSSP: Project Set Up</vt:lpstr>
      <vt:lpstr>District-Wide Taskforce to plan to address unfinished learning for SY21-22</vt:lpstr>
      <vt:lpstr>RSSP Planning Committee</vt:lpstr>
      <vt:lpstr>RSSP Analyzing Student Data</vt:lpstr>
      <vt:lpstr>Analyzing Data: District Overview</vt:lpstr>
      <vt:lpstr>Analyzing Data: District Overview</vt:lpstr>
      <vt:lpstr>Analyzing Data: District Overview</vt:lpstr>
      <vt:lpstr>Analyzing Data: Early Childhood Literacy</vt:lpstr>
      <vt:lpstr>Analyzing Data: Reading Data</vt:lpstr>
      <vt:lpstr>Student Participation: Reading and ELA</vt:lpstr>
      <vt:lpstr>Analyzing Data: Reading Data (Excluding Non-Testers)</vt:lpstr>
      <vt:lpstr>Analyzing Data: Mathematics</vt:lpstr>
      <vt:lpstr>Student Participation: Math and Algebra</vt:lpstr>
      <vt:lpstr>Analyzing Data: Math Data (Excluding Non-Testers)</vt:lpstr>
      <vt:lpstr>Analyzing Data: EOC Data</vt:lpstr>
      <vt:lpstr>Student Participation: End of Course Exams</vt:lpstr>
      <vt:lpstr>Analyzing Data: EOC Data (Excluding Non-Testers)</vt:lpstr>
      <vt:lpstr>RSSP: Understanding Stakeholder Needs</vt:lpstr>
      <vt:lpstr>Understanding Stakeholder Needs: Stakeholder Input</vt:lpstr>
      <vt:lpstr>Staff Survey Data</vt:lpstr>
      <vt:lpstr>Staff Responses</vt:lpstr>
      <vt:lpstr>Staff Responses</vt:lpstr>
      <vt:lpstr>Staff Responses</vt:lpstr>
      <vt:lpstr>Staff Responses</vt:lpstr>
      <vt:lpstr>Staff Responses</vt:lpstr>
      <vt:lpstr>Staff Responses</vt:lpstr>
      <vt:lpstr>Staff Responses</vt:lpstr>
      <vt:lpstr>Staff Responses – Other Considerations</vt:lpstr>
      <vt:lpstr>Parent Survey Data</vt:lpstr>
      <vt:lpstr>Parent Responses</vt:lpstr>
      <vt:lpstr>Parent Responses</vt:lpstr>
      <vt:lpstr>Parent Responses</vt:lpstr>
      <vt:lpstr>Where We Are: Parent Responses</vt:lpstr>
      <vt:lpstr>Parent Responses</vt:lpstr>
      <vt:lpstr>Student Survey Data</vt:lpstr>
      <vt:lpstr>Student Responses</vt:lpstr>
      <vt:lpstr>Student Responses</vt:lpstr>
      <vt:lpstr>Student Responses</vt:lpstr>
      <vt:lpstr>Student Responses</vt:lpstr>
      <vt:lpstr>RSSP: Make Key Decisions</vt:lpstr>
      <vt:lpstr>Key Decisions</vt:lpstr>
      <vt:lpstr>Learning Acceleration Strategies </vt:lpstr>
      <vt:lpstr>Learning Acceleration Plan: Elementary</vt:lpstr>
      <vt:lpstr>Learning Acceleration Plan: Middle School</vt:lpstr>
      <vt:lpstr>Learning Acceleration Plan: High School</vt:lpstr>
      <vt:lpstr>STAAR EOC Student Pathway Support</vt:lpstr>
      <vt:lpstr>Social-Emotional Recovery Interventions</vt:lpstr>
      <vt:lpstr>Social-Emotional Recovery Interventions: </vt:lpstr>
      <vt:lpstr>Empowering Parents Training Series</vt:lpstr>
      <vt:lpstr>Empowering Parents</vt:lpstr>
      <vt:lpstr>Technology Supports</vt:lpstr>
      <vt:lpstr>Technology Supports</vt:lpstr>
      <vt:lpstr>Physical Wellness</vt:lpstr>
      <vt:lpstr>Physical Wellness Strategies</vt:lpstr>
      <vt:lpstr>Facility Upgrades</vt:lpstr>
      <vt:lpstr>Facility Upgrades</vt:lpstr>
      <vt:lpstr>Prioritized Student Groups</vt:lpstr>
      <vt:lpstr>Prioritized Student Groups</vt:lpstr>
      <vt:lpstr>Special Emphasis: Algebra I Testers</vt:lpstr>
      <vt:lpstr>Special Emphasis: Algebra I Testers (Excluding Non-Testers)</vt:lpstr>
      <vt:lpstr>RSSP: Identify Short Term Actions</vt:lpstr>
      <vt:lpstr>Short-Term Action Plan: Learning Recovery</vt:lpstr>
      <vt:lpstr>RSSP: Alignment to Other Work</vt:lpstr>
      <vt:lpstr>Alignment to Other Work</vt:lpstr>
      <vt:lpstr>RSSP: Sharing Plan with Community</vt:lpstr>
      <vt:lpstr>Stakeholder Engagement Plan</vt:lpstr>
      <vt:lpstr>Thank RSSP Committee</vt:lpstr>
      <vt:lpstr>Questions? Feedback?</vt:lpstr>
      <vt:lpstr>Discussion of 2020 – 2023 ARP, ESSER III District Initiatives</vt:lpstr>
      <vt:lpstr>Purpose of ARP ESSER III Funds</vt:lpstr>
      <vt:lpstr>ESSER III District Allocation</vt:lpstr>
      <vt:lpstr>We are strategically aligning our ESSER funds to support each of the priority areas that were identified by the RSSP Taskforce</vt:lpstr>
      <vt:lpstr>ESSER III 2021 – 2022 Activities: $ 98,223,465.00 </vt:lpstr>
      <vt:lpstr>20%  Learning Loss Requirement </vt:lpstr>
      <vt:lpstr>Learning Recovery</vt:lpstr>
      <vt:lpstr>Learning Recovery</vt:lpstr>
      <vt:lpstr>Learning Recovery</vt:lpstr>
      <vt:lpstr>Learning Recovery</vt:lpstr>
      <vt:lpstr>Learning Recovery</vt:lpstr>
      <vt:lpstr>Learning Recovery</vt:lpstr>
      <vt:lpstr>Technology </vt:lpstr>
      <vt:lpstr>Technology </vt:lpstr>
      <vt:lpstr>Technology </vt:lpstr>
      <vt:lpstr>Social Emotional Health and Physical Wellness</vt:lpstr>
      <vt:lpstr>Social Emotional Health and Physical Wellness</vt:lpstr>
      <vt:lpstr>Staffing </vt:lpstr>
      <vt:lpstr>Facility Upgrades</vt:lpstr>
      <vt:lpstr>Safety</vt:lpstr>
      <vt:lpstr>ESSER III Remaining Allocation Plan </vt:lpstr>
      <vt:lpstr>Questions?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Joya ISD Learning Recovery and Acceleration Plan for SY ‘21-22</dc:title>
  <dc:creator>Martin Munoz</dc:creator>
  <cp:lastModifiedBy>Vela, Florencia</cp:lastModifiedBy>
  <cp:revision>829</cp:revision>
  <dcterms:modified xsi:type="dcterms:W3CDTF">2021-07-22T13:12:45Z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0x01010027569E54D52A9946A6B96292B27D69C2</vt:lpwstr>
  </property>
</Properties>
</file>