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59" d="100"/>
          <a:sy n="59" d="100"/>
        </p:scale>
        <p:origin x="102"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158099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177256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211126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2F5256-3B67-478D-BB4D-ECCC312E69AC}"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2834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2554673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2459312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1685266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229058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206945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346537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389652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415970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362144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384678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168563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423575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77D70-263B-47E7-BB64-43D1C29789CB}" type="datetimeFigureOut">
              <a:rPr lang="en-US" smtClean="0"/>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2F5256-3B67-478D-BB4D-ECCC312E69AC}" type="slidenum">
              <a:rPr lang="en-US" smtClean="0"/>
              <a:t>‹#›</a:t>
            </a:fld>
            <a:endParaRPr lang="en-US" dirty="0"/>
          </a:p>
        </p:txBody>
      </p:sp>
    </p:spTree>
    <p:extLst>
      <p:ext uri="{BB962C8B-B14F-4D97-AF65-F5344CB8AC3E}">
        <p14:creationId xmlns:p14="http://schemas.microsoft.com/office/powerpoint/2010/main" val="214528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D77D70-263B-47E7-BB64-43D1C29789CB}" type="datetimeFigureOut">
              <a:rPr lang="en-US" smtClean="0"/>
              <a:t>7/27/2015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A2F5256-3B67-478D-BB4D-ECCC312E69AC}" type="slidenum">
              <a:rPr lang="en-US" smtClean="0"/>
              <a:t>‹#›</a:t>
            </a:fld>
            <a:endParaRPr lang="en-US" dirty="0"/>
          </a:p>
        </p:txBody>
      </p:sp>
    </p:spTree>
    <p:extLst>
      <p:ext uri="{BB962C8B-B14F-4D97-AF65-F5344CB8AC3E}">
        <p14:creationId xmlns:p14="http://schemas.microsoft.com/office/powerpoint/2010/main" val="30480353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5</a:t>
            </a:r>
            <a:endParaRPr lang="en-US" dirty="0"/>
          </a:p>
        </p:txBody>
      </p:sp>
      <p:sp>
        <p:nvSpPr>
          <p:cNvPr id="3" name="Subtitle 2"/>
          <p:cNvSpPr>
            <a:spLocks noGrp="1"/>
          </p:cNvSpPr>
          <p:nvPr>
            <p:ph type="subTitle" idx="1"/>
          </p:nvPr>
        </p:nvSpPr>
        <p:spPr/>
        <p:txBody>
          <a:bodyPr/>
          <a:lstStyle/>
          <a:p>
            <a:r>
              <a:rPr lang="en-US" dirty="0" smtClean="0"/>
              <a:t>Beginnings of an American Identity (1689 – 1763)</a:t>
            </a:r>
          </a:p>
        </p:txBody>
      </p:sp>
    </p:spTree>
    <p:extLst>
      <p:ext uri="{BB962C8B-B14F-4D97-AF65-F5344CB8AC3E}">
        <p14:creationId xmlns:p14="http://schemas.microsoft.com/office/powerpoint/2010/main" val="299486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96" y="224118"/>
            <a:ext cx="9404723" cy="1400530"/>
          </a:xfrm>
        </p:spPr>
        <p:txBody>
          <a:bodyPr/>
          <a:lstStyle/>
          <a:p>
            <a:r>
              <a:rPr lang="en-US" dirty="0" smtClean="0"/>
              <a:t>Parliament and Colonial Government:</a:t>
            </a:r>
            <a:endParaRPr lang="en-US" dirty="0"/>
          </a:p>
        </p:txBody>
      </p:sp>
      <p:sp>
        <p:nvSpPr>
          <p:cNvPr id="3" name="Content Placeholder 2"/>
          <p:cNvSpPr>
            <a:spLocks noGrp="1"/>
          </p:cNvSpPr>
          <p:nvPr>
            <p:ph idx="1"/>
          </p:nvPr>
        </p:nvSpPr>
        <p:spPr>
          <a:xfrm>
            <a:off x="237896" y="1624648"/>
            <a:ext cx="11763604" cy="4988423"/>
          </a:xfrm>
        </p:spPr>
        <p:txBody>
          <a:bodyPr>
            <a:normAutofit/>
          </a:bodyPr>
          <a:lstStyle/>
          <a:p>
            <a:r>
              <a:rPr lang="en-US" sz="2400" b="1" dirty="0" smtClean="0"/>
              <a:t>Parliament</a:t>
            </a:r>
            <a:r>
              <a:rPr lang="en-US" sz="2400" dirty="0" smtClean="0"/>
              <a:t> – England’s lawmaking body made up of 2 houses, House of Common where people were elected, and House of Lords were nonelected nobles, judges, and clergy</a:t>
            </a:r>
          </a:p>
          <a:p>
            <a:r>
              <a:rPr lang="en-US" sz="2400" dirty="0" smtClean="0"/>
              <a:t>Since the colonies were so far away king and Parliament let the colonies have some self-government </a:t>
            </a:r>
          </a:p>
          <a:p>
            <a:r>
              <a:rPr lang="en-US" sz="2400" dirty="0" smtClean="0"/>
              <a:t>The first was Virginia’s House of Burgesses, which imposed taxes and managed the colonies</a:t>
            </a:r>
          </a:p>
          <a:p>
            <a:r>
              <a:rPr lang="en-US" sz="2400" dirty="0" smtClean="0"/>
              <a:t>Until the 1600’s, where colonies were smuggling goods and ignoring the Navigation Acts, so King Charles II canceled the colony’s charter</a:t>
            </a:r>
          </a:p>
          <a:p>
            <a:r>
              <a:rPr lang="en-US" sz="2400" b="1" dirty="0" smtClean="0"/>
              <a:t>Edmond Andros </a:t>
            </a:r>
            <a:r>
              <a:rPr lang="en-US" sz="2400" dirty="0" smtClean="0"/>
              <a:t>– was appointed governor of the northern colonies after the king combined them into one Dominion of New England</a:t>
            </a:r>
          </a:p>
          <a:p>
            <a:endParaRPr lang="en-US" sz="2400" dirty="0"/>
          </a:p>
        </p:txBody>
      </p:sp>
    </p:spTree>
    <p:extLst>
      <p:ext uri="{BB962C8B-B14F-4D97-AF65-F5344CB8AC3E}">
        <p14:creationId xmlns:p14="http://schemas.microsoft.com/office/powerpoint/2010/main" val="36197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97" y="289432"/>
            <a:ext cx="9404723" cy="1400530"/>
          </a:xfrm>
        </p:spPr>
        <p:txBody>
          <a:bodyPr/>
          <a:lstStyle/>
          <a:p>
            <a:r>
              <a:rPr lang="en-US" dirty="0"/>
              <a:t>Parliament and Colonial </a:t>
            </a:r>
            <a:r>
              <a:rPr lang="en-US" dirty="0" smtClean="0"/>
              <a:t>Government Cont…</a:t>
            </a:r>
            <a:endParaRPr lang="en-US" dirty="0"/>
          </a:p>
        </p:txBody>
      </p:sp>
      <p:sp>
        <p:nvSpPr>
          <p:cNvPr id="3" name="Content Placeholder 2"/>
          <p:cNvSpPr>
            <a:spLocks noGrp="1"/>
          </p:cNvSpPr>
          <p:nvPr>
            <p:ph idx="1"/>
          </p:nvPr>
        </p:nvSpPr>
        <p:spPr>
          <a:xfrm>
            <a:off x="237897" y="1718137"/>
            <a:ext cx="11812589" cy="4911263"/>
          </a:xfrm>
        </p:spPr>
        <p:txBody>
          <a:bodyPr>
            <a:normAutofit lnSpcReduction="10000"/>
          </a:bodyPr>
          <a:lstStyle/>
          <a:p>
            <a:r>
              <a:rPr lang="en-US" sz="2400" dirty="0" smtClean="0"/>
              <a:t>After a time of unrest in England, Parliament secretly offered the throne to King James’s daughter and her husband</a:t>
            </a:r>
          </a:p>
          <a:p>
            <a:r>
              <a:rPr lang="en-US" sz="2400" dirty="0" smtClean="0"/>
              <a:t>In 1688, William and Mary were the new monarchs of England, this change in leadership was called England’s - </a:t>
            </a:r>
            <a:r>
              <a:rPr lang="en-US" sz="2400" b="1" dirty="0" smtClean="0"/>
              <a:t>Glorious Revolution</a:t>
            </a:r>
          </a:p>
          <a:p>
            <a:r>
              <a:rPr lang="en-US" sz="2400" dirty="0" smtClean="0"/>
              <a:t>In 1689, William and Mary agreed to uphold the English Bill of Rights – a list of specific rights of English people and of Parliament</a:t>
            </a:r>
          </a:p>
          <a:p>
            <a:r>
              <a:rPr lang="en-US" sz="2400" dirty="0" smtClean="0"/>
              <a:t>The monarch could not cancel laws, impose taxes unless Parliament agreed, free elections, frequent meeting of Parliament, no excessive fines, or cruel punishments, and to complain about the King or Queen without being arrested</a:t>
            </a:r>
          </a:p>
          <a:p>
            <a:r>
              <a:rPr lang="en-US" sz="2400" dirty="0" smtClean="0"/>
              <a:t>During the 1700’s England’s policy towards the colonies was called salutary neglect </a:t>
            </a:r>
            <a:endParaRPr lang="en-US" sz="2400" dirty="0"/>
          </a:p>
        </p:txBody>
      </p:sp>
    </p:spTree>
    <p:extLst>
      <p:ext uri="{BB962C8B-B14F-4D97-AF65-F5344CB8AC3E}">
        <p14:creationId xmlns:p14="http://schemas.microsoft.com/office/powerpoint/2010/main" val="167671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40" y="289433"/>
            <a:ext cx="9404723" cy="1400530"/>
          </a:xfrm>
        </p:spPr>
        <p:txBody>
          <a:bodyPr/>
          <a:lstStyle/>
          <a:p>
            <a:r>
              <a:rPr lang="en-US" dirty="0"/>
              <a:t>Parliament and Colonial Government:</a:t>
            </a:r>
            <a:endParaRPr lang="en-US" dirty="0"/>
          </a:p>
        </p:txBody>
      </p:sp>
      <p:sp>
        <p:nvSpPr>
          <p:cNvPr id="3" name="Content Placeholder 2"/>
          <p:cNvSpPr>
            <a:spLocks noGrp="1"/>
          </p:cNvSpPr>
          <p:nvPr>
            <p:ph idx="1"/>
          </p:nvPr>
        </p:nvSpPr>
        <p:spPr>
          <a:xfrm>
            <a:off x="205240" y="1750795"/>
            <a:ext cx="11779931" cy="4862276"/>
          </a:xfrm>
        </p:spPr>
        <p:txBody>
          <a:bodyPr>
            <a:normAutofit/>
          </a:bodyPr>
          <a:lstStyle/>
          <a:p>
            <a:r>
              <a:rPr lang="en-US" sz="2400" dirty="0" smtClean="0"/>
              <a:t>As time went on and the colonies got used to governing themselves</a:t>
            </a:r>
          </a:p>
          <a:p>
            <a:r>
              <a:rPr lang="en-US" sz="2400" dirty="0" smtClean="0"/>
              <a:t>They moved toward gaining freedom of press</a:t>
            </a:r>
          </a:p>
          <a:p>
            <a:r>
              <a:rPr lang="en-US" sz="2400" dirty="0" smtClean="0"/>
              <a:t>In 1735, </a:t>
            </a:r>
            <a:r>
              <a:rPr lang="en-US" sz="2400" b="1" dirty="0" smtClean="0"/>
              <a:t>John Peter Zenger </a:t>
            </a:r>
            <a:r>
              <a:rPr lang="en-US" sz="2400" dirty="0" smtClean="0"/>
              <a:t>– publisher of the New York Weekly Journal, stood trial for criticism of New York’s governor, claiming the governor took bribes, removed a judge and fixed an election</a:t>
            </a:r>
          </a:p>
          <a:p>
            <a:r>
              <a:rPr lang="en-US" sz="2400" dirty="0" smtClean="0"/>
              <a:t>At that time it was against the law to criticize the king in writing</a:t>
            </a:r>
          </a:p>
          <a:p>
            <a:r>
              <a:rPr lang="en-US" sz="2400" dirty="0" smtClean="0"/>
              <a:t>Andrew Hamilton defended Zenger, claiming people had the right to speak the truth, and the jury agreed</a:t>
            </a:r>
          </a:p>
          <a:p>
            <a:r>
              <a:rPr lang="en-US" sz="2400" dirty="0" smtClean="0"/>
              <a:t>The English rights were apart of colonial </a:t>
            </a:r>
            <a:r>
              <a:rPr lang="en-US" sz="2400" b="1" dirty="0" smtClean="0"/>
              <a:t>heritage</a:t>
            </a:r>
            <a:r>
              <a:rPr lang="en-US" sz="2400" dirty="0" smtClean="0"/>
              <a:t> - tradition</a:t>
            </a:r>
            <a:endParaRPr lang="en-US" sz="2400" dirty="0"/>
          </a:p>
        </p:txBody>
      </p:sp>
    </p:spTree>
    <p:extLst>
      <p:ext uri="{BB962C8B-B14F-4D97-AF65-F5344CB8AC3E}">
        <p14:creationId xmlns:p14="http://schemas.microsoft.com/office/powerpoint/2010/main" val="33531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41" y="289432"/>
            <a:ext cx="9404723" cy="1057630"/>
          </a:xfrm>
        </p:spPr>
        <p:txBody>
          <a:bodyPr/>
          <a:lstStyle/>
          <a:p>
            <a:r>
              <a:rPr lang="en-US" dirty="0" smtClean="0"/>
              <a:t>Th</a:t>
            </a:r>
            <a:r>
              <a:rPr lang="en-US" dirty="0" smtClean="0"/>
              <a:t>e French and Indian War:</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3170" y="1646443"/>
            <a:ext cx="4108588" cy="5019542"/>
          </a:xfrm>
        </p:spPr>
      </p:pic>
      <p:sp>
        <p:nvSpPr>
          <p:cNvPr id="5" name="Content Placeholder 4"/>
          <p:cNvSpPr>
            <a:spLocks noGrp="1"/>
          </p:cNvSpPr>
          <p:nvPr>
            <p:ph sz="half" idx="2"/>
          </p:nvPr>
        </p:nvSpPr>
        <p:spPr>
          <a:xfrm>
            <a:off x="4299222" y="1646443"/>
            <a:ext cx="7702278" cy="5019542"/>
          </a:xfrm>
        </p:spPr>
        <p:txBody>
          <a:bodyPr>
            <a:normAutofit/>
          </a:bodyPr>
          <a:lstStyle/>
          <a:p>
            <a:r>
              <a:rPr lang="en-US" sz="2400" dirty="0" smtClean="0"/>
              <a:t>A Native American group, the Ottawa, leader Chief Pontiac lead raids against the British after they took over French forts in the Great Lakes region</a:t>
            </a:r>
          </a:p>
          <a:p>
            <a:r>
              <a:rPr lang="en-US" sz="2400" dirty="0" smtClean="0"/>
              <a:t>This conflict is known as – </a:t>
            </a:r>
            <a:r>
              <a:rPr lang="en-US" sz="2400" b="1" dirty="0" smtClean="0"/>
              <a:t>Pontiac’s Rebellion</a:t>
            </a:r>
          </a:p>
          <a:p>
            <a:r>
              <a:rPr lang="en-US" sz="2400" dirty="0" smtClean="0"/>
              <a:t>The </a:t>
            </a:r>
            <a:r>
              <a:rPr lang="en-US" sz="2400" b="1" dirty="0" smtClean="0"/>
              <a:t>French and Indian War </a:t>
            </a:r>
            <a:r>
              <a:rPr lang="en-US" sz="2400" dirty="0" smtClean="0"/>
              <a:t>followed – which French fought British forces in North America, with both sides fighting with Native allies</a:t>
            </a:r>
          </a:p>
          <a:p>
            <a:pPr marL="0" indent="0">
              <a:buNone/>
            </a:pPr>
            <a:endParaRPr lang="en-US" sz="2400" dirty="0"/>
          </a:p>
        </p:txBody>
      </p:sp>
    </p:spTree>
    <p:extLst>
      <p:ext uri="{BB962C8B-B14F-4D97-AF65-F5344CB8AC3E}">
        <p14:creationId xmlns:p14="http://schemas.microsoft.com/office/powerpoint/2010/main" val="350800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2" y="191461"/>
            <a:ext cx="9404723" cy="1000525"/>
          </a:xfrm>
        </p:spPr>
        <p:txBody>
          <a:bodyPr/>
          <a:lstStyle/>
          <a:p>
            <a:r>
              <a:rPr lang="en-US" dirty="0"/>
              <a:t>The French and Indian </a:t>
            </a:r>
            <a:r>
              <a:rPr lang="en-US" dirty="0" smtClean="0"/>
              <a:t>War Cont…</a:t>
            </a:r>
            <a:endParaRPr lang="en-US" dirty="0"/>
          </a:p>
        </p:txBody>
      </p:sp>
      <p:sp>
        <p:nvSpPr>
          <p:cNvPr id="3" name="Content Placeholder 2"/>
          <p:cNvSpPr>
            <a:spLocks noGrp="1"/>
          </p:cNvSpPr>
          <p:nvPr>
            <p:ph sz="half" idx="1"/>
          </p:nvPr>
        </p:nvSpPr>
        <p:spPr>
          <a:xfrm>
            <a:off x="417512" y="1309461"/>
            <a:ext cx="4396339" cy="5385253"/>
          </a:xfrm>
        </p:spPr>
        <p:txBody>
          <a:bodyPr>
            <a:normAutofit lnSpcReduction="10000"/>
          </a:bodyPr>
          <a:lstStyle/>
          <a:p>
            <a:r>
              <a:rPr lang="en-US" sz="2400" dirty="0" smtClean="0"/>
              <a:t>The French claimed the Ohio River valley, Mississippi River valley, and the Great Lakes region</a:t>
            </a:r>
          </a:p>
          <a:p>
            <a:r>
              <a:rPr lang="en-US" sz="2400" dirty="0" smtClean="0"/>
              <a:t>The French territory of Louisiana, claimed by La Salle in 1682, stretched from the Ohio River valley to the Rocky Mountains, called “New France”</a:t>
            </a:r>
          </a:p>
          <a:p>
            <a:r>
              <a:rPr lang="en-US" sz="2400" dirty="0" smtClean="0"/>
              <a:t>Competing for furs war often broke out between both sides</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13851" y="1309460"/>
            <a:ext cx="7237393" cy="5385254"/>
          </a:xfrm>
        </p:spPr>
      </p:pic>
    </p:spTree>
    <p:extLst>
      <p:ext uri="{BB962C8B-B14F-4D97-AF65-F5344CB8AC3E}">
        <p14:creationId xmlns:p14="http://schemas.microsoft.com/office/powerpoint/2010/main" val="14688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82" y="322089"/>
            <a:ext cx="9404723" cy="984197"/>
          </a:xfrm>
        </p:spPr>
        <p:txBody>
          <a:bodyPr/>
          <a:lstStyle/>
          <a:p>
            <a:r>
              <a:rPr lang="en-US" dirty="0"/>
              <a:t>The French and Indian War:</a:t>
            </a:r>
            <a:endParaRPr lang="en-US" dirty="0"/>
          </a:p>
        </p:txBody>
      </p:sp>
      <p:sp>
        <p:nvSpPr>
          <p:cNvPr id="3" name="Content Placeholder 2"/>
          <p:cNvSpPr>
            <a:spLocks noGrp="1"/>
          </p:cNvSpPr>
          <p:nvPr>
            <p:ph idx="1"/>
          </p:nvPr>
        </p:nvSpPr>
        <p:spPr>
          <a:xfrm>
            <a:off x="286882" y="1306286"/>
            <a:ext cx="11665632" cy="5274128"/>
          </a:xfrm>
        </p:spPr>
        <p:txBody>
          <a:bodyPr>
            <a:normAutofit/>
          </a:bodyPr>
          <a:lstStyle/>
          <a:p>
            <a:r>
              <a:rPr lang="en-US" sz="2400" dirty="0" smtClean="0"/>
              <a:t>In 1753, the governor of Virginia sent forces, led by George Washington, 21 at the time to tell the French to leave</a:t>
            </a:r>
          </a:p>
          <a:p>
            <a:r>
              <a:rPr lang="en-US" sz="2400" dirty="0" smtClean="0"/>
              <a:t>Fort Duquesne, near the Ohio River forks, where Pittsburg now sits, Washington set up a small fort called Necessity</a:t>
            </a:r>
          </a:p>
          <a:p>
            <a:r>
              <a:rPr lang="en-US" sz="2400" dirty="0" smtClean="0"/>
              <a:t>After a surprise attack by Washington, fort Necessity was attacked on July 3, 1754, Washington retreated back to Virginia and the French and Indian War had started (9 years)</a:t>
            </a:r>
          </a:p>
          <a:p>
            <a:r>
              <a:rPr lang="en-US" sz="2400" dirty="0" smtClean="0"/>
              <a:t>The Huron, Native American, sided with the French, who lived around the Great Lakes</a:t>
            </a:r>
          </a:p>
          <a:p>
            <a:r>
              <a:rPr lang="en-US" sz="2400" b="1" dirty="0" smtClean="0"/>
              <a:t>Albany Plan of Union</a:t>
            </a:r>
            <a:r>
              <a:rPr lang="en-US" sz="2400" dirty="0" smtClean="0"/>
              <a:t> – Benjamin Franklin, proposed the first formal proposal to unite th</a:t>
            </a:r>
            <a:r>
              <a:rPr lang="en-US" sz="2400" dirty="0" smtClean="0"/>
              <a:t>e colonies, was rejected because each didn’t want to give up their right to control their own affairs</a:t>
            </a:r>
            <a:endParaRPr lang="en-US" sz="2400" dirty="0"/>
          </a:p>
        </p:txBody>
      </p:sp>
    </p:spTree>
    <p:extLst>
      <p:ext uri="{BB962C8B-B14F-4D97-AF65-F5344CB8AC3E}">
        <p14:creationId xmlns:p14="http://schemas.microsoft.com/office/powerpoint/2010/main" val="310642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82" y="191461"/>
            <a:ext cx="9404723" cy="1000525"/>
          </a:xfrm>
        </p:spPr>
        <p:txBody>
          <a:bodyPr/>
          <a:lstStyle/>
          <a:p>
            <a:r>
              <a:rPr lang="en-US" dirty="0"/>
              <a:t>The French and Indian War:</a:t>
            </a:r>
            <a:endParaRPr lang="en-US" dirty="0"/>
          </a:p>
        </p:txBody>
      </p:sp>
      <p:sp>
        <p:nvSpPr>
          <p:cNvPr id="4" name="Content Placeholder 3"/>
          <p:cNvSpPr>
            <a:spLocks noGrp="1"/>
          </p:cNvSpPr>
          <p:nvPr>
            <p:ph sz="half" idx="1"/>
          </p:nvPr>
        </p:nvSpPr>
        <p:spPr>
          <a:xfrm>
            <a:off x="286883" y="1191985"/>
            <a:ext cx="6102577" cy="5404757"/>
          </a:xfrm>
        </p:spPr>
        <p:txBody>
          <a:bodyPr>
            <a:normAutofit fontScale="92500" lnSpcReduction="20000"/>
          </a:bodyPr>
          <a:lstStyle/>
          <a:p>
            <a:r>
              <a:rPr lang="en-US" sz="2400" dirty="0" smtClean="0"/>
              <a:t>The British sent General Edward Braddock and 2 regiments (2000 men) to Fort Duquesne in 1755, with Washington at his side</a:t>
            </a:r>
          </a:p>
          <a:p>
            <a:r>
              <a:rPr lang="en-US" sz="2400" dirty="0" smtClean="0"/>
              <a:t>On July 9</a:t>
            </a:r>
            <a:r>
              <a:rPr lang="en-US" sz="2400" baseline="30000" dirty="0" smtClean="0"/>
              <a:t>th</a:t>
            </a:r>
            <a:r>
              <a:rPr lang="en-US" sz="2400" dirty="0" smtClean="0"/>
              <a:t>, 8 miles from the fort they were attacked, General Braddock was killed</a:t>
            </a:r>
          </a:p>
          <a:p>
            <a:r>
              <a:rPr lang="en-US" sz="2400" dirty="0" smtClean="0"/>
              <a:t>In 1757, Britain had a new secretary of state, William Pitt, who was determined to win the war</a:t>
            </a:r>
          </a:p>
          <a:p>
            <a:r>
              <a:rPr lang="en-US" sz="2400" dirty="0" smtClean="0"/>
              <a:t>He sent his best generals to America and borrowed money to pay colonial troops</a:t>
            </a:r>
          </a:p>
          <a:p>
            <a:r>
              <a:rPr lang="en-US" sz="2400" dirty="0" smtClean="0"/>
              <a:t>By 1759, the British controlled 6 forts including fort Duquesne (fort Pitt) and moved to attack New France’s capitol at Quebec</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9460" y="1191985"/>
            <a:ext cx="5714067" cy="5404757"/>
          </a:xfrm>
        </p:spPr>
      </p:pic>
    </p:spTree>
    <p:extLst>
      <p:ext uri="{BB962C8B-B14F-4D97-AF65-F5344CB8AC3E}">
        <p14:creationId xmlns:p14="http://schemas.microsoft.com/office/powerpoint/2010/main" val="295986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39" y="224118"/>
            <a:ext cx="9404723" cy="984196"/>
          </a:xfrm>
        </p:spPr>
        <p:txBody>
          <a:bodyPr/>
          <a:lstStyle/>
          <a:p>
            <a:r>
              <a:rPr lang="en-US" dirty="0"/>
              <a:t>The French and Indian War:</a:t>
            </a:r>
            <a:endParaRPr lang="en-US" dirty="0"/>
          </a:p>
        </p:txBody>
      </p:sp>
      <p:sp>
        <p:nvSpPr>
          <p:cNvPr id="3" name="Content Placeholder 2"/>
          <p:cNvSpPr>
            <a:spLocks noGrp="1"/>
          </p:cNvSpPr>
          <p:nvPr>
            <p:ph idx="1"/>
          </p:nvPr>
        </p:nvSpPr>
        <p:spPr>
          <a:xfrm>
            <a:off x="205239" y="1208314"/>
            <a:ext cx="11779932" cy="5355772"/>
          </a:xfrm>
        </p:spPr>
        <p:txBody>
          <a:bodyPr>
            <a:normAutofit lnSpcReduction="10000"/>
          </a:bodyPr>
          <a:lstStyle/>
          <a:p>
            <a:r>
              <a:rPr lang="en-US" sz="2400" dirty="0" smtClean="0"/>
              <a:t>The British lay siege to Quebec, which sits on 300 ft</a:t>
            </a:r>
            <a:r>
              <a:rPr lang="en-US" sz="2400" dirty="0" smtClean="0"/>
              <a:t>. cliffs above the St. Lawrence River</a:t>
            </a:r>
          </a:p>
          <a:p>
            <a:r>
              <a:rPr lang="en-US" sz="2400" dirty="0" smtClean="0"/>
              <a:t>In September, General James Wolfe and 4,000 of his men climbed a path up the cliffs in the cover of darkness that night</a:t>
            </a:r>
          </a:p>
          <a:p>
            <a:r>
              <a:rPr lang="en-US" sz="2400" dirty="0" smtClean="0"/>
              <a:t>The battle that followed the next morning was fierce, killing General Wolfe, Montcalm, the French Commander (died the next day), and Quebec surrendered</a:t>
            </a:r>
          </a:p>
          <a:p>
            <a:r>
              <a:rPr lang="en-US" sz="2400" dirty="0" smtClean="0"/>
              <a:t>The </a:t>
            </a:r>
            <a:r>
              <a:rPr lang="en-US" sz="2400" b="1" dirty="0" smtClean="0"/>
              <a:t>Battle of Quebec </a:t>
            </a:r>
            <a:r>
              <a:rPr lang="en-US" sz="2400" dirty="0" smtClean="0"/>
              <a:t>was the turning point of the war, when Montreal fell the following year, all of Canada was in British hands</a:t>
            </a:r>
          </a:p>
          <a:p>
            <a:r>
              <a:rPr lang="en-US" sz="2400" dirty="0" smtClean="0"/>
              <a:t>In out laying areas the battle continued for almost 3 years</a:t>
            </a:r>
          </a:p>
          <a:p>
            <a:r>
              <a:rPr lang="en-US" sz="2400" dirty="0" smtClean="0"/>
              <a:t>Spain made a </a:t>
            </a:r>
            <a:r>
              <a:rPr lang="en-US" sz="2400" b="1" dirty="0" smtClean="0"/>
              <a:t>pact</a:t>
            </a:r>
            <a:r>
              <a:rPr lang="en-US" sz="2400" dirty="0" smtClean="0"/>
              <a:t> in 1761 to aid France, but help came too late</a:t>
            </a:r>
          </a:p>
          <a:p>
            <a:r>
              <a:rPr lang="en-US" sz="2400" dirty="0" smtClean="0"/>
              <a:t>The Seven Year War ended in 1763, the </a:t>
            </a:r>
            <a:r>
              <a:rPr lang="en-US" sz="2400" b="1" dirty="0" smtClean="0"/>
              <a:t>Treaty of Paris </a:t>
            </a:r>
            <a:r>
              <a:rPr lang="en-US" sz="2400" dirty="0" smtClean="0"/>
              <a:t>was signed</a:t>
            </a:r>
          </a:p>
          <a:p>
            <a:r>
              <a:rPr lang="en-US" sz="2400" dirty="0" smtClean="0"/>
              <a:t>The treaty ended nearly all of French control in North America</a:t>
            </a:r>
          </a:p>
        </p:txBody>
      </p:sp>
    </p:spTree>
    <p:extLst>
      <p:ext uri="{BB962C8B-B14F-4D97-AF65-F5344CB8AC3E}">
        <p14:creationId xmlns:p14="http://schemas.microsoft.com/office/powerpoint/2010/main" val="1293147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39" y="305761"/>
            <a:ext cx="9404723" cy="984196"/>
          </a:xfrm>
        </p:spPr>
        <p:txBody>
          <a:bodyPr/>
          <a:lstStyle/>
          <a:p>
            <a:r>
              <a:rPr lang="en-US" dirty="0" smtClean="0"/>
              <a:t>The New Colonial World:</a:t>
            </a:r>
            <a:endParaRPr lang="en-US" dirty="0"/>
          </a:p>
        </p:txBody>
      </p:sp>
      <p:sp>
        <p:nvSpPr>
          <p:cNvPr id="3" name="Content Placeholder 2"/>
          <p:cNvSpPr>
            <a:spLocks noGrp="1"/>
          </p:cNvSpPr>
          <p:nvPr>
            <p:ph idx="1"/>
          </p:nvPr>
        </p:nvSpPr>
        <p:spPr>
          <a:xfrm>
            <a:off x="205239" y="1289957"/>
            <a:ext cx="11812590" cy="5257800"/>
          </a:xfrm>
        </p:spPr>
        <p:txBody>
          <a:bodyPr>
            <a:normAutofit fontScale="92500" lnSpcReduction="10000"/>
          </a:bodyPr>
          <a:lstStyle/>
          <a:p>
            <a:r>
              <a:rPr lang="en-US" sz="2400" dirty="0" smtClean="0"/>
              <a:t>The war also changed the way that colonial Americans and Native Americans viewed themselves and their relationship</a:t>
            </a:r>
          </a:p>
          <a:p>
            <a:r>
              <a:rPr lang="en-US" sz="2400" dirty="0" smtClean="0"/>
              <a:t>The Pontiac Rebellion's followed, in 1763</a:t>
            </a:r>
          </a:p>
          <a:p>
            <a:r>
              <a:rPr lang="en-US" sz="2400" dirty="0" smtClean="0"/>
              <a:t>After attacking settlers and destroying almost every British fort west of the Appalachian Mountains</a:t>
            </a:r>
          </a:p>
          <a:p>
            <a:r>
              <a:rPr lang="en-US" sz="2400" dirty="0" smtClean="0"/>
              <a:t>The British came up with a vicious plan, inviting </a:t>
            </a:r>
            <a:r>
              <a:rPr lang="en-US" sz="2400" dirty="0" smtClean="0"/>
              <a:t>Lenni</a:t>
            </a:r>
            <a:r>
              <a:rPr lang="en-US" sz="2400" dirty="0" smtClean="0"/>
              <a:t> Lenape war leaders to a talk, and gave them blankets infected with </a:t>
            </a:r>
            <a:r>
              <a:rPr lang="en-US" sz="2400" b="1" dirty="0" smtClean="0"/>
              <a:t>smallpox</a:t>
            </a:r>
            <a:r>
              <a:rPr lang="en-US" sz="2400" dirty="0" smtClean="0"/>
              <a:t> as a gift</a:t>
            </a:r>
          </a:p>
          <a:p>
            <a:r>
              <a:rPr lang="en-US" sz="2400" dirty="0" smtClean="0"/>
              <a:t>By the fall the Native Americans had retreated, to avoid further conflicts with Native Americans the </a:t>
            </a:r>
            <a:r>
              <a:rPr lang="en-US" sz="2400" b="1" dirty="0" smtClean="0"/>
              <a:t>Proclamation of 1763 </a:t>
            </a:r>
            <a:r>
              <a:rPr lang="en-US" sz="2400" dirty="0" smtClean="0"/>
              <a:t>was issued – it forbid colonist from settling areas west of the Appalachian Mountains</a:t>
            </a:r>
          </a:p>
          <a:p>
            <a:r>
              <a:rPr lang="en-US" sz="2400" dirty="0" smtClean="0"/>
              <a:t>After winning the French and Indian War the colonist were confident with the way they unified against one common enemy</a:t>
            </a:r>
          </a:p>
          <a:p>
            <a:r>
              <a:rPr lang="en-US" sz="2400" dirty="0" smtClean="0"/>
              <a:t>And the stage was set, with no French involvement, there was only one other country to deal with…</a:t>
            </a:r>
            <a:endParaRPr lang="en-US" sz="2400" dirty="0"/>
          </a:p>
        </p:txBody>
      </p:sp>
    </p:spTree>
    <p:extLst>
      <p:ext uri="{BB962C8B-B14F-4D97-AF65-F5344CB8AC3E}">
        <p14:creationId xmlns:p14="http://schemas.microsoft.com/office/powerpoint/2010/main" val="139945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0058" y="0"/>
            <a:ext cx="6564086" cy="6859765"/>
          </a:xfrm>
        </p:spPr>
      </p:pic>
    </p:spTree>
    <p:extLst>
      <p:ext uri="{BB962C8B-B14F-4D97-AF65-F5344CB8AC3E}">
        <p14:creationId xmlns:p14="http://schemas.microsoft.com/office/powerpoint/2010/main" val="71012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65839"/>
          </a:xfrm>
        </p:spPr>
        <p:txBody>
          <a:bodyPr/>
          <a:lstStyle/>
          <a:p>
            <a:r>
              <a:rPr lang="en-US" dirty="0" smtClean="0"/>
              <a:t>Early American Culture:</a:t>
            </a:r>
            <a:endParaRPr lang="en-US" dirty="0"/>
          </a:p>
        </p:txBody>
      </p:sp>
      <p:sp>
        <p:nvSpPr>
          <p:cNvPr id="3" name="Content Placeholder 2"/>
          <p:cNvSpPr>
            <a:spLocks noGrp="1"/>
          </p:cNvSpPr>
          <p:nvPr>
            <p:ph idx="1"/>
          </p:nvPr>
        </p:nvSpPr>
        <p:spPr>
          <a:xfrm>
            <a:off x="646111" y="1518557"/>
            <a:ext cx="11371718" cy="5192486"/>
          </a:xfrm>
        </p:spPr>
        <p:txBody>
          <a:bodyPr>
            <a:normAutofit/>
          </a:bodyPr>
          <a:lstStyle/>
          <a:p>
            <a:r>
              <a:rPr lang="en-US" sz="2400" dirty="0" smtClean="0"/>
              <a:t>British culture remained a the foundation of all colonies societies</a:t>
            </a:r>
          </a:p>
          <a:p>
            <a:r>
              <a:rPr lang="en-US" sz="2400" dirty="0" smtClean="0"/>
              <a:t>But with new climates and living conditions colonist had to adapt their old ways</a:t>
            </a:r>
          </a:p>
          <a:p>
            <a:r>
              <a:rPr lang="en-US" sz="2400" dirty="0" smtClean="0"/>
              <a:t>Cheap farm land and abundant natural resources gave colonist a chance to prosper, as well as political rights</a:t>
            </a:r>
          </a:p>
          <a:p>
            <a:r>
              <a:rPr lang="en-US" sz="2400" dirty="0" smtClean="0"/>
              <a:t>Only white male property owners could vote in the rural areas, and in cities people votes by paying a fee</a:t>
            </a:r>
          </a:p>
          <a:p>
            <a:r>
              <a:rPr lang="en-US" sz="2400" dirty="0" smtClean="0"/>
              <a:t>American society had no titled aristocracy, a large middle class, and a huge underclass of slaves</a:t>
            </a:r>
            <a:endParaRPr lang="en-US" sz="2400" dirty="0"/>
          </a:p>
        </p:txBody>
      </p:sp>
    </p:spTree>
    <p:extLst>
      <p:ext uri="{BB962C8B-B14F-4D97-AF65-F5344CB8AC3E}">
        <p14:creationId xmlns:p14="http://schemas.microsoft.com/office/powerpoint/2010/main" val="25479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83" y="256775"/>
            <a:ext cx="9404723" cy="967868"/>
          </a:xfrm>
        </p:spPr>
        <p:txBody>
          <a:bodyPr/>
          <a:lstStyle/>
          <a:p>
            <a:r>
              <a:rPr lang="en-US" dirty="0" smtClean="0"/>
              <a:t>Colonial Life:</a:t>
            </a:r>
            <a:endParaRPr lang="en-US" dirty="0"/>
          </a:p>
        </p:txBody>
      </p:sp>
      <p:sp>
        <p:nvSpPr>
          <p:cNvPr id="4" name="Content Placeholder 3"/>
          <p:cNvSpPr>
            <a:spLocks noGrp="1"/>
          </p:cNvSpPr>
          <p:nvPr>
            <p:ph sz="half" idx="1"/>
          </p:nvPr>
        </p:nvSpPr>
        <p:spPr>
          <a:xfrm>
            <a:off x="172583" y="1190678"/>
            <a:ext cx="6195560" cy="5471379"/>
          </a:xfrm>
        </p:spPr>
        <p:txBody>
          <a:bodyPr>
            <a:normAutofit/>
          </a:bodyPr>
          <a:lstStyle/>
          <a:p>
            <a:r>
              <a:rPr lang="en-US" sz="2400" dirty="0" smtClean="0"/>
              <a:t>Farming women cooked, churned butter, made soap, candles, tended the garden, looked after the farm animals, and clothes</a:t>
            </a:r>
          </a:p>
          <a:p>
            <a:r>
              <a:rPr lang="en-US" sz="2400" dirty="0" smtClean="0"/>
              <a:t>Women could not vote with the exception of the Quakers, but they could not preach</a:t>
            </a:r>
          </a:p>
          <a:p>
            <a:r>
              <a:rPr lang="en-US" sz="2400" dirty="0" smtClean="0"/>
              <a:t>Men planted, raised, and harvested crops, sold items at the market, cared for livestock, cut trees, and chopped firewood, and butchered meat</a:t>
            </a:r>
            <a:endParaRPr lang="en-US" sz="24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9080" y="1224642"/>
            <a:ext cx="5923286" cy="4425043"/>
          </a:xfrm>
        </p:spPr>
      </p:pic>
    </p:spTree>
    <p:extLst>
      <p:ext uri="{BB962C8B-B14F-4D97-AF65-F5344CB8AC3E}">
        <p14:creationId xmlns:p14="http://schemas.microsoft.com/office/powerpoint/2010/main" val="282957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568" y="224118"/>
            <a:ext cx="9404723" cy="1147482"/>
          </a:xfrm>
        </p:spPr>
        <p:txBody>
          <a:bodyPr/>
          <a:lstStyle/>
          <a:p>
            <a:r>
              <a:rPr lang="en-US" dirty="0" smtClean="0"/>
              <a:t>Life of the Young:</a:t>
            </a:r>
            <a:endParaRPr lang="en-US" dirty="0"/>
          </a:p>
        </p:txBody>
      </p:sp>
      <p:sp>
        <p:nvSpPr>
          <p:cNvPr id="5" name="Content Placeholder 4"/>
          <p:cNvSpPr>
            <a:spLocks noGrp="1"/>
          </p:cNvSpPr>
          <p:nvPr>
            <p:ph sz="half" idx="1"/>
          </p:nvPr>
        </p:nvSpPr>
        <p:spPr>
          <a:xfrm>
            <a:off x="221568" y="1142999"/>
            <a:ext cx="6568624" cy="5568043"/>
          </a:xfrm>
        </p:spPr>
        <p:txBody>
          <a:bodyPr>
            <a:normAutofit/>
          </a:bodyPr>
          <a:lstStyle/>
          <a:p>
            <a:r>
              <a:rPr lang="en-US" sz="2000" dirty="0" smtClean="0"/>
              <a:t>American families were large, most had about 6 to 8 kids</a:t>
            </a:r>
          </a:p>
          <a:p>
            <a:r>
              <a:rPr lang="en-US" sz="2000" dirty="0" smtClean="0"/>
              <a:t>More children were expected to work the farm even toddlers had chores they were expected to do</a:t>
            </a:r>
          </a:p>
          <a:p>
            <a:r>
              <a:rPr lang="en-US" sz="2000" dirty="0" smtClean="0"/>
              <a:t>At six, boys were “breeched” given pants and expected to help on the farm</a:t>
            </a:r>
          </a:p>
          <a:p>
            <a:r>
              <a:rPr lang="en-US" sz="2000" dirty="0" smtClean="0"/>
              <a:t>At 13, many left home to become </a:t>
            </a:r>
            <a:r>
              <a:rPr lang="en-US" sz="2000" b="1" dirty="0" smtClean="0"/>
              <a:t>apprentices</a:t>
            </a:r>
            <a:r>
              <a:rPr lang="en-US" sz="2000" dirty="0" smtClean="0"/>
              <a:t> – learning a trade from an experienced craftsman</a:t>
            </a:r>
          </a:p>
          <a:p>
            <a:r>
              <a:rPr lang="en-US" sz="2000" dirty="0" smtClean="0"/>
              <a:t>They received food, clothing, lodging, and a general education</a:t>
            </a:r>
          </a:p>
          <a:p>
            <a:r>
              <a:rPr lang="en-US" sz="2000" dirty="0" smtClean="0"/>
              <a:t>Girls were rarely apprentices, they learned most of their skills from their mother</a:t>
            </a:r>
          </a:p>
          <a:p>
            <a:r>
              <a:rPr lang="en-US" sz="2000" dirty="0" smtClean="0"/>
              <a:t>Some were sent to learn specialized skills such as weaving or making cheese</a:t>
            </a:r>
            <a:endParaRPr lang="en-US" sz="2000" dirty="0"/>
          </a:p>
        </p:txBody>
      </p:sp>
      <p:pic>
        <p:nvPicPr>
          <p:cNvPr id="7"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3140" y="1143000"/>
            <a:ext cx="5268685" cy="3951514"/>
          </a:xfrm>
        </p:spPr>
      </p:pic>
    </p:spTree>
    <p:extLst>
      <p:ext uri="{BB962C8B-B14F-4D97-AF65-F5344CB8AC3E}">
        <p14:creationId xmlns:p14="http://schemas.microsoft.com/office/powerpoint/2010/main" val="412084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26" y="158804"/>
            <a:ext cx="9404723" cy="1049510"/>
          </a:xfrm>
        </p:spPr>
        <p:txBody>
          <a:bodyPr/>
          <a:lstStyle/>
          <a:p>
            <a:r>
              <a:rPr lang="en-US" dirty="0" smtClean="0"/>
              <a:t>Education and Literacy:</a:t>
            </a:r>
            <a:endParaRPr lang="en-US" dirty="0"/>
          </a:p>
        </p:txBody>
      </p:sp>
      <p:sp>
        <p:nvSpPr>
          <p:cNvPr id="4" name="Content Placeholder 3"/>
          <p:cNvSpPr>
            <a:spLocks noGrp="1"/>
          </p:cNvSpPr>
          <p:nvPr>
            <p:ph sz="half" idx="1"/>
          </p:nvPr>
        </p:nvSpPr>
        <p:spPr>
          <a:xfrm>
            <a:off x="5479704" y="1208314"/>
            <a:ext cx="6554453" cy="5470072"/>
          </a:xfrm>
        </p:spPr>
        <p:txBody>
          <a:bodyPr>
            <a:normAutofit/>
          </a:bodyPr>
          <a:lstStyle/>
          <a:p>
            <a:r>
              <a:rPr lang="en-US" sz="2000" dirty="0" smtClean="0"/>
              <a:t>The colonies were different than European societies in that colonial American had a high rate of </a:t>
            </a:r>
            <a:r>
              <a:rPr lang="en-US" sz="2000" b="1" dirty="0" smtClean="0"/>
              <a:t>literacy</a:t>
            </a:r>
            <a:r>
              <a:rPr lang="en-US" sz="2000" dirty="0" smtClean="0"/>
              <a:t> – ability to read and write</a:t>
            </a:r>
          </a:p>
          <a:p>
            <a:r>
              <a:rPr lang="en-US" sz="2000" dirty="0" smtClean="0"/>
              <a:t>New England had 85%, Middle had 65%, South 50% compared to 60% in England</a:t>
            </a:r>
          </a:p>
          <a:p>
            <a:r>
              <a:rPr lang="en-US" sz="2000" dirty="0" smtClean="0"/>
              <a:t>Slaves were rarely educated, it was illegal in the south in most parts</a:t>
            </a:r>
          </a:p>
          <a:p>
            <a:r>
              <a:rPr lang="en-US" sz="2000" dirty="0" smtClean="0"/>
              <a:t>Literacy help unite the colonies</a:t>
            </a:r>
          </a:p>
          <a:p>
            <a:r>
              <a:rPr lang="en-US" sz="2000" dirty="0" smtClean="0"/>
              <a:t>In the 1700’s there was only one newspaper, the Boston News Letter, but over the next 70 years, dozens more came about</a:t>
            </a:r>
          </a:p>
          <a:p>
            <a:r>
              <a:rPr lang="en-US" sz="2000" b="1" dirty="0" smtClean="0"/>
              <a:t>Benjamin Franklin</a:t>
            </a:r>
            <a:r>
              <a:rPr lang="en-US" sz="2000" dirty="0" smtClean="0"/>
              <a:t>, in 1732, published Poor Richard’s Almanac, it contained saying that are still used today</a:t>
            </a:r>
            <a:endParaRPr lang="en-US" sz="20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9926" y="1213530"/>
            <a:ext cx="5265166" cy="4485141"/>
          </a:xfrm>
        </p:spPr>
      </p:pic>
    </p:spTree>
    <p:extLst>
      <p:ext uri="{BB962C8B-B14F-4D97-AF65-F5344CB8AC3E}">
        <p14:creationId xmlns:p14="http://schemas.microsoft.com/office/powerpoint/2010/main" val="368754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83" y="240446"/>
            <a:ext cx="9404723" cy="1082168"/>
          </a:xfrm>
        </p:spPr>
        <p:txBody>
          <a:bodyPr/>
          <a:lstStyle/>
          <a:p>
            <a:r>
              <a:rPr lang="en-US" dirty="0" smtClean="0"/>
              <a:t>Religious Revival:</a:t>
            </a:r>
            <a:endParaRPr lang="en-US" dirty="0"/>
          </a:p>
        </p:txBody>
      </p:sp>
      <p:sp>
        <p:nvSpPr>
          <p:cNvPr id="3" name="Content Placeholder 2"/>
          <p:cNvSpPr>
            <a:spLocks noGrp="1"/>
          </p:cNvSpPr>
          <p:nvPr>
            <p:ph idx="1"/>
          </p:nvPr>
        </p:nvSpPr>
        <p:spPr>
          <a:xfrm>
            <a:off x="172583" y="1322614"/>
            <a:ext cx="11861574" cy="5306786"/>
          </a:xfrm>
        </p:spPr>
        <p:txBody>
          <a:bodyPr>
            <a:normAutofit/>
          </a:bodyPr>
          <a:lstStyle/>
          <a:p>
            <a:r>
              <a:rPr lang="en-US" sz="2400" dirty="0" smtClean="0"/>
              <a:t>American colonist drew inspiration from 2 cultural movements:</a:t>
            </a:r>
            <a:r>
              <a:rPr lang="en-US" sz="2400" dirty="0"/>
              <a:t> </a:t>
            </a:r>
            <a:r>
              <a:rPr lang="en-US" sz="2400" dirty="0" smtClean="0"/>
              <a:t>the </a:t>
            </a:r>
            <a:r>
              <a:rPr lang="en-US" sz="2400" b="1" dirty="0" smtClean="0"/>
              <a:t>Great Awakening </a:t>
            </a:r>
            <a:r>
              <a:rPr lang="en-US" sz="2400" dirty="0" smtClean="0"/>
              <a:t>– a Christian religious revival and the </a:t>
            </a:r>
            <a:r>
              <a:rPr lang="en-US" sz="2400" b="1" dirty="0" smtClean="0"/>
              <a:t>Enlightenment</a:t>
            </a:r>
            <a:r>
              <a:rPr lang="en-US" sz="2400" dirty="0" smtClean="0"/>
              <a:t> – a movement stressing human reason</a:t>
            </a:r>
          </a:p>
          <a:p>
            <a:r>
              <a:rPr lang="en-US" sz="2400" dirty="0" smtClean="0"/>
              <a:t>The Great Awakening appealed to faith and emotions unlike the Enlightenment which was more of a scientific reason and observation</a:t>
            </a:r>
          </a:p>
          <a:p>
            <a:r>
              <a:rPr lang="en-US" sz="2400" b="1" dirty="0" smtClean="0"/>
              <a:t>Jonathan Edwards </a:t>
            </a:r>
            <a:r>
              <a:rPr lang="en-US" sz="2400" dirty="0" smtClean="0"/>
              <a:t>– a traveling preacher that preached that inner religion was more important that outer religious behavior, and that everyone could be saved</a:t>
            </a:r>
          </a:p>
          <a:p>
            <a:r>
              <a:rPr lang="en-US" sz="2400" b="1" dirty="0" smtClean="0"/>
              <a:t>George Whitefield </a:t>
            </a:r>
            <a:r>
              <a:rPr lang="en-US" sz="2400" dirty="0" smtClean="0"/>
              <a:t>– drew in thousands with his sermons and raised money to start a home for orphans</a:t>
            </a:r>
          </a:p>
          <a:p>
            <a:r>
              <a:rPr lang="en-US" sz="2400" dirty="0" smtClean="0"/>
              <a:t>The Great Awakening encouraged belief in spiritual equality, religious debates, and increased religious diversity</a:t>
            </a:r>
            <a:endParaRPr lang="en-US" sz="2400" dirty="0" smtClean="0"/>
          </a:p>
        </p:txBody>
      </p:sp>
    </p:spTree>
    <p:extLst>
      <p:ext uri="{BB962C8B-B14F-4D97-AF65-F5344CB8AC3E}">
        <p14:creationId xmlns:p14="http://schemas.microsoft.com/office/powerpoint/2010/main" val="261543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226" y="273104"/>
            <a:ext cx="9404723" cy="1196468"/>
          </a:xfrm>
        </p:spPr>
        <p:txBody>
          <a:bodyPr/>
          <a:lstStyle/>
          <a:p>
            <a:r>
              <a:rPr lang="en-US" dirty="0" smtClean="0"/>
              <a:t>Religious Revival Cont…</a:t>
            </a:r>
            <a:endParaRPr lang="en-US" dirty="0"/>
          </a:p>
        </p:txBody>
      </p:sp>
      <p:sp>
        <p:nvSpPr>
          <p:cNvPr id="3" name="Content Placeholder 2"/>
          <p:cNvSpPr>
            <a:spLocks noGrp="1"/>
          </p:cNvSpPr>
          <p:nvPr>
            <p:ph idx="1"/>
          </p:nvPr>
        </p:nvSpPr>
        <p:spPr>
          <a:xfrm>
            <a:off x="254226" y="1301804"/>
            <a:ext cx="11714617" cy="5278610"/>
          </a:xfrm>
        </p:spPr>
        <p:txBody>
          <a:bodyPr>
            <a:normAutofit/>
          </a:bodyPr>
          <a:lstStyle/>
          <a:p>
            <a:r>
              <a:rPr lang="en-US" sz="2400" dirty="0" smtClean="0"/>
              <a:t>The Enlightenment encouraged colonist to improve their society through rational thought</a:t>
            </a:r>
          </a:p>
          <a:p>
            <a:r>
              <a:rPr lang="en-US" sz="2400" b="1" dirty="0" smtClean="0"/>
              <a:t>John Locke </a:t>
            </a:r>
            <a:r>
              <a:rPr lang="en-US" sz="2400" dirty="0" smtClean="0"/>
              <a:t>– challenged the belief that kings had a God-given right to rule, he also argued that people have natural rights: life, liberty, and property</a:t>
            </a:r>
          </a:p>
          <a:p>
            <a:r>
              <a:rPr lang="en-US" sz="2400" dirty="0" smtClean="0"/>
              <a:t>The Enlightenment would become one of th</a:t>
            </a:r>
            <a:r>
              <a:rPr lang="en-US" sz="2400" dirty="0" smtClean="0"/>
              <a:t>e fundamental beliefs of American culture</a:t>
            </a:r>
            <a:endParaRPr lang="en-US" sz="2400" dirty="0"/>
          </a:p>
        </p:txBody>
      </p:sp>
    </p:spTree>
    <p:extLst>
      <p:ext uri="{BB962C8B-B14F-4D97-AF65-F5344CB8AC3E}">
        <p14:creationId xmlns:p14="http://schemas.microsoft.com/office/powerpoint/2010/main" val="268646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69" y="240446"/>
            <a:ext cx="9404723" cy="1049511"/>
          </a:xfrm>
        </p:spPr>
        <p:txBody>
          <a:bodyPr/>
          <a:lstStyle/>
          <a:p>
            <a:r>
              <a:rPr lang="en-US" dirty="0" smtClean="0"/>
              <a:t>Roots of American Democracy:</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1568" y="1289956"/>
            <a:ext cx="5275061" cy="3510643"/>
          </a:xfrm>
        </p:spPr>
      </p:pic>
      <p:sp>
        <p:nvSpPr>
          <p:cNvPr id="5" name="Content Placeholder 4"/>
          <p:cNvSpPr>
            <a:spLocks noGrp="1"/>
          </p:cNvSpPr>
          <p:nvPr>
            <p:ph sz="half" idx="2"/>
          </p:nvPr>
        </p:nvSpPr>
        <p:spPr>
          <a:xfrm>
            <a:off x="5496629" y="1289956"/>
            <a:ext cx="6504871" cy="5306787"/>
          </a:xfrm>
        </p:spPr>
        <p:txBody>
          <a:bodyPr>
            <a:normAutofit fontScale="92500"/>
          </a:bodyPr>
          <a:lstStyle/>
          <a:p>
            <a:r>
              <a:rPr lang="en-US" sz="2400" dirty="0" smtClean="0"/>
              <a:t>American enjoyed the rights and liberties of English subjects.</a:t>
            </a:r>
          </a:p>
          <a:p>
            <a:r>
              <a:rPr lang="en-US" sz="2400" dirty="0" smtClean="0"/>
              <a:t>American colonist were fiercely protective of these freedoms, which they called “rights of Englishmen”</a:t>
            </a:r>
          </a:p>
          <a:p>
            <a:r>
              <a:rPr lang="en-US" sz="2400" dirty="0" smtClean="0"/>
              <a:t>In 1215, King John signed the </a:t>
            </a:r>
            <a:r>
              <a:rPr lang="en-US" sz="2400" b="1" dirty="0" smtClean="0"/>
              <a:t>Magna </a:t>
            </a:r>
            <a:r>
              <a:rPr lang="en-US" sz="2400" b="1" dirty="0" smtClean="0"/>
              <a:t>Carta</a:t>
            </a:r>
            <a:r>
              <a:rPr lang="en-US" sz="2400" dirty="0" smtClean="0"/>
              <a:t> (Great Charter) – saying the king was not above the law, like everyone else the king had to obey the laws of the land</a:t>
            </a:r>
          </a:p>
          <a:p>
            <a:r>
              <a:rPr lang="en-US" sz="2400" dirty="0" smtClean="0"/>
              <a:t>Property could not be seized by the king, could not be taxed, unless a council of prominent – important and well-known men agreed, and could only be punished by a jury of their peers</a:t>
            </a:r>
          </a:p>
          <a:p>
            <a:endParaRPr lang="en-US" sz="2400" dirty="0"/>
          </a:p>
        </p:txBody>
      </p:sp>
      <p:sp>
        <p:nvSpPr>
          <p:cNvPr id="7" name="TextBox 6"/>
          <p:cNvSpPr txBox="1"/>
          <p:nvPr/>
        </p:nvSpPr>
        <p:spPr>
          <a:xfrm>
            <a:off x="221568" y="4919008"/>
            <a:ext cx="5275061" cy="1785104"/>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Over time, right expended, such as to elect representatives to government</a:t>
            </a:r>
          </a:p>
          <a:p>
            <a:pPr marL="285750" indent="-285750">
              <a:buFont typeface="Arial" panose="020B0604020202020204" pitchFamily="34" charset="0"/>
              <a:buChar char="•"/>
            </a:pPr>
            <a:r>
              <a:rPr lang="en-US" sz="2200" dirty="0" smtClean="0"/>
              <a:t>The foundation of modern American democracy</a:t>
            </a:r>
            <a:endParaRPr lang="en-US" sz="2200" dirty="0"/>
          </a:p>
        </p:txBody>
      </p:sp>
    </p:spTree>
    <p:extLst>
      <p:ext uri="{BB962C8B-B14F-4D97-AF65-F5344CB8AC3E}">
        <p14:creationId xmlns:p14="http://schemas.microsoft.com/office/powerpoint/2010/main" val="2792439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134</TotalTime>
  <Words>1688</Words>
  <Application>Microsoft Office PowerPoint</Application>
  <PresentationFormat>Widescreen</PresentationFormat>
  <Paragraphs>100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vt:lpstr>
      <vt:lpstr>Chapter 5</vt:lpstr>
      <vt:lpstr>PowerPoint Presentation</vt:lpstr>
      <vt:lpstr>Early American Culture:</vt:lpstr>
      <vt:lpstr>Colonial Life:</vt:lpstr>
      <vt:lpstr>Life of the Young:</vt:lpstr>
      <vt:lpstr>Education and Literacy:</vt:lpstr>
      <vt:lpstr>Religious Revival:</vt:lpstr>
      <vt:lpstr>Religious Revival Cont…</vt:lpstr>
      <vt:lpstr>Roots of American Democracy:</vt:lpstr>
      <vt:lpstr>Parliament and Colonial Government:</vt:lpstr>
      <vt:lpstr>Parliament and Colonial Government Cont…</vt:lpstr>
      <vt:lpstr>Parliament and Colonial Government:</vt:lpstr>
      <vt:lpstr>The French and Indian War:</vt:lpstr>
      <vt:lpstr>The French and Indian War Cont…</vt:lpstr>
      <vt:lpstr>The French and Indian War:</vt:lpstr>
      <vt:lpstr>The French and Indian War:</vt:lpstr>
      <vt:lpstr>The French and Indian War:</vt:lpstr>
      <vt:lpstr>The New Colonial World:</vt:lpstr>
    </vt:vector>
  </TitlesOfParts>
  <Company>USD 244</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Schuster, Charles</dc:creator>
  <cp:lastModifiedBy>Schuster, Charles</cp:lastModifiedBy>
  <cp:revision>16</cp:revision>
  <dcterms:created xsi:type="dcterms:W3CDTF">2015-07-23T16:43:32Z</dcterms:created>
  <dcterms:modified xsi:type="dcterms:W3CDTF">2015-07-27T15:13:10Z</dcterms:modified>
</cp:coreProperties>
</file>