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Robo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dc7fe6115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dc7fe611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dc477b95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dc477b9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dc477b95b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dc477b95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dc477b95b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dc477b95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dc477b95b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dc477b95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dc477b95b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dc477b95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dc477b95b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dc477b95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dc477b95b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dc477b95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dc477b95b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dc477b95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dc7fe6115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dc7fe611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dc7fe6115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dc7fe611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dc7fe6115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dc7fe611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Tree map</a:t>
            </a:r>
            <a:endParaRPr sz="24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dc7fe6115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dc7fe611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e0b311c98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e0b311c9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56c13944a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56c13944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bfa050cb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bfa050c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dc7fe611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dc7fe61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dc7fe6115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dc7fe611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dc7fe6115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dc7fe611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dc7fe6115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dc7fe611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dc7fe6115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dc7fe611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1294151" y="990600"/>
            <a:ext cx="84603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294150" y="4267200"/>
            <a:ext cx="84603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2000"/>
              <a:buNone/>
              <a:defRPr>
                <a:solidFill>
                  <a:srgbClr val="899495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800"/>
              <a:buNone/>
              <a:defRPr>
                <a:solidFill>
                  <a:srgbClr val="899495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>
                <a:solidFill>
                  <a:srgbClr val="899495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 rot="5400000">
            <a:off x="3848151" y="-877500"/>
            <a:ext cx="4495800" cy="9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5pPr>
            <a:lvl6pPr indent="-3302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6pPr>
            <a:lvl7pPr indent="-3302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7pPr>
            <a:lvl8pPr indent="-3302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8pPr>
            <a:lvl9pPr indent="-3302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title"/>
          </p:nvPr>
        </p:nvSpPr>
        <p:spPr>
          <a:xfrm rot="5400000">
            <a:off x="7811648" y="2323800"/>
            <a:ext cx="5791200" cy="19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 rot="5400000">
            <a:off x="2552565" y="-877350"/>
            <a:ext cx="5791200" cy="8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5pPr>
            <a:lvl6pPr indent="-3302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6pPr>
            <a:lvl7pPr indent="-3302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7pPr>
            <a:lvl8pPr indent="-3302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8pPr>
            <a:lvl9pPr indent="-3302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1294150" y="1676400"/>
            <a:ext cx="9603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5pPr>
            <a:lvl6pPr indent="-3302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6pPr>
            <a:lvl7pPr indent="-3302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7pPr>
            <a:lvl8pPr indent="-3302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8pPr>
            <a:lvl9pPr indent="-3302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1294150" y="2057400"/>
            <a:ext cx="846030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1294150" y="4876800"/>
            <a:ext cx="846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800"/>
              <a:buNone/>
              <a:defRPr sz="1800">
                <a:solidFill>
                  <a:srgbClr val="8994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600"/>
              <a:buNone/>
              <a:defRPr sz="1600">
                <a:solidFill>
                  <a:srgbClr val="8994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0"/>
              </a:spcAft>
              <a:buClr>
                <a:srgbClr val="899495"/>
              </a:buClr>
              <a:buSzPts val="1400"/>
              <a:buNone/>
              <a:defRPr sz="1400">
                <a:solidFill>
                  <a:srgbClr val="899495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1294149" y="1676400"/>
            <a:ext cx="47013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indent="-3302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indent="-3302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indent="-3302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indent="-3302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6203651" y="1676401"/>
            <a:ext cx="47013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indent="-3302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indent="-3302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indent="-3302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indent="-3302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1294150" y="1676399"/>
            <a:ext cx="4702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1294150" y="2516457"/>
            <a:ext cx="4702500" cy="3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indent="-3302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indent="-3302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indent="-3302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indent="-3302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/>
        </p:txBody>
      </p:sp>
      <p:sp>
        <p:nvSpPr>
          <p:cNvPr id="41" name="Google Shape;41;p6"/>
          <p:cNvSpPr txBox="1"/>
          <p:nvPr>
            <p:ph idx="3" type="body"/>
          </p:nvPr>
        </p:nvSpPr>
        <p:spPr>
          <a:xfrm>
            <a:off x="6193367" y="1676399"/>
            <a:ext cx="4704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6"/>
          <p:cNvSpPr txBox="1"/>
          <p:nvPr>
            <p:ph idx="4" type="body"/>
          </p:nvPr>
        </p:nvSpPr>
        <p:spPr>
          <a:xfrm>
            <a:off x="6193367" y="2516457"/>
            <a:ext cx="4704600" cy="3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indent="-3302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indent="-3302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indent="-3302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indent="-3302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/>
        </p:txBody>
      </p:sp>
      <p:sp>
        <p:nvSpPr>
          <p:cNvPr id="43" name="Google Shape;43;p6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7772835" y="1676400"/>
            <a:ext cx="38109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1294150" y="685800"/>
            <a:ext cx="61737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indent="-3302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indent="-3302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7pPr>
            <a:lvl8pPr indent="-3302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indent="-3302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7772835" y="4191000"/>
            <a:ext cx="38109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7772836" y="1676400"/>
            <a:ext cx="38109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/>
          <p:nvPr>
            <p:ph idx="2" type="pic"/>
          </p:nvPr>
        </p:nvSpPr>
        <p:spPr>
          <a:xfrm>
            <a:off x="1522809" y="0"/>
            <a:ext cx="59451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4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7772836" y="4191000"/>
            <a:ext cx="38109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836832" y="0"/>
            <a:ext cx="11355300" cy="6858000"/>
          </a:xfrm>
          <a:prstGeom prst="rect">
            <a:avLst/>
          </a:prstGeom>
          <a:gradFill>
            <a:gsLst>
              <a:gs pos="0">
                <a:srgbClr val="FFFFFF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1294150" y="1676400"/>
            <a:ext cx="9603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127211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053322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1D68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rshsu.teach@gmail.com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11.png"/><Relationship Id="rId5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G6rLiJRrR1o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youtube.com/watch?v=m16YKwyxHR4" TargetMode="External"/><Relationship Id="rId4" Type="http://schemas.openxmlformats.org/officeDocument/2006/relationships/image" Target="../media/image44.png"/><Relationship Id="rId5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watch?v=46iFG85ufGw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XnCgQ9vBE_M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Relationship Id="rId5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outube.com/watch?v=_pF4I6Bx81g" TargetMode="External"/><Relationship Id="rId4" Type="http://schemas.openxmlformats.org/officeDocument/2006/relationships/hyperlink" Target="https://www.youtube.com/watch?v=iO83YocfjC4&amp;list=PL5vJ-AoYm3fY2jh6lPDbODzUd67eDKq7N&amp;index=11&amp;t=15s" TargetMode="External"/><Relationship Id="rId9" Type="http://schemas.openxmlformats.org/officeDocument/2006/relationships/image" Target="../media/image34.png"/><Relationship Id="rId5" Type="http://schemas.openxmlformats.org/officeDocument/2006/relationships/hyperlink" Target="https://www.youtube.com/watch?v=noTMGrQqHCE&amp;list=PL5vJ-AoYm3fY2jh6lPDbODzUd67eDKq7N&amp;index=13" TargetMode="External"/><Relationship Id="rId6" Type="http://schemas.openxmlformats.org/officeDocument/2006/relationships/hyperlink" Target="https://www.youtube.com/watch?v=A1N1G2wrl6w" TargetMode="External"/><Relationship Id="rId7" Type="http://schemas.openxmlformats.org/officeDocument/2006/relationships/hyperlink" Target="https://www.pinterest.com/pin/478296422923809636/" TargetMode="External"/><Relationship Id="rId8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bit.ly/2020SCCCS_Spring" TargetMode="External"/><Relationship Id="rId4" Type="http://schemas.openxmlformats.org/officeDocument/2006/relationships/hyperlink" Target="mailto:mrshsu.teach@gmail.com" TargetMode="External"/><Relationship Id="rId5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BC6rvbxdywg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ctrTitle"/>
          </p:nvPr>
        </p:nvSpPr>
        <p:spPr>
          <a:xfrm>
            <a:off x="1524000" y="-64200"/>
            <a:ext cx="95346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5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zh-TW" sz="3600">
                <a:latin typeface="Times New Roman"/>
                <a:ea typeface="Times New Roman"/>
                <a:cs typeface="Times New Roman"/>
                <a:sym typeface="Times New Roman"/>
              </a:rPr>
              <a:t>2020 SCCCS Spring Conference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zh-TW" sz="5400"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zh-TW" sz="5400">
                <a:latin typeface="Comic Sans MS"/>
                <a:ea typeface="Comic Sans MS"/>
                <a:cs typeface="Comic Sans MS"/>
                <a:sym typeface="Comic Sans MS"/>
              </a:rPr>
              <a:t>hematic Unit Design </a:t>
            </a:r>
            <a:br>
              <a:rPr lang="zh-TW" sz="54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zh-TW" sz="2790">
                <a:latin typeface="Comic Sans MS"/>
                <a:ea typeface="Comic Sans MS"/>
                <a:cs typeface="Comic Sans MS"/>
                <a:sym typeface="Comic Sans MS"/>
              </a:rPr>
              <a:t>in the Mandarin Dual Language Immersion Program</a:t>
            </a:r>
            <a:endParaRPr sz="279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br>
              <a:rPr lang="zh-TW" sz="1400"/>
            </a:br>
            <a:r>
              <a:rPr lang="zh-TW" sz="5400">
                <a:latin typeface="DFKai-SB"/>
                <a:ea typeface="DFKai-SB"/>
                <a:cs typeface="DFKai-SB"/>
                <a:sym typeface="DFKai-SB"/>
              </a:rPr>
              <a:t>中英文沉浸式課程的</a:t>
            </a:r>
            <a:br>
              <a:rPr lang="zh-TW" sz="5400"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5400">
                <a:latin typeface="DFKai-SB"/>
                <a:ea typeface="DFKai-SB"/>
                <a:cs typeface="DFKai-SB"/>
                <a:sym typeface="DFKai-SB"/>
              </a:rPr>
              <a:t>主題式教學</a:t>
            </a:r>
            <a:endParaRPr sz="5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83" name="Google Shape;83;p13"/>
          <p:cNvSpPr txBox="1"/>
          <p:nvPr>
            <p:ph idx="1" type="subTitle"/>
          </p:nvPr>
        </p:nvSpPr>
        <p:spPr>
          <a:xfrm>
            <a:off x="1524000" y="4297800"/>
            <a:ext cx="10077600" cy="25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主講：孫雅琳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>
                <a:latin typeface="Times New Roman"/>
                <a:ea typeface="Times New Roman"/>
                <a:cs typeface="Times New Roman"/>
                <a:sym typeface="Times New Roman"/>
              </a:rPr>
              <a:t>Christina Hsu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 sz="3600">
                <a:latin typeface="Times New Roman"/>
                <a:ea typeface="Times New Roman"/>
                <a:cs typeface="Times New Roman"/>
                <a:sym typeface="Times New Roman"/>
              </a:rPr>
              <a:t>email: </a:t>
            </a:r>
            <a:r>
              <a:rPr lang="zh-TW" sz="36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mrshsu.teach@gmail.com</a:t>
            </a:r>
            <a:r>
              <a:rPr lang="zh-TW" sz="3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>
                <a:latin typeface="Times New Roman"/>
                <a:ea typeface="Times New Roman"/>
                <a:cs typeface="Times New Roman"/>
                <a:sym typeface="Times New Roman"/>
              </a:rPr>
              <a:t>Pantera Elementary School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4A7D6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寫/ </a:t>
            </a:r>
            <a:r>
              <a:rPr lang="zh-TW" sz="7200"/>
              <a:t>動手做</a:t>
            </a:r>
            <a:endParaRPr sz="7200"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1294150" y="1676400"/>
            <a:ext cx="9603600" cy="449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寫作：</a:t>
            </a:r>
            <a:r>
              <a:rPr lang="zh-TW"/>
              <a:t> </a:t>
            </a:r>
            <a:r>
              <a:rPr lang="zh-TW" sz="3600"/>
              <a:t>我的機器人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美勞作品：魚</a:t>
            </a:r>
            <a:endParaRPr sz="3600"/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175" y="2638425"/>
            <a:ext cx="27622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C47D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1294200" y="71425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主題：天氣和季節</a:t>
            </a:r>
            <a:endParaRPr sz="4800"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1294200" y="1447800"/>
            <a:ext cx="10650300" cy="53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教科書： Better Immersion </a:t>
            </a:r>
            <a:endParaRPr sz="3600"/>
          </a:p>
          <a:p>
            <a:pPr indent="-457200" lvl="0" marL="914400" rtl="0" algn="l">
              <a:spcBef>
                <a:spcPts val="160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單元二十九讀本A，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單元三十一讀本A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主要</a:t>
            </a: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詞彙： </a:t>
            </a:r>
            <a:r>
              <a:rPr lang="zh-TW" sz="3600"/>
              <a:t> </a:t>
            </a:r>
            <a:endParaRPr sz="3600"/>
          </a:p>
          <a:p>
            <a:pPr indent="-457200" lvl="0" marL="457200" rtl="0" algn="l">
              <a:spcBef>
                <a:spcPts val="160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春天，夏天，秋天，冬天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晴天，陰天，下雨天，颳風天，下雪天，霧天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581" y="71425"/>
            <a:ext cx="3114675" cy="30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8225" y="2946050"/>
            <a:ext cx="3228975" cy="31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C47D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796850" y="395275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聼</a:t>
            </a:r>
            <a:endParaRPr sz="7200"/>
          </a:p>
        </p:txBody>
      </p:sp>
      <p:sp>
        <p:nvSpPr>
          <p:cNvPr id="171" name="Google Shape;171;p24"/>
          <p:cNvSpPr txBox="1"/>
          <p:nvPr>
            <p:ph idx="1" type="body"/>
          </p:nvPr>
        </p:nvSpPr>
        <p:spPr>
          <a:xfrm>
            <a:off x="1294150" y="1676400"/>
            <a:ext cx="9603600" cy="449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遊戲</a:t>
            </a:r>
            <a:r>
              <a:rPr lang="zh-TW" sz="3000"/>
              <a:t>：</a:t>
            </a:r>
            <a:endParaRPr sz="3000"/>
          </a:p>
          <a:p>
            <a:pPr indent="-419100" lvl="0" marL="457200" rtl="0" algn="l">
              <a:spcBef>
                <a:spcPts val="160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老師説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是，不是</a:t>
            </a:r>
            <a:endParaRPr sz="3000"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450" y="3645825"/>
            <a:ext cx="2084800" cy="22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2500" y="3645825"/>
            <a:ext cx="2004450" cy="30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2350" y="959775"/>
            <a:ext cx="4557698" cy="589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C47D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說 （1）</a:t>
            </a:r>
            <a:endParaRPr sz="7200"/>
          </a:p>
        </p:txBody>
      </p:sp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1294150" y="1676400"/>
            <a:ext cx="9873300" cy="531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歌曲</a:t>
            </a:r>
            <a:r>
              <a:rPr lang="zh-TW" sz="3600"/>
              <a:t>：春天 (</a:t>
            </a:r>
            <a:r>
              <a:rPr lang="zh-TW" sz="3600" u="sng">
                <a:solidFill>
                  <a:schemeClr val="hlink"/>
                </a:solidFill>
                <a:hlinkClick r:id="rId3"/>
              </a:rPr>
              <a:t>May Song</a:t>
            </a:r>
            <a:r>
              <a:rPr lang="zh-TW" sz="3600"/>
              <a:t>)</a:t>
            </a:r>
            <a:endParaRPr sz="4800"/>
          </a:p>
          <a:p>
            <a:pPr indent="-457200" lvl="0" marL="457200" rtl="0" algn="l">
              <a:spcBef>
                <a:spcPts val="160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春天到了，天氣暖和。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春天到了，花開了。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春天到了，草地綠了，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春天到了，小鳥枝頭叫，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春天到了，天氣暖和。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春天到了，花開了。</a:t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1100" y="2071700"/>
            <a:ext cx="4011775" cy="25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1100" y="4572006"/>
            <a:ext cx="4011775" cy="2500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C47D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說 （2）</a:t>
            </a:r>
            <a:endParaRPr sz="7200"/>
          </a:p>
        </p:txBody>
      </p:sp>
      <p:sp>
        <p:nvSpPr>
          <p:cNvPr id="188" name="Google Shape;188;p26"/>
          <p:cNvSpPr txBox="1"/>
          <p:nvPr>
            <p:ph idx="1" type="body"/>
          </p:nvPr>
        </p:nvSpPr>
        <p:spPr>
          <a:xfrm>
            <a:off x="1294150" y="1676400"/>
            <a:ext cx="9873300" cy="531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歌曲：夏天 (</a:t>
            </a:r>
            <a:r>
              <a:rPr lang="zh-TW" sz="3600" u="sng">
                <a:solidFill>
                  <a:schemeClr val="hlink"/>
                </a:solidFill>
                <a:hlinkClick r:id="rId3"/>
              </a:rPr>
              <a:t>小小姑娘</a:t>
            </a:r>
            <a:r>
              <a:rPr lang="zh-TW" sz="3600"/>
              <a:t>)</a:t>
            </a:r>
            <a:endParaRPr sz="4800"/>
          </a:p>
          <a:p>
            <a:pPr indent="-457200" lvl="0" marL="457200" rtl="0" algn="l">
              <a:spcBef>
                <a:spcPts val="160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夏天</a:t>
            </a:r>
            <a:r>
              <a:rPr lang="zh-TW" sz="3600"/>
              <a:t>到了，天氣</a:t>
            </a:r>
            <a:r>
              <a:rPr lang="zh-TW" sz="3600"/>
              <a:t>熱了</a:t>
            </a:r>
            <a:r>
              <a:rPr lang="zh-TW" sz="3600"/>
              <a:t>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夏天到了，去</a:t>
            </a:r>
            <a:r>
              <a:rPr lang="zh-TW" sz="3600"/>
              <a:t>游泳</a:t>
            </a:r>
            <a:r>
              <a:rPr lang="zh-TW" sz="3600"/>
              <a:t>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夏天到了，吃</a:t>
            </a:r>
            <a:r>
              <a:rPr lang="zh-TW" sz="3600"/>
              <a:t>冰淇淋</a:t>
            </a:r>
            <a:r>
              <a:rPr lang="zh-TW" sz="3600"/>
              <a:t>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夏天到了，</a:t>
            </a:r>
            <a:r>
              <a:rPr lang="zh-TW" sz="3600"/>
              <a:t>吃西瓜。</a:t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5650" y="1676400"/>
            <a:ext cx="3695700" cy="25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5175" y="4048132"/>
            <a:ext cx="3186125" cy="331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C47D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說 （3）</a:t>
            </a:r>
            <a:endParaRPr sz="7200"/>
          </a:p>
        </p:txBody>
      </p:sp>
      <p:sp>
        <p:nvSpPr>
          <p:cNvPr id="196" name="Google Shape;196;p27"/>
          <p:cNvSpPr txBox="1"/>
          <p:nvPr>
            <p:ph idx="1" type="body"/>
          </p:nvPr>
        </p:nvSpPr>
        <p:spPr>
          <a:xfrm>
            <a:off x="1294150" y="1676400"/>
            <a:ext cx="9873300" cy="531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歌曲：</a:t>
            </a:r>
            <a:r>
              <a:rPr lang="zh-TW" sz="3600"/>
              <a:t>秋</a:t>
            </a:r>
            <a:r>
              <a:rPr lang="zh-TW" sz="3600"/>
              <a:t>天 (</a:t>
            </a:r>
            <a:r>
              <a:rPr lang="zh-TW" sz="3600" u="sng">
                <a:solidFill>
                  <a:schemeClr val="hlink"/>
                </a:solidFill>
                <a:hlinkClick r:id="rId3"/>
              </a:rPr>
              <a:t>Go Tell Aunt Rhody</a:t>
            </a:r>
            <a:r>
              <a:rPr lang="zh-TW" sz="3600"/>
              <a:t>)</a:t>
            </a:r>
            <a:endParaRPr sz="4800"/>
          </a:p>
          <a:p>
            <a:pPr indent="-457200" lvl="0" marL="457200" rtl="0" algn="l">
              <a:spcBef>
                <a:spcPts val="160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秋</a:t>
            </a:r>
            <a:r>
              <a:rPr lang="zh-TW" sz="3600"/>
              <a:t>天到了，天氣涼了。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秋天到了，</a:t>
            </a:r>
            <a:r>
              <a:rPr lang="zh-TW" sz="3600"/>
              <a:t>樹葉黃了</a:t>
            </a:r>
            <a:r>
              <a:rPr lang="zh-TW" sz="3600"/>
              <a:t>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秋天到了，</a:t>
            </a:r>
            <a:r>
              <a:rPr lang="zh-TW" sz="3600"/>
              <a:t>南瓜成熟了</a:t>
            </a:r>
            <a:r>
              <a:rPr lang="zh-TW" sz="3600"/>
              <a:t>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秋天到了，大</a:t>
            </a:r>
            <a:r>
              <a:rPr lang="zh-TW" sz="3600"/>
              <a:t>豐收</a:t>
            </a:r>
            <a:r>
              <a:rPr lang="zh-TW" sz="3600"/>
              <a:t>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秋天到了，天氣涼了。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秋天到了，樹葉紅了。</a:t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3929" y="1585929"/>
            <a:ext cx="3457550" cy="23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5630" y="3581405"/>
            <a:ext cx="2952725" cy="29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63050" y="5343513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C47D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說 （4）</a:t>
            </a:r>
            <a:endParaRPr sz="7200"/>
          </a:p>
        </p:txBody>
      </p:sp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1294150" y="1676400"/>
            <a:ext cx="9873300" cy="531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歌曲：</a:t>
            </a:r>
            <a:r>
              <a:rPr lang="zh-TW" sz="3600"/>
              <a:t>冬</a:t>
            </a:r>
            <a:r>
              <a:rPr lang="zh-TW" sz="3600"/>
              <a:t>天 (</a:t>
            </a:r>
            <a:r>
              <a:rPr lang="zh-TW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Bohemian Folk Song</a:t>
            </a:r>
            <a:r>
              <a:rPr lang="zh-TW" sz="3600"/>
              <a:t>)</a:t>
            </a:r>
            <a:endParaRPr sz="4800"/>
          </a:p>
          <a:p>
            <a:pPr indent="-457200" lvl="0" marL="457200" rtl="0" algn="l">
              <a:spcBef>
                <a:spcPts val="160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冬</a:t>
            </a:r>
            <a:r>
              <a:rPr lang="zh-TW" sz="3600"/>
              <a:t>天到了，天氣冷。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冬天到了，會下雪。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下雪了</a:t>
            </a:r>
            <a:r>
              <a:rPr lang="zh-TW" sz="3600"/>
              <a:t>，</a:t>
            </a:r>
            <a:r>
              <a:rPr lang="zh-TW" sz="3600"/>
              <a:t>堆雪人</a:t>
            </a:r>
            <a:r>
              <a:rPr lang="zh-TW" sz="3600"/>
              <a:t>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冬天到了，穿外套。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戴手套</a:t>
            </a:r>
            <a:r>
              <a:rPr lang="zh-TW" sz="3600"/>
              <a:t>，</a:t>
            </a:r>
            <a:r>
              <a:rPr lang="zh-TW" sz="3600"/>
              <a:t>圍圍巾</a:t>
            </a:r>
            <a:r>
              <a:rPr lang="zh-TW" sz="3600"/>
              <a:t>。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穿上雪鞋</a:t>
            </a:r>
            <a:r>
              <a:rPr lang="zh-TW" sz="3600"/>
              <a:t>，</a:t>
            </a:r>
            <a:r>
              <a:rPr lang="zh-TW" sz="3600"/>
              <a:t>堆雪人</a:t>
            </a:r>
            <a:r>
              <a:rPr lang="zh-TW" sz="3600"/>
              <a:t>。</a:t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2476" y="1771176"/>
            <a:ext cx="3814775" cy="25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9375" y="3762375"/>
            <a:ext cx="2962275" cy="2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C47D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讀</a:t>
            </a:r>
            <a:endParaRPr sz="7200"/>
          </a:p>
        </p:txBody>
      </p:sp>
      <p:sp>
        <p:nvSpPr>
          <p:cNvPr id="213" name="Google Shape;213;p29"/>
          <p:cNvSpPr txBox="1"/>
          <p:nvPr>
            <p:ph idx="1" type="body"/>
          </p:nvPr>
        </p:nvSpPr>
        <p:spPr>
          <a:xfrm>
            <a:off x="1294150" y="1676400"/>
            <a:ext cx="9603600" cy="500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zh-TW" sz="3600"/>
              <a:t>讀兒童繪本</a:t>
            </a:r>
            <a:endParaRPr b="1"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0599" y="1885976"/>
            <a:ext cx="2487800" cy="28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3651" y="1921226"/>
            <a:ext cx="2050300" cy="27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5625" y="1950740"/>
            <a:ext cx="2631450" cy="26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3C47D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寫/</a:t>
            </a:r>
            <a:r>
              <a:rPr lang="zh-TW" sz="7200"/>
              <a:t>動手做</a:t>
            </a:r>
            <a:endParaRPr sz="7200"/>
          </a:p>
        </p:txBody>
      </p:sp>
      <p:sp>
        <p:nvSpPr>
          <p:cNvPr id="222" name="Google Shape;222;p30"/>
          <p:cNvSpPr txBox="1"/>
          <p:nvPr>
            <p:ph idx="1" type="body"/>
          </p:nvPr>
        </p:nvSpPr>
        <p:spPr>
          <a:xfrm>
            <a:off x="1294150" y="1676400"/>
            <a:ext cx="9603600" cy="449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寫作：</a:t>
            </a:r>
            <a:r>
              <a:rPr lang="zh-TW"/>
              <a:t> </a:t>
            </a:r>
            <a:r>
              <a:rPr lang="zh-TW" sz="3600"/>
              <a:t>生氣天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美勞作品：</a:t>
            </a:r>
            <a:r>
              <a:rPr lang="zh-TW" sz="3600"/>
              <a:t>春夏秋冬的樹</a:t>
            </a:r>
            <a:endParaRPr sz="3600"/>
          </a:p>
        </p:txBody>
      </p:sp>
      <p:pic>
        <p:nvPicPr>
          <p:cNvPr id="223" name="Google Shape;2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725" y="3357575"/>
            <a:ext cx="22479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9675" y="1669625"/>
            <a:ext cx="3100400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5830" y="3243280"/>
            <a:ext cx="3190850" cy="327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E599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主題：水的循環</a:t>
            </a:r>
            <a:endParaRPr sz="6000"/>
          </a:p>
        </p:txBody>
      </p:sp>
      <p:sp>
        <p:nvSpPr>
          <p:cNvPr id="231" name="Google Shape;231;p31"/>
          <p:cNvSpPr txBox="1"/>
          <p:nvPr>
            <p:ph idx="1" type="body"/>
          </p:nvPr>
        </p:nvSpPr>
        <p:spPr>
          <a:xfrm>
            <a:off x="965525" y="1776425"/>
            <a:ext cx="5687700" cy="410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教科書：</a:t>
            </a:r>
            <a:r>
              <a:rPr lang="zh-TW" sz="3600"/>
              <a:t>美洲華語第二冊第六課-小水滴的旅行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主要</a:t>
            </a: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詞彙： 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小水滴，草原，小河，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大海，太陽，雲，風，下雨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300" y="2084025"/>
            <a:ext cx="5244725" cy="37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1090100" y="181275"/>
            <a:ext cx="107685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Preparing Lessons</a:t>
            </a:r>
            <a:r>
              <a:rPr lang="zh-TW" sz="6000">
                <a:latin typeface="DFKai-SB"/>
                <a:ea typeface="DFKai-SB"/>
                <a:cs typeface="DFKai-SB"/>
                <a:sym typeface="DFKai-SB"/>
              </a:rPr>
              <a:t>準備課程</a:t>
            </a:r>
            <a:endParaRPr sz="6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89" name="Google Shape;89;p14"/>
          <p:cNvSpPr txBox="1"/>
          <p:nvPr>
            <p:ph idx="1" type="body"/>
          </p:nvPr>
        </p:nvSpPr>
        <p:spPr>
          <a:xfrm>
            <a:off x="7087075" y="1690825"/>
            <a:ext cx="4771500" cy="482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DFKai-SB"/>
              <a:buChar char="•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課本内容 30%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DFKai-SB"/>
              <a:buChar char="•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兒童繪本 20%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DFKai-SB"/>
              <a:buChar char="•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網路 10%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組織圖形 10%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自編/</a:t>
            </a:r>
            <a:r>
              <a:rPr lang="zh-TW" sz="3600"/>
              <a:t>兒童</a:t>
            </a:r>
            <a:r>
              <a:rPr lang="zh-TW" sz="3600"/>
              <a:t>歌曲 10%</a:t>
            </a:r>
            <a:endParaRPr sz="3600">
              <a:solidFill>
                <a:srgbClr val="545454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600"/>
              <a:buChar char="•"/>
            </a:pPr>
            <a:r>
              <a:rPr lang="zh-TW" sz="3600">
                <a:solidFill>
                  <a:srgbClr val="545454"/>
                </a:solidFill>
              </a:rPr>
              <a:t>美勞 10%</a:t>
            </a:r>
            <a:endParaRPr sz="3600">
              <a:solidFill>
                <a:srgbClr val="545454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600"/>
              <a:buChar char="•"/>
            </a:pPr>
            <a:r>
              <a:rPr lang="zh-TW" sz="3600">
                <a:solidFill>
                  <a:srgbClr val="545454"/>
                </a:solidFill>
              </a:rPr>
              <a:t>寫作 10%</a:t>
            </a:r>
            <a:endParaRPr sz="3600">
              <a:solidFill>
                <a:srgbClr val="545454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300" y="1576275"/>
            <a:ext cx="4274150" cy="25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300" y="4253600"/>
            <a:ext cx="4175425" cy="21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E599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水的循環教學：</a:t>
            </a:r>
            <a:r>
              <a:rPr lang="zh-TW" sz="6000"/>
              <a:t>集思廣益</a:t>
            </a:r>
            <a:endParaRPr sz="6000"/>
          </a:p>
        </p:txBody>
      </p:sp>
      <p:sp>
        <p:nvSpPr>
          <p:cNvPr id="238" name="Google Shape;238;p32"/>
          <p:cNvSpPr txBox="1"/>
          <p:nvPr>
            <p:ph idx="1" type="body"/>
          </p:nvPr>
        </p:nvSpPr>
        <p:spPr>
          <a:xfrm>
            <a:off x="1294150" y="1676400"/>
            <a:ext cx="4762200" cy="44958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聼-</a:t>
            </a:r>
            <a:endParaRPr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說-</a:t>
            </a:r>
            <a:endParaRPr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讀-</a:t>
            </a:r>
            <a:endParaRPr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TW" sz="6000"/>
              <a:t>寫-</a:t>
            </a:r>
            <a:endParaRPr sz="6000"/>
          </a:p>
        </p:txBody>
      </p:sp>
      <p:sp>
        <p:nvSpPr>
          <p:cNvPr id="239" name="Google Shape;239;p32"/>
          <p:cNvSpPr txBox="1"/>
          <p:nvPr/>
        </p:nvSpPr>
        <p:spPr>
          <a:xfrm>
            <a:off x="6600300" y="1681400"/>
            <a:ext cx="4925100" cy="44958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課本内容 30%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兒童繪本 20%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網路 10%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組織圖形 10%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zh-TW" sz="3600">
                <a:solidFill>
                  <a:schemeClr val="dk1"/>
                </a:solidFill>
              </a:rPr>
              <a:t>自編歌曲 10%</a:t>
            </a:r>
            <a:endParaRPr sz="3600">
              <a:solidFill>
                <a:srgbClr val="545454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600"/>
              <a:buChar char="•"/>
            </a:pPr>
            <a:r>
              <a:rPr lang="zh-TW" sz="3600">
                <a:solidFill>
                  <a:srgbClr val="545454"/>
                </a:solidFill>
              </a:rPr>
              <a:t>美勞 10%</a:t>
            </a:r>
            <a:endParaRPr sz="3600">
              <a:solidFill>
                <a:srgbClr val="545454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600"/>
              <a:buChar char="•"/>
            </a:pPr>
            <a:r>
              <a:rPr lang="zh-TW" sz="3600">
                <a:solidFill>
                  <a:srgbClr val="545454"/>
                </a:solidFill>
              </a:rPr>
              <a:t>寫作 10%</a:t>
            </a:r>
            <a:endParaRPr sz="3600">
              <a:solidFill>
                <a:srgbClr val="54545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E599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水的循環教學：集思廣益</a:t>
            </a:r>
            <a:endParaRPr sz="6000"/>
          </a:p>
        </p:txBody>
      </p:sp>
      <p:sp>
        <p:nvSpPr>
          <p:cNvPr id="245" name="Google Shape;245;p33"/>
          <p:cNvSpPr txBox="1"/>
          <p:nvPr/>
        </p:nvSpPr>
        <p:spPr>
          <a:xfrm>
            <a:off x="1216975" y="1681400"/>
            <a:ext cx="10308300" cy="5054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課本内容 30%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兒童繪本 20%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網路 10%：</a:t>
            </a:r>
            <a:r>
              <a:rPr lang="zh-TW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《小水滴旅行记》</a:t>
            </a:r>
            <a:r>
              <a:rPr lang="zh-TW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zh-TW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兒童版 水循環介紹影片</a:t>
            </a:r>
            <a:r>
              <a:rPr lang="zh-TW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，</a:t>
            </a:r>
            <a:r>
              <a:rPr lang="zh-TW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巧虎学习版 01 天空特辑 小雨滴的旅行</a:t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Char char="•"/>
            </a:pPr>
            <a:r>
              <a:rPr lang="zh-TW" sz="3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組織圖形 10%</a:t>
            </a:r>
            <a:endParaRPr sz="3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zh-TW" sz="3600">
                <a:solidFill>
                  <a:schemeClr val="dk1"/>
                </a:solidFill>
              </a:rPr>
              <a:t>自編/</a:t>
            </a:r>
            <a:r>
              <a:rPr lang="zh-TW" sz="3600">
                <a:solidFill>
                  <a:schemeClr val="dk1"/>
                </a:solidFill>
              </a:rPr>
              <a:t>兒歌</a:t>
            </a:r>
            <a:r>
              <a:rPr lang="zh-TW" sz="3600">
                <a:solidFill>
                  <a:schemeClr val="dk1"/>
                </a:solidFill>
              </a:rPr>
              <a:t>歌曲 10% </a:t>
            </a:r>
            <a:r>
              <a:rPr lang="zh-TW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小水滴的旅行</a:t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600"/>
              <a:buChar char="•"/>
            </a:pPr>
            <a:r>
              <a:rPr lang="zh-TW" sz="3600">
                <a:solidFill>
                  <a:srgbClr val="545454"/>
                </a:solidFill>
              </a:rPr>
              <a:t>美勞 10% </a:t>
            </a:r>
            <a:r>
              <a:rPr lang="zh-TW" sz="1100" u="sng">
                <a:solidFill>
                  <a:schemeClr val="hlink"/>
                </a:solidFill>
                <a:hlinkClick r:id="rId7"/>
              </a:rPr>
              <a:t>https://www.pinterest.com/pin/478296422923809636/</a:t>
            </a:r>
            <a:endParaRPr sz="3600">
              <a:solidFill>
                <a:srgbClr val="545454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600"/>
              <a:buChar char="•"/>
            </a:pPr>
            <a:r>
              <a:rPr lang="zh-TW" sz="3600">
                <a:solidFill>
                  <a:srgbClr val="545454"/>
                </a:solidFill>
              </a:rPr>
              <a:t>寫作 10%</a:t>
            </a:r>
            <a:endParaRPr sz="3600">
              <a:solidFill>
                <a:srgbClr val="54545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92850" y="3720134"/>
            <a:ext cx="2298949" cy="193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2926" y="4710400"/>
            <a:ext cx="3126650" cy="21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4CCCC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zh-TW" sz="6000">
                <a:latin typeface="DFKai-SB"/>
                <a:ea typeface="DFKai-SB"/>
                <a:cs typeface="DFKai-SB"/>
                <a:sym typeface="DFKai-SB"/>
              </a:rPr>
              <a:t>學生學習成果分享</a:t>
            </a:r>
            <a:endParaRPr b="1" sz="6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53" name="Google Shape;253;p34"/>
          <p:cNvSpPr txBox="1"/>
          <p:nvPr>
            <p:ph idx="1" type="body"/>
          </p:nvPr>
        </p:nvSpPr>
        <p:spPr>
          <a:xfrm>
            <a:off x="1294150" y="1676400"/>
            <a:ext cx="9603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Teaching Sentence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Types of Writing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zh-TW"/>
              <a:t>Guided Writing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zh-TW"/>
              <a:t>Independent Writing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zh-TW"/>
              <a:t>Response to Literature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zh-TW"/>
              <a:t>Compare and Contrast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Writing Rubrics </a:t>
            </a:r>
            <a:endParaRPr/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4925" y="2835375"/>
            <a:ext cx="7077075" cy="40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5A6BD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/>
          <p:nvPr>
            <p:ph type="title"/>
          </p:nvPr>
        </p:nvSpPr>
        <p:spPr>
          <a:xfrm>
            <a:off x="1294150" y="381000"/>
            <a:ext cx="96036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u="sng">
                <a:solidFill>
                  <a:schemeClr val="hlink"/>
                </a:solidFill>
                <a:hlinkClick r:id="rId3"/>
              </a:rPr>
              <a:t>http://bit.ly/2020SCCCS_Spring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http://bit.ly/2020SCCCS_Spring</a:t>
            </a:r>
            <a:endParaRPr/>
          </a:p>
        </p:txBody>
      </p:sp>
      <p:sp>
        <p:nvSpPr>
          <p:cNvPr id="260" name="Google Shape;260;p35"/>
          <p:cNvSpPr txBox="1"/>
          <p:nvPr>
            <p:ph idx="1" type="body"/>
          </p:nvPr>
        </p:nvSpPr>
        <p:spPr>
          <a:xfrm>
            <a:off x="1294150" y="2247900"/>
            <a:ext cx="9603600" cy="449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TW" sz="3600"/>
              <a:t>Christina Hsu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mrshsu.teach@gmail.com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/>
              <a:t>Pantera Elementay School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/>
              <a:t>801 S. Pantera Dr. 91765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/>
              <a:t>Diamond Bar, CA </a:t>
            </a:r>
            <a:endParaRPr/>
          </a:p>
        </p:txBody>
      </p:sp>
      <p:pic>
        <p:nvPicPr>
          <p:cNvPr id="261" name="Google Shape;26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5224" y="2247900"/>
            <a:ext cx="6146778" cy="46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1090100" y="547825"/>
            <a:ext cx="107685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Preparing Lessons</a:t>
            </a:r>
            <a:r>
              <a:rPr lang="zh-TW" sz="6000">
                <a:latin typeface="DFKai-SB"/>
                <a:ea typeface="DFKai-SB"/>
                <a:cs typeface="DFKai-SB"/>
                <a:sym typeface="DFKai-SB"/>
              </a:rPr>
              <a:t>準備課程</a:t>
            </a:r>
            <a:endParaRPr sz="6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7" name="Google Shape;97;p15"/>
          <p:cNvSpPr txBox="1"/>
          <p:nvPr>
            <p:ph idx="1" type="body"/>
          </p:nvPr>
        </p:nvSpPr>
        <p:spPr>
          <a:xfrm>
            <a:off x="1001500" y="1690825"/>
            <a:ext cx="10857000" cy="482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DFKai-SB"/>
              <a:buChar char="•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用課本的内容只佔教學的30%。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DFKai-SB"/>
              <a:buChar char="•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善用兒童繪本，網路找更多的教學資源活化課程。</a:t>
            </a: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用組織圖形幫助學生深化學習</a:t>
            </a:r>
            <a:r>
              <a:rPr lang="zh-TW" sz="3600"/>
              <a:t>。</a:t>
            </a:r>
            <a:endParaRPr sz="3600"/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自編歌曲强化學習詞</a:t>
            </a:r>
            <a:r>
              <a:rPr lang="zh-TW" sz="3600">
                <a:solidFill>
                  <a:srgbClr val="545454"/>
                </a:solidFill>
              </a:rPr>
              <a:t>彙</a:t>
            </a:r>
            <a:endParaRPr sz="3600">
              <a:solidFill>
                <a:srgbClr val="545454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600"/>
              <a:buChar char="•"/>
            </a:pPr>
            <a:r>
              <a:rPr lang="zh-TW" sz="3600">
                <a:solidFill>
                  <a:srgbClr val="545454"/>
                </a:solidFill>
              </a:rPr>
              <a:t>運用美勞增進學習意義</a:t>
            </a:r>
            <a:endParaRPr sz="3600">
              <a:solidFill>
                <a:srgbClr val="545454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3600"/>
              <a:buChar char="•"/>
            </a:pPr>
            <a:r>
              <a:rPr lang="zh-TW" sz="3600">
                <a:solidFill>
                  <a:srgbClr val="545454"/>
                </a:solidFill>
              </a:rPr>
              <a:t>用寫作連結學習成果</a:t>
            </a:r>
            <a:endParaRPr sz="3600">
              <a:solidFill>
                <a:srgbClr val="545454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5877" y="2933675"/>
            <a:ext cx="2781300" cy="20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650" y="5572138"/>
            <a:ext cx="38957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7450" y="3562350"/>
            <a:ext cx="2119325" cy="28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0039"/>
              </a:buClr>
              <a:buFont typeface="Arial"/>
              <a:buNone/>
            </a:pPr>
            <a:r>
              <a:rPr b="1" lang="zh-TW" sz="4800">
                <a:solidFill>
                  <a:srgbClr val="8C0039"/>
                </a:solidFill>
              </a:rPr>
              <a:t>幼稚園</a:t>
            </a:r>
            <a:r>
              <a:rPr b="1" lang="zh-TW" sz="4800">
                <a:solidFill>
                  <a:srgbClr val="8C0039"/>
                </a:solidFill>
                <a:latin typeface="DFKai-SB"/>
                <a:ea typeface="DFKai-SB"/>
                <a:cs typeface="DFKai-SB"/>
                <a:sym typeface="DFKai-SB"/>
              </a:rPr>
              <a:t>學習主題</a:t>
            </a:r>
            <a:endParaRPr b="1" sz="4800">
              <a:solidFill>
                <a:srgbClr val="8C003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1294150" y="1014425"/>
            <a:ext cx="9603600" cy="572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八月- 海裏的動物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九月-蘋果</a:t>
            </a: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&amp; 中秋節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十月-南瓜，夜行動物-貓頭鷹和蝙蝠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十一月-四季-秋天的葉子， 感恩節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十二月-四季-冬天， 雪人，聖誕節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一月-季節的變化，農曆新年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icrosoft JhengHei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二月-</a:t>
            </a: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四季-春天和夏天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三月-</a:t>
            </a: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水的循環，我們的社區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四月-農場和農場的動物</a:t>
            </a:r>
            <a:endParaRPr b="1" sz="36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➢"/>
            </a:pPr>
            <a:r>
              <a:rPr b="1" lang="zh-TW" sz="36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五月-農場的水果和蔬菜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4A7D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/>
              <a:t>主題：形狀</a:t>
            </a:r>
            <a:endParaRPr b="1" sz="6000"/>
          </a:p>
        </p:txBody>
      </p:sp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965950" y="2447925"/>
            <a:ext cx="10260000" cy="449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教科書： Better Immersion 單元三： 讀本A, B, C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主要</a:t>
            </a: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詞彙： 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oboto"/>
              <a:buChar char="•"/>
            </a:pP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顔色（紅色，綠色，黃色，橙色，藍色，彩色）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oboto"/>
              <a:buChar char="•"/>
            </a:pP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形狀：圓形，正方形，長方形，三角形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oboto"/>
              <a:buChar char="•"/>
            </a:pP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數字：一個，兩個，三個，四個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325" y="109525"/>
            <a:ext cx="3900500" cy="24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4A7D6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796850" y="395275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聼</a:t>
            </a:r>
            <a:endParaRPr sz="7200"/>
          </a:p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1294150" y="1676400"/>
            <a:ext cx="9603600" cy="449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遊戲</a:t>
            </a:r>
            <a:r>
              <a:rPr lang="zh-TW" sz="3000"/>
              <a:t>：</a:t>
            </a:r>
            <a:endParaRPr sz="3000"/>
          </a:p>
          <a:p>
            <a:pPr indent="-419100" lvl="0" marL="457200" rtl="0" algn="l">
              <a:spcBef>
                <a:spcPts val="160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我變，我變，我變變變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是，不是</a:t>
            </a:r>
            <a:endParaRPr sz="3000"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4449" y="3466050"/>
            <a:ext cx="4006000" cy="30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3450" y="3645825"/>
            <a:ext cx="2084800" cy="22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2500" y="3645825"/>
            <a:ext cx="2004450" cy="30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3900" y="0"/>
            <a:ext cx="5065149" cy="28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4A7D6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說 （1）</a:t>
            </a:r>
            <a:endParaRPr sz="7200"/>
          </a:p>
        </p:txBody>
      </p:sp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1294150" y="1676400"/>
            <a:ext cx="9873300" cy="531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歌曲：</a:t>
            </a:r>
            <a:r>
              <a:rPr lang="zh-TW" sz="4800"/>
              <a:t>(</a:t>
            </a:r>
            <a:r>
              <a:rPr lang="zh-TW" sz="4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Frère Jacques) </a:t>
            </a:r>
            <a:r>
              <a:rPr lang="zh-TW" sz="1400" u="sng">
                <a:solidFill>
                  <a:schemeClr val="hlink"/>
                </a:solidFill>
                <a:hlinkClick r:id="rId3"/>
              </a:rPr>
              <a:t>https://www.youtube.com/watch?v=BC6rvbxdywg</a:t>
            </a:r>
            <a:endParaRPr sz="1400"/>
          </a:p>
          <a:p>
            <a:pPr indent="-457200" lvl="0" marL="457200" rtl="0" algn="l">
              <a:spcBef>
                <a:spcPts val="160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這是三角形，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這是三角形，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三個角，三個邊，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西瓜是三角形，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三明治是三角形，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三角形，三角形。</a:t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2350" y="2630400"/>
            <a:ext cx="4137724" cy="413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4A7D6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說 （2）</a:t>
            </a:r>
            <a:endParaRPr sz="7200"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1294150" y="1414475"/>
            <a:ext cx="10593000" cy="557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3600"/>
              <a:t>問問題：Think, pair, share </a:t>
            </a:r>
            <a:endParaRPr sz="36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握握手：你是我的好朋友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先問 ”</a:t>
            </a:r>
            <a:r>
              <a:rPr b="1" lang="zh-TW" u="sng"/>
              <a:t>是，不是</a:t>
            </a:r>
            <a:r>
              <a:rPr lang="zh-TW"/>
              <a:t>”的問題。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zh-TW"/>
              <a:t>例如：這是三角形嗎？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再問 “</a:t>
            </a:r>
            <a:r>
              <a:rPr b="1" lang="zh-TW" u="sng"/>
              <a:t>可以</a:t>
            </a:r>
            <a:r>
              <a:rPr b="1" lang="zh-TW" u="sng"/>
              <a:t>做什麽</a:t>
            </a:r>
            <a:r>
              <a:rPr lang="zh-TW"/>
              <a:t>” 的問題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zh-TW"/>
              <a:t>這是可以吃的嗎？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最後問“</a:t>
            </a:r>
            <a:r>
              <a:rPr b="1" lang="zh-TW" u="sng"/>
              <a:t>什麽</a:t>
            </a:r>
            <a:r>
              <a:rPr lang="zh-TW"/>
              <a:t>”的問題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zh-TW"/>
              <a:t>這是西瓜嗎？</a:t>
            </a: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5801" y="1676400"/>
            <a:ext cx="3982775" cy="29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9525" y="4913375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8213" y="4829175"/>
            <a:ext cx="25050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3650" y="5051488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29713" y="5046725"/>
            <a:ext cx="284797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4A7D6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1294150" y="381000"/>
            <a:ext cx="9603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豐富教科書教學：</a:t>
            </a:r>
            <a:r>
              <a:rPr lang="zh-TW" sz="7200"/>
              <a:t>讀</a:t>
            </a:r>
            <a:endParaRPr sz="7200"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1294150" y="1676400"/>
            <a:ext cx="9603600" cy="500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zh-TW" sz="3600"/>
              <a:t>讀兒童繪本</a:t>
            </a:r>
            <a:endParaRPr b="1"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zh-TW" sz="3600"/>
              <a:t>導讀</a:t>
            </a:r>
            <a:r>
              <a:rPr lang="zh-TW" sz="3600"/>
              <a:t>：</a:t>
            </a:r>
            <a:endParaRPr sz="3600"/>
          </a:p>
          <a:p>
            <a:pPr indent="-457200" lvl="0" marL="457200" rtl="0" algn="l">
              <a:spcBef>
                <a:spcPts val="160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封面，作者，繪圖者，主角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zh-TW" sz="3600"/>
              <a:t>起頭，發生經過，結尾</a:t>
            </a:r>
            <a:endParaRPr sz="3600"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7801" y="1741926"/>
            <a:ext cx="2148650" cy="23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3700" y="1676400"/>
            <a:ext cx="2524800" cy="2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2625" y="1741927"/>
            <a:ext cx="2524800" cy="2536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renity 16x9">
  <a:themeElements>
    <a:clrScheme name="Serenity_16x9">
      <a:dk1>
        <a:srgbClr val="164B4F"/>
      </a:dk1>
      <a:lt1>
        <a:srgbClr val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