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66" r:id="rId4"/>
    <p:sldId id="283" r:id="rId5"/>
    <p:sldId id="284" r:id="rId6"/>
    <p:sldId id="277" r:id="rId7"/>
    <p:sldId id="282" r:id="rId8"/>
    <p:sldId id="274" r:id="rId9"/>
    <p:sldId id="275" r:id="rId10"/>
    <p:sldId id="259" r:id="rId11"/>
    <p:sldId id="281" r:id="rId12"/>
    <p:sldId id="279" r:id="rId13"/>
    <p:sldId id="278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13" autoAdjust="0"/>
    <p:restoredTop sz="94660"/>
  </p:normalViewPr>
  <p:slideViewPr>
    <p:cSldViewPr>
      <p:cViewPr varScale="1">
        <p:scale>
          <a:sx n="80" d="100"/>
          <a:sy n="80" d="100"/>
        </p:scale>
        <p:origin x="-8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4575A37-DF63-4B93-88FF-C04DEDC91F4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7EDD2B6-0617-4007-92AB-8BA758415C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ea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mplate_m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0"/>
            <a:ext cx="9144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876800" y="3276600"/>
            <a:ext cx="373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Michroma" pitchFamily="2" charset="0"/>
                <a:ea typeface="Michroma" pitchFamily="2" charset="0"/>
              </a:rPr>
              <a:t>To </a:t>
            </a:r>
            <a:r>
              <a:rPr lang="en-US" sz="3200" dirty="0" smtClean="0">
                <a:solidFill>
                  <a:srgbClr val="FFFF00"/>
                </a:solidFill>
                <a:latin typeface="Michroma" pitchFamily="2" charset="0"/>
                <a:ea typeface="Michroma" pitchFamily="2" charset="0"/>
              </a:rPr>
              <a:t>boost productivity </a:t>
            </a:r>
            <a:r>
              <a:rPr lang="en-US" sz="3200" dirty="0" err="1" smtClean="0">
                <a:solidFill>
                  <a:srgbClr val="FFFF00"/>
                </a:solidFill>
                <a:latin typeface="Michroma" pitchFamily="2" charset="0"/>
                <a:ea typeface="Michroma" pitchFamily="2" charset="0"/>
              </a:rPr>
              <a:t>throught</a:t>
            </a:r>
            <a:r>
              <a:rPr lang="en-US" sz="3200" dirty="0" smtClean="0">
                <a:solidFill>
                  <a:srgbClr val="FFFF00"/>
                </a:solidFill>
                <a:latin typeface="Michroma" pitchFamily="2" charset="0"/>
                <a:ea typeface="Michroma" pitchFamily="2" charset="0"/>
              </a:rPr>
              <a:t> innovative play</a:t>
            </a:r>
            <a:endParaRPr lang="en-US" sz="3200" dirty="0">
              <a:solidFill>
                <a:srgbClr val="FFFF00"/>
              </a:solidFill>
              <a:latin typeface="Michroma" pitchFamily="2" charset="0"/>
              <a:ea typeface="Michroma" pitchFamily="2" charset="0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04800"/>
            <a:ext cx="3885974" cy="2590649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mplate_interna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71800" y="1097340"/>
            <a:ext cx="297180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96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heri" pitchFamily="2" charset="0"/>
              </a:rPr>
              <a:t>Fear</a:t>
            </a:r>
            <a:endParaRPr lang="en-US" sz="9600" dirty="0"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heri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2990671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Stress</a:t>
            </a:r>
            <a:endParaRPr lang="en-US" sz="7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114800" y="2514600"/>
            <a:ext cx="484632" cy="685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114800" y="4267200"/>
            <a:ext cx="484632" cy="685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800" y="4819471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Fight</a:t>
            </a:r>
            <a:r>
              <a:rPr lang="en-US" sz="72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or</a:t>
            </a:r>
            <a:r>
              <a:rPr lang="en-US" sz="7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i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Flight</a:t>
            </a:r>
            <a:endParaRPr lang="en-US" sz="7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mplate_interna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1748" name="AutoShape 4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utoShape 6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AutoShape 12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8" name="AutoShape 14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575137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To overcome fear/anxiety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3581400"/>
            <a:ext cx="6477000" cy="112371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</a:rPr>
              <a:t>Abundant </a:t>
            </a:r>
            <a:r>
              <a:rPr lang="en-US" sz="6000" b="1" dirty="0" smtClean="0">
                <a:solidFill>
                  <a:srgbClr val="7030A0"/>
                </a:solidFill>
              </a:rPr>
              <a:t>M</a:t>
            </a:r>
            <a:r>
              <a:rPr lang="en-US" sz="6000" b="1" dirty="0" smtClean="0">
                <a:solidFill>
                  <a:srgbClr val="7030A0"/>
                </a:solidFill>
              </a:rPr>
              <a:t>indset</a:t>
            </a:r>
            <a:endParaRPr lang="en-US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mplate_interna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1748" name="AutoShape 4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utoShape 6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AutoShape 12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8" name="AutoShape 14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211759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Exercise: Crossing the Road</a:t>
            </a:r>
            <a:endParaRPr lang="en-US" sz="5400" b="1" dirty="0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2391013"/>
            <a:ext cx="7924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Goal</a:t>
            </a:r>
            <a:r>
              <a:rPr lang="en-US" sz="4800" b="1" dirty="0" smtClean="0"/>
              <a:t>: to go from one side to another</a:t>
            </a:r>
          </a:p>
          <a:p>
            <a:endParaRPr lang="en-US" b="1" dirty="0" smtClean="0"/>
          </a:p>
          <a:p>
            <a:r>
              <a:rPr lang="en-US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Rule</a:t>
            </a:r>
            <a:r>
              <a:rPr lang="en-US" sz="4800" b="1" dirty="0" smtClean="0"/>
              <a:t>: no “style” can be used more than once. 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mplate_interna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1748" name="AutoShape 4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utoShape 6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AutoShape 12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8" name="AutoShape 14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498937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T.E.A.M.S.</a:t>
            </a:r>
            <a:endParaRPr lang="en-US" sz="6000" b="1" dirty="0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703255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/>
              <a:t>Reinforces the idea of working with others.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/>
              <a:t>Has built in support system.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/>
              <a:t>Existing mentoring system.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/>
              <a:t>Allows for the user to embrace the abundance mentality</a:t>
            </a:r>
            <a:r>
              <a:rPr lang="en-US" sz="3200" b="1" dirty="0" smtClean="0"/>
              <a:t>.</a:t>
            </a:r>
            <a:r>
              <a:rPr lang="en-US" sz="2000" b="1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mplate_m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0"/>
            <a:ext cx="9144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876800" y="3733800"/>
            <a:ext cx="3733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FF00"/>
                </a:solidFill>
                <a:latin typeface="Michroma" pitchFamily="2" charset="0"/>
                <a:ea typeface="Michroma" pitchFamily="2" charset="0"/>
              </a:rPr>
              <a:t>Thank you!</a:t>
            </a:r>
            <a:endParaRPr lang="en-US" sz="6600" dirty="0">
              <a:solidFill>
                <a:srgbClr val="FFFF00"/>
              </a:solidFill>
              <a:latin typeface="Michroma" pitchFamily="2" charset="0"/>
              <a:ea typeface="Michroma" pitchFamily="2" charset="0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609751"/>
            <a:ext cx="3885974" cy="2590649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AutoShape 4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utoShape 6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AutoShape 12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8" name="AutoShape 14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90800" y="5257800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Koala Know</a:t>
            </a:r>
          </a:p>
        </p:txBody>
      </p:sp>
      <p:pic>
        <p:nvPicPr>
          <p:cNvPr id="1026" name="Picture 2" descr="Image result for koala kn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105400"/>
            <a:ext cx="1371600" cy="1371601"/>
          </a:xfrm>
          <a:prstGeom prst="rect">
            <a:avLst/>
          </a:prstGeom>
          <a:noFill/>
        </p:spPr>
      </p:pic>
      <p:pic>
        <p:nvPicPr>
          <p:cNvPr id="8" name="Picture 7" descr="cmsc 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429000"/>
            <a:ext cx="1557023" cy="13468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90800" y="3354050"/>
            <a:ext cx="556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Columbia Memorial Space Center</a:t>
            </a:r>
          </a:p>
        </p:txBody>
      </p:sp>
      <p:sp>
        <p:nvSpPr>
          <p:cNvPr id="1028" name="AutoShape 4" descr="Image result for la unified school distric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Image result for la unified school district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1524000"/>
            <a:ext cx="1600200" cy="1616203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590800" y="1601450"/>
            <a:ext cx="533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L</a:t>
            </a:r>
            <a:r>
              <a:rPr lang="en-US" sz="4400" b="1" dirty="0" smtClean="0"/>
              <a:t>os Angeles Unified School District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228600" y="228600"/>
            <a:ext cx="95250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Clients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mplate_interna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1447800"/>
            <a:ext cx="8229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4800" dirty="0" smtClean="0"/>
              <a:t>Workshop Outline</a:t>
            </a:r>
          </a:p>
          <a:p>
            <a:pPr marL="342900" indent="-342900">
              <a:buAutoNum type="arabicPeriod"/>
            </a:pPr>
            <a:r>
              <a:rPr lang="en-US" sz="4800" dirty="0" smtClean="0"/>
              <a:t>Expectations</a:t>
            </a:r>
          </a:p>
          <a:p>
            <a:pPr marL="342900" indent="-342900">
              <a:buAutoNum type="arabicPeriod"/>
            </a:pPr>
            <a:r>
              <a:rPr lang="en-US" sz="4800" dirty="0" smtClean="0"/>
              <a:t>Understanding teaching/fear</a:t>
            </a:r>
            <a:endParaRPr lang="en-US" sz="4800" dirty="0" smtClean="0"/>
          </a:p>
          <a:p>
            <a:pPr marL="342900" indent="-342900">
              <a:buAutoNum type="arabicPeriod"/>
            </a:pPr>
            <a:r>
              <a:rPr lang="en-US" sz="4800" dirty="0" smtClean="0"/>
              <a:t>Abundance exercise</a:t>
            </a:r>
          </a:p>
          <a:p>
            <a:pPr marL="342900" indent="-342900">
              <a:buAutoNum type="arabicPeriod"/>
            </a:pPr>
            <a:r>
              <a:rPr lang="en-US" sz="4800" dirty="0" smtClean="0"/>
              <a:t>TEAMS/play exercise</a:t>
            </a:r>
          </a:p>
          <a:p>
            <a:pPr marL="342900" indent="-342900">
              <a:buAutoNum type="arabicPeriod"/>
            </a:pPr>
            <a:r>
              <a:rPr lang="en-US" sz="4800" dirty="0" smtClean="0"/>
              <a:t>Q&amp;A</a:t>
            </a:r>
            <a:endParaRPr lang="en-US" sz="4800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mplate_interna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1748" name="AutoShape 4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utoShape 6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AutoShape 12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8" name="AutoShape 14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575137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Teachers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3581400"/>
            <a:ext cx="6477000" cy="112371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</a:rPr>
              <a:t>Teach</a:t>
            </a:r>
            <a:endParaRPr lang="en-US" sz="6000" b="1" dirty="0">
              <a:solidFill>
                <a:srgbClr val="7030A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2209800" y="28956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81200" y="2819400"/>
            <a:ext cx="4876800" cy="2590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057400" y="2743200"/>
            <a:ext cx="4343400" cy="28956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mplate_interna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1568708"/>
            <a:ext cx="8229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4400" dirty="0" smtClean="0"/>
              <a:t>The mediocre teacher tells. </a:t>
            </a:r>
            <a:endParaRPr lang="en-US" sz="4400" dirty="0" smtClean="0"/>
          </a:p>
          <a:p>
            <a:pPr marL="514350" indent="-514350" algn="ctr"/>
            <a:r>
              <a:rPr lang="en-US" sz="4400" dirty="0" smtClean="0"/>
              <a:t>The good </a:t>
            </a:r>
            <a:r>
              <a:rPr lang="en-US" sz="4400" dirty="0" smtClean="0"/>
              <a:t>teacher explains. </a:t>
            </a:r>
            <a:endParaRPr lang="en-US" sz="4400" dirty="0" smtClean="0"/>
          </a:p>
          <a:p>
            <a:pPr marL="514350" indent="-514350" algn="ctr"/>
            <a:r>
              <a:rPr lang="en-US" sz="4400" dirty="0" smtClean="0"/>
              <a:t>The </a:t>
            </a:r>
            <a:r>
              <a:rPr lang="en-US" sz="4400" dirty="0" smtClean="0"/>
              <a:t>superior teacher demonstrates. </a:t>
            </a:r>
            <a:endParaRPr lang="en-US" sz="4400" dirty="0" smtClean="0"/>
          </a:p>
          <a:p>
            <a:pPr marL="514350" indent="-514350" algn="ctr"/>
            <a:r>
              <a:rPr lang="en-US" sz="4400" dirty="0" smtClean="0"/>
              <a:t>The </a:t>
            </a:r>
            <a:r>
              <a:rPr lang="en-US" sz="4400" dirty="0" smtClean="0"/>
              <a:t>great teacher inspires. </a:t>
            </a:r>
            <a:endParaRPr lang="en-US" sz="4400" dirty="0" smtClean="0"/>
          </a:p>
          <a:p>
            <a:pPr marL="514350" indent="-514350"/>
            <a:endParaRPr lang="en-US" sz="4400" dirty="0" smtClean="0"/>
          </a:p>
          <a:p>
            <a:pPr marL="514350" indent="-514350" algn="ctr"/>
            <a:r>
              <a:rPr lang="en-US" sz="4400" dirty="0" smtClean="0"/>
              <a:t>~William </a:t>
            </a:r>
            <a:r>
              <a:rPr lang="en-US" sz="4400" dirty="0" smtClean="0"/>
              <a:t>Arthur </a:t>
            </a:r>
            <a:r>
              <a:rPr lang="en-US" sz="4400" dirty="0" smtClean="0"/>
              <a:t>Ward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mplate_interna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1748" name="AutoShape 4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utoShape 6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AutoShape 12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8" name="AutoShape 14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575137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Teachers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3581400"/>
            <a:ext cx="6477000" cy="112371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</a:rPr>
              <a:t>Inspire</a:t>
            </a:r>
            <a:endParaRPr lang="en-US" sz="6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mplate_interna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12954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200" smtClean="0"/>
              <a:t> </a:t>
            </a:r>
            <a:endParaRPr lang="en-US" sz="3200" dirty="0" smtClean="0"/>
          </a:p>
          <a:p>
            <a:pPr marL="342900" indent="-342900">
              <a:buAutoNum type="arabicPeriod"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mplate_interna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891600"/>
            <a:ext cx="7696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False</a:t>
            </a:r>
          </a:p>
          <a:p>
            <a:r>
              <a:rPr lang="en-US" sz="8800" dirty="0" smtClean="0"/>
              <a:t>Evidence</a:t>
            </a:r>
          </a:p>
          <a:p>
            <a:r>
              <a:rPr lang="en-US" sz="8800" dirty="0" smtClean="0"/>
              <a:t>Appearing</a:t>
            </a:r>
          </a:p>
          <a:p>
            <a:r>
              <a:rPr lang="en-US" sz="8800" dirty="0" smtClean="0"/>
              <a:t>Real</a:t>
            </a:r>
            <a:endParaRPr lang="en-US" sz="88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891600"/>
            <a:ext cx="990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spc="-150" dirty="0" smtClean="0">
                <a:solidFill>
                  <a:srgbClr val="FFFF00"/>
                </a:solidFill>
              </a:rPr>
              <a:t>F</a:t>
            </a:r>
          </a:p>
          <a:p>
            <a:r>
              <a:rPr lang="en-US" sz="8800" spc="-150" dirty="0" smtClean="0">
                <a:solidFill>
                  <a:srgbClr val="FFFF00"/>
                </a:solidFill>
              </a:rPr>
              <a:t>E</a:t>
            </a:r>
          </a:p>
          <a:p>
            <a:r>
              <a:rPr lang="en-US" sz="8800" spc="-150" dirty="0" smtClean="0">
                <a:solidFill>
                  <a:srgbClr val="FFFF00"/>
                </a:solidFill>
              </a:rPr>
              <a:t>A</a:t>
            </a:r>
          </a:p>
          <a:p>
            <a:r>
              <a:rPr lang="en-US" sz="8800" spc="-150" dirty="0" smtClean="0">
                <a:solidFill>
                  <a:srgbClr val="FFFF00"/>
                </a:solidFill>
              </a:rPr>
              <a:t>R</a:t>
            </a:r>
            <a:endParaRPr lang="en-US" sz="8800" spc="-15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6629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AutoShape 4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utoShape 6" descr="Image result for in n ou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AutoShape 12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8" name="AutoShape 14" descr="Image result for olive gard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90600" y="929819"/>
            <a:ext cx="7924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Fear</a:t>
            </a:r>
            <a:r>
              <a:rPr lang="en-US" sz="6000" dirty="0" smtClean="0"/>
              <a:t> is a </a:t>
            </a:r>
            <a:r>
              <a:rPr lang="en-US" sz="6000" i="1" dirty="0" smtClean="0"/>
              <a:t>feeling</a:t>
            </a:r>
            <a:r>
              <a:rPr lang="en-US" sz="6000" dirty="0" smtClean="0"/>
              <a:t> </a:t>
            </a:r>
            <a:endParaRPr lang="en-US" sz="6000" dirty="0" smtClean="0"/>
          </a:p>
          <a:p>
            <a:r>
              <a:rPr lang="en-US" sz="6000" dirty="0" smtClean="0"/>
              <a:t>induced </a:t>
            </a:r>
            <a:r>
              <a:rPr lang="en-US" sz="6000" dirty="0" smtClean="0"/>
              <a:t>by </a:t>
            </a:r>
            <a:r>
              <a:rPr lang="en-US" sz="6000" i="1" dirty="0" smtClean="0"/>
              <a:t>perceived</a:t>
            </a:r>
            <a:r>
              <a:rPr lang="en-US" sz="6000" dirty="0" smtClean="0"/>
              <a:t> </a:t>
            </a:r>
            <a:r>
              <a:rPr lang="en-US" sz="6000" dirty="0" smtClean="0">
                <a:solidFill>
                  <a:srgbClr val="C00000"/>
                </a:solidFill>
              </a:rPr>
              <a:t>danger </a:t>
            </a:r>
            <a:r>
              <a:rPr lang="en-US" sz="6000" dirty="0" smtClean="0"/>
              <a:t>or </a:t>
            </a:r>
            <a:r>
              <a:rPr lang="en-US" sz="6000" dirty="0" smtClean="0">
                <a:solidFill>
                  <a:srgbClr val="C00000"/>
                </a:solidFill>
              </a:rPr>
              <a:t>threat</a:t>
            </a:r>
            <a:r>
              <a:rPr lang="en-US" sz="6000" dirty="0" smtClean="0"/>
              <a:t> that occurs in certain </a:t>
            </a:r>
            <a:r>
              <a:rPr lang="en-US" sz="6000" dirty="0" smtClean="0"/>
              <a:t>types of organisms.*</a:t>
            </a:r>
            <a:endParaRPr lang="en-US" sz="60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61722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*https</a:t>
            </a:r>
            <a:r>
              <a:rPr lang="en-US" dirty="0" smtClean="0"/>
              <a:t>://en.wikipedia.org/wiki/Fear</a:t>
            </a:r>
            <a:endParaRPr lang="en-US" dirty="0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22776</TotalTime>
  <Words>140</Words>
  <Application>Microsoft Office PowerPoint</Application>
  <PresentationFormat>On-screen Show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STRAIGHT 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 Ni</dc:creator>
  <cp:lastModifiedBy>Chi Ni</cp:lastModifiedBy>
  <cp:revision>321</cp:revision>
  <dcterms:created xsi:type="dcterms:W3CDTF">2018-12-01T06:31:53Z</dcterms:created>
  <dcterms:modified xsi:type="dcterms:W3CDTF">2019-07-06T00:25:51Z</dcterms:modified>
</cp:coreProperties>
</file>