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7" r:id="rId8"/>
    <p:sldId id="268" r:id="rId9"/>
    <p:sldId id="264" r:id="rId10"/>
    <p:sldId id="270" r:id="rId11"/>
    <p:sldId id="266" r:id="rId12"/>
    <p:sldId id="269" r:id="rId13"/>
  </p:sldIdLst>
  <p:sldSz cx="9144000" cy="6858000" type="screen4x3"/>
  <p:notesSz cx="6889750" cy="100203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8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C777-CAC0-473F-B60F-0D62C0642349}" type="datetimeFigureOut">
              <a:rPr lang="fr-FR" smtClean="0"/>
              <a:t>30/03/2016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A18B-F2EF-47B2-B23B-0E4E9D9D10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5299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C777-CAC0-473F-B60F-0D62C0642349}" type="datetimeFigureOut">
              <a:rPr lang="fr-FR" smtClean="0"/>
              <a:t>30/03/2016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A18B-F2EF-47B2-B23B-0E4E9D9D10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5210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C777-CAC0-473F-B60F-0D62C0642349}" type="datetimeFigureOut">
              <a:rPr lang="fr-FR" smtClean="0"/>
              <a:t>30/03/2016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A18B-F2EF-47B2-B23B-0E4E9D9D10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033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C777-CAC0-473F-B60F-0D62C0642349}" type="datetimeFigureOut">
              <a:rPr lang="fr-FR" smtClean="0"/>
              <a:t>30/03/2016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A18B-F2EF-47B2-B23B-0E4E9D9D10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129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C777-CAC0-473F-B60F-0D62C0642349}" type="datetimeFigureOut">
              <a:rPr lang="fr-FR" smtClean="0"/>
              <a:t>30/03/2016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A18B-F2EF-47B2-B23B-0E4E9D9D10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0751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C777-CAC0-473F-B60F-0D62C0642349}" type="datetimeFigureOut">
              <a:rPr lang="fr-FR" smtClean="0"/>
              <a:t>30/03/2016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A18B-F2EF-47B2-B23B-0E4E9D9D10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601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C777-CAC0-473F-B60F-0D62C0642349}" type="datetimeFigureOut">
              <a:rPr lang="fr-FR" smtClean="0"/>
              <a:t>30/03/2016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A18B-F2EF-47B2-B23B-0E4E9D9D10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55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C777-CAC0-473F-B60F-0D62C0642349}" type="datetimeFigureOut">
              <a:rPr lang="fr-FR" smtClean="0"/>
              <a:t>30/03/2016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A18B-F2EF-47B2-B23B-0E4E9D9D10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8544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C777-CAC0-473F-B60F-0D62C0642349}" type="datetimeFigureOut">
              <a:rPr lang="fr-FR" smtClean="0"/>
              <a:t>30/03/2016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A18B-F2EF-47B2-B23B-0E4E9D9D10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3696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C777-CAC0-473F-B60F-0D62C0642349}" type="datetimeFigureOut">
              <a:rPr lang="fr-FR" smtClean="0"/>
              <a:t>30/03/2016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A18B-F2EF-47B2-B23B-0E4E9D9D10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234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C777-CAC0-473F-B60F-0D62C0642349}" type="datetimeFigureOut">
              <a:rPr lang="fr-FR" smtClean="0"/>
              <a:t>30/03/2016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A18B-F2EF-47B2-B23B-0E4E9D9D10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6996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482422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8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4C777-CAC0-473F-B60F-0D62C0642349}" type="datetimeFigureOut">
              <a:rPr lang="fr-FR" smtClean="0"/>
              <a:t>30/03/2016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BA18B-F2EF-47B2-B23B-0E4E9D9D10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32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2.png"/><Relationship Id="rId3" Type="http://schemas.openxmlformats.org/officeDocument/2006/relationships/audio" Target="../media/media1.wav"/><Relationship Id="rId7" Type="http://schemas.openxmlformats.org/officeDocument/2006/relationships/image" Target="../media/image2.png"/><Relationship Id="rId12" Type="http://schemas.openxmlformats.org/officeDocument/2006/relationships/image" Target="../media/image11.jpg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11" Type="http://schemas.openxmlformats.org/officeDocument/2006/relationships/image" Target="../media/image10.jpg"/><Relationship Id="rId5" Type="http://schemas.openxmlformats.org/officeDocument/2006/relationships/image" Target="../media/image7.png"/><Relationship Id="rId10" Type="http://schemas.openxmlformats.org/officeDocument/2006/relationships/image" Target="../media/image9.jp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8.jpg"/><Relationship Id="rId3" Type="http://schemas.openxmlformats.org/officeDocument/2006/relationships/audio" Target="../media/media3.wav"/><Relationship Id="rId7" Type="http://schemas.openxmlformats.org/officeDocument/2006/relationships/image" Target="../media/image2.png"/><Relationship Id="rId12" Type="http://schemas.openxmlformats.org/officeDocument/2006/relationships/image" Target="../media/image17.png"/><Relationship Id="rId2" Type="http://schemas.microsoft.com/office/2007/relationships/media" Target="../media/media3.wav"/><Relationship Id="rId1" Type="http://schemas.openxmlformats.org/officeDocument/2006/relationships/tags" Target="../tags/tag2.xml"/><Relationship Id="rId6" Type="http://schemas.microsoft.com/office/2007/relationships/hdphoto" Target="../media/hdphoto1.wdp"/><Relationship Id="rId11" Type="http://schemas.openxmlformats.org/officeDocument/2006/relationships/image" Target="../media/image16.jpg"/><Relationship Id="rId5" Type="http://schemas.openxmlformats.org/officeDocument/2006/relationships/image" Target="../media/image7.png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3.png"/><Relationship Id="rId10" Type="http://schemas.openxmlformats.org/officeDocument/2006/relationships/image" Target="../media/image24.png"/><Relationship Id="rId4" Type="http://schemas.openxmlformats.org/officeDocument/2006/relationships/image" Target="../media/image2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g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hdphoto" Target="../media/hdphoto1.wdp"/><Relationship Id="rId7" Type="http://schemas.openxmlformats.org/officeDocument/2006/relationships/image" Target="../media/image31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g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/>
          <p:cNvPicPr/>
          <p:nvPr/>
        </p:nvPicPr>
        <p:blipFill>
          <a:blip r:embed="rId2"/>
          <a:stretch/>
        </p:blipFill>
        <p:spPr>
          <a:xfrm>
            <a:off x="2483768" y="404664"/>
            <a:ext cx="4824664" cy="1942384"/>
          </a:xfrm>
          <a:prstGeom prst="rect">
            <a:avLst/>
          </a:prstGeom>
          <a:ln>
            <a:noFill/>
          </a:ln>
        </p:spPr>
      </p:pic>
      <p:pic>
        <p:nvPicPr>
          <p:cNvPr id="42" name="Picture 4"/>
          <p:cNvPicPr/>
          <p:nvPr/>
        </p:nvPicPr>
        <p:blipFill>
          <a:blip r:embed="rId3"/>
          <a:stretch/>
        </p:blipFill>
        <p:spPr>
          <a:xfrm>
            <a:off x="7776000" y="5688360"/>
            <a:ext cx="1359360" cy="1169640"/>
          </a:xfrm>
          <a:prstGeom prst="rect">
            <a:avLst/>
          </a:prstGeom>
          <a:ln>
            <a:noFill/>
          </a:ln>
        </p:spPr>
      </p:pic>
      <p:sp>
        <p:nvSpPr>
          <p:cNvPr id="2" name="ZoneTexte 1"/>
          <p:cNvSpPr txBox="1"/>
          <p:nvPr/>
        </p:nvSpPr>
        <p:spPr>
          <a:xfrm>
            <a:off x="55426" y="6372797"/>
            <a:ext cx="6460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Mme </a:t>
            </a:r>
            <a:r>
              <a:rPr lang="fr-FR" dirty="0" err="1" smtClean="0"/>
              <a:t>Drouelle</a:t>
            </a:r>
            <a:r>
              <a:rPr lang="fr-FR" dirty="0" smtClean="0"/>
              <a:t> et les élèves du lycée Jules-Siegfried PARIS</a:t>
            </a:r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941" y="5970917"/>
            <a:ext cx="1304059" cy="80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Shape 1"/>
          <p:cNvSpPr txBox="1"/>
          <p:nvPr/>
        </p:nvSpPr>
        <p:spPr>
          <a:xfrm>
            <a:off x="899592" y="2708920"/>
            <a:ext cx="7700104" cy="237626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/>
          <a:lstStyle/>
          <a:p>
            <a:pPr algn="ctr"/>
            <a:r>
              <a:rPr lang="fr-FR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Pour une prévention du décrochage scolaire</a:t>
            </a:r>
          </a:p>
          <a:p>
            <a:pPr algn="ctr"/>
            <a:endParaRPr lang="fr-FR" sz="20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  <a:p>
            <a:pPr algn="ctr"/>
            <a:r>
              <a:rPr lang="fr-FR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Le numérique, ça marche ?</a:t>
            </a:r>
            <a:endParaRPr lang="fr-FR"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  <a:p>
            <a:pPr algn="ctr"/>
            <a:endParaRPr lang="fr-FR" sz="28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  <a:p>
            <a:pPr algn="ctr"/>
            <a:r>
              <a:rPr lang="fr-FR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Animateur: François BOCQUET</a:t>
            </a:r>
            <a:endParaRPr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102870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071" y="5970186"/>
            <a:ext cx="803759" cy="80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E:\LYCEE\2015-2016\soiree_du_numerique\prof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325" y="3429000"/>
            <a:ext cx="857250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3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46"/>
    </mc:Choice>
    <mc:Fallback xmlns="">
      <p:transition spd="slow" advTm="444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55426" y="116632"/>
            <a:ext cx="8996774" cy="6733241"/>
            <a:chOff x="55426" y="116632"/>
            <a:chExt cx="8996774" cy="6733241"/>
          </a:xfrm>
        </p:grpSpPr>
        <p:pic>
          <p:nvPicPr>
            <p:cNvPr id="41" name="Picture 2"/>
            <p:cNvPicPr/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100000"/>
                      </a14:imgEffect>
                    </a14:imgLayer>
                  </a14:imgProps>
                </a:ext>
              </a:extLst>
            </a:blip>
            <a:stretch/>
          </p:blipFill>
          <p:spPr>
            <a:xfrm>
              <a:off x="6347661" y="116632"/>
              <a:ext cx="2568456" cy="97119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" name="Picture 4"/>
            <p:cNvPicPr/>
            <p:nvPr/>
          </p:nvPicPr>
          <p:blipFill>
            <a:blip r:embed="rId7"/>
            <a:stretch/>
          </p:blipFill>
          <p:spPr>
            <a:xfrm>
              <a:off x="8151744" y="6265053"/>
              <a:ext cx="900456" cy="5848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" name="ZoneTexte 1"/>
            <p:cNvSpPr txBox="1"/>
            <p:nvPr/>
          </p:nvSpPr>
          <p:spPr>
            <a:xfrm>
              <a:off x="55426" y="6524727"/>
              <a:ext cx="38685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/>
                <a:t>Mme </a:t>
              </a:r>
              <a:r>
                <a:rPr lang="fr-FR" sz="1100" dirty="0" err="1" smtClean="0"/>
                <a:t>Drouelle</a:t>
              </a:r>
              <a:r>
                <a:rPr lang="fr-FR" sz="1100" dirty="0" smtClean="0"/>
                <a:t> et les élèves du lycée Jules-Siegfried PARIS</a:t>
              </a:r>
              <a:endParaRPr lang="fr-FR" sz="1100" dirty="0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0076" y="6100391"/>
              <a:ext cx="1124490" cy="693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ZoneTexte 4"/>
          <p:cNvSpPr txBox="1"/>
          <p:nvPr/>
        </p:nvSpPr>
        <p:spPr>
          <a:xfrm>
            <a:off x="178380" y="106746"/>
            <a:ext cx="58337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L’écrit devient numérique et l’élève est acteur:</a:t>
            </a:r>
            <a:endParaRPr lang="fr-FR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10" name="ZoneTexte 2"/>
          <p:cNvSpPr/>
          <p:nvPr/>
        </p:nvSpPr>
        <p:spPr>
          <a:xfrm>
            <a:off x="178380" y="1426623"/>
            <a:ext cx="2773440" cy="3682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Arial" pitchFamily="2"/>
                <a:cs typeface="Arial" pitchFamily="2"/>
              </a:rPr>
              <a:t>La fonction photo</a:t>
            </a:r>
          </a:p>
        </p:txBody>
      </p:sp>
      <p:sp>
        <p:nvSpPr>
          <p:cNvPr id="11" name="ZoneTexte 9"/>
          <p:cNvSpPr/>
          <p:nvPr/>
        </p:nvSpPr>
        <p:spPr>
          <a:xfrm>
            <a:off x="3295842" y="1697103"/>
            <a:ext cx="1256171" cy="92551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Arial" pitchFamily="2"/>
                <a:cs typeface="Arial" pitchFamily="2"/>
              </a:rPr>
              <a:t>Associée à la fonction mail</a:t>
            </a:r>
          </a:p>
        </p:txBody>
      </p:sp>
      <p:pic>
        <p:nvPicPr>
          <p:cNvPr id="12" name="Image 10"/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>
            <a:off x="4678052" y="1291198"/>
            <a:ext cx="2750601" cy="2188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1"/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>
            <a:off x="721260" y="4417971"/>
            <a:ext cx="2706840" cy="202896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ZoneTexte 12"/>
          <p:cNvSpPr/>
          <p:nvPr/>
        </p:nvSpPr>
        <p:spPr>
          <a:xfrm>
            <a:off x="55426" y="3848061"/>
            <a:ext cx="4084526" cy="64851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Arial" pitchFamily="2"/>
                <a:cs typeface="Arial" pitchFamily="2"/>
              </a:rPr>
              <a:t>L’écrit est vidéo-projeté et sert à la correction  </a:t>
            </a:r>
          </a:p>
        </p:txBody>
      </p:sp>
      <p:pic>
        <p:nvPicPr>
          <p:cNvPr id="15" name="Image 13"/>
          <p:cNvPicPr>
            <a:picLocks noChangeAspect="1"/>
          </p:cNvPicPr>
          <p:nvPr/>
        </p:nvPicPr>
        <p:blipFill>
          <a:blip r:embed="rId11">
            <a:lum/>
            <a:alphaModFix/>
          </a:blip>
          <a:srcRect/>
          <a:stretch>
            <a:fillRect/>
          </a:stretch>
        </p:blipFill>
        <p:spPr>
          <a:xfrm>
            <a:off x="178380" y="1794902"/>
            <a:ext cx="1721355" cy="193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4"/>
          <p:cNvPicPr>
            <a:picLocks noChangeAspect="1"/>
          </p:cNvPicPr>
          <p:nvPr/>
        </p:nvPicPr>
        <p:blipFill>
          <a:blip r:embed="rId12">
            <a:lum/>
            <a:alphaModFix/>
          </a:blip>
          <a:srcRect/>
          <a:stretch>
            <a:fillRect/>
          </a:stretch>
        </p:blipFill>
        <p:spPr>
          <a:xfrm>
            <a:off x="5586119" y="3848061"/>
            <a:ext cx="3427560" cy="230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ZoneTexte 15"/>
          <p:cNvSpPr/>
          <p:nvPr/>
        </p:nvSpPr>
        <p:spPr>
          <a:xfrm>
            <a:off x="3506759" y="3479782"/>
            <a:ext cx="5506920" cy="3682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Arial" pitchFamily="2"/>
                <a:cs typeface="Arial" pitchFamily="2"/>
              </a:rPr>
              <a:t>Et il est enrichi par la correction et le travail de chacun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075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44"/>
    </mc:Choice>
    <mc:Fallback xmlns="">
      <p:transition spd="slow" advTm="107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10" grpId="0"/>
      <p:bldP spid="11" grpId="0"/>
      <p:bldP spid="14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55426" y="116632"/>
            <a:ext cx="8996774" cy="6733241"/>
            <a:chOff x="55426" y="116632"/>
            <a:chExt cx="8996774" cy="6733241"/>
          </a:xfrm>
        </p:grpSpPr>
        <p:pic>
          <p:nvPicPr>
            <p:cNvPr id="41" name="Picture 2"/>
            <p:cNvPicPr/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100000"/>
                      </a14:imgEffect>
                    </a14:imgLayer>
                  </a14:imgProps>
                </a:ext>
              </a:extLst>
            </a:blip>
            <a:stretch/>
          </p:blipFill>
          <p:spPr>
            <a:xfrm>
              <a:off x="6347661" y="116632"/>
              <a:ext cx="2568456" cy="97119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" name="Picture 4"/>
            <p:cNvPicPr/>
            <p:nvPr/>
          </p:nvPicPr>
          <p:blipFill>
            <a:blip r:embed="rId6"/>
            <a:stretch/>
          </p:blipFill>
          <p:spPr>
            <a:xfrm>
              <a:off x="8151744" y="6265053"/>
              <a:ext cx="900456" cy="5848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" name="ZoneTexte 1"/>
            <p:cNvSpPr txBox="1"/>
            <p:nvPr/>
          </p:nvSpPr>
          <p:spPr>
            <a:xfrm>
              <a:off x="55426" y="6524727"/>
              <a:ext cx="38685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/>
                <a:t>Mme </a:t>
              </a:r>
              <a:r>
                <a:rPr lang="fr-FR" sz="1100" dirty="0" err="1" smtClean="0"/>
                <a:t>Drouelle</a:t>
              </a:r>
              <a:r>
                <a:rPr lang="fr-FR" sz="1100" dirty="0" smtClean="0"/>
                <a:t> et les élèves du lycée Jules-Siegfried PARIS</a:t>
              </a:r>
              <a:endParaRPr lang="fr-FR" sz="1100" dirty="0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0076" y="6100391"/>
              <a:ext cx="1124490" cy="693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Mon film 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56321" y="1700808"/>
            <a:ext cx="6096000" cy="3429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5535" y="417562"/>
            <a:ext cx="59521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Le BYOD est l’outil de l’élève:</a:t>
            </a:r>
            <a:endParaRPr lang="fr-FR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19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55426" y="116632"/>
            <a:ext cx="8996774" cy="6733241"/>
            <a:chOff x="55426" y="116632"/>
            <a:chExt cx="8996774" cy="6733241"/>
          </a:xfrm>
        </p:grpSpPr>
        <p:pic>
          <p:nvPicPr>
            <p:cNvPr id="41" name="Picture 2"/>
            <p:cNvPicPr/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100000"/>
                      </a14:imgEffect>
                    </a14:imgLayer>
                  </a14:imgProps>
                </a:ext>
              </a:extLst>
            </a:blip>
            <a:stretch/>
          </p:blipFill>
          <p:spPr>
            <a:xfrm>
              <a:off x="6347661" y="116632"/>
              <a:ext cx="2568456" cy="97119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" name="Picture 4"/>
            <p:cNvPicPr/>
            <p:nvPr/>
          </p:nvPicPr>
          <p:blipFill>
            <a:blip r:embed="rId7"/>
            <a:stretch/>
          </p:blipFill>
          <p:spPr>
            <a:xfrm>
              <a:off x="8151744" y="6265053"/>
              <a:ext cx="900456" cy="5848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" name="ZoneTexte 1"/>
            <p:cNvSpPr txBox="1"/>
            <p:nvPr/>
          </p:nvSpPr>
          <p:spPr>
            <a:xfrm>
              <a:off x="55426" y="6524727"/>
              <a:ext cx="38685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/>
                <a:t>Mme </a:t>
              </a:r>
              <a:r>
                <a:rPr lang="fr-FR" sz="1100" dirty="0" err="1" smtClean="0"/>
                <a:t>Drouelle</a:t>
              </a:r>
              <a:r>
                <a:rPr lang="fr-FR" sz="1100" dirty="0" smtClean="0"/>
                <a:t> et les élèves du lycée Jules-Siegfried PARIS</a:t>
              </a:r>
              <a:endParaRPr lang="fr-FR" sz="1100" dirty="0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0076" y="6100391"/>
              <a:ext cx="1124490" cy="693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4"/>
          <p:cNvSpPr/>
          <p:nvPr/>
        </p:nvSpPr>
        <p:spPr>
          <a:xfrm>
            <a:off x="218963" y="1340768"/>
            <a:ext cx="5793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dirty="0">
              <a:solidFill>
                <a:srgbClr val="000000"/>
              </a:solidFill>
              <a:latin typeface="Calibri" pitchFamily="34"/>
              <a:ea typeface="Arial" pitchFamily="2"/>
              <a:cs typeface="Arial" pitchFamily="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6553" y="340618"/>
            <a:ext cx="5783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Le BYOD est outil de recherche:</a:t>
            </a:r>
            <a:endParaRPr lang="fr-FR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1559" y="3385343"/>
            <a:ext cx="57361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Le BYOD est outil de remédiation:</a:t>
            </a:r>
            <a:endParaRPr lang="fr-FR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5811" y="3925582"/>
            <a:ext cx="8650306" cy="124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7800">
              <a:lnSpc>
                <a:spcPct val="120000"/>
              </a:lnSpc>
              <a:spcBef>
                <a:spcPts val="598"/>
              </a:spcBef>
              <a:buClr>
                <a:srgbClr val="00B0F0"/>
              </a:buClr>
              <a:buSzPct val="100000"/>
              <a:buFont typeface="Arial" pitchFamily="34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 i="1" dirty="0">
                <a:solidFill>
                  <a:srgbClr val="00B0F0"/>
                </a:solidFill>
                <a:latin typeface="Calibri" pitchFamily="34"/>
                <a:ea typeface="Arial" pitchFamily="2"/>
                <a:cs typeface="Arial" pitchFamily="2"/>
              </a:rPr>
              <a:t>Aux difficultés orthographique: </a:t>
            </a:r>
            <a:r>
              <a:rPr lang="fr-FR" b="1" dirty="0">
                <a:solidFill>
                  <a:srgbClr val="000000"/>
                </a:solidFill>
                <a:latin typeface="Calibri" pitchFamily="34"/>
                <a:ea typeface="Arial" pitchFamily="2"/>
                <a:cs typeface="Arial" pitchFamily="2"/>
              </a:rPr>
              <a:t>La fonction </a:t>
            </a:r>
            <a:r>
              <a:rPr lang="fr-FR" b="1" dirty="0" smtClean="0">
                <a:solidFill>
                  <a:srgbClr val="000000"/>
                </a:solidFill>
                <a:latin typeface="Calibri" pitchFamily="34"/>
                <a:ea typeface="Arial" pitchFamily="2"/>
                <a:cs typeface="Arial" pitchFamily="2"/>
              </a:rPr>
              <a:t>Outil </a:t>
            </a:r>
            <a:r>
              <a:rPr lang="fr-FR" b="1" dirty="0">
                <a:solidFill>
                  <a:srgbClr val="000000"/>
                </a:solidFill>
                <a:latin typeface="Calibri" pitchFamily="34"/>
                <a:ea typeface="Arial" pitchFamily="2"/>
                <a:cs typeface="Arial" pitchFamily="2"/>
              </a:rPr>
              <a:t>«note».</a:t>
            </a:r>
          </a:p>
          <a:p>
            <a:pPr lvl="0" indent="177800">
              <a:lnSpc>
                <a:spcPct val="120000"/>
              </a:lnSpc>
              <a:spcBef>
                <a:spcPts val="598"/>
              </a:spcBef>
              <a:buClr>
                <a:srgbClr val="00B0F0"/>
              </a:buClr>
              <a:buSzPct val="100000"/>
              <a:buFont typeface="Arial" pitchFamily="34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 i="1" dirty="0">
                <a:solidFill>
                  <a:srgbClr val="00B0F0"/>
                </a:solidFill>
                <a:latin typeface="Calibri" pitchFamily="34"/>
                <a:ea typeface="Arial" pitchFamily="2"/>
                <a:cs typeface="Arial" pitchFamily="2"/>
              </a:rPr>
              <a:t>Aux oublis: </a:t>
            </a:r>
            <a:r>
              <a:rPr lang="fr-FR" b="1" dirty="0">
                <a:solidFill>
                  <a:srgbClr val="000000"/>
                </a:solidFill>
                <a:latin typeface="Calibri" pitchFamily="34"/>
                <a:ea typeface="Arial" pitchFamily="2"/>
                <a:cs typeface="Arial" pitchFamily="2"/>
              </a:rPr>
              <a:t>La calculatrice, Les documents numériques, Les envois de devoirs (mails).</a:t>
            </a:r>
          </a:p>
          <a:p>
            <a:pPr lvl="0" indent="177800">
              <a:lnSpc>
                <a:spcPct val="120000"/>
              </a:lnSpc>
              <a:spcBef>
                <a:spcPts val="598"/>
              </a:spcBef>
              <a:buClr>
                <a:srgbClr val="00B0F0"/>
              </a:buClr>
              <a:buSzPct val="100000"/>
              <a:buFont typeface="Arial" pitchFamily="34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 i="1" dirty="0">
                <a:solidFill>
                  <a:srgbClr val="00B0F0"/>
                </a:solidFill>
                <a:latin typeface="Calibri" pitchFamily="34"/>
                <a:ea typeface="Arial" pitchFamily="2"/>
                <a:cs typeface="Arial" pitchFamily="2"/>
              </a:rPr>
              <a:t>Aux absences:</a:t>
            </a:r>
            <a:r>
              <a:rPr lang="fr-FR" b="1" dirty="0">
                <a:solidFill>
                  <a:srgbClr val="000000"/>
                </a:solidFill>
                <a:latin typeface="Calibri" pitchFamily="34"/>
                <a:ea typeface="Arial" pitchFamily="2"/>
                <a:cs typeface="Arial" pitchFamily="2"/>
              </a:rPr>
              <a:t> Photos du tableau ou </a:t>
            </a:r>
            <a:r>
              <a:rPr lang="fr-FR" b="1" dirty="0" smtClean="0">
                <a:solidFill>
                  <a:srgbClr val="000000"/>
                </a:solidFill>
                <a:latin typeface="Calibri" pitchFamily="34"/>
                <a:ea typeface="Arial" pitchFamily="2"/>
                <a:cs typeface="Arial" pitchFamily="2"/>
              </a:rPr>
              <a:t>plans </a:t>
            </a:r>
            <a:r>
              <a:rPr lang="fr-FR" b="1" dirty="0">
                <a:solidFill>
                  <a:srgbClr val="000000"/>
                </a:solidFill>
                <a:latin typeface="Calibri" pitchFamily="34"/>
                <a:ea typeface="Arial" pitchFamily="2"/>
                <a:cs typeface="Arial" pitchFamily="2"/>
              </a:rPr>
              <a:t>de cours.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4098" y="1270363"/>
            <a:ext cx="5791108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7800">
              <a:lnSpc>
                <a:spcPct val="110000"/>
              </a:lnSpc>
              <a:spcBef>
                <a:spcPts val="598"/>
              </a:spcBef>
              <a:spcAft>
                <a:spcPts val="598"/>
              </a:spcAft>
              <a:buClr>
                <a:srgbClr val="00B0F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 i="1" u="none" strike="noStrike" cap="none" baseline="0" dirty="0" smtClean="0">
                <a:ln>
                  <a:noFill/>
                </a:ln>
                <a:solidFill>
                  <a:srgbClr val="00B0F0"/>
                </a:solidFill>
                <a:latin typeface="Calibri" pitchFamily="34"/>
                <a:ea typeface="Arial" pitchFamily="2"/>
                <a:cs typeface="Arial" pitchFamily="2"/>
              </a:rPr>
              <a:t>Définitions</a:t>
            </a:r>
          </a:p>
          <a:p>
            <a:pPr lvl="0" indent="177800">
              <a:lnSpc>
                <a:spcPct val="110000"/>
              </a:lnSpc>
              <a:spcBef>
                <a:spcPts val="598"/>
              </a:spcBef>
              <a:spcAft>
                <a:spcPts val="598"/>
              </a:spcAft>
              <a:buClr>
                <a:srgbClr val="00B0F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 i="1" u="none" strike="noStrike" cap="none" baseline="0" dirty="0" smtClean="0">
                <a:ln>
                  <a:noFill/>
                </a:ln>
                <a:solidFill>
                  <a:srgbClr val="00B0F0"/>
                </a:solidFill>
                <a:latin typeface="Calibri" pitchFamily="34"/>
                <a:ea typeface="Arial" pitchFamily="2"/>
                <a:cs typeface="Arial" pitchFamily="2"/>
              </a:rPr>
              <a:t>Compléments pour faire un exercice, ou enrichir une situation</a:t>
            </a:r>
          </a:p>
          <a:p>
            <a:pPr lvl="0" indent="177800">
              <a:lnSpc>
                <a:spcPct val="110000"/>
              </a:lnSpc>
              <a:spcBef>
                <a:spcPts val="598"/>
              </a:spcBef>
              <a:spcAft>
                <a:spcPts val="598"/>
              </a:spcAft>
              <a:buClr>
                <a:srgbClr val="00B0F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 i="1" dirty="0">
                <a:solidFill>
                  <a:srgbClr val="00B0F0"/>
                </a:solidFill>
                <a:latin typeface="Calibri" pitchFamily="34"/>
                <a:ea typeface="Arial" pitchFamily="2"/>
                <a:cs typeface="Arial" pitchFamily="2"/>
              </a:rPr>
              <a:t>Eléments</a:t>
            </a:r>
            <a:r>
              <a:rPr lang="fr-FR" b="1" i="1" u="none" strike="noStrike" cap="none" baseline="0" dirty="0" smtClean="0">
                <a:ln>
                  <a:noFill/>
                </a:ln>
                <a:solidFill>
                  <a:srgbClr val="00B0F0"/>
                </a:solidFill>
                <a:latin typeface="Calibri" pitchFamily="34"/>
                <a:ea typeface="Arial" pitchFamily="2"/>
                <a:cs typeface="Arial" pitchFamily="2"/>
              </a:rPr>
              <a:t> notionnels</a:t>
            </a:r>
          </a:p>
          <a:p>
            <a:pPr lvl="0" indent="177800">
              <a:lnSpc>
                <a:spcPct val="110000"/>
              </a:lnSpc>
              <a:spcBef>
                <a:spcPts val="598"/>
              </a:spcBef>
              <a:spcAft>
                <a:spcPts val="598"/>
              </a:spcAft>
              <a:buClr>
                <a:srgbClr val="00B0F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 i="1" u="none" strike="noStrike" cap="none" baseline="0" dirty="0" smtClean="0">
                <a:ln>
                  <a:noFill/>
                </a:ln>
                <a:solidFill>
                  <a:srgbClr val="00B0F0"/>
                </a:solidFill>
                <a:latin typeface="Calibri" pitchFamily="34"/>
                <a:ea typeface="Arial" pitchFamily="2"/>
                <a:cs typeface="Arial" pitchFamily="2"/>
              </a:rPr>
              <a:t>Autre …</a:t>
            </a:r>
            <a:endParaRPr lang="fr-FR" b="1" i="1" u="none" strike="noStrike" cap="none" baseline="0" dirty="0">
              <a:ln>
                <a:noFill/>
              </a:ln>
              <a:solidFill>
                <a:srgbClr val="00B0F0"/>
              </a:solidFill>
              <a:latin typeface="Calibri" pitchFamily="34"/>
              <a:ea typeface="Arial" pitchFamily="2"/>
              <a:cs typeface="Arial" pitchFamily="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027818" y="863838"/>
            <a:ext cx="5200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La fonction du navigateur web et les requêtes:</a:t>
            </a:r>
            <a:endParaRPr lang="fr-F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0813">
            <a:off x="7058119" y="1380269"/>
            <a:ext cx="1126925" cy="199848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384276"/>
            <a:ext cx="932117" cy="166119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97138">
            <a:off x="721537" y="5198903"/>
            <a:ext cx="612562" cy="1088104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6972">
            <a:off x="3651268" y="5335816"/>
            <a:ext cx="655714" cy="115714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206" y="4930848"/>
            <a:ext cx="683790" cy="747895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303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55426" y="116632"/>
            <a:ext cx="8996774" cy="6733241"/>
            <a:chOff x="55426" y="116632"/>
            <a:chExt cx="8996774" cy="6733241"/>
          </a:xfrm>
        </p:grpSpPr>
        <p:pic>
          <p:nvPicPr>
            <p:cNvPr id="41" name="Picture 2"/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00000"/>
                      </a14:imgEffect>
                    </a14:imgLayer>
                  </a14:imgProps>
                </a:ext>
              </a:extLst>
            </a:blip>
            <a:stretch/>
          </p:blipFill>
          <p:spPr>
            <a:xfrm>
              <a:off x="6347661" y="116632"/>
              <a:ext cx="2568456" cy="97119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" name="Picture 4"/>
            <p:cNvPicPr/>
            <p:nvPr/>
          </p:nvPicPr>
          <p:blipFill>
            <a:blip r:embed="rId4"/>
            <a:stretch/>
          </p:blipFill>
          <p:spPr>
            <a:xfrm>
              <a:off x="8151744" y="6265053"/>
              <a:ext cx="900456" cy="5848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" name="ZoneTexte 1"/>
            <p:cNvSpPr txBox="1"/>
            <p:nvPr/>
          </p:nvSpPr>
          <p:spPr>
            <a:xfrm>
              <a:off x="55426" y="6524727"/>
              <a:ext cx="38685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/>
                <a:t>Mme </a:t>
              </a:r>
              <a:r>
                <a:rPr lang="fr-FR" sz="1100" dirty="0" err="1" smtClean="0"/>
                <a:t>Drouelle</a:t>
              </a:r>
              <a:r>
                <a:rPr lang="fr-FR" sz="1100" dirty="0" smtClean="0"/>
                <a:t> et les élèves du lycée Jules-Siegfried PARIS</a:t>
              </a:r>
              <a:endParaRPr lang="fr-FR" sz="1100" dirty="0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0076" y="6100391"/>
              <a:ext cx="1124490" cy="693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1331640" y="1362464"/>
            <a:ext cx="5438100" cy="2010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7800">
              <a:spcBef>
                <a:spcPts val="400"/>
              </a:spcBef>
              <a:buClr>
                <a:srgbClr val="2DA2BF"/>
              </a:buClr>
              <a:buSzPct val="68000"/>
              <a:buFont typeface="Wingdings 3" pitchFamily="18"/>
              <a:buChar char=""/>
              <a:tabLst>
                <a:tab pos="177800" algn="l"/>
                <a:tab pos="914400" algn="l"/>
                <a:tab pos="1828800" algn="l"/>
                <a:tab pos="2741613" algn="l"/>
                <a:tab pos="3657600" algn="l"/>
                <a:tab pos="4572000" algn="l"/>
                <a:tab pos="5484813" algn="l"/>
                <a:tab pos="6399213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0" i="0" u="none" strike="noStrike" cap="none" baseline="0" dirty="0" smtClean="0">
                <a:ln>
                  <a:noFill/>
                </a:ln>
                <a:solidFill>
                  <a:srgbClr val="000000"/>
                </a:solidFill>
                <a:latin typeface="Lucida Sans Unicode" pitchFamily="34"/>
                <a:ea typeface="Arial" pitchFamily="2"/>
                <a:cs typeface="Arial" pitchFamily="2"/>
              </a:rPr>
              <a:t>Téléphone</a:t>
            </a:r>
          </a:p>
          <a:p>
            <a:pPr lvl="0" indent="177800">
              <a:spcBef>
                <a:spcPts val="400"/>
              </a:spcBef>
              <a:buClr>
                <a:srgbClr val="2DA2BF"/>
              </a:buClr>
              <a:buSzPct val="68000"/>
              <a:buFont typeface="Wingdings 3" pitchFamily="18"/>
              <a:buChar char=""/>
              <a:tabLst>
                <a:tab pos="177800" algn="l"/>
                <a:tab pos="914400" algn="l"/>
                <a:tab pos="1828800" algn="l"/>
                <a:tab pos="2741613" algn="l"/>
                <a:tab pos="3657600" algn="l"/>
                <a:tab pos="4572000" algn="l"/>
                <a:tab pos="5484813" algn="l"/>
                <a:tab pos="6399213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0" i="0" u="none" strike="noStrike" cap="none" baseline="0" dirty="0" smtClean="0">
                <a:ln>
                  <a:noFill/>
                </a:ln>
                <a:solidFill>
                  <a:srgbClr val="000000"/>
                </a:solidFill>
                <a:latin typeface="Lucida Sans Unicode" pitchFamily="34"/>
                <a:ea typeface="Arial" pitchFamily="2"/>
                <a:cs typeface="Arial" pitchFamily="2"/>
              </a:rPr>
              <a:t>SMS</a:t>
            </a:r>
          </a:p>
          <a:p>
            <a:pPr lvl="0" indent="177800">
              <a:spcBef>
                <a:spcPts val="400"/>
              </a:spcBef>
              <a:buClr>
                <a:srgbClr val="2DA2BF"/>
              </a:buClr>
              <a:buSzPct val="68000"/>
              <a:buFont typeface="Wingdings 3" pitchFamily="18"/>
              <a:buChar char=""/>
              <a:tabLst>
                <a:tab pos="177800" algn="l"/>
                <a:tab pos="914400" algn="l"/>
                <a:tab pos="1828800" algn="l"/>
                <a:tab pos="2741613" algn="l"/>
                <a:tab pos="3657600" algn="l"/>
                <a:tab pos="4572000" algn="l"/>
                <a:tab pos="5484813" algn="l"/>
                <a:tab pos="6399213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0" i="0" u="none" strike="noStrike" cap="none" baseline="0" dirty="0" smtClean="0">
                <a:ln>
                  <a:noFill/>
                </a:ln>
                <a:solidFill>
                  <a:srgbClr val="000000"/>
                </a:solidFill>
                <a:latin typeface="Lucida Sans Unicode" pitchFamily="34"/>
                <a:ea typeface="Arial" pitchFamily="2"/>
                <a:cs typeface="Arial" pitchFamily="2"/>
              </a:rPr>
              <a:t>Mail</a:t>
            </a:r>
          </a:p>
          <a:p>
            <a:pPr lvl="0" indent="177800">
              <a:spcBef>
                <a:spcPts val="400"/>
              </a:spcBef>
              <a:buClr>
                <a:srgbClr val="2DA2BF"/>
              </a:buClr>
              <a:buSzPct val="68000"/>
              <a:buFont typeface="Wingdings 3" pitchFamily="18"/>
              <a:buChar char=""/>
              <a:tabLst>
                <a:tab pos="177800" algn="l"/>
                <a:tab pos="914400" algn="l"/>
                <a:tab pos="1828800" algn="l"/>
                <a:tab pos="2741613" algn="l"/>
                <a:tab pos="3657600" algn="l"/>
                <a:tab pos="4572000" algn="l"/>
                <a:tab pos="5484813" algn="l"/>
                <a:tab pos="6399213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0" i="0" u="none" strike="noStrike" cap="none" baseline="0" dirty="0" smtClean="0">
                <a:ln>
                  <a:noFill/>
                </a:ln>
                <a:solidFill>
                  <a:srgbClr val="000000"/>
                </a:solidFill>
                <a:latin typeface="Lucida Sans Unicode" pitchFamily="34"/>
                <a:ea typeface="Arial" pitchFamily="2"/>
                <a:cs typeface="Arial" pitchFamily="2"/>
              </a:rPr>
              <a:t>Facebook</a:t>
            </a:r>
          </a:p>
          <a:p>
            <a:pPr lvl="0" indent="177800">
              <a:spcBef>
                <a:spcPts val="400"/>
              </a:spcBef>
              <a:buClr>
                <a:srgbClr val="2DA2BF"/>
              </a:buClr>
              <a:buSzPct val="68000"/>
              <a:buFont typeface="Wingdings 3" pitchFamily="18"/>
              <a:buChar char=""/>
              <a:tabLst>
                <a:tab pos="177800" algn="l"/>
                <a:tab pos="914400" algn="l"/>
                <a:tab pos="1828800" algn="l"/>
                <a:tab pos="2741613" algn="l"/>
                <a:tab pos="3657600" algn="l"/>
                <a:tab pos="4572000" algn="l"/>
                <a:tab pos="5484813" algn="l"/>
                <a:tab pos="6399213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0" i="0" u="none" strike="noStrike" cap="none" baseline="0" dirty="0" smtClean="0">
                <a:ln>
                  <a:noFill/>
                </a:ln>
                <a:solidFill>
                  <a:srgbClr val="000000"/>
                </a:solidFill>
                <a:latin typeface="Lucida Sans Unicode" pitchFamily="34"/>
                <a:ea typeface="Arial" pitchFamily="2"/>
                <a:cs typeface="Arial" pitchFamily="2"/>
              </a:rPr>
              <a:t>Twitter</a:t>
            </a:r>
          </a:p>
          <a:p>
            <a:pPr lvl="0" indent="177800">
              <a:spcBef>
                <a:spcPts val="400"/>
              </a:spcBef>
              <a:buClr>
                <a:srgbClr val="2DA2BF"/>
              </a:buClr>
              <a:buSzPct val="68000"/>
              <a:buFont typeface="Wingdings 3" pitchFamily="18"/>
              <a:buChar char=""/>
              <a:tabLst>
                <a:tab pos="177800" algn="l"/>
                <a:tab pos="914400" algn="l"/>
                <a:tab pos="1828800" algn="l"/>
                <a:tab pos="2741613" algn="l"/>
                <a:tab pos="3657600" algn="l"/>
                <a:tab pos="4572000" algn="l"/>
                <a:tab pos="5484813" algn="l"/>
                <a:tab pos="6399213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0" i="0" u="none" strike="noStrike" cap="none" baseline="0" dirty="0" smtClean="0">
                <a:ln>
                  <a:noFill/>
                </a:ln>
                <a:solidFill>
                  <a:srgbClr val="000000"/>
                </a:solidFill>
                <a:latin typeface="Lucida Sans Unicode" pitchFamily="34"/>
                <a:ea typeface="Arial" pitchFamily="2"/>
                <a:cs typeface="Arial" pitchFamily="2"/>
              </a:rPr>
              <a:t>Et Tout site bloqué dans l’établissement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604652" y="340618"/>
            <a:ext cx="5736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Le BYOD est facilitateur</a:t>
            </a:r>
            <a:endParaRPr lang="fr-FR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115616" y="980728"/>
            <a:ext cx="3992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Les fonctions:</a:t>
            </a:r>
            <a:endParaRPr lang="fr-F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41791" y="3549852"/>
            <a:ext cx="4208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Les outils Google:</a:t>
            </a:r>
            <a:endParaRPr lang="fr-F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347" y="4149080"/>
            <a:ext cx="520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506" y="4345930"/>
            <a:ext cx="4953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532" y="3901430"/>
            <a:ext cx="4953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761642"/>
            <a:ext cx="317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504" y="4447530"/>
            <a:ext cx="279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800" y="5164902"/>
            <a:ext cx="355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346" y="3806737"/>
            <a:ext cx="4699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318" y="5190174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921" y="4206230"/>
            <a:ext cx="5588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73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55426" y="116632"/>
            <a:ext cx="8996774" cy="6733241"/>
            <a:chOff x="55426" y="116632"/>
            <a:chExt cx="8996774" cy="6733241"/>
          </a:xfrm>
        </p:grpSpPr>
        <p:pic>
          <p:nvPicPr>
            <p:cNvPr id="41" name="Picture 2"/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00000"/>
                      </a14:imgEffect>
                    </a14:imgLayer>
                  </a14:imgProps>
                </a:ext>
              </a:extLst>
            </a:blip>
            <a:stretch/>
          </p:blipFill>
          <p:spPr>
            <a:xfrm>
              <a:off x="6347661" y="116632"/>
              <a:ext cx="2568456" cy="97119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" name="Picture 4"/>
            <p:cNvPicPr/>
            <p:nvPr/>
          </p:nvPicPr>
          <p:blipFill>
            <a:blip r:embed="rId4"/>
            <a:stretch/>
          </p:blipFill>
          <p:spPr>
            <a:xfrm>
              <a:off x="8151744" y="6265053"/>
              <a:ext cx="900456" cy="5848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" name="ZoneTexte 1"/>
            <p:cNvSpPr txBox="1"/>
            <p:nvPr/>
          </p:nvSpPr>
          <p:spPr>
            <a:xfrm>
              <a:off x="55426" y="6524727"/>
              <a:ext cx="38685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/>
                <a:t>Mme </a:t>
              </a:r>
              <a:r>
                <a:rPr lang="fr-FR" sz="1100" dirty="0" err="1" smtClean="0"/>
                <a:t>Drouelle</a:t>
              </a:r>
              <a:r>
                <a:rPr lang="fr-FR" sz="1100" dirty="0" smtClean="0"/>
                <a:t> et les élèves du lycée Jules-Siegfried PARIS</a:t>
              </a:r>
              <a:endParaRPr lang="fr-FR" sz="1100" dirty="0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0076" y="6100391"/>
              <a:ext cx="1124490" cy="693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ZoneTexte 4"/>
          <p:cNvSpPr txBox="1"/>
          <p:nvPr/>
        </p:nvSpPr>
        <p:spPr>
          <a:xfrm>
            <a:off x="1252794" y="3140968"/>
            <a:ext cx="6898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/>
                <a:cs typeface="Aharoni" pitchFamily="2"/>
              </a:rPr>
              <a:t>Deux témoignages</a:t>
            </a:r>
          </a:p>
        </p:txBody>
      </p:sp>
      <p:pic>
        <p:nvPicPr>
          <p:cNvPr id="8" name="Picture 2" descr="E:\LYCEE\2015-2016\soiree_du_numerique\custom_smart_phone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501" y="4653136"/>
            <a:ext cx="104775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88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55426" y="116632"/>
            <a:ext cx="8996774" cy="6733241"/>
            <a:chOff x="55426" y="116632"/>
            <a:chExt cx="8996774" cy="6733241"/>
          </a:xfrm>
        </p:grpSpPr>
        <p:pic>
          <p:nvPicPr>
            <p:cNvPr id="41" name="Picture 2"/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00000"/>
                      </a14:imgEffect>
                    </a14:imgLayer>
                  </a14:imgProps>
                </a:ext>
              </a:extLst>
            </a:blip>
            <a:stretch/>
          </p:blipFill>
          <p:spPr>
            <a:xfrm>
              <a:off x="6347661" y="116632"/>
              <a:ext cx="2568456" cy="97119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" name="Picture 4"/>
            <p:cNvPicPr/>
            <p:nvPr/>
          </p:nvPicPr>
          <p:blipFill>
            <a:blip r:embed="rId4"/>
            <a:stretch/>
          </p:blipFill>
          <p:spPr>
            <a:xfrm>
              <a:off x="8151744" y="6265053"/>
              <a:ext cx="900456" cy="5848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" name="ZoneTexte 1"/>
            <p:cNvSpPr txBox="1"/>
            <p:nvPr/>
          </p:nvSpPr>
          <p:spPr>
            <a:xfrm>
              <a:off x="55426" y="6524727"/>
              <a:ext cx="38685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/>
                <a:t>Mme </a:t>
              </a:r>
              <a:r>
                <a:rPr lang="fr-FR" sz="1100" dirty="0" err="1" smtClean="0"/>
                <a:t>Drouelle</a:t>
              </a:r>
              <a:r>
                <a:rPr lang="fr-FR" sz="1100" dirty="0" smtClean="0"/>
                <a:t> et les élèves du lycée Jules-Siegfried PARIS</a:t>
              </a:r>
              <a:endParaRPr lang="fr-FR" sz="1100" dirty="0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0076" y="6100391"/>
              <a:ext cx="1124490" cy="693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683568" y="417562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Le BYOD </a:t>
            </a:r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et la classe inversée:</a:t>
            </a:r>
            <a:endParaRPr lang="fr-FR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1503675"/>
            <a:ext cx="4091505" cy="13142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177800">
              <a:lnSpc>
                <a:spcPct val="110000"/>
              </a:lnSpc>
              <a:spcBef>
                <a:spcPts val="598"/>
              </a:spcBef>
              <a:spcAft>
                <a:spcPts val="598"/>
              </a:spcAft>
              <a:buClr>
                <a:srgbClr val="00B0F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 i="1" dirty="0" smtClean="0">
                <a:solidFill>
                  <a:srgbClr val="00B0F0"/>
                </a:solidFill>
                <a:latin typeface="Calibri" pitchFamily="34"/>
                <a:ea typeface="Arial" pitchFamily="2"/>
                <a:cs typeface="Arial" pitchFamily="2"/>
              </a:rPr>
              <a:t>Une borne Wifi</a:t>
            </a:r>
          </a:p>
          <a:p>
            <a:pPr lvl="0" indent="177800">
              <a:lnSpc>
                <a:spcPct val="110000"/>
              </a:lnSpc>
              <a:spcBef>
                <a:spcPts val="598"/>
              </a:spcBef>
              <a:spcAft>
                <a:spcPts val="598"/>
              </a:spcAft>
              <a:buClr>
                <a:srgbClr val="00B0F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 i="1" dirty="0" smtClean="0">
                <a:solidFill>
                  <a:srgbClr val="00B0F0"/>
                </a:solidFill>
                <a:latin typeface="Calibri" pitchFamily="34"/>
                <a:ea typeface="Arial" pitchFamily="2"/>
                <a:cs typeface="Arial" pitchFamily="2"/>
              </a:rPr>
              <a:t>Une plateforme web de classe inversée</a:t>
            </a:r>
          </a:p>
          <a:p>
            <a:pPr lvl="0" indent="177800">
              <a:lnSpc>
                <a:spcPct val="110000"/>
              </a:lnSpc>
              <a:spcBef>
                <a:spcPts val="598"/>
              </a:spcBef>
              <a:spcAft>
                <a:spcPts val="598"/>
              </a:spcAft>
              <a:buClr>
                <a:srgbClr val="00B0F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 i="1" dirty="0" smtClean="0">
                <a:solidFill>
                  <a:srgbClr val="00B0F0"/>
                </a:solidFill>
                <a:latin typeface="Calibri" pitchFamily="34"/>
                <a:ea typeface="Arial" pitchFamily="2"/>
                <a:cs typeface="Arial" pitchFamily="2"/>
              </a:rPr>
              <a:t>Les smartphones</a:t>
            </a:r>
            <a:endParaRPr lang="fr-FR" b="1" i="1" dirty="0">
              <a:solidFill>
                <a:srgbClr val="00B0F0"/>
              </a:solidFill>
              <a:latin typeface="Calibri" pitchFamily="34"/>
              <a:ea typeface="Arial" pitchFamily="2"/>
              <a:cs typeface="Arial" pitchFamily="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30496">
            <a:off x="4142502" y="1982685"/>
            <a:ext cx="2002213" cy="112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07510">
            <a:off x="5903206" y="1889986"/>
            <a:ext cx="2660650" cy="149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69379">
            <a:off x="7087466" y="4648843"/>
            <a:ext cx="18542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05284">
            <a:off x="1832627" y="3789593"/>
            <a:ext cx="3246496" cy="18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162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55426" y="116632"/>
            <a:ext cx="8996774" cy="6733241"/>
            <a:chOff x="55426" y="116632"/>
            <a:chExt cx="8996774" cy="6733241"/>
          </a:xfrm>
        </p:grpSpPr>
        <p:pic>
          <p:nvPicPr>
            <p:cNvPr id="41" name="Picture 2"/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00000"/>
                      </a14:imgEffect>
                    </a14:imgLayer>
                  </a14:imgProps>
                </a:ext>
              </a:extLst>
            </a:blip>
            <a:stretch/>
          </p:blipFill>
          <p:spPr>
            <a:xfrm>
              <a:off x="6347661" y="116632"/>
              <a:ext cx="2568456" cy="97119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" name="Picture 4"/>
            <p:cNvPicPr/>
            <p:nvPr/>
          </p:nvPicPr>
          <p:blipFill>
            <a:blip r:embed="rId4"/>
            <a:stretch/>
          </p:blipFill>
          <p:spPr>
            <a:xfrm>
              <a:off x="8151744" y="6265053"/>
              <a:ext cx="900456" cy="5848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" name="ZoneTexte 1"/>
            <p:cNvSpPr txBox="1"/>
            <p:nvPr/>
          </p:nvSpPr>
          <p:spPr>
            <a:xfrm>
              <a:off x="55426" y="6524727"/>
              <a:ext cx="38685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/>
                <a:t>Mme </a:t>
              </a:r>
              <a:r>
                <a:rPr lang="fr-FR" sz="1100" dirty="0" err="1" smtClean="0"/>
                <a:t>Drouelle</a:t>
              </a:r>
              <a:r>
                <a:rPr lang="fr-FR" sz="1100" dirty="0" smtClean="0"/>
                <a:t> et les élèves du lycée Jules-Siegfried PARIS</a:t>
              </a:r>
              <a:endParaRPr lang="fr-FR" sz="1100" dirty="0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0076" y="6100391"/>
              <a:ext cx="1124490" cy="693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ZoneTexte 4"/>
          <p:cNvSpPr txBox="1"/>
          <p:nvPr/>
        </p:nvSpPr>
        <p:spPr>
          <a:xfrm>
            <a:off x="1252794" y="3140968"/>
            <a:ext cx="6898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/>
                <a:cs typeface="Aharoni" pitchFamily="2"/>
              </a:rPr>
              <a:t>Deux témoignages</a:t>
            </a:r>
          </a:p>
        </p:txBody>
      </p:sp>
      <p:pic>
        <p:nvPicPr>
          <p:cNvPr id="8" name="Picture 2" descr="E:\LYCEE\2015-2016\soiree_du_numerique\custom_smart_phone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501" y="4653136"/>
            <a:ext cx="104775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6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55426" y="116632"/>
            <a:ext cx="8996774" cy="6733241"/>
            <a:chOff x="55426" y="116632"/>
            <a:chExt cx="8996774" cy="6733241"/>
          </a:xfrm>
        </p:grpSpPr>
        <p:pic>
          <p:nvPicPr>
            <p:cNvPr id="41" name="Picture 2"/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00000"/>
                      </a14:imgEffect>
                    </a14:imgLayer>
                  </a14:imgProps>
                </a:ext>
              </a:extLst>
            </a:blip>
            <a:stretch/>
          </p:blipFill>
          <p:spPr>
            <a:xfrm>
              <a:off x="6347661" y="116632"/>
              <a:ext cx="2568456" cy="97119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" name="Picture 4"/>
            <p:cNvPicPr/>
            <p:nvPr/>
          </p:nvPicPr>
          <p:blipFill>
            <a:blip r:embed="rId4"/>
            <a:stretch/>
          </p:blipFill>
          <p:spPr>
            <a:xfrm>
              <a:off x="8151744" y="6265053"/>
              <a:ext cx="900456" cy="5848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" name="ZoneTexte 1"/>
            <p:cNvSpPr txBox="1"/>
            <p:nvPr/>
          </p:nvSpPr>
          <p:spPr>
            <a:xfrm>
              <a:off x="55426" y="6524727"/>
              <a:ext cx="38685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/>
                <a:t>Mme </a:t>
              </a:r>
              <a:r>
                <a:rPr lang="fr-FR" sz="1100" dirty="0" err="1" smtClean="0"/>
                <a:t>Drouelle</a:t>
              </a:r>
              <a:r>
                <a:rPr lang="fr-FR" sz="1100" dirty="0" smtClean="0"/>
                <a:t> et les élèves du lycée Jules-Siegfried PARIS</a:t>
              </a:r>
              <a:endParaRPr lang="fr-FR" sz="1100" dirty="0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0076" y="6100391"/>
              <a:ext cx="1124490" cy="693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40"/>
            <a:ext cx="2016224" cy="2041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564904"/>
            <a:ext cx="1073694" cy="1073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561487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/>
          <p:cNvPicPr/>
          <p:nvPr/>
        </p:nvPicPr>
        <p:blipFill>
          <a:blip r:embed="rId2"/>
          <a:stretch/>
        </p:blipFill>
        <p:spPr>
          <a:xfrm>
            <a:off x="2483768" y="404664"/>
            <a:ext cx="4824664" cy="1942384"/>
          </a:xfrm>
          <a:prstGeom prst="rect">
            <a:avLst/>
          </a:prstGeom>
          <a:ln>
            <a:noFill/>
          </a:ln>
        </p:spPr>
      </p:pic>
      <p:pic>
        <p:nvPicPr>
          <p:cNvPr id="42" name="Picture 4"/>
          <p:cNvPicPr/>
          <p:nvPr/>
        </p:nvPicPr>
        <p:blipFill>
          <a:blip r:embed="rId3"/>
          <a:stretch/>
        </p:blipFill>
        <p:spPr>
          <a:xfrm>
            <a:off x="7776000" y="5688360"/>
            <a:ext cx="1359360" cy="1169640"/>
          </a:xfrm>
          <a:prstGeom prst="rect">
            <a:avLst/>
          </a:prstGeom>
          <a:ln>
            <a:noFill/>
          </a:ln>
        </p:spPr>
      </p:pic>
      <p:sp>
        <p:nvSpPr>
          <p:cNvPr id="2" name="ZoneTexte 1"/>
          <p:cNvSpPr txBox="1"/>
          <p:nvPr/>
        </p:nvSpPr>
        <p:spPr>
          <a:xfrm>
            <a:off x="55426" y="6372797"/>
            <a:ext cx="6460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Mme </a:t>
            </a:r>
            <a:r>
              <a:rPr lang="fr-FR" dirty="0" err="1" smtClean="0"/>
              <a:t>Drouelle</a:t>
            </a:r>
            <a:r>
              <a:rPr lang="fr-FR" dirty="0" smtClean="0"/>
              <a:t> et les élèves du lycée Jules-Siegfried PARIS</a:t>
            </a:r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941" y="5970917"/>
            <a:ext cx="1304059" cy="80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Shape 1"/>
          <p:cNvSpPr txBox="1"/>
          <p:nvPr/>
        </p:nvSpPr>
        <p:spPr>
          <a:xfrm>
            <a:off x="899592" y="2708920"/>
            <a:ext cx="7700104" cy="237626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/>
          <a:lstStyle/>
          <a:p>
            <a:pPr algn="ctr"/>
            <a:r>
              <a:rPr lang="fr-FR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Pour une prévention du décrochage scolaire</a:t>
            </a:r>
          </a:p>
          <a:p>
            <a:pPr algn="ctr"/>
            <a:endParaRPr lang="fr-FR" sz="20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  <a:p>
            <a:pPr algn="ctr"/>
            <a:r>
              <a:rPr lang="fr-FR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Le numérique, ça marche ?</a:t>
            </a:r>
            <a:endParaRPr lang="fr-FR"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  <a:p>
            <a:pPr algn="ctr"/>
            <a:endParaRPr lang="fr-FR" sz="28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  <a:p>
            <a:pPr algn="ctr"/>
            <a:r>
              <a:rPr lang="fr-FR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Animateur: François BOCQUET</a:t>
            </a:r>
            <a:endParaRPr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102870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071" y="5970186"/>
            <a:ext cx="803759" cy="80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E:\LYCEE\2015-2016\soiree_du_numerique\prof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325" y="3429000"/>
            <a:ext cx="857250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06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46"/>
    </mc:Choice>
    <mc:Fallback xmlns="">
      <p:transition spd="slow" advTm="444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55426" y="116632"/>
            <a:ext cx="8996774" cy="6733241"/>
            <a:chOff x="55426" y="116632"/>
            <a:chExt cx="8996774" cy="6733241"/>
          </a:xfrm>
        </p:grpSpPr>
        <p:pic>
          <p:nvPicPr>
            <p:cNvPr id="41" name="Picture 2"/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00000"/>
                      </a14:imgEffect>
                    </a14:imgLayer>
                  </a14:imgProps>
                </a:ext>
              </a:extLst>
            </a:blip>
            <a:stretch/>
          </p:blipFill>
          <p:spPr>
            <a:xfrm>
              <a:off x="6347661" y="116632"/>
              <a:ext cx="2568456" cy="97119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" name="Picture 4"/>
            <p:cNvPicPr/>
            <p:nvPr/>
          </p:nvPicPr>
          <p:blipFill>
            <a:blip r:embed="rId4"/>
            <a:stretch/>
          </p:blipFill>
          <p:spPr>
            <a:xfrm>
              <a:off x="8151744" y="6265053"/>
              <a:ext cx="900456" cy="5848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" name="ZoneTexte 1"/>
            <p:cNvSpPr txBox="1"/>
            <p:nvPr/>
          </p:nvSpPr>
          <p:spPr>
            <a:xfrm>
              <a:off x="55426" y="6524727"/>
              <a:ext cx="38685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/>
                <a:t>Mme </a:t>
              </a:r>
              <a:r>
                <a:rPr lang="fr-FR" sz="1100" dirty="0" err="1" smtClean="0"/>
                <a:t>Drouelle</a:t>
              </a:r>
              <a:r>
                <a:rPr lang="fr-FR" sz="1100" dirty="0" smtClean="0"/>
                <a:t> et les élèves du lycée Jules-Siegfried PARIS</a:t>
              </a:r>
              <a:endParaRPr lang="fr-FR" sz="1100" dirty="0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0076" y="6100391"/>
              <a:ext cx="1124490" cy="693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1021607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55426" y="116632"/>
            <a:ext cx="8996774" cy="6733241"/>
            <a:chOff x="55426" y="116632"/>
            <a:chExt cx="8996774" cy="6733241"/>
          </a:xfrm>
        </p:grpSpPr>
        <p:pic>
          <p:nvPicPr>
            <p:cNvPr id="41" name="Picture 2"/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00000"/>
                      </a14:imgEffect>
                    </a14:imgLayer>
                  </a14:imgProps>
                </a:ext>
              </a:extLst>
            </a:blip>
            <a:stretch/>
          </p:blipFill>
          <p:spPr>
            <a:xfrm>
              <a:off x="6347661" y="116632"/>
              <a:ext cx="2568456" cy="97119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" name="Picture 4"/>
            <p:cNvPicPr/>
            <p:nvPr/>
          </p:nvPicPr>
          <p:blipFill>
            <a:blip r:embed="rId4"/>
            <a:stretch/>
          </p:blipFill>
          <p:spPr>
            <a:xfrm>
              <a:off x="8151744" y="6265053"/>
              <a:ext cx="900456" cy="5848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" name="ZoneTexte 1"/>
            <p:cNvSpPr txBox="1"/>
            <p:nvPr/>
          </p:nvSpPr>
          <p:spPr>
            <a:xfrm>
              <a:off x="55426" y="6524727"/>
              <a:ext cx="38685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/>
                <a:t>Mme </a:t>
              </a:r>
              <a:r>
                <a:rPr lang="fr-FR" sz="1100" dirty="0" err="1" smtClean="0"/>
                <a:t>Drouelle</a:t>
              </a:r>
              <a:r>
                <a:rPr lang="fr-FR" sz="1100" dirty="0" smtClean="0"/>
                <a:t> et les élèves du lycée Jules-Siegfried PARIS</a:t>
              </a:r>
              <a:endParaRPr lang="fr-FR" sz="1100" dirty="0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0076" y="6100391"/>
              <a:ext cx="1124490" cy="693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3509023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.9|1.6|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3.2|1.2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305</Words>
  <Application>Microsoft Office PowerPoint</Application>
  <PresentationFormat>Affichage à l'écran (4:3)</PresentationFormat>
  <Paragraphs>53</Paragraphs>
  <Slides>12</Slides>
  <Notes>0</Notes>
  <HiddenSlides>0</HiddenSlides>
  <MMClips>3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laurence</dc:creator>
  <cp:lastModifiedBy>laurence</cp:lastModifiedBy>
  <cp:revision>25</cp:revision>
  <cp:lastPrinted>2016-03-30T08:42:20Z</cp:lastPrinted>
  <dcterms:created xsi:type="dcterms:W3CDTF">2016-03-28T15:46:27Z</dcterms:created>
  <dcterms:modified xsi:type="dcterms:W3CDTF">2016-03-30T08:42:29Z</dcterms:modified>
</cp:coreProperties>
</file>