
<file path=[Content_Types].xml><?xml version="1.0" encoding="utf-8"?>
<Types xmlns="http://schemas.openxmlformats.org/package/2006/content-types">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drawings/drawing1.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EE8E5F4-13F0-456F-AA2F-15A49AF3905E}"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Familia\Downloads\GRAFICOS%20%20INFORME%20TRIMESTRAL%20(1).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andyb\Desktop\Insumo%20para%20El%20INFORME%20DEL%20II%20TRIM.xlsx" TargetMode="External"/></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chartUserShapes" Target="../drawings/drawing1.xml"/><Relationship Id="rId1" Type="http://schemas.openxmlformats.org/officeDocument/2006/relationships/oleObject" Target="file:///C:\Users\ebustos\Downloads\pqr-reporte-detalle%20(7).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1.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Familia\Downloads\GRAFICOS%20%20INFORME%20TRIMESTRAL%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400" b="1" i="0" u="none" strike="noStrike" kern="1200" baseline="0">
                <a:solidFill>
                  <a:schemeClr val="tx1">
                    <a:lumMod val="75000"/>
                    <a:lumOff val="25000"/>
                  </a:schemeClr>
                </a:solidFill>
                <a:latin typeface="+mn-lt"/>
                <a:ea typeface="+mn-ea"/>
                <a:cs typeface="+mn-cs"/>
              </a:defRPr>
            </a:pPr>
            <a:r>
              <a:t>Cantidad de solicitudes frente a Tipo de solicitud</a:t>
            </a:r>
          </a:p>
        </c:rich>
      </c:tx>
      <c:layout/>
      <c:overlay val="0"/>
      <c:spPr>
        <a:noFill/>
        <a:ln>
          <a:noFill/>
        </a:ln>
        <a:effectLst/>
      </c:spPr>
    </c:title>
    <c:autoTitleDeleted val="0"/>
    <c:plotArea>
      <c:layout/>
      <c:barChart>
        <c:barDir val="col"/>
        <c:grouping val="clustered"/>
        <c:varyColors val="0"/>
        <c:ser>
          <c:idx val="0"/>
          <c:order val="0"/>
          <c:spPr>
            <a:gradFill>
              <a:gsLst>
                <a:gs pos="0">
                  <a:schemeClr val="accent1">
                    <a:lumMod val="40000"/>
                    <a:lumOff val="60000"/>
                  </a:schemeClr>
                </a:gs>
                <a:gs pos="90000">
                  <a:schemeClr val="accent1"/>
                </a:gs>
              </a:gsLst>
              <a:lin ang="5400000" scaled="0"/>
            </a:gradFill>
            <a:ln>
              <a:gradFill>
                <a:gsLst>
                  <a:gs pos="0">
                    <a:schemeClr val="accent1"/>
                  </a:gs>
                  <a:gs pos="100000">
                    <a:schemeClr val="accent1">
                      <a:lumMod val="75000"/>
                    </a:schemeClr>
                  </a:gs>
                </a:gsLst>
                <a:lin ang="5400000" scaled="1"/>
              </a:gradFill>
            </a:ln>
            <a:effectLst>
              <a:outerShdw blurRad="76200" dist="25400" dir="2700000" algn="tl" rotWithShape="0">
                <a:schemeClr val="accent1">
                  <a:lumMod val="50000"/>
                  <a:alpha val="30000"/>
                </a:schemeClr>
              </a:outerShdw>
            </a:effectLst>
          </c:spPr>
          <c:invertIfNegative val="0"/>
          <c:dLbls>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'[GRAFICOS  INFORME TRIMESTRAL (1).xlsx]Hoja 6'!$A$1:$A$8</c:f>
              <c:strCache>
                <c:ptCount val="8"/>
                <c:pt idx="0">
                  <c:v>No definido</c:v>
                </c:pt>
                <c:pt idx="1">
                  <c:v>Peticiones</c:v>
                </c:pt>
                <c:pt idx="2">
                  <c:v>Quejas</c:v>
                </c:pt>
                <c:pt idx="3">
                  <c:v>Reclamos</c:v>
                </c:pt>
                <c:pt idx="4">
                  <c:v>Sugerencias</c:v>
                </c:pt>
                <c:pt idx="5">
                  <c:v>Comentarios</c:v>
                </c:pt>
                <c:pt idx="6">
                  <c:v>Denuncias</c:v>
                </c:pt>
                <c:pt idx="7">
                  <c:v>No Aplica</c:v>
                </c:pt>
              </c:strCache>
            </c:strRef>
          </c:cat>
          <c:val>
            <c:numRef>
              <c:f>'[GRAFICOS  INFORME TRIMESTRAL (1).xlsx]Hoja 6'!$B$1:$B$8</c:f>
              <c:numCache>
                <c:formatCode>General</c:formatCode>
                <c:ptCount val="8"/>
                <c:pt idx="0">
                  <c:v>7</c:v>
                </c:pt>
                <c:pt idx="1">
                  <c:v>382</c:v>
                </c:pt>
                <c:pt idx="2">
                  <c:v>10</c:v>
                </c:pt>
                <c:pt idx="3">
                  <c:v>151</c:v>
                </c:pt>
                <c:pt idx="4">
                  <c:v>19</c:v>
                </c:pt>
                <c:pt idx="5">
                  <c:v>81</c:v>
                </c:pt>
                <c:pt idx="6">
                  <c:v>6</c:v>
                </c:pt>
                <c:pt idx="7">
                  <c:v>6</c:v>
                </c:pt>
              </c:numCache>
            </c:numRef>
          </c:val>
        </c:ser>
        <c:dLbls>
          <c:showLegendKey val="0"/>
          <c:showVal val="1"/>
          <c:showCatName val="0"/>
          <c:showSerName val="0"/>
          <c:showPercent val="0"/>
          <c:showBubbleSize val="0"/>
        </c:dLbls>
        <c:gapWidth val="260"/>
        <c:overlap val="-32"/>
        <c:axId val="428881666"/>
        <c:axId val="698983805"/>
      </c:barChart>
      <c:catAx>
        <c:axId val="42888166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698983805"/>
        <c:crosses val="autoZero"/>
        <c:auto val="1"/>
        <c:lblAlgn val="ctr"/>
        <c:lblOffset val="100"/>
        <c:noMultiLvlLbl val="0"/>
      </c:catAx>
      <c:valAx>
        <c:axId val="698983805"/>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28881666"/>
        <c:crosses val="autoZero"/>
        <c:crossBetween val="between"/>
      </c:valAx>
      <c:spPr>
        <a:noFill/>
        <a:ln>
          <a:noFill/>
        </a:ln>
        <a:effectLst/>
      </c:spPr>
    </c:plotArea>
    <c:legend>
      <c:legendPos val="t"/>
      <c:layout/>
      <c:overlay val="0"/>
      <c:spPr>
        <a:noFill/>
        <a:ln>
          <a:noFill/>
        </a:ln>
        <a:effectLst/>
      </c:spPr>
      <c:txPr>
        <a:bodyPr rot="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42d7f937-4698-4eeb-b6b1-d78ce63afe06}"/>
      </c:ext>
    </c:extLst>
  </c:chart>
  <c:spPr>
    <a:solidFill>
      <a:schemeClr val="bg1"/>
    </a:solidFill>
    <a:ln w="9525" cap="flat" cmpd="sng" algn="ctr">
      <a:solidFill>
        <a:schemeClr val="tx1">
          <a:lumMod val="15000"/>
          <a:lumOff val="85000"/>
        </a:schemeClr>
      </a:solidFill>
      <a:round/>
    </a:ln>
    <a:effectLst/>
  </c:spPr>
  <c:txPr>
    <a:bodyPr/>
    <a:lstStyle/>
    <a:p>
      <a:pPr>
        <a:defRPr lang="en-US"/>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pivotSource>
    <c:name>[Insumo para El INFORME DEL II TRIM.xlsx]Tiempos de Rta!TablaDinámica3</c:name>
    <c:fmtId val="-1"/>
  </c:pivotSource>
  <c:chart>
    <c:autoTitleDeleted val="1"/>
    <c:plotArea>
      <c:layout/>
      <c:barChart>
        <c:barDir val="bar"/>
        <c:grouping val="stacked"/>
        <c:varyColors val="0"/>
        <c:ser>
          <c:idx val="0"/>
          <c:order val="0"/>
          <c:tx>
            <c:strRef>
              <c:f>'Tiempos de Rta'!$B$3</c:f>
              <c:strCache>
                <c:ptCount val="1"/>
                <c:pt idx="0">
                  <c:v>Cuenta de Radicado</c:v>
                </c:pt>
              </c:strCache>
            </c:strRef>
          </c:tx>
          <c:spPr>
            <a:solidFill>
              <a:schemeClr val="accent1">
                <a:lumMod val="40000"/>
                <a:lumOff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lstStyle/>
              <a:p>
                <a:pPr>
                  <a:defRPr lang="en-US" sz="500" b="1"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'Tiempos de Rta'!$A$4:$A$34</c:f>
              <c:strCache>
                <c:ptCount val="30"/>
                <c:pt idx="0">
                  <c:v>COORDINACION GESTION DE EMISION TV</c:v>
                </c:pt>
                <c:pt idx="1">
                  <c:v>COORDINACION DE PLANEACION</c:v>
                </c:pt>
                <c:pt idx="2">
                  <c:v>COORDINACION DE PRESUPUESTO</c:v>
                </c:pt>
                <c:pt idx="3">
                  <c:v>CANAL INSTITUCIONAL - PRODUCCION TELEVISION</c:v>
                </c:pt>
                <c:pt idx="4">
                  <c:v>COORDINACION DE TECNOLOGIAS DE LA INFORMACION</c:v>
                </c:pt>
                <c:pt idx="5">
                  <c:v>COORDINACION GESTION TECNICA DE SEÑALES</c:v>
                </c:pt>
                <c:pt idx="6">
                  <c:v>COORDINACION DE TESORERIA</c:v>
                </c:pt>
                <c:pt idx="7">
                  <c:v>CONTROL INTERNO DISCIPLINARIO</c:v>
                </c:pt>
                <c:pt idx="8">
                  <c:v>DIRECCION TECNOLOGIAS CONVERGENTES</c:v>
                </c:pt>
                <c:pt idx="9">
                  <c:v>COORDINACIÓN GESTIÓN ADMINISTRATIVA</c:v>
                </c:pt>
                <c:pt idx="10">
                  <c:v>COORDINACION DE COMUNICACIONES</c:v>
                </c:pt>
                <c:pt idx="11">
                  <c:v>OFICINA ASESORA JURIDICA</c:v>
                </c:pt>
                <c:pt idx="12">
                  <c:v>RADIONICA</c:v>
                </c:pt>
                <c:pt idx="13">
                  <c:v>COORDINACION DE GESTION JURIDICA</c:v>
                </c:pt>
                <c:pt idx="14">
                  <c:v>RADIO NACIONAL - MUSICAL Y CULTURAL</c:v>
                </c:pt>
                <c:pt idx="15">
                  <c:v>SUBGERENCIA DE SOPORTE CORPORATIVO</c:v>
                </c:pt>
                <c:pt idx="16">
                  <c:v>RADIO NACIONAL - INFORMACION</c:v>
                </c:pt>
                <c:pt idx="17">
                  <c:v>COORDINACION DE GESTION TALENTO HUMANO</c:v>
                </c:pt>
                <c:pt idx="18">
                  <c:v>RTVC PLAY</c:v>
                </c:pt>
                <c:pt idx="19">
                  <c:v>COORDINACION DE PROCESOS DE SELECCION Y CONTRATACION</c:v>
                </c:pt>
                <c:pt idx="20">
                  <c:v>RADIO NACIONAL</c:v>
                </c:pt>
                <c:pt idx="21">
                  <c:v>RADIO NACIONAL - PRODUCCION RADIO</c:v>
                </c:pt>
                <c:pt idx="22">
                  <c:v>CANAL INSTITUCIONAL</c:v>
                </c:pt>
                <c:pt idx="23">
                  <c:v>GESTION COMERCIAL</c:v>
                </c:pt>
                <c:pt idx="24">
                  <c:v>GERENCIA</c:v>
                </c:pt>
                <c:pt idx="25">
                  <c:v>SEÑAL MEMORIA</c:v>
                </c:pt>
                <c:pt idx="26">
                  <c:v>SUBGERENCIA DE TELEVISION</c:v>
                </c:pt>
                <c:pt idx="27">
                  <c:v>COORDINACIÓN DE RELACIÓN CON EL CIUDADANO</c:v>
                </c:pt>
                <c:pt idx="28">
                  <c:v>COORDINACION INGENIERIA DE RED</c:v>
                </c:pt>
                <c:pt idx="29">
                  <c:v>CANAL SEÑAL COLOMBIA</c:v>
                </c:pt>
              </c:strCache>
            </c:strRef>
          </c:cat>
          <c:val>
            <c:numRef>
              <c:f>'Tiempos de Rta'!$B$4:$B$34</c:f>
              <c:numCache>
                <c:formatCode>General</c:formatCode>
                <c:ptCount val="30"/>
                <c:pt idx="0">
                  <c:v>1</c:v>
                </c:pt>
                <c:pt idx="1">
                  <c:v>1</c:v>
                </c:pt>
                <c:pt idx="2">
                  <c:v>1</c:v>
                </c:pt>
                <c:pt idx="3">
                  <c:v>1</c:v>
                </c:pt>
                <c:pt idx="4">
                  <c:v>1</c:v>
                </c:pt>
                <c:pt idx="5">
                  <c:v>2</c:v>
                </c:pt>
                <c:pt idx="6">
                  <c:v>2</c:v>
                </c:pt>
                <c:pt idx="7">
                  <c:v>2</c:v>
                </c:pt>
                <c:pt idx="8">
                  <c:v>3</c:v>
                </c:pt>
                <c:pt idx="9">
                  <c:v>3</c:v>
                </c:pt>
                <c:pt idx="10">
                  <c:v>4</c:v>
                </c:pt>
                <c:pt idx="11">
                  <c:v>4</c:v>
                </c:pt>
                <c:pt idx="12">
                  <c:v>4</c:v>
                </c:pt>
                <c:pt idx="13">
                  <c:v>5</c:v>
                </c:pt>
                <c:pt idx="14">
                  <c:v>5</c:v>
                </c:pt>
                <c:pt idx="15">
                  <c:v>7</c:v>
                </c:pt>
                <c:pt idx="16">
                  <c:v>11</c:v>
                </c:pt>
                <c:pt idx="17">
                  <c:v>12</c:v>
                </c:pt>
                <c:pt idx="18">
                  <c:v>12</c:v>
                </c:pt>
                <c:pt idx="19">
                  <c:v>13</c:v>
                </c:pt>
                <c:pt idx="20">
                  <c:v>15</c:v>
                </c:pt>
                <c:pt idx="21">
                  <c:v>17</c:v>
                </c:pt>
                <c:pt idx="22">
                  <c:v>21</c:v>
                </c:pt>
                <c:pt idx="23">
                  <c:v>23</c:v>
                </c:pt>
                <c:pt idx="24">
                  <c:v>34</c:v>
                </c:pt>
                <c:pt idx="25">
                  <c:v>39</c:v>
                </c:pt>
                <c:pt idx="26">
                  <c:v>83</c:v>
                </c:pt>
                <c:pt idx="27">
                  <c:v>96</c:v>
                </c:pt>
                <c:pt idx="28">
                  <c:v>130</c:v>
                </c:pt>
                <c:pt idx="29">
                  <c:v>164</c:v>
                </c:pt>
              </c:numCache>
            </c:numRef>
          </c:val>
        </c:ser>
        <c:ser>
          <c:idx val="1"/>
          <c:order val="1"/>
          <c:tx>
            <c:strRef>
              <c:f>'Tiempos de Rta'!$C$3</c:f>
              <c:strCache>
                <c:ptCount val="1"/>
                <c:pt idx="0">
                  <c:v>Promedio de Tiempo hasta archivo (días hábiles)</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lstStyle/>
              <a:p>
                <a:pPr>
                  <a:defRPr lang="en-US" sz="500" b="1" i="0" u="none" strike="noStrike" kern="1200" baseline="0">
                    <a:gradFill>
                      <a:gsLst>
                        <a:gs pos="39000">
                          <a:srgbClr val="BDD5FB"/>
                        </a:gs>
                        <a:gs pos="37000">
                          <a:srgbClr val="D0E1FC"/>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'Tiempos de Rta'!$A$4:$A$34</c:f>
              <c:strCache>
                <c:ptCount val="30"/>
                <c:pt idx="0">
                  <c:v>COORDINACION GESTION DE EMISION TV</c:v>
                </c:pt>
                <c:pt idx="1">
                  <c:v>COORDINACION DE PLANEACION</c:v>
                </c:pt>
                <c:pt idx="2">
                  <c:v>COORDINACION DE PRESUPUESTO</c:v>
                </c:pt>
                <c:pt idx="3">
                  <c:v>CANAL INSTITUCIONAL - PRODUCCION TELEVISION</c:v>
                </c:pt>
                <c:pt idx="4">
                  <c:v>COORDINACION DE TECNOLOGIAS DE LA INFORMACION</c:v>
                </c:pt>
                <c:pt idx="5">
                  <c:v>COORDINACION GESTION TECNICA DE SEÑALES</c:v>
                </c:pt>
                <c:pt idx="6">
                  <c:v>COORDINACION DE TESORERIA</c:v>
                </c:pt>
                <c:pt idx="7">
                  <c:v>CONTROL INTERNO DISCIPLINARIO</c:v>
                </c:pt>
                <c:pt idx="8">
                  <c:v>DIRECCION TECNOLOGIAS CONVERGENTES</c:v>
                </c:pt>
                <c:pt idx="9">
                  <c:v>COORDINACIÓN GESTIÓN ADMINISTRATIVA</c:v>
                </c:pt>
                <c:pt idx="10">
                  <c:v>COORDINACION DE COMUNICACIONES</c:v>
                </c:pt>
                <c:pt idx="11">
                  <c:v>OFICINA ASESORA JURIDICA</c:v>
                </c:pt>
                <c:pt idx="12">
                  <c:v>RADIONICA</c:v>
                </c:pt>
                <c:pt idx="13">
                  <c:v>COORDINACION DE GESTION JURIDICA</c:v>
                </c:pt>
                <c:pt idx="14">
                  <c:v>RADIO NACIONAL - MUSICAL Y CULTURAL</c:v>
                </c:pt>
                <c:pt idx="15">
                  <c:v>SUBGERENCIA DE SOPORTE CORPORATIVO</c:v>
                </c:pt>
                <c:pt idx="16">
                  <c:v>RADIO NACIONAL - INFORMACION</c:v>
                </c:pt>
                <c:pt idx="17">
                  <c:v>COORDINACION DE GESTION TALENTO HUMANO</c:v>
                </c:pt>
                <c:pt idx="18">
                  <c:v>RTVC PLAY</c:v>
                </c:pt>
                <c:pt idx="19">
                  <c:v>COORDINACION DE PROCESOS DE SELECCION Y CONTRATACION</c:v>
                </c:pt>
                <c:pt idx="20">
                  <c:v>RADIO NACIONAL</c:v>
                </c:pt>
                <c:pt idx="21">
                  <c:v>RADIO NACIONAL - PRODUCCION RADIO</c:v>
                </c:pt>
                <c:pt idx="22">
                  <c:v>CANAL INSTITUCIONAL</c:v>
                </c:pt>
                <c:pt idx="23">
                  <c:v>GESTION COMERCIAL</c:v>
                </c:pt>
                <c:pt idx="24">
                  <c:v>GERENCIA</c:v>
                </c:pt>
                <c:pt idx="25">
                  <c:v>SEÑAL MEMORIA</c:v>
                </c:pt>
                <c:pt idx="26">
                  <c:v>SUBGERENCIA DE TELEVISION</c:v>
                </c:pt>
                <c:pt idx="27">
                  <c:v>COORDINACIÓN DE RELACIÓN CON EL CIUDADANO</c:v>
                </c:pt>
                <c:pt idx="28">
                  <c:v>COORDINACION INGENIERIA DE RED</c:v>
                </c:pt>
                <c:pt idx="29">
                  <c:v>CANAL SEÑAL COLOMBIA</c:v>
                </c:pt>
              </c:strCache>
            </c:strRef>
          </c:cat>
          <c:val>
            <c:numRef>
              <c:f>'Tiempos de Rta'!$C$4:$C$34</c:f>
              <c:numCache>
                <c:formatCode>0</c:formatCode>
                <c:ptCount val="30"/>
                <c:pt idx="0">
                  <c:v>14</c:v>
                </c:pt>
                <c:pt idx="1">
                  <c:v>5</c:v>
                </c:pt>
                <c:pt idx="2">
                  <c:v>8</c:v>
                </c:pt>
                <c:pt idx="3">
                  <c:v>11</c:v>
                </c:pt>
                <c:pt idx="4">
                  <c:v>7</c:v>
                </c:pt>
                <c:pt idx="5">
                  <c:v>12</c:v>
                </c:pt>
                <c:pt idx="6">
                  <c:v>8.5</c:v>
                </c:pt>
                <c:pt idx="7">
                  <c:v>10.5</c:v>
                </c:pt>
                <c:pt idx="8">
                  <c:v>3</c:v>
                </c:pt>
                <c:pt idx="9">
                  <c:v>11.6666666666667</c:v>
                </c:pt>
                <c:pt idx="10">
                  <c:v>5</c:v>
                </c:pt>
                <c:pt idx="11">
                  <c:v>16.3333333333333</c:v>
                </c:pt>
                <c:pt idx="12">
                  <c:v>5</c:v>
                </c:pt>
                <c:pt idx="13">
                  <c:v>16.25</c:v>
                </c:pt>
                <c:pt idx="14">
                  <c:v>10.2</c:v>
                </c:pt>
                <c:pt idx="15">
                  <c:v>9.14285714285714</c:v>
                </c:pt>
                <c:pt idx="16">
                  <c:v>10</c:v>
                </c:pt>
                <c:pt idx="17">
                  <c:v>8.09090909090909</c:v>
                </c:pt>
                <c:pt idx="18">
                  <c:v>9.08333333333333</c:v>
                </c:pt>
                <c:pt idx="19">
                  <c:v>9.66666666666667</c:v>
                </c:pt>
                <c:pt idx="20">
                  <c:v>6.78571428571429</c:v>
                </c:pt>
                <c:pt idx="21">
                  <c:v>4.4375</c:v>
                </c:pt>
                <c:pt idx="22">
                  <c:v>8.52380952380952</c:v>
                </c:pt>
                <c:pt idx="23">
                  <c:v>10.8947368421053</c:v>
                </c:pt>
                <c:pt idx="24">
                  <c:v>8.47058823529412</c:v>
                </c:pt>
                <c:pt idx="25">
                  <c:v>12.7777777777778</c:v>
                </c:pt>
                <c:pt idx="26">
                  <c:v>13.9375</c:v>
                </c:pt>
                <c:pt idx="27">
                  <c:v>2.71875</c:v>
                </c:pt>
                <c:pt idx="28">
                  <c:v>12</c:v>
                </c:pt>
                <c:pt idx="29">
                  <c:v>11.7677419354839</c:v>
                </c:pt>
              </c:numCache>
            </c:numRef>
          </c:val>
        </c:ser>
        <c:dLbls>
          <c:showLegendKey val="0"/>
          <c:showVal val="0"/>
          <c:showCatName val="0"/>
          <c:showSerName val="0"/>
          <c:showPercent val="0"/>
          <c:showBubbleSize val="0"/>
        </c:dLbls>
        <c:gapWidth val="150"/>
        <c:overlap val="100"/>
        <c:axId val="529653264"/>
        <c:axId val="529652784"/>
      </c:barChart>
      <c:catAx>
        <c:axId val="5296532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500" b="1" i="0" u="none" strike="noStrike" kern="1200" baseline="0">
                <a:solidFill>
                  <a:schemeClr val="tx1">
                    <a:lumMod val="65000"/>
                    <a:lumOff val="35000"/>
                  </a:schemeClr>
                </a:solidFill>
                <a:latin typeface="+mn-lt"/>
                <a:ea typeface="+mn-ea"/>
                <a:cs typeface="+mn-cs"/>
              </a:defRPr>
            </a:pPr>
          </a:p>
        </c:txPr>
        <c:crossAx val="529652784"/>
        <c:crosses val="autoZero"/>
        <c:auto val="1"/>
        <c:lblAlgn val="l"/>
        <c:lblOffset val="100"/>
        <c:noMultiLvlLbl val="0"/>
      </c:catAx>
      <c:valAx>
        <c:axId val="52965278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en-US" sz="400" b="0" i="0" u="none" strike="noStrike" kern="1200" baseline="0">
                <a:solidFill>
                  <a:schemeClr val="tx1">
                    <a:lumMod val="65000"/>
                    <a:lumOff val="35000"/>
                  </a:schemeClr>
                </a:solidFill>
                <a:latin typeface="+mn-lt"/>
                <a:ea typeface="+mn-ea"/>
                <a:cs typeface="+mn-cs"/>
              </a:defRPr>
            </a:pPr>
          </a:p>
        </c:txPr>
        <c:crossAx val="529653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4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dea2f2f9-10db-49fa-bd86-4b4ff2652795}"/>
      </c:ext>
    </c:extLst>
  </c:chart>
  <c:spPr>
    <a:noFill/>
    <a:ln>
      <a:noFill/>
    </a:ln>
    <a:effectLst/>
  </c:spPr>
  <c:txPr>
    <a:bodyPr/>
    <a:lstStyle/>
    <a:p>
      <a:pPr>
        <a:defRPr lang="en-US" sz="400"/>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pivotSource>
    <c:name>[pqr-reporte-detalle (7).xlsx]CANALESDE INTERACCION!TablaDinámica2</c:name>
    <c:fmtId val="-1"/>
  </c:pivotSource>
  <c:chart>
    <c:autoTitleDeleted val="1"/>
    <c:plotArea>
      <c:layout>
        <c:manualLayout>
          <c:layoutTarget val="inner"/>
          <c:xMode val="edge"/>
          <c:yMode val="edge"/>
          <c:x val="0.085681421938262"/>
          <c:y val="0.104540438922719"/>
          <c:w val="0.53462594245783"/>
          <c:h val="0.79091884651464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5f9b5e51-4419-40e3-b824-b522a5f78bd5}"/>
      </c:ext>
    </c:extLst>
  </c:chart>
  <c:spPr>
    <a:noFill/>
    <a:ln>
      <a:noFill/>
    </a:ln>
    <a:effectLst/>
  </c:spPr>
  <c:txPr>
    <a:bodyPr/>
    <a:lstStyle/>
    <a:p>
      <a:pPr>
        <a:defRPr lang="en-US"/>
      </a:pPr>
    </a:p>
  </c:txPr>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400" b="1" i="0" u="none" strike="noStrike" kern="1200" baseline="0">
                <a:solidFill>
                  <a:schemeClr val="tx1">
                    <a:lumMod val="75000"/>
                    <a:lumOff val="25000"/>
                  </a:schemeClr>
                </a:solidFill>
                <a:latin typeface="+mn-lt"/>
                <a:ea typeface="+mn-ea"/>
                <a:cs typeface="+mn-cs"/>
              </a:defRPr>
            </a:pPr>
            <a:r>
              <a:rPr lang="es-CO" altLang="en-US"/>
              <a:t>RECLAMOS </a:t>
            </a:r>
            <a:endParaRPr lang="es-CO" altLang="en-US"/>
          </a:p>
        </c:rich>
      </c:tx>
      <c:layout/>
      <c:overlay val="0"/>
      <c:spPr>
        <a:noFill/>
        <a:ln>
          <a:noFill/>
        </a:ln>
        <a:effectLst/>
      </c:spPr>
    </c:title>
    <c:autoTitleDeleted val="0"/>
    <c:plotArea>
      <c:layout/>
      <c:barChart>
        <c:barDir val="col"/>
        <c:grouping val="clustered"/>
        <c:varyColors val="0"/>
        <c:ser>
          <c:idx val="0"/>
          <c:order val="0"/>
          <c:tx>
            <c:strRef>
              <c:f>'Hoja 10'!$B$4</c:f>
              <c:strCache>
                <c:ptCount val="1"/>
                <c:pt idx="0">
                  <c:v>fallas en la señal</c:v>
                </c:pt>
              </c:strCache>
            </c:strRef>
          </c:tx>
          <c:spPr>
            <a:solidFill>
              <a:schemeClr val="accent1"/>
            </a:solidFill>
            <a:ln>
              <a:noFill/>
            </a:ln>
            <a:effectLst/>
          </c:spPr>
          <c:invertIfNegative val="0"/>
          <c:dLbls>
            <c:delete val="1"/>
          </c:dLbls>
          <c:val>
            <c:numRef>
              <c:f>'Hoja 10'!$B$5</c:f>
              <c:numCache>
                <c:formatCode>General</c:formatCode>
                <c:ptCount val="1"/>
                <c:pt idx="0">
                  <c:v>151</c:v>
                </c:pt>
              </c:numCache>
            </c:numRef>
          </c:val>
        </c:ser>
        <c:dLbls>
          <c:showLegendKey val="0"/>
          <c:showVal val="0"/>
          <c:showCatName val="0"/>
          <c:showSerName val="0"/>
          <c:showPercent val="0"/>
          <c:showBubbleSize val="0"/>
        </c:dLbls>
        <c:gapWidth val="246"/>
        <c:overlap val="-28"/>
        <c:axId val="572990800"/>
        <c:axId val="921674014"/>
      </c:barChart>
      <c:catAx>
        <c:axId val="57299080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921674014"/>
        <c:crosses val="autoZero"/>
        <c:auto val="1"/>
        <c:lblAlgn val="ctr"/>
        <c:lblOffset val="100"/>
        <c:noMultiLvlLbl val="0"/>
      </c:catAx>
      <c:valAx>
        <c:axId val="921674014"/>
        <c:scaling>
          <c:orientation val="minMax"/>
        </c:scaling>
        <c:delete val="0"/>
        <c:axPos val="l"/>
        <c:majorGridlines>
          <c:spPr>
            <a:ln w="9525" cap="flat" cmpd="sng" algn="ctr">
              <a:solidFill>
                <a:schemeClr val="lt1">
                  <a:lumMod val="902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72990800"/>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a67fa592-9685-4da6-af53-8cf1bb048e1c}"/>
      </c:ext>
    </c:extLst>
  </c:chart>
  <c:spPr>
    <a:solidFill>
      <a:schemeClr val="bg1"/>
    </a:solidFill>
    <a:ln w="9525" cap="flat" cmpd="sng" algn="ctr">
      <a:solidFill>
        <a:schemeClr val="tx1">
          <a:lumMod val="15000"/>
          <a:lumOff val="85000"/>
        </a:schemeClr>
      </a:solidFill>
      <a:round/>
    </a:ln>
    <a:effectLst>
      <a:glow rad="101600">
        <a:schemeClr val="accent4">
          <a:satMod val="175000"/>
          <a:alpha val="40000"/>
        </a:schemeClr>
      </a:glow>
      <a:outerShdw blurRad="50800" dist="38100" dir="2700000" algn="tl" rotWithShape="0">
        <a:prstClr val="black">
          <a:alpha val="40000"/>
        </a:prstClr>
      </a:outerShdw>
    </a:effectLst>
  </c:spPr>
  <c:txPr>
    <a:bodyPr/>
    <a:lstStyle/>
    <a:p>
      <a:pPr>
        <a:defRPr lang="en-US"/>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400" b="1" i="0" u="none" strike="noStrike" kern="1200" baseline="0">
                <a:solidFill>
                  <a:schemeClr val="tx1">
                    <a:lumMod val="75000"/>
                    <a:lumOff val="25000"/>
                  </a:schemeClr>
                </a:solidFill>
                <a:latin typeface="+mn-lt"/>
                <a:ea typeface="+mn-ea"/>
                <a:cs typeface="+mn-cs"/>
              </a:defRPr>
            </a:pPr>
            <a:r>
              <a:rPr lang="es-CO" altLang="en-US"/>
              <a:t>TRASLADOS POR COMPETENCIA</a:t>
            </a:r>
            <a:endParaRPr lang="es-CO" altLang="en-US"/>
          </a:p>
        </c:rich>
      </c:tx>
      <c:layout/>
      <c:overlay val="0"/>
      <c:spPr>
        <a:noFill/>
        <a:ln>
          <a:noFill/>
        </a:ln>
        <a:effectLst/>
      </c:spPr>
    </c:title>
    <c:autoTitleDeleted val="0"/>
    <c:plotArea>
      <c:layout/>
      <c:barChart>
        <c:barDir val="col"/>
        <c:grouping val="clustered"/>
        <c:varyColors val="0"/>
        <c:ser>
          <c:idx val="0"/>
          <c:order val="0"/>
          <c:spPr>
            <a:gradFill>
              <a:gsLst>
                <a:gs pos="0">
                  <a:schemeClr val="accent1">
                    <a:lumMod val="40000"/>
                    <a:lumOff val="60000"/>
                  </a:schemeClr>
                </a:gs>
                <a:gs pos="90000">
                  <a:schemeClr val="accent1"/>
                </a:gs>
              </a:gsLst>
              <a:lin ang="5400000" scaled="0"/>
            </a:gradFill>
            <a:ln>
              <a:gradFill>
                <a:gsLst>
                  <a:gs pos="0">
                    <a:schemeClr val="accent1"/>
                  </a:gs>
                  <a:gs pos="100000">
                    <a:schemeClr val="accent1">
                      <a:lumMod val="75000"/>
                    </a:schemeClr>
                  </a:gs>
                </a:gsLst>
                <a:lin ang="5400000" scaled="1"/>
              </a:gradFill>
            </a:ln>
            <a:effectLst>
              <a:outerShdw blurRad="76200" dist="25400" dir="2700000" algn="tl" rotWithShape="0">
                <a:schemeClr val="accent1">
                  <a:lumMod val="50000"/>
                  <a:alpha val="30000"/>
                </a:schemeClr>
              </a:outerShdw>
            </a:effectLst>
          </c:spPr>
          <c:invertIfNegative val="0"/>
          <c:dLbls>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'[GRAFICOS  INFORME TRIMESTRAL (1).xlsx]Hoja 11'!$A$1:$B$1</c:f>
              <c:strCache>
                <c:ptCount val="2"/>
                <c:pt idx="0">
                  <c:v>PETICIONES </c:v>
                </c:pt>
                <c:pt idx="1">
                  <c:v>TRASLADOS</c:v>
                </c:pt>
              </c:strCache>
            </c:strRef>
          </c:cat>
          <c:val>
            <c:numRef>
              <c:f>'[GRAFICOS  INFORME TRIMESTRAL (1).xlsx]Hoja 11'!$A$2:$B$2</c:f>
              <c:numCache>
                <c:formatCode>General</c:formatCode>
                <c:ptCount val="2"/>
                <c:pt idx="0">
                  <c:v>648</c:v>
                </c:pt>
                <c:pt idx="1">
                  <c:v>14</c:v>
                </c:pt>
              </c:numCache>
            </c:numRef>
          </c:val>
        </c:ser>
        <c:dLbls>
          <c:showLegendKey val="0"/>
          <c:showVal val="1"/>
          <c:showCatName val="0"/>
          <c:showSerName val="0"/>
          <c:showPercent val="0"/>
          <c:showBubbleSize val="0"/>
        </c:dLbls>
        <c:gapWidth val="260"/>
        <c:overlap val="-32"/>
        <c:axId val="674795775"/>
        <c:axId val="179564068"/>
      </c:barChart>
      <c:catAx>
        <c:axId val="674795775"/>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179564068"/>
        <c:crosses val="autoZero"/>
        <c:auto val="1"/>
        <c:lblAlgn val="ctr"/>
        <c:lblOffset val="100"/>
        <c:noMultiLvlLbl val="0"/>
      </c:catAx>
      <c:valAx>
        <c:axId val="179564068"/>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674795775"/>
        <c:crosses val="autoZero"/>
        <c:crossBetween val="between"/>
      </c:valAx>
      <c:spPr>
        <a:noFill/>
        <a:ln>
          <a:noFill/>
        </a:ln>
        <a:effectLst/>
      </c:spPr>
    </c:plotArea>
    <c:legend>
      <c:legendPos val="t"/>
      <c:layout/>
      <c:overlay val="0"/>
      <c:spPr>
        <a:noFill/>
        <a:ln>
          <a:noFill/>
        </a:ln>
        <a:effectLst/>
      </c:spPr>
      <c:txPr>
        <a:bodyPr rot="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f9fe1699-8b7e-4b64-b162-59240ca1cd4b}"/>
      </c:ext>
    </c:extLst>
  </c:chart>
  <c:spPr>
    <a:solidFill>
      <a:schemeClr val="bg1"/>
    </a:solidFill>
    <a:ln w="9525" cap="flat" cmpd="sng" algn="ctr">
      <a:solidFill>
        <a:schemeClr val="tx1">
          <a:lumMod val="15000"/>
          <a:lumOff val="85000"/>
        </a:schemeClr>
      </a:solidFill>
      <a:round/>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00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0.23993</cdr:x>
      <cdr:y>0</cdr:y>
    </cdr:from>
    <cdr:to>
      <cdr:x>0.98979</cdr:x>
      <cdr:y>1</cdr:y>
    </cdr:to>
    <cdr:pic xmlns:a="http://schemas.openxmlformats.org/drawingml/2006/main">
      <cdr:nvPicPr>
        <cdr:cNvPr id="2" name="Picture 1"/>
        <cdr:cNvPicPr/>
      </cdr:nvPicPr>
      <cdr:blipFill>
        <a:blip xmlns:r="http://schemas.openxmlformats.org/officeDocument/2006/relationships" r:embed="rId1">
          <a:extLst>
            <a:ext uri="{28A0092B-C50C-407E-A947-70E740481C1C}">
              <a14:useLocalDpi xmlns:a14="http://schemas.microsoft.com/office/drawing/2010/main" val="0"/>
            </a:ext>
          </a:extLst>
        </a:blip>
        <a:srcRect l="14372" r="13269"/>
        <a:stretch>
          <a:fillRect/>
        </a:stretch>
      </cdr:blipFill>
      <cdr:spPr>
        <a:xfrm rot="20948492">
          <a:off x="936007" y="0"/>
          <a:ext cx="2925366" cy="2841647"/>
        </a:xfrm>
        <a:prstGeom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0" name="Shape 50"/>
        <p:cNvGrpSpPr/>
        <p:nvPr/>
      </p:nvGrpSpPr>
      <p:grpSpPr>
        <a:xfrm>
          <a:off x="0" y="0"/>
          <a:ext cx="0" cy="0"/>
          <a:chOff x="0" y="0"/>
          <a:chExt cx="0" cy="0"/>
        </a:xfrm>
      </p:grpSpPr>
      <p:sp>
        <p:nvSpPr>
          <p:cNvPr id="51" name="Google Shape;51;p1: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7" name="Shape 187"/>
        <p:cNvGrpSpPr/>
        <p:nvPr/>
      </p:nvGrpSpPr>
      <p:grpSpPr>
        <a:xfrm>
          <a:off x="0" y="0"/>
          <a:ext cx="0" cy="0"/>
          <a:chOff x="0" y="0"/>
          <a:chExt cx="0" cy="0"/>
        </a:xfrm>
      </p:grpSpPr>
      <p:sp>
        <p:nvSpPr>
          <p:cNvPr id="188" name="Google Shape;188;p1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9" name="Shape 199"/>
        <p:cNvGrpSpPr/>
        <p:nvPr/>
      </p:nvGrpSpPr>
      <p:grpSpPr>
        <a:xfrm>
          <a:off x="0" y="0"/>
          <a:ext cx="0" cy="0"/>
          <a:chOff x="0" y="0"/>
          <a:chExt cx="0" cy="0"/>
        </a:xfrm>
      </p:grpSpPr>
      <p:sp>
        <p:nvSpPr>
          <p:cNvPr id="200" name="Google Shape;200;p11: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1" name="Shape 211"/>
        <p:cNvGrpSpPr/>
        <p:nvPr/>
      </p:nvGrpSpPr>
      <p:grpSpPr>
        <a:xfrm>
          <a:off x="0" y="0"/>
          <a:ext cx="0" cy="0"/>
          <a:chOff x="0" y="0"/>
          <a:chExt cx="0" cy="0"/>
        </a:xfrm>
      </p:grpSpPr>
      <p:sp>
        <p:nvSpPr>
          <p:cNvPr id="212" name="Google Shape;212;p12: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3" name="Shape 223"/>
        <p:cNvGrpSpPr/>
        <p:nvPr/>
      </p:nvGrpSpPr>
      <p:grpSpPr>
        <a:xfrm>
          <a:off x="0" y="0"/>
          <a:ext cx="0" cy="0"/>
          <a:chOff x="0" y="0"/>
          <a:chExt cx="0" cy="0"/>
        </a:xfrm>
      </p:grpSpPr>
      <p:sp>
        <p:nvSpPr>
          <p:cNvPr id="224" name="Google Shape;224;p13: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5" name="Shape 235"/>
        <p:cNvGrpSpPr/>
        <p:nvPr/>
      </p:nvGrpSpPr>
      <p:grpSpPr>
        <a:xfrm>
          <a:off x="0" y="0"/>
          <a:ext cx="0" cy="0"/>
          <a:chOff x="0" y="0"/>
          <a:chExt cx="0" cy="0"/>
        </a:xfrm>
      </p:grpSpPr>
      <p:sp>
        <p:nvSpPr>
          <p:cNvPr id="236" name="Google Shape;236;p1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1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 name="Shape 57"/>
        <p:cNvGrpSpPr/>
        <p:nvPr/>
      </p:nvGrpSpPr>
      <p:grpSpPr>
        <a:xfrm>
          <a:off x="0" y="0"/>
          <a:ext cx="0" cy="0"/>
          <a:chOff x="0" y="0"/>
          <a:chExt cx="0" cy="0"/>
        </a:xfrm>
      </p:grpSpPr>
      <p:sp>
        <p:nvSpPr>
          <p:cNvPr id="58" name="Google Shape;58;p2: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66" name="Shape 66"/>
        <p:cNvGrpSpPr/>
        <p:nvPr/>
      </p:nvGrpSpPr>
      <p:grpSpPr>
        <a:xfrm>
          <a:off x="0" y="0"/>
          <a:ext cx="0" cy="0"/>
          <a:chOff x="0" y="0"/>
          <a:chExt cx="0" cy="0"/>
        </a:xfrm>
      </p:grpSpPr>
      <p:sp>
        <p:nvSpPr>
          <p:cNvPr id="67" name="Google Shape;67;p3: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97" name="Shape 97"/>
        <p:cNvGrpSpPr/>
        <p:nvPr/>
      </p:nvGrpSpPr>
      <p:grpSpPr>
        <a:xfrm>
          <a:off x="0" y="0"/>
          <a:ext cx="0" cy="0"/>
          <a:chOff x="0" y="0"/>
          <a:chExt cx="0" cy="0"/>
        </a:xfrm>
      </p:grpSpPr>
      <p:sp>
        <p:nvSpPr>
          <p:cNvPr id="98" name="Google Shape;98;p4: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6" name="Shape 126"/>
        <p:cNvGrpSpPr/>
        <p:nvPr/>
      </p:nvGrpSpPr>
      <p:grpSpPr>
        <a:xfrm>
          <a:off x="0" y="0"/>
          <a:ext cx="0" cy="0"/>
          <a:chOff x="0" y="0"/>
          <a:chExt cx="0" cy="0"/>
        </a:xfrm>
      </p:grpSpPr>
      <p:sp>
        <p:nvSpPr>
          <p:cNvPr id="127" name="Google Shape;127;p5: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8" name="Shape 138"/>
        <p:cNvGrpSpPr/>
        <p:nvPr/>
      </p:nvGrpSpPr>
      <p:grpSpPr>
        <a:xfrm>
          <a:off x="0" y="0"/>
          <a:ext cx="0" cy="0"/>
          <a:chOff x="0" y="0"/>
          <a:chExt cx="0" cy="0"/>
        </a:xfrm>
      </p:grpSpPr>
      <p:sp>
        <p:nvSpPr>
          <p:cNvPr id="139" name="Google Shape;139;p6: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9" name="Shape 149"/>
        <p:cNvGrpSpPr/>
        <p:nvPr/>
      </p:nvGrpSpPr>
      <p:grpSpPr>
        <a:xfrm>
          <a:off x="0" y="0"/>
          <a:ext cx="0" cy="0"/>
          <a:chOff x="0" y="0"/>
          <a:chExt cx="0" cy="0"/>
        </a:xfrm>
      </p:grpSpPr>
      <p:sp>
        <p:nvSpPr>
          <p:cNvPr id="150" name="Google Shape;150;p7: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1" name="Shape 161"/>
        <p:cNvGrpSpPr/>
        <p:nvPr/>
      </p:nvGrpSpPr>
      <p:grpSpPr>
        <a:xfrm>
          <a:off x="0" y="0"/>
          <a:ext cx="0" cy="0"/>
          <a:chOff x="0" y="0"/>
          <a:chExt cx="0" cy="0"/>
        </a:xfrm>
      </p:grpSpPr>
      <p:sp>
        <p:nvSpPr>
          <p:cNvPr id="162" name="Google Shape;162;p8: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4" name="Shape 174"/>
        <p:cNvGrpSpPr/>
        <p:nvPr/>
      </p:nvGrpSpPr>
      <p:grpSpPr>
        <a:xfrm>
          <a:off x="0" y="0"/>
          <a:ext cx="0" cy="0"/>
          <a:chOff x="0" y="0"/>
          <a:chExt cx="0" cy="0"/>
        </a:xfrm>
      </p:grpSpPr>
      <p:sp>
        <p:nvSpPr>
          <p:cNvPr id="175" name="Google Shape;175;p9: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16"/>
          <p:cNvSpPr txBox="1"/>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6"/>
          <p:cNvSpPr txBox="1"/>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6"/>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MX"/>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4" name="Shape 44"/>
        <p:cNvGrpSpPr/>
        <p:nvPr/>
      </p:nvGrpSpPr>
      <p:grpSpPr>
        <a:xfrm>
          <a:off x="0" y="0"/>
          <a:ext cx="0" cy="0"/>
          <a:chOff x="0" y="0"/>
          <a:chExt cx="0" cy="0"/>
        </a:xfrm>
      </p:grpSpPr>
      <p:sp>
        <p:nvSpPr>
          <p:cNvPr id="45" name="Google Shape;45;p25"/>
          <p:cNvSpPr txBox="1"/>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5"/>
          <p:cNvSpPr txBox="1"/>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p:txBody>
      </p:sp>
      <p:sp>
        <p:nvSpPr>
          <p:cNvPr id="47" name="Google Shape;47;p25"/>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MX"/>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8" name="Shape 48"/>
        <p:cNvGrpSpPr/>
        <p:nvPr/>
      </p:nvGrpSpPr>
      <p:grpSpPr>
        <a:xfrm>
          <a:off x="0" y="0"/>
          <a:ext cx="0" cy="0"/>
          <a:chOff x="0" y="0"/>
          <a:chExt cx="0" cy="0"/>
        </a:xfrm>
      </p:grpSpPr>
      <p:sp>
        <p:nvSpPr>
          <p:cNvPr id="49" name="Google Shape;49;p26"/>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MX"/>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3" name="Shape 13"/>
        <p:cNvGrpSpPr/>
        <p:nvPr/>
      </p:nvGrpSpPr>
      <p:grpSpPr>
        <a:xfrm>
          <a:off x="0" y="0"/>
          <a:ext cx="0" cy="0"/>
          <a:chOff x="0" y="0"/>
          <a:chExt cx="0" cy="0"/>
        </a:xfrm>
      </p:grpSpPr>
      <p:sp>
        <p:nvSpPr>
          <p:cNvPr id="14" name="Google Shape;14;p17"/>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7"/>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p:txBody>
      </p:sp>
      <p:sp>
        <p:nvSpPr>
          <p:cNvPr id="16" name="Google Shape;16;p17"/>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MX"/>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7" name="Shape 17"/>
        <p:cNvGrpSpPr/>
        <p:nvPr/>
      </p:nvGrpSpPr>
      <p:grpSpPr>
        <a:xfrm>
          <a:off x="0" y="0"/>
          <a:ext cx="0" cy="0"/>
          <a:chOff x="0" y="0"/>
          <a:chExt cx="0" cy="0"/>
        </a:xfrm>
      </p:grpSpPr>
      <p:sp>
        <p:nvSpPr>
          <p:cNvPr id="18" name="Google Shape;18;p18"/>
          <p:cNvSpPr txBox="1"/>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8"/>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MX"/>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0" name="Shape 20"/>
        <p:cNvGrpSpPr/>
        <p:nvPr/>
      </p:nvGrpSpPr>
      <p:grpSpPr>
        <a:xfrm>
          <a:off x="0" y="0"/>
          <a:ext cx="0" cy="0"/>
          <a:chOff x="0" y="0"/>
          <a:chExt cx="0" cy="0"/>
        </a:xfrm>
      </p:grpSpPr>
      <p:sp>
        <p:nvSpPr>
          <p:cNvPr id="21" name="Google Shape;21;p19"/>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9"/>
          <p:cNvSpPr txBox="1"/>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p:txBody>
      </p:sp>
      <p:sp>
        <p:nvSpPr>
          <p:cNvPr id="23" name="Google Shape;23;p19"/>
          <p:cNvSpPr txBox="1"/>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p:txBody>
      </p:sp>
      <p:sp>
        <p:nvSpPr>
          <p:cNvPr id="24" name="Google Shape;24;p19"/>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MX"/>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5" name="Shape 25"/>
        <p:cNvGrpSpPr/>
        <p:nvPr/>
      </p:nvGrpSpPr>
      <p:grpSpPr>
        <a:xfrm>
          <a:off x="0" y="0"/>
          <a:ext cx="0" cy="0"/>
          <a:chOff x="0" y="0"/>
          <a:chExt cx="0" cy="0"/>
        </a:xfrm>
      </p:grpSpPr>
      <p:sp>
        <p:nvSpPr>
          <p:cNvPr id="26" name="Google Shape;26;p20"/>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0"/>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MX"/>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28" name="Shape 28"/>
        <p:cNvGrpSpPr/>
        <p:nvPr/>
      </p:nvGrpSpPr>
      <p:grpSpPr>
        <a:xfrm>
          <a:off x="0" y="0"/>
          <a:ext cx="0" cy="0"/>
          <a:chOff x="0" y="0"/>
          <a:chExt cx="0" cy="0"/>
        </a:xfrm>
      </p:grpSpPr>
      <p:sp>
        <p:nvSpPr>
          <p:cNvPr id="29" name="Google Shape;29;p21"/>
          <p:cNvSpPr txBox="1"/>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1"/>
          <p:cNvSpPr txBox="1"/>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p:txBody>
      </p:sp>
      <p:sp>
        <p:nvSpPr>
          <p:cNvPr id="31" name="Google Shape;31;p2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MX"/>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2" name="Shape 32"/>
        <p:cNvGrpSpPr/>
        <p:nvPr/>
      </p:nvGrpSpPr>
      <p:grpSpPr>
        <a:xfrm>
          <a:off x="0" y="0"/>
          <a:ext cx="0" cy="0"/>
          <a:chOff x="0" y="0"/>
          <a:chExt cx="0" cy="0"/>
        </a:xfrm>
      </p:grpSpPr>
      <p:sp>
        <p:nvSpPr>
          <p:cNvPr id="33" name="Google Shape;33;p22"/>
          <p:cNvSpPr txBox="1"/>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2"/>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MX"/>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37;p23"/>
          <p:cNvSpPr txBox="1"/>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3"/>
          <p:cNvSpPr txBox="1"/>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3"/>
          <p:cNvSpPr txBox="1"/>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p:txBody>
      </p:sp>
      <p:sp>
        <p:nvSpPr>
          <p:cNvPr id="40" name="Google Shape;40;p23"/>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MX"/>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1" name="Shape 41"/>
        <p:cNvGrpSpPr/>
        <p:nvPr/>
      </p:nvGrpSpPr>
      <p:grpSpPr>
        <a:xfrm>
          <a:off x="0" y="0"/>
          <a:ext cx="0" cy="0"/>
          <a:chOff x="0" y="0"/>
          <a:chExt cx="0" cy="0"/>
        </a:xfrm>
      </p:grpSpPr>
      <p:sp>
        <p:nvSpPr>
          <p:cNvPr id="42" name="Google Shape;42;p24"/>
          <p:cNvSpPr txBox="1"/>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p:txBody>
      </p:sp>
      <p:sp>
        <p:nvSpPr>
          <p:cNvPr id="43" name="Google Shape;43;p24"/>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MX"/>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5"/>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 name="Google Shape;7;p15"/>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panose="020B0604020202020204"/>
              <a:buChar char="●"/>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914400" marR="0" lvl="1" indent="-317500" algn="l" rtl="0">
              <a:lnSpc>
                <a:spcPct val="115000"/>
              </a:lnSpc>
              <a:spcBef>
                <a:spcPts val="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1371600" marR="0" lvl="2" indent="-317500" algn="l" rtl="0">
              <a:lnSpc>
                <a:spcPct val="115000"/>
              </a:lnSpc>
              <a:spcBef>
                <a:spcPts val="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115000"/>
              </a:lnSpc>
              <a:spcBef>
                <a:spcPts val="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115000"/>
              </a:lnSpc>
              <a:spcBef>
                <a:spcPts val="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115000"/>
              </a:lnSpc>
              <a:spcBef>
                <a:spcPts val="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115000"/>
              </a:lnSpc>
              <a:spcBef>
                <a:spcPts val="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115000"/>
              </a:lnSpc>
              <a:spcBef>
                <a:spcPts val="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115000"/>
              </a:lnSpc>
              <a:spcBef>
                <a:spcPts val="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8" name="Google Shape;8;p15"/>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s-MX"/>
            </a:fld>
            <a:endParaRPr lang="es-MX"/>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7.png"/><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chart" Target="../charts/chart4.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chart" Target="../charts/chart5.xml"/></Relationships>
</file>

<file path=ppt/slides/_rels/slide13.xml.rels><?xml version="1.0" encoding="UTF-8" standalone="yes"?>
<Relationships xmlns="http://schemas.openxmlformats.org/package/2006/relationships"><Relationship Id="rId9" Type="http://schemas.openxmlformats.org/officeDocument/2006/relationships/hyperlink" Target="https://orfeo.rtvc.gov.co/orfeox/reports/pqr/days_to_duedate?start_date=2024-07-01&amp;end_date=2024-09-30&amp;third_assignment_id=202" TargetMode="External"/><Relationship Id="rId8" Type="http://schemas.openxmlformats.org/officeDocument/2006/relationships/hyperlink" Target="https://orfeo.rtvc.gov.co/orfeox/reports/pqr/days_to_duedate?start_date=2024-07-01&amp;end_date=2024-09-30&amp;third_assignment_id=201" TargetMode="External"/><Relationship Id="rId7" Type="http://schemas.openxmlformats.org/officeDocument/2006/relationships/hyperlink" Target="https://orfeo.rtvc.gov.co/orfeox/reports/pqr/days_to_duedate?start_date=2024-07-01&amp;end_date=2024-09-30&amp;third_assignment_id=200" TargetMode="External"/><Relationship Id="rId6" Type="http://schemas.openxmlformats.org/officeDocument/2006/relationships/hyperlink" Target="https://orfeo.rtvc.gov.co/orfeox/reports/pqr/days_to_duedate?start_date=2024-07-01&amp;end_date=2024-09-30&amp;third_assignment_id=150" TargetMode="External"/><Relationship Id="rId5" Type="http://schemas.openxmlformats.org/officeDocument/2006/relationships/hyperlink" Target="https://orfeo.rtvc.gov.co/orfeox/reports/pqr/days_to_duedate?start_date=2024-07-01&amp;end_date=2024-09-30&amp;third_assignment_id=0" TargetMode="External"/><Relationship Id="rId4" Type="http://schemas.openxmlformats.org/officeDocument/2006/relationships/image" Target="../media/image7.png"/><Relationship Id="rId31" Type="http://schemas.openxmlformats.org/officeDocument/2006/relationships/notesSlide" Target="../notesSlides/notesSlide13.xml"/><Relationship Id="rId30" Type="http://schemas.openxmlformats.org/officeDocument/2006/relationships/slideLayout" Target="../slideLayouts/slideLayout2.xml"/><Relationship Id="rId3" Type="http://schemas.openxmlformats.org/officeDocument/2006/relationships/image" Target="../media/image4.png"/><Relationship Id="rId29" Type="http://schemas.openxmlformats.org/officeDocument/2006/relationships/hyperlink" Target="https://orfeo.rtvc.gov.co/orfeox/reports/pqr/days_to_duedate?start_date=2024-07-01&amp;end_date=2024-09-30&amp;third_assignment_id=1004" TargetMode="External"/><Relationship Id="rId28" Type="http://schemas.openxmlformats.org/officeDocument/2006/relationships/hyperlink" Target="https://orfeo.rtvc.gov.co/orfeox/reports/pqr/days_to_duedate?start_date=2024-07-01&amp;end_date=2024-09-30&amp;third_assignment_id=1002" TargetMode="External"/><Relationship Id="rId27" Type="http://schemas.openxmlformats.org/officeDocument/2006/relationships/hyperlink" Target="https://orfeo.rtvc.gov.co/orfeox/reports/pqr/days_to_duedate?start_date=2024-07-01&amp;end_date=2024-09-30&amp;third_assignment_id=1000" TargetMode="External"/><Relationship Id="rId26" Type="http://schemas.openxmlformats.org/officeDocument/2006/relationships/hyperlink" Target="https://orfeo.rtvc.gov.co/orfeox/reports/pqr/days_to_duedate?start_date=2024-07-01&amp;end_date=2024-09-30&amp;third_assignment_id=313" TargetMode="External"/><Relationship Id="rId25" Type="http://schemas.openxmlformats.org/officeDocument/2006/relationships/hyperlink" Target="https://orfeo.rtvc.gov.co/orfeox/reports/pqr/days_to_duedate?start_date=2024-07-01&amp;end_date=2024-09-30&amp;third_assignment_id=312" TargetMode="External"/><Relationship Id="rId24" Type="http://schemas.openxmlformats.org/officeDocument/2006/relationships/hyperlink" Target="https://orfeo.rtvc.gov.co/orfeox/reports/pqr/days_to_duedate?start_date=2024-07-01&amp;end_date=2024-09-30&amp;third_assignment_id=310" TargetMode="External"/><Relationship Id="rId23" Type="http://schemas.openxmlformats.org/officeDocument/2006/relationships/hyperlink" Target="https://orfeo.rtvc.gov.co/orfeox/reports/pqr/days_to_duedate?start_date=2024-07-01&amp;end_date=2024-09-30&amp;third_assignment_id=263" TargetMode="External"/><Relationship Id="rId22" Type="http://schemas.openxmlformats.org/officeDocument/2006/relationships/hyperlink" Target="https://orfeo.rtvc.gov.co/orfeox/reports/pqr/days_to_duedate?start_date=2024-07-01&amp;end_date=2024-09-30&amp;third_assignment_id=262" TargetMode="External"/><Relationship Id="rId21" Type="http://schemas.openxmlformats.org/officeDocument/2006/relationships/hyperlink" Target="https://orfeo.rtvc.gov.co/orfeox/reports/pqr/days_to_duedate?start_date=2024-07-01&amp;end_date=2024-09-30&amp;third_assignment_id=257" TargetMode="External"/><Relationship Id="rId20" Type="http://schemas.openxmlformats.org/officeDocument/2006/relationships/hyperlink" Target="https://orfeo.rtvc.gov.co/orfeox/reports/pqr/days_to_duedate?start_date=2024-07-01&amp;end_date=2024-09-30&amp;third_assignment_id=256" TargetMode="External"/><Relationship Id="rId2" Type="http://schemas.openxmlformats.org/officeDocument/2006/relationships/image" Target="../media/image6.png"/><Relationship Id="rId19" Type="http://schemas.openxmlformats.org/officeDocument/2006/relationships/hyperlink" Target="https://orfeo.rtvc.gov.co/orfeox/reports/pqr/days_to_duedate?start_date=2024-07-01&amp;end_date=2024-09-30&amp;third_assignment_id=255" TargetMode="External"/><Relationship Id="rId18" Type="http://schemas.openxmlformats.org/officeDocument/2006/relationships/hyperlink" Target="https://orfeo.rtvc.gov.co/orfeox/reports/pqr/days_to_duedate?start_date=2024-07-01&amp;end_date=2024-09-30&amp;third_assignment_id=252" TargetMode="External"/><Relationship Id="rId17" Type="http://schemas.openxmlformats.org/officeDocument/2006/relationships/hyperlink" Target="https://orfeo.rtvc.gov.co/orfeox/reports/pqr/days_to_duedate?start_date=2024-07-01&amp;end_date=2024-09-30&amp;third_assignment_id=250" TargetMode="External"/><Relationship Id="rId16" Type="http://schemas.openxmlformats.org/officeDocument/2006/relationships/hyperlink" Target="https://orfeo.rtvc.gov.co/orfeox/reports/pqr/days_to_duedate?start_date=2024-07-01&amp;end_date=2024-09-30&amp;third_assignment_id=241" TargetMode="External"/><Relationship Id="rId15" Type="http://schemas.openxmlformats.org/officeDocument/2006/relationships/hyperlink" Target="https://orfeo.rtvc.gov.co/orfeox/reports/pqr/days_to_duedate?start_date=2024-07-01&amp;end_date=2024-09-30&amp;third_assignment_id=240" TargetMode="External"/><Relationship Id="rId14" Type="http://schemas.openxmlformats.org/officeDocument/2006/relationships/hyperlink" Target="https://orfeo.rtvc.gov.co/orfeox/reports/pqr/days_to_duedate?start_date=2024-07-01&amp;end_date=2024-09-30&amp;third_assignment_id=230" TargetMode="External"/><Relationship Id="rId13" Type="http://schemas.openxmlformats.org/officeDocument/2006/relationships/hyperlink" Target="https://orfeo.rtvc.gov.co/orfeox/reports/pqr/days_to_duedate?start_date=2024-07-01&amp;end_date=2024-09-30&amp;third_assignment_id=212" TargetMode="External"/><Relationship Id="rId12" Type="http://schemas.openxmlformats.org/officeDocument/2006/relationships/hyperlink" Target="https://orfeo.rtvc.gov.co/orfeox/reports/pqr/days_to_duedate?start_date=2024-07-01&amp;end_date=2024-09-30&amp;third_assignment_id=211" TargetMode="External"/><Relationship Id="rId11" Type="http://schemas.openxmlformats.org/officeDocument/2006/relationships/hyperlink" Target="https://orfeo.rtvc.gov.co/orfeox/reports/pqr/days_to_duedate?start_date=2024-07-01&amp;end_date=2024-09-30&amp;third_assignment_id=210" TargetMode="External"/><Relationship Id="rId10" Type="http://schemas.openxmlformats.org/officeDocument/2006/relationships/hyperlink" Target="https://orfeo.rtvc.gov.co/orfeox/reports/pqr/days_to_duedate?start_date=2024-07-01&amp;end_date=2024-09-30&amp;third_assignment_id=203" TargetMode="Externa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4.png"/><Relationship Id="rId2" Type="http://schemas.openxmlformats.org/officeDocument/2006/relationships/image" Target="../media/image6.png"/><Relationship Id="rId11" Type="http://schemas.openxmlformats.org/officeDocument/2006/relationships/notesSlide" Target="../notesSlides/notesSlide3.xml"/><Relationship Id="rId10"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hyperlink" Target="mailto:correspondencia@rtvc.gov.co" TargetMode="External"/><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hyperlink" Target="https://www.rtvc.gov.co/pqrd/create" TargetMode="External"/><Relationship Id="rId4" Type="http://schemas.openxmlformats.org/officeDocument/2006/relationships/image" Target="../media/image7.png"/><Relationship Id="rId3" Type="http://schemas.openxmlformats.org/officeDocument/2006/relationships/image" Target="../media/image4.png"/><Relationship Id="rId2" Type="http://schemas.openxmlformats.org/officeDocument/2006/relationships/image" Target="../media/image6.png"/><Relationship Id="rId13" Type="http://schemas.openxmlformats.org/officeDocument/2006/relationships/notesSlide" Target="../notesSlides/notesSlide4.xml"/><Relationship Id="rId12" Type="http://schemas.openxmlformats.org/officeDocument/2006/relationships/slideLayout" Target="../slideLayouts/slideLayout2.xml"/><Relationship Id="rId11" Type="http://schemas.openxmlformats.org/officeDocument/2006/relationships/image" Target="../media/image17.png"/><Relationship Id="rId10" Type="http://schemas.openxmlformats.org/officeDocument/2006/relationships/image" Target="../media/image1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7.png"/><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7.png"/><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chart" Target="../charts/chart2.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p>
        </p:txBody>
      </p:sp>
      <p:sp>
        <p:nvSpPr>
          <p:cNvPr id="55" name="Google Shape;55;p1"/>
          <p:cNvSpPr txBox="1"/>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p>
        </p:txBody>
      </p:sp>
      <p:pic>
        <p:nvPicPr>
          <p:cNvPr id="56" name="Google Shape;56;p1"/>
          <p:cNvPicPr preferRelativeResize="0"/>
          <p:nvPr/>
        </p:nvPicPr>
        <p:blipFill rotWithShape="1">
          <a:blip r:embed="rId1"/>
          <a:srcRect/>
          <a:stretch>
            <a:fillRect/>
          </a:stretch>
        </p:blipFill>
        <p:spPr>
          <a:xfrm>
            <a:off x="0" y="297"/>
            <a:ext cx="9144001" cy="51429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90" name="Shape 190"/>
        <p:cNvGrpSpPr/>
        <p:nvPr/>
      </p:nvGrpSpPr>
      <p:grpSpPr>
        <a:xfrm>
          <a:off x="0" y="0"/>
          <a:ext cx="0" cy="0"/>
          <a:chOff x="0" y="0"/>
          <a:chExt cx="0" cy="0"/>
        </a:xfrm>
      </p:grpSpPr>
      <p:pic>
        <p:nvPicPr>
          <p:cNvPr id="191" name="Google Shape;191;p10"/>
          <p:cNvPicPr preferRelativeResize="0"/>
          <p:nvPr/>
        </p:nvPicPr>
        <p:blipFill rotWithShape="1">
          <a:blip r:embed="rId1"/>
          <a:srcRect/>
          <a:stretch>
            <a:fillRect/>
          </a:stretch>
        </p:blipFill>
        <p:spPr>
          <a:xfrm>
            <a:off x="0" y="4752677"/>
            <a:ext cx="1341776" cy="390825"/>
          </a:xfrm>
          <a:prstGeom prst="rect">
            <a:avLst/>
          </a:prstGeom>
          <a:noFill/>
          <a:ln>
            <a:noFill/>
          </a:ln>
        </p:spPr>
      </p:pic>
      <p:pic>
        <p:nvPicPr>
          <p:cNvPr id="192" name="Google Shape;192;p10"/>
          <p:cNvPicPr preferRelativeResize="0"/>
          <p:nvPr/>
        </p:nvPicPr>
        <p:blipFill rotWithShape="1">
          <a:blip r:embed="rId2"/>
          <a:srcRect/>
          <a:stretch>
            <a:fillRect/>
          </a:stretch>
        </p:blipFill>
        <p:spPr>
          <a:xfrm>
            <a:off x="8120574" y="1"/>
            <a:ext cx="1023426" cy="483350"/>
          </a:xfrm>
          <a:prstGeom prst="rect">
            <a:avLst/>
          </a:prstGeom>
          <a:noFill/>
          <a:ln>
            <a:noFill/>
          </a:ln>
        </p:spPr>
      </p:pic>
      <p:pic>
        <p:nvPicPr>
          <p:cNvPr id="193" name="Google Shape;193;p10"/>
          <p:cNvPicPr preferRelativeResize="0"/>
          <p:nvPr/>
        </p:nvPicPr>
        <p:blipFill rotWithShape="1">
          <a:blip r:embed="rId3"/>
          <a:srcRect/>
          <a:stretch>
            <a:fillRect/>
          </a:stretch>
        </p:blipFill>
        <p:spPr>
          <a:xfrm>
            <a:off x="7815150" y="4619625"/>
            <a:ext cx="1052625" cy="353980"/>
          </a:xfrm>
          <a:prstGeom prst="rect">
            <a:avLst/>
          </a:prstGeom>
          <a:noFill/>
          <a:ln>
            <a:noFill/>
          </a:ln>
        </p:spPr>
      </p:pic>
      <p:pic>
        <p:nvPicPr>
          <p:cNvPr id="194" name="Google Shape;194;p10"/>
          <p:cNvPicPr preferRelativeResize="0"/>
          <p:nvPr/>
        </p:nvPicPr>
        <p:blipFill rotWithShape="1">
          <a:blip r:embed="rId4"/>
          <a:srcRect/>
          <a:stretch>
            <a:fillRect/>
          </a:stretch>
        </p:blipFill>
        <p:spPr>
          <a:xfrm>
            <a:off x="240050" y="245175"/>
            <a:ext cx="64750" cy="898650"/>
          </a:xfrm>
          <a:prstGeom prst="rect">
            <a:avLst/>
          </a:prstGeom>
          <a:noFill/>
          <a:ln>
            <a:noFill/>
          </a:ln>
        </p:spPr>
      </p:pic>
      <p:sp>
        <p:nvSpPr>
          <p:cNvPr id="195" name="Google Shape;195;p10"/>
          <p:cNvSpPr txBox="1"/>
          <p:nvPr/>
        </p:nvSpPr>
        <p:spPr>
          <a:xfrm>
            <a:off x="464664" y="83256"/>
            <a:ext cx="7267262"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rPr>
              <a:t>Informe PQRSD III Trimestre 2024 - Análisis general de las solicitudes</a:t>
            </a:r>
            <a:endPar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endParaRPr>
          </a:p>
        </p:txBody>
      </p:sp>
      <p:sp>
        <p:nvSpPr>
          <p:cNvPr id="196" name="Google Shape;196;p10"/>
          <p:cNvSpPr txBox="1"/>
          <p:nvPr/>
        </p:nvSpPr>
        <p:spPr>
          <a:xfrm>
            <a:off x="598159" y="943151"/>
            <a:ext cx="4264354" cy="4031843"/>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s-MX" sz="1000" b="1" i="0" u="sng" strike="noStrike" cap="none">
                <a:solidFill>
                  <a:schemeClr val="dk1"/>
                </a:solidFill>
                <a:latin typeface="Arial" panose="020B0604020202020204"/>
                <a:ea typeface="Arial" panose="020B0604020202020204"/>
                <a:cs typeface="Arial" panose="020B0604020202020204"/>
                <a:sym typeface="Arial" panose="020B0604020202020204"/>
              </a:rPr>
              <a:t>Peticiones</a:t>
            </a: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s-MX" sz="1000" b="1" i="0" u="none" strike="noStrike" cap="none">
                <a:solidFill>
                  <a:schemeClr val="dk1"/>
                </a:solidFill>
                <a:latin typeface="Arial" panose="020B0604020202020204"/>
                <a:ea typeface="Arial" panose="020B0604020202020204"/>
                <a:cs typeface="Arial" panose="020B0604020202020204"/>
                <a:sym typeface="Arial" panose="020B0604020202020204"/>
              </a:rPr>
              <a:t>382</a:t>
            </a: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Frente a las solicitudes presentadas se evidencian peticiones de:</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r>
              <a:rPr lang="es-MX" sz="1000" b="1" i="0" u="sng" strike="noStrike" cap="none">
                <a:solidFill>
                  <a:schemeClr val="dk1"/>
                </a:solidFill>
                <a:latin typeface="Arial" panose="020B0604020202020204"/>
                <a:ea typeface="Arial" panose="020B0604020202020204"/>
                <a:cs typeface="Arial" panose="020B0604020202020204"/>
                <a:sym typeface="Arial" panose="020B0604020202020204"/>
              </a:rPr>
              <a:t>No definido.</a:t>
            </a:r>
            <a:r>
              <a:rPr lang="es-MX" sz="1000" b="1" i="0" u="none" strike="noStrike" cap="none">
                <a:solidFill>
                  <a:schemeClr val="dk1"/>
                </a:solidFill>
                <a:latin typeface="Arial" panose="020B0604020202020204"/>
                <a:ea typeface="Arial" panose="020B0604020202020204"/>
                <a:cs typeface="Arial" panose="020B0604020202020204"/>
                <a:sym typeface="Arial" panose="020B0604020202020204"/>
              </a:rPr>
              <a:t> (7)</a:t>
            </a: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 Corresponden a una variedad de temas que no están catalogados en el listado disponible en el sistema. Estos casos abarcan asuntos diversos que no pueden ser encuadrados dentro de las categorías predefinidas, por lo que se agrupan bajo esta denominación.</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De las catalogadas se encuentran solicitudes con relación a: </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71450" marR="0" lvl="0" indent="-171450" algn="just" rtl="0">
              <a:lnSpc>
                <a:spcPct val="100000"/>
              </a:lnSpc>
              <a:spcBef>
                <a:spcPts val="0"/>
              </a:spcBef>
              <a:spcAft>
                <a:spcPts val="0"/>
              </a:spcAft>
              <a:buClr>
                <a:srgbClr val="000000"/>
              </a:buClr>
              <a:buSzPts val="1000"/>
              <a:buFont typeface="Arial" panose="020B0604020202020204"/>
              <a:buChar char="•"/>
            </a:pPr>
            <a:r>
              <a:rPr lang="es-MX" sz="1000" b="1" i="0" u="sng" strike="noStrike" cap="none">
                <a:solidFill>
                  <a:schemeClr val="dk1"/>
                </a:solidFill>
                <a:latin typeface="Arial" panose="020B0604020202020204"/>
                <a:ea typeface="Arial" panose="020B0604020202020204"/>
                <a:cs typeface="Arial" panose="020B0604020202020204"/>
                <a:sym typeface="Arial" panose="020B0604020202020204"/>
              </a:rPr>
              <a:t>Quejas</a:t>
            </a:r>
            <a:r>
              <a:rPr lang="es-MX" sz="1000" b="1" i="0" u="none" strike="noStrike" cap="none">
                <a:solidFill>
                  <a:schemeClr val="dk1"/>
                </a:solidFill>
                <a:latin typeface="Arial" panose="020B0604020202020204"/>
                <a:ea typeface="Arial" panose="020B0604020202020204"/>
                <a:cs typeface="Arial" panose="020B0604020202020204"/>
                <a:sym typeface="Arial" panose="020B0604020202020204"/>
              </a:rPr>
              <a:t> (10) Corresponden a: Es la manifestación de desacuerdo, insatisfacción o descontento al recibir una atención inadecuada por parte de un servidor público.</a:t>
            </a:r>
            <a:endParaRPr lang="es-MX" sz="10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71450" marR="0" lvl="0" indent="-107950" algn="just" rtl="0">
              <a:lnSpc>
                <a:spcPct val="100000"/>
              </a:lnSpc>
              <a:spcBef>
                <a:spcPts val="0"/>
              </a:spcBef>
              <a:spcAft>
                <a:spcPts val="0"/>
              </a:spcAft>
              <a:buClr>
                <a:srgbClr val="000000"/>
              </a:buClr>
              <a:buSzPts val="1000"/>
              <a:buFont typeface="Arial" panose="020B0604020202020204"/>
              <a:buNone/>
            </a:pPr>
            <a:endParaRPr sz="10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71450" marR="0" lvl="0" indent="-171450" algn="just" rtl="0">
              <a:lnSpc>
                <a:spcPct val="100000"/>
              </a:lnSpc>
              <a:spcBef>
                <a:spcPts val="0"/>
              </a:spcBef>
              <a:spcAft>
                <a:spcPts val="0"/>
              </a:spcAft>
              <a:buClr>
                <a:srgbClr val="000000"/>
              </a:buClr>
              <a:buSzPts val="1000"/>
              <a:buFont typeface="Arial" panose="020B0604020202020204"/>
              <a:buChar char="•"/>
            </a:pPr>
            <a:r>
              <a:rPr lang="es-MX" sz="1000" b="1" i="0" u="sng" strike="noStrike" cap="none">
                <a:solidFill>
                  <a:schemeClr val="dk1"/>
                </a:solidFill>
                <a:latin typeface="Arial" panose="020B0604020202020204"/>
                <a:ea typeface="Arial" panose="020B0604020202020204"/>
                <a:cs typeface="Arial" panose="020B0604020202020204"/>
                <a:sym typeface="Arial" panose="020B0604020202020204"/>
              </a:rPr>
              <a:t>Reclamos </a:t>
            </a:r>
            <a:r>
              <a:rPr lang="es-MX" sz="1000" b="1" i="0" u="none" strike="noStrike" cap="none">
                <a:solidFill>
                  <a:schemeClr val="dk1"/>
                </a:solidFill>
                <a:latin typeface="Arial" panose="020B0604020202020204"/>
                <a:ea typeface="Arial" panose="020B0604020202020204"/>
                <a:cs typeface="Arial" panose="020B0604020202020204"/>
                <a:sym typeface="Arial" panose="020B0604020202020204"/>
              </a:rPr>
              <a:t>(151). Requerimiento que se realiza la ciudadanía , para solicitar la prestación de un servicio de calidad y permanente, por las fallas en señal de radio y televisión</a:t>
            </a:r>
            <a:endParaRPr lang="es-MX" sz="10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71450" marR="0" lvl="0" indent="-107950" algn="just" rtl="0">
              <a:lnSpc>
                <a:spcPct val="100000"/>
              </a:lnSpc>
              <a:spcBef>
                <a:spcPts val="0"/>
              </a:spcBef>
              <a:spcAft>
                <a:spcPts val="0"/>
              </a:spcAft>
              <a:buClr>
                <a:srgbClr val="000000"/>
              </a:buClr>
              <a:buSzPts val="1000"/>
              <a:buFont typeface="Arial" panose="020B0604020202020204"/>
              <a:buNone/>
            </a:pPr>
            <a:endParaRPr sz="10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71450" marR="0" lvl="0" indent="-171450" algn="just" rtl="0">
              <a:lnSpc>
                <a:spcPct val="100000"/>
              </a:lnSpc>
              <a:spcBef>
                <a:spcPts val="0"/>
              </a:spcBef>
              <a:spcAft>
                <a:spcPts val="0"/>
              </a:spcAft>
              <a:buClr>
                <a:srgbClr val="000000"/>
              </a:buClr>
              <a:buSzPts val="1000"/>
              <a:buFont typeface="Arial" panose="020B0604020202020204"/>
              <a:buChar char="•"/>
            </a:pPr>
            <a:r>
              <a:rPr lang="es-MX" sz="1000" b="1" i="0" u="sng" strike="noStrike" cap="none">
                <a:solidFill>
                  <a:schemeClr val="dk1"/>
                </a:solidFill>
                <a:latin typeface="Arial" panose="020B0604020202020204"/>
                <a:ea typeface="Arial" panose="020B0604020202020204"/>
                <a:cs typeface="Arial" panose="020B0604020202020204"/>
                <a:sym typeface="Arial" panose="020B0604020202020204"/>
              </a:rPr>
              <a:t>Sugerencias</a:t>
            </a:r>
            <a:r>
              <a:rPr lang="es-MX" sz="1000" b="1" i="0" u="none" strike="noStrike" cap="none">
                <a:solidFill>
                  <a:schemeClr val="dk1"/>
                </a:solidFill>
                <a:latin typeface="Arial" panose="020B0604020202020204"/>
                <a:ea typeface="Arial" panose="020B0604020202020204"/>
                <a:cs typeface="Arial" panose="020B0604020202020204"/>
                <a:sym typeface="Arial" panose="020B0604020202020204"/>
              </a:rPr>
              <a:t> (19). – manifestaciones realizadas por la ciudadanía de una propuesta para plantear un cambio o mejora de un servicio, trámite o proceso. </a:t>
            </a:r>
            <a:endParaRPr lang="es-MX" sz="10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71450" marR="0" lvl="0" indent="-171450" algn="just" rtl="0">
              <a:lnSpc>
                <a:spcPct val="100000"/>
              </a:lnSpc>
              <a:spcBef>
                <a:spcPts val="0"/>
              </a:spcBef>
              <a:spcAft>
                <a:spcPts val="0"/>
              </a:spcAft>
              <a:buClr>
                <a:srgbClr val="000000"/>
              </a:buClr>
              <a:buSzPts val="1000"/>
              <a:buFont typeface="Arial" panose="020B0604020202020204"/>
              <a:buChar char="•"/>
            </a:pPr>
            <a:r>
              <a:rPr lang="es-MX" sz="1000" b="1" i="0" u="sng" strike="noStrike" cap="none">
                <a:solidFill>
                  <a:schemeClr val="dk1"/>
                </a:solidFill>
                <a:latin typeface="Arial" panose="020B0604020202020204"/>
                <a:ea typeface="Arial" panose="020B0604020202020204"/>
                <a:cs typeface="Arial" panose="020B0604020202020204"/>
                <a:sym typeface="Arial" panose="020B0604020202020204"/>
              </a:rPr>
              <a:t>Comentarios </a:t>
            </a:r>
            <a:r>
              <a:rPr lang="es-MX" sz="1000" b="1" i="0" u="none" strike="noStrike" cap="none">
                <a:solidFill>
                  <a:schemeClr val="dk1"/>
                </a:solidFill>
                <a:latin typeface="Arial" panose="020B0604020202020204"/>
                <a:ea typeface="Arial" panose="020B0604020202020204"/>
                <a:cs typeface="Arial" panose="020B0604020202020204"/>
                <a:sym typeface="Arial" panose="020B0604020202020204"/>
              </a:rPr>
              <a:t>(81). Juicio, parecer, mención o consideración que se hace, oralmente o por escrito, acerca de alguien o algo.</a:t>
            </a:r>
            <a:endParaRPr lang="es-MX" sz="10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71450" marR="0" lvl="0" indent="-171450" algn="just" rtl="0">
              <a:lnSpc>
                <a:spcPct val="100000"/>
              </a:lnSpc>
              <a:spcBef>
                <a:spcPts val="0"/>
              </a:spcBef>
              <a:spcAft>
                <a:spcPts val="0"/>
              </a:spcAft>
              <a:buClr>
                <a:srgbClr val="000000"/>
              </a:buClr>
              <a:buSzPts val="1000"/>
              <a:buFont typeface="Arial" panose="020B0604020202020204"/>
              <a:buChar char="•"/>
            </a:pPr>
            <a:r>
              <a:rPr lang="es-MX" sz="1000" b="1" i="0" u="sng" strike="noStrike" cap="none">
                <a:solidFill>
                  <a:schemeClr val="dk1"/>
                </a:solidFill>
                <a:latin typeface="Arial" panose="020B0604020202020204"/>
                <a:ea typeface="Arial" panose="020B0604020202020204"/>
                <a:cs typeface="Arial" panose="020B0604020202020204"/>
                <a:sym typeface="Arial" panose="020B0604020202020204"/>
              </a:rPr>
              <a:t>No aplica</a:t>
            </a:r>
            <a:r>
              <a:rPr lang="es-MX" sz="1000" b="1" i="0" u="none" strike="noStrike" cap="none">
                <a:solidFill>
                  <a:schemeClr val="dk1"/>
                </a:solidFill>
                <a:latin typeface="Arial" panose="020B0604020202020204"/>
                <a:ea typeface="Arial" panose="020B0604020202020204"/>
                <a:cs typeface="Arial" panose="020B0604020202020204"/>
                <a:sym typeface="Arial" panose="020B0604020202020204"/>
              </a:rPr>
              <a:t>: (6) radicados que no encajan en la catalogación que se encuentra en plataforma Orfeo y por ello se agrupan en este grupo.</a:t>
            </a:r>
            <a:endParaRPr lang="es-MX" sz="10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97" name="Google Shape;197;p10"/>
          <p:cNvSpPr txBox="1"/>
          <p:nvPr/>
        </p:nvSpPr>
        <p:spPr>
          <a:xfrm>
            <a:off x="7113591" y="4948089"/>
            <a:ext cx="2013966"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600" b="0" i="0" u="none" strike="noStrike" cap="none">
                <a:solidFill>
                  <a:srgbClr val="000000"/>
                </a:solidFill>
                <a:latin typeface="Arial" panose="020B0604020202020204"/>
                <a:ea typeface="Arial" panose="020B0604020202020204"/>
                <a:cs typeface="Arial" panose="020B0604020202020204"/>
                <a:sym typeface="Arial" panose="020B0604020202020204"/>
              </a:rPr>
              <a:t>Fuente: Plataforma Tecnológica Orfeo -  (abril-junio)</a:t>
            </a:r>
            <a:endParaRPr sz="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98" name="Google Shape;198;p10"/>
          <p:cNvPicPr preferRelativeResize="0"/>
          <p:nvPr/>
        </p:nvPicPr>
        <p:blipFill rotWithShape="1">
          <a:blip r:embed="rId5"/>
          <a:srcRect/>
          <a:stretch>
            <a:fillRect/>
          </a:stretch>
        </p:blipFill>
        <p:spPr>
          <a:xfrm>
            <a:off x="4851175" y="1143825"/>
            <a:ext cx="3965993" cy="30565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02" name="Shape 202"/>
        <p:cNvGrpSpPr/>
        <p:nvPr/>
      </p:nvGrpSpPr>
      <p:grpSpPr>
        <a:xfrm>
          <a:off x="0" y="0"/>
          <a:ext cx="0" cy="0"/>
          <a:chOff x="0" y="0"/>
          <a:chExt cx="0" cy="0"/>
        </a:xfrm>
      </p:grpSpPr>
      <p:pic>
        <p:nvPicPr>
          <p:cNvPr id="203" name="Google Shape;203;p11"/>
          <p:cNvPicPr preferRelativeResize="0"/>
          <p:nvPr/>
        </p:nvPicPr>
        <p:blipFill rotWithShape="1">
          <a:blip r:embed="rId2"/>
          <a:srcRect/>
          <a:stretch>
            <a:fillRect/>
          </a:stretch>
        </p:blipFill>
        <p:spPr>
          <a:xfrm>
            <a:off x="0" y="4752677"/>
            <a:ext cx="1341776" cy="390825"/>
          </a:xfrm>
          <a:prstGeom prst="rect">
            <a:avLst/>
          </a:prstGeom>
          <a:noFill/>
          <a:ln>
            <a:noFill/>
          </a:ln>
        </p:spPr>
      </p:pic>
      <p:pic>
        <p:nvPicPr>
          <p:cNvPr id="204" name="Google Shape;204;p11"/>
          <p:cNvPicPr preferRelativeResize="0"/>
          <p:nvPr/>
        </p:nvPicPr>
        <p:blipFill rotWithShape="1">
          <a:blip r:embed="rId3"/>
          <a:srcRect/>
          <a:stretch>
            <a:fillRect/>
          </a:stretch>
        </p:blipFill>
        <p:spPr>
          <a:xfrm>
            <a:off x="8120574" y="1"/>
            <a:ext cx="1023426" cy="483350"/>
          </a:xfrm>
          <a:prstGeom prst="rect">
            <a:avLst/>
          </a:prstGeom>
          <a:noFill/>
          <a:ln>
            <a:noFill/>
          </a:ln>
        </p:spPr>
      </p:pic>
      <p:pic>
        <p:nvPicPr>
          <p:cNvPr id="205" name="Google Shape;205;p11"/>
          <p:cNvPicPr preferRelativeResize="0"/>
          <p:nvPr/>
        </p:nvPicPr>
        <p:blipFill rotWithShape="1">
          <a:blip r:embed="rId4"/>
          <a:srcRect/>
          <a:stretch>
            <a:fillRect/>
          </a:stretch>
        </p:blipFill>
        <p:spPr>
          <a:xfrm>
            <a:off x="7815150" y="4619625"/>
            <a:ext cx="1052625" cy="353980"/>
          </a:xfrm>
          <a:prstGeom prst="rect">
            <a:avLst/>
          </a:prstGeom>
          <a:noFill/>
          <a:ln>
            <a:noFill/>
          </a:ln>
        </p:spPr>
      </p:pic>
      <p:pic>
        <p:nvPicPr>
          <p:cNvPr id="206" name="Google Shape;206;p11"/>
          <p:cNvPicPr preferRelativeResize="0"/>
          <p:nvPr/>
        </p:nvPicPr>
        <p:blipFill rotWithShape="1">
          <a:blip r:embed="rId5"/>
          <a:srcRect/>
          <a:stretch>
            <a:fillRect/>
          </a:stretch>
        </p:blipFill>
        <p:spPr>
          <a:xfrm>
            <a:off x="240050" y="245175"/>
            <a:ext cx="64750" cy="898650"/>
          </a:xfrm>
          <a:prstGeom prst="rect">
            <a:avLst/>
          </a:prstGeom>
          <a:noFill/>
          <a:ln>
            <a:noFill/>
          </a:ln>
        </p:spPr>
      </p:pic>
      <p:sp>
        <p:nvSpPr>
          <p:cNvPr id="207" name="Google Shape;207;p11"/>
          <p:cNvSpPr txBox="1"/>
          <p:nvPr/>
        </p:nvSpPr>
        <p:spPr>
          <a:xfrm>
            <a:off x="483137" y="17815"/>
            <a:ext cx="7267262"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rPr>
              <a:t>Informe PQRSD III Trimestre 2024 - Análisis general de las solicitudes</a:t>
            </a:r>
            <a:endPar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endParaRPr>
          </a:p>
        </p:txBody>
      </p:sp>
      <p:sp>
        <p:nvSpPr>
          <p:cNvPr id="208" name="Google Shape;208;p11"/>
          <p:cNvSpPr txBox="1"/>
          <p:nvPr/>
        </p:nvSpPr>
        <p:spPr>
          <a:xfrm>
            <a:off x="415636" y="729673"/>
            <a:ext cx="4919749" cy="4185731"/>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Mediante la generación del informe correspondiente al III  trimestre del año 2024, se evidencia que  las peticiones y reclamos son los temas más comunes interpuestos por los peticionarios.</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Este informe detalla:</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r>
              <a:rPr lang="es-MX" sz="1000" b="1" i="0" u="sng" strike="noStrike" cap="none">
                <a:solidFill>
                  <a:schemeClr val="dk1"/>
                </a:solidFill>
                <a:latin typeface="Arial" panose="020B0604020202020204"/>
                <a:ea typeface="Arial" panose="020B0604020202020204"/>
                <a:cs typeface="Arial" panose="020B0604020202020204"/>
                <a:sym typeface="Arial" panose="020B0604020202020204"/>
              </a:rPr>
              <a:t>RECLAMOS (151).</a:t>
            </a:r>
            <a:endParaRPr lang="es-MX" sz="1000" b="1" i="0" u="sng"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endParaRPr sz="1000" b="0" i="0" u="sng"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r>
              <a:rPr lang="es-MX" sz="1000" b="1" i="0" u="sng" strike="noStrike" cap="none">
                <a:solidFill>
                  <a:schemeClr val="dk1"/>
                </a:solidFill>
                <a:latin typeface="Arial" panose="020B0604020202020204"/>
                <a:ea typeface="Arial" panose="020B0604020202020204"/>
                <a:cs typeface="Arial" panose="020B0604020202020204"/>
                <a:sym typeface="Arial" panose="020B0604020202020204"/>
              </a:rPr>
              <a:t>Antena</a:t>
            </a:r>
            <a:r>
              <a:rPr lang="es-MX" sz="1000" b="0" i="0" u="sng" strike="noStrike" cap="none">
                <a:solidFill>
                  <a:schemeClr val="dk1"/>
                </a:solidFill>
                <a:latin typeface="Arial" panose="020B0604020202020204"/>
                <a:ea typeface="Arial" panose="020B0604020202020204"/>
                <a:cs typeface="Arial" panose="020B0604020202020204"/>
                <a:sym typeface="Arial" panose="020B0604020202020204"/>
              </a:rPr>
              <a:t> ( 151) Fallas en la señal) </a:t>
            </a: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 las solicitudes presentadas por la ciudadanía generalmente se centran en las partes rurales del país, usuarios que detallan la complejidad para que el servicio funcione adecuadamente.</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Presentando: largos periodos en cortes en el servicio, fallas en el audio de los canales públicos o fallas totales (días sin el servicio TDT). RTVC Sistema de Medios Públicos gestiona la atención pertinente, brindando para cada caso reportado la atención efectiva desde los distintos medios de contacto (celular, correo) que cada ciudadano(a) suministra al radicar su solicitud, con el fin de que el peticionario conozca de manera oportuna y de primera mano la solución, para poder reestablecer el servicio en el menor tiempo posible según sea el caso. Adicionalmente se contesta cada requerimiento con una serie de indicaciones especificas con el fin de atender de fondo cada solicitud.</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Con relación a la cifra reportada para el </a:t>
            </a:r>
            <a:r>
              <a:rPr lang="es-MX" sz="1000" b="0" i="0" u="sng" strike="noStrike" cap="none">
                <a:solidFill>
                  <a:schemeClr val="dk1"/>
                </a:solidFill>
                <a:latin typeface="Arial" panose="020B0604020202020204"/>
                <a:ea typeface="Arial" panose="020B0604020202020204"/>
                <a:cs typeface="Arial" panose="020B0604020202020204"/>
                <a:sym typeface="Arial" panose="020B0604020202020204"/>
              </a:rPr>
              <a:t>III trimestre del 2024 </a:t>
            </a: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se evidencio una </a:t>
            </a:r>
            <a:r>
              <a:rPr lang="es-MX" sz="1000" b="0" i="0" u="sng" strike="noStrike" cap="none">
                <a:solidFill>
                  <a:schemeClr val="dk1"/>
                </a:solidFill>
                <a:latin typeface="Arial" panose="020B0604020202020204"/>
                <a:ea typeface="Arial" panose="020B0604020202020204"/>
                <a:cs typeface="Arial" panose="020B0604020202020204"/>
                <a:sym typeface="Arial" panose="020B0604020202020204"/>
              </a:rPr>
              <a:t>disminución leve </a:t>
            </a: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s-MX" sz="1000" b="0" i="0" u="sng" strike="noStrike" cap="none">
                <a:solidFill>
                  <a:schemeClr val="dk1"/>
                </a:solidFill>
                <a:latin typeface="Arial" panose="020B0604020202020204"/>
                <a:ea typeface="Arial" panose="020B0604020202020204"/>
                <a:cs typeface="Arial" panose="020B0604020202020204"/>
                <a:sym typeface="Arial" panose="020B0604020202020204"/>
              </a:rPr>
              <a:t>del</a:t>
            </a: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s-MX" sz="1000" b="0" i="0" u="sng" strike="noStrike" cap="none">
                <a:solidFill>
                  <a:schemeClr val="dk1"/>
                </a:solidFill>
                <a:latin typeface="Arial" panose="020B0604020202020204"/>
                <a:ea typeface="Arial" panose="020B0604020202020204"/>
                <a:cs typeface="Arial" panose="020B0604020202020204"/>
                <a:sym typeface="Arial" panose="020B0604020202020204"/>
              </a:rPr>
              <a:t>0,05%</a:t>
            </a: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 con relación al trimestre anterior (I trim- 2024) en el que se recibieron 96 solicitudes por este motivo. </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09" name="Google Shape;209;p11"/>
          <p:cNvSpPr txBox="1"/>
          <p:nvPr/>
        </p:nvSpPr>
        <p:spPr>
          <a:xfrm>
            <a:off x="7113591" y="4948089"/>
            <a:ext cx="2013966"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600" b="0" i="0" u="none" strike="noStrike" cap="none">
                <a:solidFill>
                  <a:srgbClr val="000000"/>
                </a:solidFill>
                <a:latin typeface="Arial" panose="020B0604020202020204"/>
                <a:ea typeface="Arial" panose="020B0604020202020204"/>
                <a:cs typeface="Arial" panose="020B0604020202020204"/>
                <a:sym typeface="Arial" panose="020B0604020202020204"/>
              </a:rPr>
              <a:t>Fuente: Plataforma Tecnológica Orfeo -  (abril-junio)</a:t>
            </a:r>
            <a:endParaRPr sz="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aphicFrame>
        <p:nvGraphicFramePr>
          <p:cNvPr id="5" name="Chart 4"/>
          <p:cNvGraphicFramePr/>
          <p:nvPr/>
        </p:nvGraphicFramePr>
        <p:xfrm>
          <a:off x="5624195" y="1480820"/>
          <a:ext cx="3243580" cy="221805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14" name="Shape 214"/>
        <p:cNvGrpSpPr/>
        <p:nvPr/>
      </p:nvGrpSpPr>
      <p:grpSpPr>
        <a:xfrm>
          <a:off x="0" y="0"/>
          <a:ext cx="0" cy="0"/>
          <a:chOff x="0" y="0"/>
          <a:chExt cx="0" cy="0"/>
        </a:xfrm>
      </p:grpSpPr>
      <p:pic>
        <p:nvPicPr>
          <p:cNvPr id="215" name="Google Shape;215;p12"/>
          <p:cNvPicPr preferRelativeResize="0"/>
          <p:nvPr/>
        </p:nvPicPr>
        <p:blipFill rotWithShape="1">
          <a:blip r:embed="rId2"/>
          <a:srcRect/>
          <a:stretch>
            <a:fillRect/>
          </a:stretch>
        </p:blipFill>
        <p:spPr>
          <a:xfrm>
            <a:off x="0" y="4752677"/>
            <a:ext cx="1341776" cy="390825"/>
          </a:xfrm>
          <a:prstGeom prst="rect">
            <a:avLst/>
          </a:prstGeom>
          <a:noFill/>
          <a:ln>
            <a:noFill/>
          </a:ln>
        </p:spPr>
      </p:pic>
      <p:pic>
        <p:nvPicPr>
          <p:cNvPr id="216" name="Google Shape;216;p12"/>
          <p:cNvPicPr preferRelativeResize="0"/>
          <p:nvPr/>
        </p:nvPicPr>
        <p:blipFill rotWithShape="1">
          <a:blip r:embed="rId3"/>
          <a:srcRect/>
          <a:stretch>
            <a:fillRect/>
          </a:stretch>
        </p:blipFill>
        <p:spPr>
          <a:xfrm>
            <a:off x="8120574" y="1"/>
            <a:ext cx="1023426" cy="483350"/>
          </a:xfrm>
          <a:prstGeom prst="rect">
            <a:avLst/>
          </a:prstGeom>
          <a:noFill/>
          <a:ln>
            <a:noFill/>
          </a:ln>
        </p:spPr>
      </p:pic>
      <p:pic>
        <p:nvPicPr>
          <p:cNvPr id="217" name="Google Shape;217;p12"/>
          <p:cNvPicPr preferRelativeResize="0"/>
          <p:nvPr/>
        </p:nvPicPr>
        <p:blipFill rotWithShape="1">
          <a:blip r:embed="rId4"/>
          <a:srcRect/>
          <a:stretch>
            <a:fillRect/>
          </a:stretch>
        </p:blipFill>
        <p:spPr>
          <a:xfrm>
            <a:off x="7815150" y="4575687"/>
            <a:ext cx="1052625" cy="353980"/>
          </a:xfrm>
          <a:prstGeom prst="rect">
            <a:avLst/>
          </a:prstGeom>
          <a:noFill/>
          <a:ln>
            <a:noFill/>
          </a:ln>
        </p:spPr>
      </p:pic>
      <p:pic>
        <p:nvPicPr>
          <p:cNvPr id="218" name="Google Shape;218;p12"/>
          <p:cNvPicPr preferRelativeResize="0"/>
          <p:nvPr/>
        </p:nvPicPr>
        <p:blipFill rotWithShape="1">
          <a:blip r:embed="rId5"/>
          <a:srcRect/>
          <a:stretch>
            <a:fillRect/>
          </a:stretch>
        </p:blipFill>
        <p:spPr>
          <a:xfrm>
            <a:off x="240050" y="245175"/>
            <a:ext cx="64750" cy="898650"/>
          </a:xfrm>
          <a:prstGeom prst="rect">
            <a:avLst/>
          </a:prstGeom>
          <a:noFill/>
          <a:ln>
            <a:noFill/>
          </a:ln>
        </p:spPr>
      </p:pic>
      <p:sp>
        <p:nvSpPr>
          <p:cNvPr id="219" name="Google Shape;219;p12"/>
          <p:cNvSpPr txBox="1"/>
          <p:nvPr/>
        </p:nvSpPr>
        <p:spPr>
          <a:xfrm>
            <a:off x="1424977" y="202088"/>
            <a:ext cx="7207310"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rPr>
              <a:t>Informe</a:t>
            </a:r>
            <a:r>
              <a:rPr lang="es-MX" sz="2000" b="1" i="0" u="none" strike="noStrike" cap="none">
                <a:solidFill>
                  <a:schemeClr val="lt2"/>
                </a:solidFill>
                <a:latin typeface="Arial" panose="020B0604020202020204"/>
                <a:ea typeface="Arial" panose="020B0604020202020204"/>
                <a:cs typeface="Arial" panose="020B0604020202020204"/>
                <a:sym typeface="Arial" panose="020B0604020202020204"/>
              </a:rPr>
              <a:t> </a:t>
            </a:r>
            <a:r>
              <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rPr>
              <a:t>PQRSD III Trimestre 2024 - Traslados</a:t>
            </a:r>
            <a:endPar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endParaRPr>
          </a:p>
        </p:txBody>
      </p:sp>
      <p:sp>
        <p:nvSpPr>
          <p:cNvPr id="220" name="Google Shape;220;p12"/>
          <p:cNvSpPr txBox="1"/>
          <p:nvPr/>
        </p:nvSpPr>
        <p:spPr>
          <a:xfrm>
            <a:off x="958329" y="1005840"/>
            <a:ext cx="7673958" cy="64325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Respecto de los traslados por no competencia (Artículo 21 de la Ley 1755 del 30 de junio de 2015)  durante el III trimestre de 2024, de las</a:t>
            </a:r>
            <a:r>
              <a:rPr lang="es-CO" alt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662</a:t>
            </a:r>
            <a:r>
              <a:rPr lang="es-CO" alt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solicitudes, </a:t>
            </a:r>
            <a:r>
              <a:rPr lang="es-CO" alt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14 </a:t>
            </a: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 fueron trasladadas por competencia a otras entidades, lo que equivale al 10% de la totalidad de las solicitudes recibidas.</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21" name="Google Shape;221;p12"/>
          <p:cNvSpPr txBox="1"/>
          <p:nvPr/>
        </p:nvSpPr>
        <p:spPr>
          <a:xfrm>
            <a:off x="7113591" y="4948089"/>
            <a:ext cx="2013966"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600" b="0" i="0" u="none" strike="noStrike" cap="none">
                <a:solidFill>
                  <a:srgbClr val="000000"/>
                </a:solidFill>
                <a:latin typeface="Arial" panose="020B0604020202020204"/>
                <a:ea typeface="Arial" panose="020B0604020202020204"/>
                <a:cs typeface="Arial" panose="020B0604020202020204"/>
                <a:sym typeface="Arial" panose="020B0604020202020204"/>
              </a:rPr>
              <a:t>Fuente: Plataforma Tecnológica Orfeo -  (abril-junio)</a:t>
            </a:r>
            <a:endParaRPr sz="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aphicFrame>
        <p:nvGraphicFramePr>
          <p:cNvPr id="2" name="Chart 1"/>
          <p:cNvGraphicFramePr/>
          <p:nvPr/>
        </p:nvGraphicFramePr>
        <p:xfrm>
          <a:off x="2147570" y="1649095"/>
          <a:ext cx="4848860" cy="27432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26" name="Shape 226"/>
        <p:cNvGrpSpPr/>
        <p:nvPr/>
      </p:nvGrpSpPr>
      <p:grpSpPr>
        <a:xfrm>
          <a:off x="0" y="0"/>
          <a:ext cx="0" cy="0"/>
          <a:chOff x="0" y="0"/>
          <a:chExt cx="0" cy="0"/>
        </a:xfrm>
      </p:grpSpPr>
      <p:pic>
        <p:nvPicPr>
          <p:cNvPr id="227" name="Google Shape;227;p13"/>
          <p:cNvPicPr preferRelativeResize="0"/>
          <p:nvPr/>
        </p:nvPicPr>
        <p:blipFill rotWithShape="1">
          <a:blip r:embed="rId1"/>
          <a:srcRect/>
          <a:stretch>
            <a:fillRect/>
          </a:stretch>
        </p:blipFill>
        <p:spPr>
          <a:xfrm>
            <a:off x="0" y="4752677"/>
            <a:ext cx="1341776" cy="390825"/>
          </a:xfrm>
          <a:prstGeom prst="rect">
            <a:avLst/>
          </a:prstGeom>
          <a:noFill/>
          <a:ln>
            <a:noFill/>
          </a:ln>
        </p:spPr>
      </p:pic>
      <p:pic>
        <p:nvPicPr>
          <p:cNvPr id="228" name="Google Shape;228;p13"/>
          <p:cNvPicPr preferRelativeResize="0"/>
          <p:nvPr/>
        </p:nvPicPr>
        <p:blipFill rotWithShape="1">
          <a:blip r:embed="rId2"/>
          <a:srcRect/>
          <a:stretch>
            <a:fillRect/>
          </a:stretch>
        </p:blipFill>
        <p:spPr>
          <a:xfrm>
            <a:off x="8120574" y="1"/>
            <a:ext cx="1023426" cy="483350"/>
          </a:xfrm>
          <a:prstGeom prst="rect">
            <a:avLst/>
          </a:prstGeom>
          <a:noFill/>
          <a:ln>
            <a:noFill/>
          </a:ln>
        </p:spPr>
      </p:pic>
      <p:pic>
        <p:nvPicPr>
          <p:cNvPr id="229" name="Google Shape;229;p13"/>
          <p:cNvPicPr preferRelativeResize="0"/>
          <p:nvPr/>
        </p:nvPicPr>
        <p:blipFill rotWithShape="1">
          <a:blip r:embed="rId3"/>
          <a:srcRect/>
          <a:stretch>
            <a:fillRect/>
          </a:stretch>
        </p:blipFill>
        <p:spPr>
          <a:xfrm>
            <a:off x="7815150" y="4575687"/>
            <a:ext cx="1052625" cy="353980"/>
          </a:xfrm>
          <a:prstGeom prst="rect">
            <a:avLst/>
          </a:prstGeom>
          <a:noFill/>
          <a:ln>
            <a:noFill/>
          </a:ln>
        </p:spPr>
      </p:pic>
      <p:pic>
        <p:nvPicPr>
          <p:cNvPr id="230" name="Google Shape;230;p13"/>
          <p:cNvPicPr preferRelativeResize="0"/>
          <p:nvPr/>
        </p:nvPicPr>
        <p:blipFill rotWithShape="1">
          <a:blip r:embed="rId4"/>
          <a:srcRect/>
          <a:stretch>
            <a:fillRect/>
          </a:stretch>
        </p:blipFill>
        <p:spPr>
          <a:xfrm>
            <a:off x="240050" y="245175"/>
            <a:ext cx="64750" cy="898650"/>
          </a:xfrm>
          <a:prstGeom prst="rect">
            <a:avLst/>
          </a:prstGeom>
          <a:noFill/>
          <a:ln>
            <a:noFill/>
          </a:ln>
        </p:spPr>
      </p:pic>
      <p:sp>
        <p:nvSpPr>
          <p:cNvPr id="231" name="Google Shape;231;p13"/>
          <p:cNvSpPr txBox="1"/>
          <p:nvPr/>
        </p:nvSpPr>
        <p:spPr>
          <a:xfrm>
            <a:off x="1134152" y="186746"/>
            <a:ext cx="7207310"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rPr>
              <a:t>Informe</a:t>
            </a:r>
            <a:r>
              <a:rPr lang="es-MX" sz="2000" b="1" i="0" u="none" strike="noStrike" cap="none">
                <a:solidFill>
                  <a:schemeClr val="lt2"/>
                </a:solidFill>
                <a:latin typeface="Arial" panose="020B0604020202020204"/>
                <a:ea typeface="Arial" panose="020B0604020202020204"/>
                <a:cs typeface="Arial" panose="020B0604020202020204"/>
                <a:sym typeface="Arial" panose="020B0604020202020204"/>
              </a:rPr>
              <a:t> </a:t>
            </a:r>
            <a:r>
              <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rPr>
              <a:t>PQRSD III Trimestre 2024 – Gestión por Áreas</a:t>
            </a:r>
            <a:endPar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endParaRPr>
          </a:p>
        </p:txBody>
      </p:sp>
      <p:sp>
        <p:nvSpPr>
          <p:cNvPr id="232" name="Google Shape;232;p13"/>
          <p:cNvSpPr txBox="1"/>
          <p:nvPr/>
        </p:nvSpPr>
        <p:spPr>
          <a:xfrm>
            <a:off x="641952" y="1143825"/>
            <a:ext cx="2911858" cy="3400901"/>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100"/>
              <a:buFont typeface="Arial" panose="020B0604020202020204"/>
              <a:buNone/>
            </a:pPr>
            <a:r>
              <a:rPr lang="es-MX" sz="1100" b="0" i="0" u="none" strike="noStrike" cap="none">
                <a:solidFill>
                  <a:schemeClr val="dk1"/>
                </a:solidFill>
                <a:latin typeface="Arial" panose="020B0604020202020204"/>
                <a:ea typeface="Arial" panose="020B0604020202020204"/>
                <a:cs typeface="Arial" panose="020B0604020202020204"/>
                <a:sym typeface="Arial" panose="020B0604020202020204"/>
              </a:rPr>
              <a:t>Analizamos detenidamente el número de solicitudes asignadas y el tiempo promedio de resolución de las PQRSD. </a:t>
            </a:r>
            <a:endParaRPr lang="es-MX"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100"/>
              <a:buFont typeface="Arial" panose="020B0604020202020204"/>
              <a:buNone/>
            </a:pP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100"/>
              <a:buFont typeface="Arial" panose="020B0604020202020204"/>
              <a:buNone/>
            </a:pPr>
            <a:r>
              <a:rPr lang="es-MX" sz="1100" b="0" i="0" u="none" strike="noStrike" cap="none">
                <a:solidFill>
                  <a:schemeClr val="dk1"/>
                </a:solidFill>
                <a:latin typeface="Arial" panose="020B0604020202020204"/>
                <a:ea typeface="Arial" panose="020B0604020202020204"/>
                <a:cs typeface="Arial" panose="020B0604020202020204"/>
                <a:sym typeface="Arial" panose="020B0604020202020204"/>
              </a:rPr>
              <a:t>En promedio, se observó un aumento  en el tiempo de respuesta por la complejidad de los temas en las peticiones realizándose una apropiación efectiva del proceso y un uso preciso de la herramienta Orfeo para generar las respuestas oficiales.</a:t>
            </a:r>
            <a:endParaRPr lang="es-MX"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100"/>
              <a:buFont typeface="Arial" panose="020B0604020202020204"/>
              <a:buNone/>
            </a:pP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100"/>
              <a:buFont typeface="Arial" panose="020B0604020202020204"/>
              <a:buNone/>
            </a:pPr>
            <a:r>
              <a:rPr lang="es-MX" sz="1100" b="0" i="0" u="none" strike="noStrike" cap="none">
                <a:solidFill>
                  <a:schemeClr val="dk1"/>
                </a:solidFill>
                <a:latin typeface="Arial" panose="020B0604020202020204"/>
                <a:ea typeface="Arial" panose="020B0604020202020204"/>
                <a:cs typeface="Arial" panose="020B0604020202020204"/>
                <a:sym typeface="Arial" panose="020B0604020202020204"/>
              </a:rPr>
              <a:t>En relación con la gestión de las áreas y la atención de las PQRSD, queremos destacar el excelente desempeño  relación con el ciudadano .</a:t>
            </a:r>
            <a:endParaRPr lang="es-MX"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100"/>
              <a:buFont typeface="Arial" panose="020B0604020202020204"/>
              <a:buNone/>
            </a:pP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100"/>
              <a:buFont typeface="Arial" panose="020B0604020202020204"/>
              <a:buNone/>
            </a:pPr>
            <a:r>
              <a:rPr lang="es-MX" sz="1100" b="0" i="0" u="none" strike="noStrike" cap="none">
                <a:solidFill>
                  <a:schemeClr val="dk1"/>
                </a:solidFill>
                <a:latin typeface="Arial" panose="020B0604020202020204"/>
                <a:ea typeface="Arial" panose="020B0604020202020204"/>
                <a:cs typeface="Arial" panose="020B0604020202020204"/>
                <a:sym typeface="Arial" panose="020B0604020202020204"/>
              </a:rPr>
              <a:t>Así mismo, se destaca la alta eficiencia en la gestión y el cumplimiento puntual de los términos establecidos para cada solicitud.</a:t>
            </a:r>
            <a:endParaRPr lang="es-MX"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3" name="Google Shape;233;p13"/>
          <p:cNvSpPr txBox="1"/>
          <p:nvPr/>
        </p:nvSpPr>
        <p:spPr>
          <a:xfrm>
            <a:off x="7113591" y="4948089"/>
            <a:ext cx="2013966"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600" b="0" i="0" u="none" strike="noStrike" cap="none">
                <a:solidFill>
                  <a:srgbClr val="000000"/>
                </a:solidFill>
                <a:latin typeface="Arial" panose="020B0604020202020204"/>
                <a:ea typeface="Arial" panose="020B0604020202020204"/>
                <a:cs typeface="Arial" panose="020B0604020202020204"/>
                <a:sym typeface="Arial" panose="020B0604020202020204"/>
              </a:rPr>
              <a:t>Fuente: Plataforma Tecnológica Orfeo -  (abril-junio)</a:t>
            </a:r>
            <a:endParaRPr sz="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aphicFrame>
        <p:nvGraphicFramePr>
          <p:cNvPr id="234" name="Google Shape;234;p13"/>
          <p:cNvGraphicFramePr/>
          <p:nvPr/>
        </p:nvGraphicFramePr>
        <p:xfrm>
          <a:off x="3799677" y="591417"/>
          <a:ext cx="4210150" cy="3984100"/>
        </p:xfrm>
        <a:graphic>
          <a:graphicData uri="http://schemas.openxmlformats.org/drawingml/2006/table">
            <a:tbl>
              <a:tblPr>
                <a:noFill/>
                <a:tableStyleId>{CEE8E5F4-13F0-456F-AA2F-15A49AF3905E}</a:tableStyleId>
              </a:tblPr>
              <a:tblGrid>
                <a:gridCol w="2575150"/>
                <a:gridCol w="817500"/>
                <a:gridCol w="817500"/>
              </a:tblGrid>
              <a:tr h="456325">
                <a:tc>
                  <a:txBody>
                    <a:bodyPr/>
                    <a:lstStyle/>
                    <a:p>
                      <a:pPr marL="0" marR="0" lvl="0" indent="0" algn="l" rtl="0">
                        <a:lnSpc>
                          <a:spcPct val="100000"/>
                        </a:lnSpc>
                        <a:spcBef>
                          <a:spcPts val="0"/>
                        </a:spcBef>
                        <a:spcAft>
                          <a:spcPts val="0"/>
                        </a:spcAft>
                        <a:buNone/>
                      </a:pPr>
                      <a:r>
                        <a:rPr lang="es-MX" sz="600" b="1" u="none" strike="noStrike" cap="none">
                          <a:solidFill>
                            <a:srgbClr val="333333"/>
                          </a:solidFill>
                          <a:latin typeface="Arial" panose="020B0604020202020204"/>
                          <a:ea typeface="Arial" panose="020B0604020202020204"/>
                          <a:cs typeface="Arial" panose="020B0604020202020204"/>
                          <a:sym typeface="Arial" panose="020B0604020202020204"/>
                        </a:rPr>
                        <a:t>Dependencia</a:t>
                      </a:r>
                      <a:endParaRPr lang="es-MX" sz="600" b="1"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nchor="b">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1" u="none" strike="noStrike" cap="none">
                          <a:solidFill>
                            <a:srgbClr val="333333"/>
                          </a:solidFill>
                          <a:latin typeface="Arial" panose="020B0604020202020204"/>
                          <a:ea typeface="Arial" panose="020B0604020202020204"/>
                          <a:cs typeface="Arial" panose="020B0604020202020204"/>
                          <a:sym typeface="Arial" panose="020B0604020202020204"/>
                        </a:rPr>
                        <a:t>Solicitudes recibidas</a:t>
                      </a:r>
                      <a:endParaRPr lang="es-MX" sz="600" b="1"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1" u="none" strike="noStrike" cap="none">
                          <a:solidFill>
                            <a:srgbClr val="333333"/>
                          </a:solidFill>
                          <a:latin typeface="Arial" panose="020B0604020202020204"/>
                          <a:ea typeface="Arial" panose="020B0604020202020204"/>
                          <a:cs typeface="Arial" panose="020B0604020202020204"/>
                          <a:sym typeface="Arial" panose="020B0604020202020204"/>
                        </a:rPr>
                        <a:t>Promedio tiempo de respuesta (días)</a:t>
                      </a:r>
                      <a:endParaRPr lang="es-MX" sz="600" b="1"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nchor="b">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SIN ASIGNACION</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5"/>
                        </a:rPr>
                        <a:t>367</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9900"/>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13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GESTION COMERCIAL</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6"/>
                        </a:rPr>
                        <a:t>4</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13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GERENCIA</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7"/>
                        </a:rPr>
                        <a:t>20</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10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DIRECCION TECNOLOGIAS CONVERGENTES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8"/>
                        </a:rPr>
                        <a:t>2</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15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COORDINACION DE COMUNICACIONES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9"/>
                        </a:rPr>
                        <a:t>3</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10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COORDINACION INGENIERIA DE RED</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10"/>
                        </a:rPr>
                        <a:t>8</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11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OFICINA ASESORA JURIDICA</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11"/>
                        </a:rPr>
                        <a:t>9</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11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COORDINACION DE GESTION JURIDICA</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12"/>
                        </a:rPr>
                        <a:t>5</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17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24042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COORDINACION DE PROCESOS DE SELECCION Y CONTRATACION</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13"/>
                        </a:rPr>
                        <a:t>1</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6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COORDINACION DE PLANEACION</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14"/>
                        </a:rPr>
                        <a:t>1</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N/D</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SUBGERENCIA DE TELEVISION</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15"/>
                        </a:rPr>
                        <a:t>68</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15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CANAL SEÑAL COLOMBIA</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16"/>
                        </a:rPr>
                        <a:t>70</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9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SUBGERENCIA DE SOPORTE CORPORATIVO</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17"/>
                        </a:rPr>
                        <a:t>12</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15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COORDINACION DE CONTABILIDAD</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18"/>
                        </a:rPr>
                        <a:t>2</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18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COORDINACION DE GESTION TALENTO HUMANO</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19"/>
                        </a:rPr>
                        <a:t>5</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7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COORDINACIÓN GESTIÓN ADMINISTRATIVA</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20"/>
                        </a:rPr>
                        <a:t>2</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5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24042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COORDINACION DE TECNOLOGIAS DE LA INFORMACION</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21"/>
                        </a:rPr>
                        <a:t>1</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13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COORDINACION EMISION DE RADIO</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22"/>
                        </a:rPr>
                        <a:t>5</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16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RADIO NACIONAL - PRODUCCION RADIO</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23"/>
                        </a:rPr>
                        <a:t>6</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8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RADIO NACIONAL</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24"/>
                        </a:rPr>
                        <a:t>9</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14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RADIO NACIONAL - INFORMACION</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25"/>
                        </a:rPr>
                        <a:t>1</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14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RADIO NACIONAL - MUSICAL Y CULTURAL</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26"/>
                        </a:rPr>
                        <a:t>8</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11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SEÑAL MEMORIA</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27"/>
                        </a:rPr>
                        <a:t>34</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10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GESTIÓN DOCUMENTAL</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28"/>
                        </a:rPr>
                        <a:t>1</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D966"/>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30 días</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B6D7A8"/>
                    </a:solidFill>
                  </a:tcPr>
                </a:tc>
              </a:tr>
              <a:tr h="132475">
                <a:tc>
                  <a:txBody>
                    <a:bodyPr/>
                    <a:lstStyle/>
                    <a:p>
                      <a:pPr marL="0" marR="0" lvl="0" indent="0" algn="l"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COORDINACIÓN DE RELACIÓN CON EL CIUDADANO</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19050"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s-MX" sz="600" b="0" u="sng" strike="noStrike" cap="none">
                          <a:solidFill>
                            <a:srgbClr val="1155CC"/>
                          </a:solidFill>
                          <a:latin typeface="Arial" panose="020B0604020202020204"/>
                          <a:ea typeface="Arial" panose="020B0604020202020204"/>
                          <a:cs typeface="Arial" panose="020B0604020202020204"/>
                          <a:sym typeface="Arial" panose="020B0604020202020204"/>
                          <a:hlinkClick r:id="rId29"/>
                        </a:rPr>
                        <a:t>18</a:t>
                      </a:r>
                      <a:endParaRPr sz="600" b="0" u="sng" strike="noStrike" cap="none">
                        <a:solidFill>
                          <a:srgbClr val="1155CC"/>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000000"/>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None/>
                      </a:pPr>
                      <a:r>
                        <a:rPr lang="es-MX" sz="600" b="0" u="none" strike="noStrike" cap="none">
                          <a:solidFill>
                            <a:srgbClr val="333333"/>
                          </a:solidFill>
                          <a:latin typeface="Arial" panose="020B0604020202020204"/>
                          <a:ea typeface="Arial" panose="020B0604020202020204"/>
                          <a:cs typeface="Arial" panose="020B0604020202020204"/>
                          <a:sym typeface="Arial" panose="020B0604020202020204"/>
                        </a:rPr>
                        <a:t>4 día</a:t>
                      </a:r>
                      <a:endParaRPr lang="es-MX" sz="600" b="0" u="none" strike="noStrike" cap="none">
                        <a:solidFill>
                          <a:srgbClr val="333333"/>
                        </a:solidFill>
                        <a:latin typeface="Arial" panose="020B0604020202020204"/>
                        <a:ea typeface="Arial" panose="020B0604020202020204"/>
                        <a:cs typeface="Arial" panose="020B0604020202020204"/>
                        <a:sym typeface="Arial" panose="020B0604020202020204"/>
                      </a:endParaRPr>
                    </a:p>
                  </a:txBody>
                  <a:tcPr marL="15775" marR="15775" marT="10525" marB="10525">
                    <a:lnL w="9525" cap="flat" cmpd="sng">
                      <a:solidFill>
                        <a:srgbClr val="CCCCCC"/>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19050" cap="flat" cmpd="sng">
                      <a:solidFill>
                        <a:srgbClr val="000000"/>
                      </a:solidFill>
                      <a:prstDash val="solid"/>
                      <a:round/>
                      <a:headEnd type="none" w="sm" len="sm"/>
                      <a:tailEnd type="none" w="sm" len="sm"/>
                    </a:lnB>
                    <a:solidFill>
                      <a:srgbClr val="B6D7A8"/>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38" name="Shape 238"/>
        <p:cNvGrpSpPr/>
        <p:nvPr/>
      </p:nvGrpSpPr>
      <p:grpSpPr>
        <a:xfrm>
          <a:off x="0" y="0"/>
          <a:ext cx="0" cy="0"/>
          <a:chOff x="0" y="0"/>
          <a:chExt cx="0" cy="0"/>
        </a:xfrm>
      </p:grpSpPr>
      <p:pic>
        <p:nvPicPr>
          <p:cNvPr id="239" name="Google Shape;239;p14"/>
          <p:cNvPicPr preferRelativeResize="0"/>
          <p:nvPr/>
        </p:nvPicPr>
        <p:blipFill rotWithShape="1">
          <a:blip r:embed="rId1"/>
          <a:srcRect/>
          <a:stretch>
            <a:fillRect/>
          </a:stretch>
        </p:blipFill>
        <p:spPr>
          <a:xfrm>
            <a:off x="3697" y="0"/>
            <a:ext cx="9136607"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0" name="Shape 60"/>
        <p:cNvGrpSpPr/>
        <p:nvPr/>
      </p:nvGrpSpPr>
      <p:grpSpPr>
        <a:xfrm>
          <a:off x="0" y="0"/>
          <a:ext cx="0" cy="0"/>
          <a:chOff x="0" y="0"/>
          <a:chExt cx="0" cy="0"/>
        </a:xfrm>
      </p:grpSpPr>
      <p:pic>
        <p:nvPicPr>
          <p:cNvPr id="61" name="Google Shape;61;p2"/>
          <p:cNvPicPr preferRelativeResize="0"/>
          <p:nvPr/>
        </p:nvPicPr>
        <p:blipFill rotWithShape="1">
          <a:blip r:embed="rId1"/>
          <a:srcRect/>
          <a:stretch>
            <a:fillRect/>
          </a:stretch>
        </p:blipFill>
        <p:spPr>
          <a:xfrm>
            <a:off x="4346925" y="0"/>
            <a:ext cx="4797076" cy="2998175"/>
          </a:xfrm>
          <a:prstGeom prst="rect">
            <a:avLst/>
          </a:prstGeom>
          <a:noFill/>
          <a:ln>
            <a:noFill/>
          </a:ln>
        </p:spPr>
      </p:pic>
      <p:pic>
        <p:nvPicPr>
          <p:cNvPr id="62" name="Google Shape;62;p2"/>
          <p:cNvPicPr preferRelativeResize="0"/>
          <p:nvPr/>
        </p:nvPicPr>
        <p:blipFill rotWithShape="1">
          <a:blip r:embed="rId2"/>
          <a:srcRect/>
          <a:stretch>
            <a:fillRect/>
          </a:stretch>
        </p:blipFill>
        <p:spPr>
          <a:xfrm>
            <a:off x="4229" y="0"/>
            <a:ext cx="9135542" cy="5143501"/>
          </a:xfrm>
          <a:prstGeom prst="rect">
            <a:avLst/>
          </a:prstGeom>
          <a:noFill/>
          <a:ln>
            <a:noFill/>
          </a:ln>
        </p:spPr>
      </p:pic>
      <p:pic>
        <p:nvPicPr>
          <p:cNvPr id="63" name="Google Shape;63;p2"/>
          <p:cNvPicPr preferRelativeResize="0"/>
          <p:nvPr/>
        </p:nvPicPr>
        <p:blipFill rotWithShape="1">
          <a:blip r:embed="rId3"/>
          <a:srcRect/>
          <a:stretch>
            <a:fillRect/>
          </a:stretch>
        </p:blipFill>
        <p:spPr>
          <a:xfrm>
            <a:off x="7815150" y="4619625"/>
            <a:ext cx="1052625" cy="353980"/>
          </a:xfrm>
          <a:prstGeom prst="rect">
            <a:avLst/>
          </a:prstGeom>
          <a:noFill/>
          <a:ln>
            <a:noFill/>
          </a:ln>
        </p:spPr>
      </p:pic>
      <p:sp>
        <p:nvSpPr>
          <p:cNvPr id="64" name="Google Shape;64;p2"/>
          <p:cNvSpPr txBox="1"/>
          <p:nvPr/>
        </p:nvSpPr>
        <p:spPr>
          <a:xfrm>
            <a:off x="158496" y="2033156"/>
            <a:ext cx="7189304" cy="107718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panose="020B0604020202020204"/>
              <a:buNone/>
            </a:pPr>
            <a:r>
              <a:rPr lang="es-MX" sz="2800" b="1" i="0" u="none" strike="noStrike" cap="none">
                <a:solidFill>
                  <a:srgbClr val="2A3E56"/>
                </a:solidFill>
                <a:latin typeface="Arial" panose="020B0604020202020204"/>
                <a:ea typeface="Arial" panose="020B0604020202020204"/>
                <a:cs typeface="Arial" panose="020B0604020202020204"/>
                <a:sym typeface="Arial" panose="020B0604020202020204"/>
              </a:rPr>
              <a:t>Informe III Trimestre 2024</a:t>
            </a:r>
            <a:endParaRPr lang="es-MX" sz="2800" b="1" i="0" u="none" strike="noStrike" cap="none">
              <a:solidFill>
                <a:srgbClr val="2A3E56"/>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800"/>
              <a:buFont typeface="Arial" panose="020B0604020202020204"/>
              <a:buNone/>
            </a:pPr>
            <a:r>
              <a:rPr lang="es-MX" sz="2800" b="1" i="0" u="none" strike="noStrike" cap="none">
                <a:solidFill>
                  <a:srgbClr val="2A3E56"/>
                </a:solidFill>
                <a:latin typeface="Arial" panose="020B0604020202020204"/>
                <a:ea typeface="Arial" panose="020B0604020202020204"/>
                <a:cs typeface="Arial" panose="020B0604020202020204"/>
                <a:sym typeface="Arial" panose="020B0604020202020204"/>
              </a:rPr>
              <a:t>Gestión de Peticiones (PQRSD) </a:t>
            </a:r>
            <a:endParaRPr lang="es-MX" sz="2800" b="1" i="0" u="none" strike="noStrike" cap="none">
              <a:solidFill>
                <a:srgbClr val="2A3E56"/>
              </a:solidFill>
              <a:latin typeface="Arial" panose="020B0604020202020204"/>
              <a:ea typeface="Arial" panose="020B0604020202020204"/>
              <a:cs typeface="Arial" panose="020B0604020202020204"/>
              <a:sym typeface="Arial" panose="020B0604020202020204"/>
            </a:endParaRPr>
          </a:p>
        </p:txBody>
      </p:sp>
      <p:sp>
        <p:nvSpPr>
          <p:cNvPr id="65" name="Google Shape;65;p2"/>
          <p:cNvSpPr txBox="1"/>
          <p:nvPr/>
        </p:nvSpPr>
        <p:spPr>
          <a:xfrm>
            <a:off x="402337" y="3411388"/>
            <a:ext cx="8148446" cy="4770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es-MX" sz="1800" b="1" i="0" u="none" strike="noStrike" cap="none">
                <a:solidFill>
                  <a:srgbClr val="2A3E56"/>
                </a:solidFill>
                <a:latin typeface="Arial" panose="020B0604020202020204"/>
                <a:ea typeface="Arial" panose="020B0604020202020204"/>
                <a:cs typeface="Arial" panose="020B0604020202020204"/>
                <a:sym typeface="Arial" panose="020B0604020202020204"/>
              </a:rPr>
              <a:t>Coordinación de Relación con el Ciudadano y las Audiencias</a:t>
            </a:r>
            <a:endParaRPr sz="1800" b="1" i="0" u="none" strike="noStrike" cap="none">
              <a:solidFill>
                <a:srgbClr val="2A3E56"/>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9" name="Shape 69"/>
        <p:cNvGrpSpPr/>
        <p:nvPr/>
      </p:nvGrpSpPr>
      <p:grpSpPr>
        <a:xfrm>
          <a:off x="0" y="0"/>
          <a:ext cx="0" cy="0"/>
          <a:chOff x="0" y="0"/>
          <a:chExt cx="0" cy="0"/>
        </a:xfrm>
      </p:grpSpPr>
      <p:pic>
        <p:nvPicPr>
          <p:cNvPr id="70" name="Google Shape;70;p3"/>
          <p:cNvPicPr preferRelativeResize="0"/>
          <p:nvPr/>
        </p:nvPicPr>
        <p:blipFill rotWithShape="1">
          <a:blip r:embed="rId1"/>
          <a:srcRect/>
          <a:stretch>
            <a:fillRect/>
          </a:stretch>
        </p:blipFill>
        <p:spPr>
          <a:xfrm>
            <a:off x="0" y="4752677"/>
            <a:ext cx="1341776" cy="390825"/>
          </a:xfrm>
          <a:prstGeom prst="rect">
            <a:avLst/>
          </a:prstGeom>
          <a:noFill/>
          <a:ln>
            <a:noFill/>
          </a:ln>
        </p:spPr>
      </p:pic>
      <p:pic>
        <p:nvPicPr>
          <p:cNvPr id="71" name="Google Shape;71;p3"/>
          <p:cNvPicPr preferRelativeResize="0"/>
          <p:nvPr/>
        </p:nvPicPr>
        <p:blipFill rotWithShape="1">
          <a:blip r:embed="rId2"/>
          <a:srcRect/>
          <a:stretch>
            <a:fillRect/>
          </a:stretch>
        </p:blipFill>
        <p:spPr>
          <a:xfrm>
            <a:off x="8120574" y="1"/>
            <a:ext cx="1023426" cy="483350"/>
          </a:xfrm>
          <a:prstGeom prst="rect">
            <a:avLst/>
          </a:prstGeom>
          <a:noFill/>
          <a:ln>
            <a:noFill/>
          </a:ln>
        </p:spPr>
      </p:pic>
      <p:pic>
        <p:nvPicPr>
          <p:cNvPr id="72" name="Google Shape;72;p3"/>
          <p:cNvPicPr preferRelativeResize="0"/>
          <p:nvPr/>
        </p:nvPicPr>
        <p:blipFill rotWithShape="1">
          <a:blip r:embed="rId3"/>
          <a:srcRect/>
          <a:stretch>
            <a:fillRect/>
          </a:stretch>
        </p:blipFill>
        <p:spPr>
          <a:xfrm>
            <a:off x="7815150" y="4619625"/>
            <a:ext cx="1052625" cy="353980"/>
          </a:xfrm>
          <a:prstGeom prst="rect">
            <a:avLst/>
          </a:prstGeom>
          <a:noFill/>
          <a:ln>
            <a:noFill/>
          </a:ln>
        </p:spPr>
      </p:pic>
      <p:pic>
        <p:nvPicPr>
          <p:cNvPr id="73" name="Google Shape;73;p3"/>
          <p:cNvPicPr preferRelativeResize="0"/>
          <p:nvPr/>
        </p:nvPicPr>
        <p:blipFill rotWithShape="1">
          <a:blip r:embed="rId4"/>
          <a:srcRect/>
          <a:stretch>
            <a:fillRect/>
          </a:stretch>
        </p:blipFill>
        <p:spPr>
          <a:xfrm>
            <a:off x="240050" y="245175"/>
            <a:ext cx="64750" cy="898650"/>
          </a:xfrm>
          <a:prstGeom prst="rect">
            <a:avLst/>
          </a:prstGeom>
          <a:noFill/>
          <a:ln>
            <a:noFill/>
          </a:ln>
        </p:spPr>
      </p:pic>
      <p:sp>
        <p:nvSpPr>
          <p:cNvPr id="74" name="Google Shape;74;p3"/>
          <p:cNvSpPr txBox="1"/>
          <p:nvPr/>
        </p:nvSpPr>
        <p:spPr>
          <a:xfrm>
            <a:off x="560571" y="374309"/>
            <a:ext cx="4309200"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rPr>
              <a:t>Informe PQRSD III Trimestre 2024</a:t>
            </a:r>
            <a:endParaRPr sz="2000" b="1" i="0" u="none" strike="noStrike" cap="none">
              <a:solidFill>
                <a:srgbClr val="2A3E56"/>
              </a:solidFill>
              <a:latin typeface="Arial" panose="020B0604020202020204"/>
              <a:ea typeface="Arial" panose="020B0604020202020204"/>
              <a:cs typeface="Arial" panose="020B0604020202020204"/>
              <a:sym typeface="Arial" panose="020B0604020202020204"/>
            </a:endParaRPr>
          </a:p>
        </p:txBody>
      </p:sp>
      <p:sp>
        <p:nvSpPr>
          <p:cNvPr id="75" name="Google Shape;75;p3"/>
          <p:cNvSpPr txBox="1"/>
          <p:nvPr/>
        </p:nvSpPr>
        <p:spPr>
          <a:xfrm>
            <a:off x="526934" y="1287359"/>
            <a:ext cx="3776230" cy="1107965"/>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El presente documento corresponde al informe de peticiones, quejas, reclamos y denuncias (PQRSD), recibidas y atendidas en RTVC por las diferentes dependencias y áreas funcionales, durante el tercer trimestre del 2024, a través de los diferentes canales dispuestos por la Entidad para la atención a la ciudadanía. </a:t>
            </a: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6" name="Google Shape;76;p3"/>
          <p:cNvSpPr txBox="1"/>
          <p:nvPr/>
        </p:nvSpPr>
        <p:spPr>
          <a:xfrm>
            <a:off x="526934" y="2524316"/>
            <a:ext cx="3776229" cy="954077"/>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En el informe se indican los canales de atención dispuestos por la Entidad, el número total de PQRSD recibidas, la tipología de las solicitudes, se detalla el canal de recepción, las dependencias asignadas, los tiempos promedios de respuesta y solicitudes trasladas a otras entidades por competencia</a:t>
            </a:r>
            <a:r>
              <a:rPr lang="es-MX" sz="1000" b="0" i="0" u="none" strike="noStrike" cap="none">
                <a:solidFill>
                  <a:schemeClr val="accent3"/>
                </a:solidFill>
                <a:latin typeface="Arial" panose="020B0604020202020204"/>
                <a:ea typeface="Arial" panose="020B0604020202020204"/>
                <a:cs typeface="Arial" panose="020B0604020202020204"/>
                <a:sym typeface="Arial" panose="020B0604020202020204"/>
              </a:rPr>
              <a:t>.</a:t>
            </a:r>
            <a:endParaRPr sz="1000" b="0" i="0" u="none" strike="noStrike" cap="none">
              <a:solidFill>
                <a:schemeClr val="accent3"/>
              </a:solidFill>
              <a:latin typeface="Arial" panose="020B0604020202020204"/>
              <a:ea typeface="Arial" panose="020B0604020202020204"/>
              <a:cs typeface="Arial" panose="020B0604020202020204"/>
              <a:sym typeface="Arial" panose="020B0604020202020204"/>
            </a:endParaRPr>
          </a:p>
        </p:txBody>
      </p:sp>
      <p:grpSp>
        <p:nvGrpSpPr>
          <p:cNvPr id="77" name="Google Shape;77;p3"/>
          <p:cNvGrpSpPr/>
          <p:nvPr/>
        </p:nvGrpSpPr>
        <p:grpSpPr>
          <a:xfrm>
            <a:off x="5283200" y="320686"/>
            <a:ext cx="2772719" cy="4407259"/>
            <a:chOff x="5765009" y="483775"/>
            <a:chExt cx="1641848" cy="3889493"/>
          </a:xfrm>
        </p:grpSpPr>
        <p:sp>
          <p:nvSpPr>
            <p:cNvPr id="78" name="Google Shape;78;p3"/>
            <p:cNvSpPr/>
            <p:nvPr/>
          </p:nvSpPr>
          <p:spPr>
            <a:xfrm>
              <a:off x="6307640" y="483775"/>
              <a:ext cx="556586" cy="556577"/>
            </a:xfrm>
            <a:prstGeom prst="donut">
              <a:avLst>
                <a:gd name="adj" fmla="val 11010"/>
              </a:avLst>
            </a:prstGeom>
            <a:gradFill>
              <a:gsLst>
                <a:gs pos="0">
                  <a:srgbClr val="BDD5E1"/>
                </a:gs>
                <a:gs pos="35000">
                  <a:srgbClr val="D2E1E7"/>
                </a:gs>
                <a:gs pos="100000">
                  <a:srgbClr val="ECF3F6"/>
                </a:gs>
              </a:gsLst>
              <a:lin ang="16200000" scaled="0"/>
            </a:gradFill>
            <a:ln w="9525" cap="flat" cmpd="sng">
              <a:solidFill>
                <a:srgbClr val="748C9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9" name="Google Shape;79;p3" descr="Antena parabólica con relleno sólido"/>
            <p:cNvSpPr/>
            <p:nvPr/>
          </p:nvSpPr>
          <p:spPr>
            <a:xfrm>
              <a:off x="5765009" y="503255"/>
              <a:ext cx="684486" cy="517608"/>
            </a:xfrm>
            <a:prstGeom prst="rect">
              <a:avLst/>
            </a:prstGeom>
            <a:blipFill rotWithShape="1">
              <a:blip r:embed="rId5"/>
              <a:stretch>
                <a:fillRect/>
              </a:stretch>
            </a:blipFill>
            <a:ln w="9525" cap="flat" cmpd="sng">
              <a:solidFill>
                <a:srgbClr val="F9F9F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80" name="Google Shape;80;p3"/>
            <p:cNvSpPr/>
            <p:nvPr/>
          </p:nvSpPr>
          <p:spPr>
            <a:xfrm>
              <a:off x="6368881" y="545015"/>
              <a:ext cx="434104" cy="434097"/>
            </a:xfrm>
            <a:custGeom>
              <a:avLst/>
              <a:gdLst/>
              <a:ahLst/>
              <a:cxnLst/>
              <a:rect l="l" t="t" r="r" b="b"/>
              <a:pathLst>
                <a:path w="434104" h="434097" extrusionOk="0">
                  <a:moveTo>
                    <a:pt x="0" y="217049"/>
                  </a:moveTo>
                  <a:cubicBezTo>
                    <a:pt x="0" y="97176"/>
                    <a:pt x="97177" y="0"/>
                    <a:pt x="217052" y="0"/>
                  </a:cubicBezTo>
                  <a:cubicBezTo>
                    <a:pt x="336927" y="0"/>
                    <a:pt x="434104" y="97176"/>
                    <a:pt x="434104" y="217049"/>
                  </a:cubicBezTo>
                  <a:cubicBezTo>
                    <a:pt x="434104" y="336922"/>
                    <a:pt x="336927" y="434098"/>
                    <a:pt x="217052" y="434098"/>
                  </a:cubicBezTo>
                  <a:cubicBezTo>
                    <a:pt x="97177" y="434098"/>
                    <a:pt x="0" y="336922"/>
                    <a:pt x="0" y="217049"/>
                  </a:cubicBezTo>
                  <a:close/>
                </a:path>
              </a:pathLst>
            </a:custGeom>
            <a:solidFill>
              <a:srgbClr val="D5DBDD">
                <a:alpha val="89803"/>
              </a:srgbClr>
            </a:solidFill>
            <a:ln w="9525" cap="flat" cmpd="sng">
              <a:solidFill>
                <a:srgbClr val="CFD5D7">
                  <a:alpha val="89803"/>
                </a:srgbClr>
              </a:solidFill>
              <a:prstDash val="solid"/>
              <a:round/>
              <a:headEnd type="none" w="sm" len="sm"/>
              <a:tailEnd type="none" w="sm" len="sm"/>
            </a:ln>
          </p:spPr>
          <p:txBody>
            <a:bodyPr spcFirstLastPara="1" wrap="square" lIns="63550" tIns="63550" rIns="63550" bIns="63550" anchor="ctr" anchorCtr="0">
              <a:noAutofit/>
            </a:bodyPr>
            <a:lstStyle/>
            <a:p>
              <a:pPr marL="0" marR="0" lvl="0" indent="0" algn="l" rtl="0">
                <a:lnSpc>
                  <a:spcPct val="90000"/>
                </a:lnSpc>
                <a:spcBef>
                  <a:spcPts val="0"/>
                </a:spcBef>
                <a:spcAft>
                  <a:spcPts val="0"/>
                </a:spcAft>
                <a:buClr>
                  <a:srgbClr val="000000"/>
                </a:buClr>
                <a:buSzPts val="700"/>
                <a:buFont typeface="Arial" panose="020B0604020202020204"/>
                <a:buNone/>
              </a:pPr>
              <a:r>
                <a:rPr lang="es-MX" sz="700" b="1" i="0" u="none" strike="noStrike" cap="none">
                  <a:solidFill>
                    <a:schemeClr val="dk1"/>
                  </a:solidFill>
                  <a:latin typeface="Arial" panose="020B0604020202020204"/>
                  <a:ea typeface="Arial" panose="020B0604020202020204"/>
                  <a:cs typeface="Arial" panose="020B0604020202020204"/>
                  <a:sym typeface="Arial" panose="020B0604020202020204"/>
                </a:rPr>
                <a:t>1. Canales de </a:t>
              </a:r>
              <a:r>
                <a:rPr lang="es-MX" sz="700" b="1" i="0" u="none" strike="noStrike" cap="none">
                  <a:solidFill>
                    <a:schemeClr val="dk1"/>
                  </a:solidFill>
                  <a:latin typeface="Arial" panose="020B0604020202020204"/>
                  <a:ea typeface="Arial" panose="020B0604020202020204"/>
                  <a:cs typeface="Arial" panose="020B0604020202020204"/>
                  <a:sym typeface="Arial" panose="020B0604020202020204"/>
                </a:rPr>
                <a:t>comunicación</a:t>
              </a:r>
              <a:endParaRPr sz="7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1" name="Google Shape;81;p3"/>
            <p:cNvSpPr/>
            <p:nvPr/>
          </p:nvSpPr>
          <p:spPr>
            <a:xfrm>
              <a:off x="6530603" y="1123348"/>
              <a:ext cx="110660" cy="110660"/>
            </a:xfrm>
            <a:prstGeom prst="flowChartConnector">
              <a:avLst/>
            </a:prstGeom>
            <a:gradFill>
              <a:gsLst>
                <a:gs pos="0">
                  <a:srgbClr val="B5EBEA"/>
                </a:gs>
                <a:gs pos="35000">
                  <a:srgbClr val="C9F1EE"/>
                </a:gs>
                <a:gs pos="100000">
                  <a:srgbClr val="EBF9F9"/>
                </a:gs>
              </a:gsLst>
              <a:lin ang="16200000" scaled="0"/>
            </a:gradFill>
            <a:ln w="9525" cap="flat" cmpd="sng">
              <a:solidFill>
                <a:srgbClr val="69A6A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2" name="Google Shape;82;p3"/>
            <p:cNvSpPr/>
            <p:nvPr/>
          </p:nvSpPr>
          <p:spPr>
            <a:xfrm>
              <a:off x="6307640" y="1317004"/>
              <a:ext cx="556586" cy="556577"/>
            </a:xfrm>
            <a:prstGeom prst="donut">
              <a:avLst>
                <a:gd name="adj" fmla="val 11010"/>
              </a:avLst>
            </a:prstGeom>
            <a:gradFill>
              <a:gsLst>
                <a:gs pos="0">
                  <a:srgbClr val="ABF8D5"/>
                </a:gs>
                <a:gs pos="35000">
                  <a:srgbClr val="C5F8E3"/>
                </a:gs>
                <a:gs pos="100000">
                  <a:srgbClr val="E6FEF4"/>
                </a:gs>
              </a:gsLst>
              <a:lin ang="16200000" scaled="0"/>
            </a:gradFill>
            <a:ln w="9525" cap="flat" cmpd="sng">
              <a:solidFill>
                <a:srgbClr val="61B39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3" name="Google Shape;83;p3" descr="Portapapeles comprobado con relleno sólido"/>
            <p:cNvSpPr/>
            <p:nvPr/>
          </p:nvSpPr>
          <p:spPr>
            <a:xfrm>
              <a:off x="6722371" y="1336484"/>
              <a:ext cx="684486" cy="517608"/>
            </a:xfrm>
            <a:prstGeom prst="rect">
              <a:avLst/>
            </a:prstGeom>
            <a:blipFill rotWithShape="1">
              <a:blip r:embed="rId6"/>
              <a:stretch>
                <a:fillRect/>
              </a:stretch>
            </a:blipFill>
            <a:ln w="9525" cap="flat" cmpd="sng">
              <a:solidFill>
                <a:srgbClr val="F9F9F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84" name="Google Shape;84;p3"/>
            <p:cNvSpPr/>
            <p:nvPr/>
          </p:nvSpPr>
          <p:spPr>
            <a:xfrm>
              <a:off x="6368881" y="1378244"/>
              <a:ext cx="434104" cy="434097"/>
            </a:xfrm>
            <a:custGeom>
              <a:avLst/>
              <a:gdLst/>
              <a:ahLst/>
              <a:cxnLst/>
              <a:rect l="l" t="t" r="r" b="b"/>
              <a:pathLst>
                <a:path w="434104" h="434097" extrusionOk="0">
                  <a:moveTo>
                    <a:pt x="0" y="217049"/>
                  </a:moveTo>
                  <a:cubicBezTo>
                    <a:pt x="0" y="97176"/>
                    <a:pt x="97177" y="0"/>
                    <a:pt x="217052" y="0"/>
                  </a:cubicBezTo>
                  <a:cubicBezTo>
                    <a:pt x="336927" y="0"/>
                    <a:pt x="434104" y="97176"/>
                    <a:pt x="434104" y="217049"/>
                  </a:cubicBezTo>
                  <a:cubicBezTo>
                    <a:pt x="434104" y="336922"/>
                    <a:pt x="336927" y="434098"/>
                    <a:pt x="217052" y="434098"/>
                  </a:cubicBezTo>
                  <a:cubicBezTo>
                    <a:pt x="97177" y="434098"/>
                    <a:pt x="0" y="336922"/>
                    <a:pt x="0" y="217049"/>
                  </a:cubicBezTo>
                  <a:close/>
                </a:path>
              </a:pathLst>
            </a:custGeom>
            <a:solidFill>
              <a:srgbClr val="D0E7DE">
                <a:alpha val="89803"/>
              </a:srgbClr>
            </a:solidFill>
            <a:ln w="9525" cap="flat" cmpd="sng">
              <a:solidFill>
                <a:srgbClr val="CAE1D8">
                  <a:alpha val="89803"/>
                </a:srgbClr>
              </a:solidFill>
              <a:prstDash val="solid"/>
              <a:round/>
              <a:headEnd type="none" w="sm" len="sm"/>
              <a:tailEnd type="none" w="sm" len="sm"/>
            </a:ln>
          </p:spPr>
          <p:txBody>
            <a:bodyPr spcFirstLastPara="1" wrap="square" lIns="63550" tIns="63550" rIns="63550" bIns="63550" anchor="ctr" anchorCtr="0">
              <a:noAutofit/>
            </a:bodyPr>
            <a:lstStyle/>
            <a:p>
              <a:pPr marL="0" marR="0" lvl="0" indent="0" algn="ctr" rtl="0">
                <a:lnSpc>
                  <a:spcPct val="90000"/>
                </a:lnSpc>
                <a:spcBef>
                  <a:spcPts val="0"/>
                </a:spcBef>
                <a:spcAft>
                  <a:spcPts val="0"/>
                </a:spcAft>
                <a:buClr>
                  <a:srgbClr val="000000"/>
                </a:buClr>
                <a:buSzPts val="700"/>
                <a:buFont typeface="Arial" panose="020B0604020202020204"/>
                <a:buNone/>
              </a:pPr>
              <a:r>
                <a:rPr lang="es-MX" sz="700" b="1" i="0" u="none" strike="noStrike" cap="none">
                  <a:solidFill>
                    <a:schemeClr val="dk1"/>
                  </a:solidFill>
                  <a:latin typeface="Arial" panose="020B0604020202020204"/>
                  <a:ea typeface="Arial" panose="020B0604020202020204"/>
                  <a:cs typeface="Arial" panose="020B0604020202020204"/>
                  <a:sym typeface="Arial" panose="020B0604020202020204"/>
                </a:rPr>
                <a:t>2. Tipología de solicitudes</a:t>
              </a:r>
              <a:endParaRPr sz="7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 name="Google Shape;85;p3"/>
            <p:cNvSpPr/>
            <p:nvPr/>
          </p:nvSpPr>
          <p:spPr>
            <a:xfrm>
              <a:off x="6530603" y="1956577"/>
              <a:ext cx="110660" cy="110660"/>
            </a:xfrm>
            <a:prstGeom prst="flowChartConnector">
              <a:avLst/>
            </a:prstGeom>
            <a:gradFill>
              <a:gsLst>
                <a:gs pos="0">
                  <a:srgbClr val="A1FFB7"/>
                </a:gs>
                <a:gs pos="35000">
                  <a:srgbClr val="BEFFCA"/>
                </a:gs>
                <a:gs pos="100000">
                  <a:srgbClr val="E5FFEC"/>
                </a:gs>
              </a:gsLst>
              <a:lin ang="16200000" scaled="0"/>
            </a:gradFill>
            <a:ln w="9525" cap="flat" cmpd="sng">
              <a:solidFill>
                <a:srgbClr val="57C27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 name="Google Shape;86;p3"/>
            <p:cNvSpPr/>
            <p:nvPr/>
          </p:nvSpPr>
          <p:spPr>
            <a:xfrm>
              <a:off x="6307640" y="2150233"/>
              <a:ext cx="556586" cy="556577"/>
            </a:xfrm>
            <a:prstGeom prst="donut">
              <a:avLst>
                <a:gd name="adj" fmla="val 11010"/>
              </a:avLst>
            </a:prstGeom>
            <a:gradFill>
              <a:gsLst>
                <a:gs pos="0">
                  <a:srgbClr val="9AFF9A"/>
                </a:gs>
                <a:gs pos="35000">
                  <a:srgbClr val="B9FFB9"/>
                </a:gs>
                <a:gs pos="100000">
                  <a:srgbClr val="E2FFE2"/>
                </a:gs>
              </a:gsLst>
              <a:lin ang="16200000" scaled="0"/>
            </a:gradFill>
            <a:ln w="9525" cap="flat" cmpd="sng">
              <a:solidFill>
                <a:srgbClr val="54CF5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 name="Google Shape;87;p3" descr="Ciclismo en compañía con relleno sólido"/>
            <p:cNvSpPr/>
            <p:nvPr/>
          </p:nvSpPr>
          <p:spPr>
            <a:xfrm>
              <a:off x="5765010" y="2168924"/>
              <a:ext cx="603872" cy="518397"/>
            </a:xfrm>
            <a:prstGeom prst="rect">
              <a:avLst/>
            </a:prstGeom>
            <a:blipFill rotWithShape="1">
              <a:blip r:embed="rId7"/>
              <a:stretch>
                <a:fillRect/>
              </a:stretch>
            </a:blipFill>
            <a:ln w="9525" cap="flat" cmpd="sng">
              <a:solidFill>
                <a:srgbClr val="F9F9F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88" name="Google Shape;88;p3"/>
            <p:cNvSpPr/>
            <p:nvPr/>
          </p:nvSpPr>
          <p:spPr>
            <a:xfrm>
              <a:off x="6368881" y="2211473"/>
              <a:ext cx="434104" cy="434097"/>
            </a:xfrm>
            <a:custGeom>
              <a:avLst/>
              <a:gdLst/>
              <a:ahLst/>
              <a:cxnLst/>
              <a:rect l="l" t="t" r="r" b="b"/>
              <a:pathLst>
                <a:path w="434104" h="434097" extrusionOk="0">
                  <a:moveTo>
                    <a:pt x="0" y="217049"/>
                  </a:moveTo>
                  <a:cubicBezTo>
                    <a:pt x="0" y="97176"/>
                    <a:pt x="97177" y="0"/>
                    <a:pt x="217052" y="0"/>
                  </a:cubicBezTo>
                  <a:cubicBezTo>
                    <a:pt x="336927" y="0"/>
                    <a:pt x="434104" y="97176"/>
                    <a:pt x="434104" y="217049"/>
                  </a:cubicBezTo>
                  <a:cubicBezTo>
                    <a:pt x="434104" y="336922"/>
                    <a:pt x="336927" y="434098"/>
                    <a:pt x="217052" y="434098"/>
                  </a:cubicBezTo>
                  <a:cubicBezTo>
                    <a:pt x="97177" y="434098"/>
                    <a:pt x="0" y="336922"/>
                    <a:pt x="0" y="217049"/>
                  </a:cubicBezTo>
                  <a:close/>
                </a:path>
              </a:pathLst>
            </a:custGeom>
            <a:solidFill>
              <a:srgbClr val="D1EFCD">
                <a:alpha val="89803"/>
              </a:srgbClr>
            </a:solidFill>
            <a:ln w="9525" cap="flat" cmpd="sng">
              <a:solidFill>
                <a:srgbClr val="CBE9C7">
                  <a:alpha val="89803"/>
                </a:srgbClr>
              </a:solidFill>
              <a:prstDash val="solid"/>
              <a:round/>
              <a:headEnd type="none" w="sm" len="sm"/>
              <a:tailEnd type="none" w="sm" len="sm"/>
            </a:ln>
          </p:spPr>
          <p:txBody>
            <a:bodyPr spcFirstLastPara="1" wrap="square" lIns="63550" tIns="63550" rIns="63550" bIns="63550" anchor="ctr" anchorCtr="0">
              <a:noAutofit/>
            </a:bodyPr>
            <a:lstStyle/>
            <a:p>
              <a:pPr marL="0" marR="0" lvl="0" indent="0" algn="ctr" rtl="0">
                <a:lnSpc>
                  <a:spcPct val="90000"/>
                </a:lnSpc>
                <a:spcBef>
                  <a:spcPts val="0"/>
                </a:spcBef>
                <a:spcAft>
                  <a:spcPts val="0"/>
                </a:spcAft>
                <a:buClr>
                  <a:srgbClr val="000000"/>
                </a:buClr>
                <a:buSzPts val="700"/>
                <a:buFont typeface="Arial" panose="020B0604020202020204"/>
                <a:buNone/>
              </a:pPr>
              <a:r>
                <a:rPr lang="es-MX" sz="700" b="1" i="0" u="none" strike="noStrike" cap="none">
                  <a:solidFill>
                    <a:schemeClr val="dk1"/>
                  </a:solidFill>
                  <a:latin typeface="Arial" panose="020B0604020202020204"/>
                  <a:ea typeface="Arial" panose="020B0604020202020204"/>
                  <a:cs typeface="Arial" panose="020B0604020202020204"/>
                  <a:sym typeface="Arial" panose="020B0604020202020204"/>
                </a:rPr>
                <a:t>3. Canales de Interacción</a:t>
              </a:r>
              <a:endParaRPr sz="7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 name="Google Shape;89;p3"/>
            <p:cNvSpPr/>
            <p:nvPr/>
          </p:nvSpPr>
          <p:spPr>
            <a:xfrm>
              <a:off x="6530603" y="2789806"/>
              <a:ext cx="110660" cy="110660"/>
            </a:xfrm>
            <a:prstGeom prst="flowChartConnector">
              <a:avLst/>
            </a:prstGeom>
            <a:gradFill>
              <a:gsLst>
                <a:gs pos="0">
                  <a:srgbClr val="B9FF93"/>
                </a:gs>
                <a:gs pos="35000">
                  <a:srgbClr val="CEFFB3"/>
                </a:gs>
                <a:gs pos="100000">
                  <a:srgbClr val="E9FFDF"/>
                </a:gs>
              </a:gsLst>
              <a:lin ang="16200000" scaled="0"/>
            </a:gradFill>
            <a:ln w="9525" cap="flat" cmpd="sng">
              <a:solidFill>
                <a:srgbClr val="82DA4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 name="Google Shape;90;p3"/>
            <p:cNvSpPr/>
            <p:nvPr/>
          </p:nvSpPr>
          <p:spPr>
            <a:xfrm>
              <a:off x="6307640" y="2983462"/>
              <a:ext cx="556586" cy="556577"/>
            </a:xfrm>
            <a:prstGeom prst="donut">
              <a:avLst>
                <a:gd name="adj" fmla="val 11010"/>
              </a:avLst>
            </a:prstGeom>
            <a:gradFill>
              <a:gsLst>
                <a:gs pos="0">
                  <a:srgbClr val="F0FF89"/>
                </a:gs>
                <a:gs pos="35000">
                  <a:srgbClr val="F1FFAD"/>
                </a:gs>
                <a:gs pos="100000">
                  <a:srgbClr val="F8FFDC"/>
                </a:gs>
              </a:gsLst>
              <a:lin ang="16200000" scaled="0"/>
            </a:gradFill>
            <a:ln w="9525" cap="flat" cmpd="sng">
              <a:solidFill>
                <a:srgbClr val="B8E6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 name="Google Shape;91;p3" descr="Reloj con relleno sólido"/>
            <p:cNvSpPr/>
            <p:nvPr/>
          </p:nvSpPr>
          <p:spPr>
            <a:xfrm>
              <a:off x="6722371" y="2941711"/>
              <a:ext cx="627507" cy="578839"/>
            </a:xfrm>
            <a:prstGeom prst="rect">
              <a:avLst/>
            </a:prstGeom>
            <a:blipFill rotWithShape="1">
              <a:blip r:embed="rId8"/>
              <a:stretch>
                <a:fillRect/>
              </a:stretch>
            </a:blipFill>
            <a:ln w="9525" cap="flat" cmpd="sng">
              <a:solidFill>
                <a:srgbClr val="F9F9F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92" name="Google Shape;92;p3"/>
            <p:cNvSpPr/>
            <p:nvPr/>
          </p:nvSpPr>
          <p:spPr>
            <a:xfrm>
              <a:off x="6368881" y="3044702"/>
              <a:ext cx="434104" cy="434097"/>
            </a:xfrm>
            <a:custGeom>
              <a:avLst/>
              <a:gdLst/>
              <a:ahLst/>
              <a:cxnLst/>
              <a:rect l="l" t="t" r="r" b="b"/>
              <a:pathLst>
                <a:path w="434104" h="434097" extrusionOk="0">
                  <a:moveTo>
                    <a:pt x="0" y="217049"/>
                  </a:moveTo>
                  <a:cubicBezTo>
                    <a:pt x="0" y="97176"/>
                    <a:pt x="97177" y="0"/>
                    <a:pt x="217052" y="0"/>
                  </a:cubicBezTo>
                  <a:cubicBezTo>
                    <a:pt x="336927" y="0"/>
                    <a:pt x="434104" y="97176"/>
                    <a:pt x="434104" y="217049"/>
                  </a:cubicBezTo>
                  <a:cubicBezTo>
                    <a:pt x="434104" y="336922"/>
                    <a:pt x="336927" y="434098"/>
                    <a:pt x="217052" y="434098"/>
                  </a:cubicBezTo>
                  <a:cubicBezTo>
                    <a:pt x="97177" y="434098"/>
                    <a:pt x="0" y="336922"/>
                    <a:pt x="0" y="217049"/>
                  </a:cubicBezTo>
                  <a:close/>
                </a:path>
              </a:pathLst>
            </a:custGeom>
            <a:solidFill>
              <a:srgbClr val="F2F8CB">
                <a:alpha val="89803"/>
              </a:srgbClr>
            </a:solidFill>
            <a:ln w="9525" cap="flat" cmpd="sng">
              <a:solidFill>
                <a:srgbClr val="ECF3C4">
                  <a:alpha val="89803"/>
                </a:srgbClr>
              </a:solidFill>
              <a:prstDash val="solid"/>
              <a:round/>
              <a:headEnd type="none" w="sm" len="sm"/>
              <a:tailEnd type="none" w="sm" len="sm"/>
            </a:ln>
          </p:spPr>
          <p:txBody>
            <a:bodyPr spcFirstLastPara="1" wrap="square" lIns="63550" tIns="63550" rIns="63550" bIns="63550" anchor="ctr" anchorCtr="0">
              <a:noAutofit/>
            </a:bodyPr>
            <a:lstStyle/>
            <a:p>
              <a:pPr marL="0" marR="0" lvl="0" indent="0" algn="ctr" rtl="0">
                <a:lnSpc>
                  <a:spcPct val="90000"/>
                </a:lnSpc>
                <a:spcBef>
                  <a:spcPts val="0"/>
                </a:spcBef>
                <a:spcAft>
                  <a:spcPts val="0"/>
                </a:spcAft>
                <a:buClr>
                  <a:srgbClr val="000000"/>
                </a:buClr>
                <a:buSzPts val="700"/>
                <a:buFont typeface="Arial" panose="020B0604020202020204"/>
                <a:buNone/>
              </a:pPr>
              <a:r>
                <a:rPr lang="es-MX" sz="700" b="1" i="0" u="none" strike="noStrike" cap="none">
                  <a:solidFill>
                    <a:schemeClr val="dk1"/>
                  </a:solidFill>
                  <a:latin typeface="Arial" panose="020B0604020202020204"/>
                  <a:ea typeface="Arial" panose="020B0604020202020204"/>
                  <a:cs typeface="Arial" panose="020B0604020202020204"/>
                  <a:sym typeface="Arial" panose="020B0604020202020204"/>
                </a:rPr>
                <a:t>4,Tiempos promedios de respuesta.</a:t>
              </a:r>
              <a:endParaRPr sz="7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3" name="Google Shape;93;p3"/>
            <p:cNvSpPr/>
            <p:nvPr/>
          </p:nvSpPr>
          <p:spPr>
            <a:xfrm>
              <a:off x="6530603" y="3623035"/>
              <a:ext cx="110660" cy="110660"/>
            </a:xfrm>
            <a:prstGeom prst="flowChartConnector">
              <a:avLst/>
            </a:prstGeom>
            <a:gradFill>
              <a:gsLst>
                <a:gs pos="0">
                  <a:srgbClr val="FFFF83"/>
                </a:gs>
                <a:gs pos="35000">
                  <a:srgbClr val="FFFFA9"/>
                </a:gs>
                <a:gs pos="100000">
                  <a:srgbClr val="FFFFDB"/>
                </a:gs>
              </a:gsLst>
              <a:lin ang="16200000" scaled="0"/>
            </a:gradFill>
            <a:ln w="9525" cap="flat" cmpd="sng">
              <a:solidFill>
                <a:srgbClr val="F2DD3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4" name="Google Shape;94;p3"/>
            <p:cNvSpPr/>
            <p:nvPr/>
          </p:nvSpPr>
          <p:spPr>
            <a:xfrm>
              <a:off x="6307640" y="3816691"/>
              <a:ext cx="556586" cy="556577"/>
            </a:xfrm>
            <a:prstGeom prst="donut">
              <a:avLst>
                <a:gd name="adj" fmla="val 11010"/>
              </a:avLst>
            </a:prstGeom>
            <a:gradFill>
              <a:gsLst>
                <a:gs pos="0">
                  <a:srgbClr val="FFCE7D"/>
                </a:gs>
                <a:gs pos="35000">
                  <a:srgbClr val="FFDCA3"/>
                </a:gs>
                <a:gs pos="100000">
                  <a:srgbClr val="FFEDD8"/>
                </a:gs>
              </a:gsLst>
              <a:lin ang="16200000" scaled="0"/>
            </a:gradFill>
            <a:ln w="9525" cap="flat" cmpd="sng">
              <a:solidFill>
                <a:srgbClr val="FCA53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5" name="Google Shape;95;p3" descr="Correo electrónico contorno"/>
            <p:cNvSpPr/>
            <p:nvPr/>
          </p:nvSpPr>
          <p:spPr>
            <a:xfrm>
              <a:off x="5765009" y="3836171"/>
              <a:ext cx="684486" cy="517608"/>
            </a:xfrm>
            <a:prstGeom prst="rect">
              <a:avLst/>
            </a:prstGeom>
            <a:blipFill rotWithShape="1">
              <a:blip r:embed="rId9"/>
              <a:stretch>
                <a:fillRect t="-15999" b="-15998"/>
              </a:stretch>
            </a:blipFill>
            <a:ln w="9525" cap="flat" cmpd="sng">
              <a:solidFill>
                <a:srgbClr val="F9F9F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96" name="Google Shape;96;p3"/>
            <p:cNvSpPr/>
            <p:nvPr/>
          </p:nvSpPr>
          <p:spPr>
            <a:xfrm>
              <a:off x="6368881" y="3877931"/>
              <a:ext cx="434104" cy="434097"/>
            </a:xfrm>
            <a:custGeom>
              <a:avLst/>
              <a:gdLst/>
              <a:ahLst/>
              <a:cxnLst/>
              <a:rect l="l" t="t" r="r" b="b"/>
              <a:pathLst>
                <a:path w="434104" h="434097" extrusionOk="0">
                  <a:moveTo>
                    <a:pt x="0" y="217049"/>
                  </a:moveTo>
                  <a:cubicBezTo>
                    <a:pt x="0" y="97176"/>
                    <a:pt x="97177" y="0"/>
                    <a:pt x="217052" y="0"/>
                  </a:cubicBezTo>
                  <a:cubicBezTo>
                    <a:pt x="336927" y="0"/>
                    <a:pt x="434104" y="97176"/>
                    <a:pt x="434104" y="217049"/>
                  </a:cubicBezTo>
                  <a:cubicBezTo>
                    <a:pt x="434104" y="336922"/>
                    <a:pt x="336927" y="434098"/>
                    <a:pt x="217052" y="434098"/>
                  </a:cubicBezTo>
                  <a:cubicBezTo>
                    <a:pt x="97177" y="434098"/>
                    <a:pt x="0" y="336922"/>
                    <a:pt x="0" y="217049"/>
                  </a:cubicBezTo>
                  <a:close/>
                </a:path>
              </a:pathLst>
            </a:custGeom>
            <a:solidFill>
              <a:srgbClr val="FEDECB">
                <a:alpha val="89803"/>
              </a:srgbClr>
            </a:solidFill>
            <a:ln w="9525" cap="flat" cmpd="sng">
              <a:solidFill>
                <a:srgbClr val="F9D7C4">
                  <a:alpha val="89803"/>
                </a:srgbClr>
              </a:solidFill>
              <a:prstDash val="solid"/>
              <a:round/>
              <a:headEnd type="none" w="sm" len="sm"/>
              <a:tailEnd type="none" w="sm" len="sm"/>
            </a:ln>
          </p:spPr>
          <p:txBody>
            <a:bodyPr spcFirstLastPara="1" wrap="square" lIns="63550" tIns="63550" rIns="63550" bIns="63550" anchor="ctr" anchorCtr="0">
              <a:noAutofit/>
            </a:bodyPr>
            <a:lstStyle/>
            <a:p>
              <a:pPr marL="0" marR="0" lvl="0" indent="0" algn="ctr" rtl="0">
                <a:lnSpc>
                  <a:spcPct val="90000"/>
                </a:lnSpc>
                <a:spcBef>
                  <a:spcPts val="0"/>
                </a:spcBef>
                <a:spcAft>
                  <a:spcPts val="0"/>
                </a:spcAft>
                <a:buClr>
                  <a:srgbClr val="000000"/>
                </a:buClr>
                <a:buSzPts val="700"/>
                <a:buFont typeface="Arial" panose="020B0604020202020204"/>
                <a:buNone/>
              </a:pPr>
              <a:r>
                <a:rPr lang="es-MX" sz="700" b="1" i="0" u="none" strike="noStrike" cap="none">
                  <a:solidFill>
                    <a:schemeClr val="dk1"/>
                  </a:solidFill>
                  <a:latin typeface="Arial" panose="020B0604020202020204"/>
                  <a:ea typeface="Arial" panose="020B0604020202020204"/>
                  <a:cs typeface="Arial" panose="020B0604020202020204"/>
                  <a:sym typeface="Arial" panose="020B0604020202020204"/>
                </a:rPr>
                <a:t>5,Traslados</a:t>
              </a:r>
              <a:endParaRPr sz="7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00" name="Shape 100"/>
        <p:cNvGrpSpPr/>
        <p:nvPr/>
      </p:nvGrpSpPr>
      <p:grpSpPr>
        <a:xfrm>
          <a:off x="0" y="0"/>
          <a:ext cx="0" cy="0"/>
          <a:chOff x="0" y="0"/>
          <a:chExt cx="0" cy="0"/>
        </a:xfrm>
      </p:grpSpPr>
      <p:pic>
        <p:nvPicPr>
          <p:cNvPr id="101" name="Google Shape;101;p4"/>
          <p:cNvPicPr preferRelativeResize="0"/>
          <p:nvPr/>
        </p:nvPicPr>
        <p:blipFill rotWithShape="1">
          <a:blip r:embed="rId1"/>
          <a:srcRect/>
          <a:stretch>
            <a:fillRect/>
          </a:stretch>
        </p:blipFill>
        <p:spPr>
          <a:xfrm>
            <a:off x="0" y="4752677"/>
            <a:ext cx="1341776" cy="390825"/>
          </a:xfrm>
          <a:prstGeom prst="rect">
            <a:avLst/>
          </a:prstGeom>
          <a:noFill/>
          <a:ln>
            <a:noFill/>
          </a:ln>
        </p:spPr>
      </p:pic>
      <p:pic>
        <p:nvPicPr>
          <p:cNvPr id="102" name="Google Shape;102;p4"/>
          <p:cNvPicPr preferRelativeResize="0"/>
          <p:nvPr/>
        </p:nvPicPr>
        <p:blipFill rotWithShape="1">
          <a:blip r:embed="rId2"/>
          <a:srcRect/>
          <a:stretch>
            <a:fillRect/>
          </a:stretch>
        </p:blipFill>
        <p:spPr>
          <a:xfrm>
            <a:off x="8120574" y="1"/>
            <a:ext cx="1023426" cy="483350"/>
          </a:xfrm>
          <a:prstGeom prst="rect">
            <a:avLst/>
          </a:prstGeom>
          <a:noFill/>
          <a:ln>
            <a:noFill/>
          </a:ln>
        </p:spPr>
      </p:pic>
      <p:pic>
        <p:nvPicPr>
          <p:cNvPr id="103" name="Google Shape;103;p4"/>
          <p:cNvPicPr preferRelativeResize="0"/>
          <p:nvPr/>
        </p:nvPicPr>
        <p:blipFill rotWithShape="1">
          <a:blip r:embed="rId3"/>
          <a:srcRect/>
          <a:stretch>
            <a:fillRect/>
          </a:stretch>
        </p:blipFill>
        <p:spPr>
          <a:xfrm>
            <a:off x="7815150" y="4619625"/>
            <a:ext cx="1052625" cy="353980"/>
          </a:xfrm>
          <a:prstGeom prst="rect">
            <a:avLst/>
          </a:prstGeom>
          <a:noFill/>
          <a:ln>
            <a:noFill/>
          </a:ln>
        </p:spPr>
      </p:pic>
      <p:pic>
        <p:nvPicPr>
          <p:cNvPr id="104" name="Google Shape;104;p4"/>
          <p:cNvPicPr preferRelativeResize="0"/>
          <p:nvPr/>
        </p:nvPicPr>
        <p:blipFill rotWithShape="1">
          <a:blip r:embed="rId4"/>
          <a:srcRect/>
          <a:stretch>
            <a:fillRect/>
          </a:stretch>
        </p:blipFill>
        <p:spPr>
          <a:xfrm>
            <a:off x="240050" y="245175"/>
            <a:ext cx="64750" cy="898650"/>
          </a:xfrm>
          <a:prstGeom prst="rect">
            <a:avLst/>
          </a:prstGeom>
          <a:noFill/>
          <a:ln>
            <a:noFill/>
          </a:ln>
        </p:spPr>
      </p:pic>
      <p:sp>
        <p:nvSpPr>
          <p:cNvPr id="105" name="Google Shape;105;p4"/>
          <p:cNvSpPr txBox="1"/>
          <p:nvPr/>
        </p:nvSpPr>
        <p:spPr>
          <a:xfrm>
            <a:off x="924754" y="301609"/>
            <a:ext cx="8219246"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rPr>
              <a:t>Informe</a:t>
            </a:r>
            <a:r>
              <a:rPr lang="es-MX" sz="2000" b="1" i="0" u="none" strike="noStrike" cap="none">
                <a:solidFill>
                  <a:schemeClr val="lt2"/>
                </a:solidFill>
                <a:latin typeface="Arial" panose="020B0604020202020204"/>
                <a:ea typeface="Arial" panose="020B0604020202020204"/>
                <a:cs typeface="Arial" panose="020B0604020202020204"/>
                <a:sym typeface="Arial" panose="020B0604020202020204"/>
              </a:rPr>
              <a:t> </a:t>
            </a:r>
            <a:r>
              <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rPr>
              <a:t>PQRSD III Trimestre 2024 - Canales de Atención</a:t>
            </a:r>
            <a:endPar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endParaRPr>
          </a:p>
        </p:txBody>
      </p:sp>
      <p:grpSp>
        <p:nvGrpSpPr>
          <p:cNvPr id="106" name="Google Shape;106;p4"/>
          <p:cNvGrpSpPr/>
          <p:nvPr/>
        </p:nvGrpSpPr>
        <p:grpSpPr>
          <a:xfrm>
            <a:off x="692823" y="1237673"/>
            <a:ext cx="7970788" cy="2893663"/>
            <a:chOff x="97" y="0"/>
            <a:chExt cx="7970788" cy="2893663"/>
          </a:xfrm>
        </p:grpSpPr>
        <p:sp>
          <p:nvSpPr>
            <p:cNvPr id="107" name="Google Shape;107;p4"/>
            <p:cNvSpPr/>
            <p:nvPr/>
          </p:nvSpPr>
          <p:spPr>
            <a:xfrm>
              <a:off x="97" y="0"/>
              <a:ext cx="1296063" cy="2893663"/>
            </a:xfrm>
            <a:prstGeom prst="roundRect">
              <a:avLst>
                <a:gd name="adj" fmla="val 10000"/>
              </a:avLst>
            </a:prstGeom>
            <a:solidFill>
              <a:schemeClr val="lt1"/>
            </a:solidFill>
            <a:ln w="38100" cap="flat" cmpd="sng">
              <a:solidFill>
                <a:srgbClr val="00889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4"/>
            <p:cNvSpPr txBox="1"/>
            <p:nvPr/>
          </p:nvSpPr>
          <p:spPr>
            <a:xfrm>
              <a:off x="97" y="1157465"/>
              <a:ext cx="1296063" cy="1157465"/>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200"/>
                <a:buFont typeface="Arial" panose="020B0604020202020204"/>
                <a:buNone/>
              </a:pPr>
              <a:endParaRPr sz="12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420"/>
                </a:spcBef>
                <a:spcAft>
                  <a:spcPts val="0"/>
                </a:spcAft>
                <a:buClr>
                  <a:srgbClr val="000000"/>
                </a:buClr>
                <a:buSzPts val="1000"/>
                <a:buFont typeface="Arial" panose="020B0604020202020204"/>
                <a:buNone/>
              </a:pPr>
              <a:r>
                <a:rPr lang="es-MX" sz="1000" b="0" i="0" u="none" strike="noStrike" cap="none">
                  <a:solidFill>
                    <a:schemeClr val="lt1"/>
                  </a:solidFill>
                  <a:latin typeface="Arial" panose="020B0604020202020204"/>
                  <a:ea typeface="Arial" panose="020B0604020202020204"/>
                  <a:cs typeface="Arial" panose="020B0604020202020204"/>
                  <a:sym typeface="Arial" panose="020B0604020202020204"/>
                </a:rPr>
                <a:t>CANAL VIRTUAL </a:t>
              </a:r>
              <a:r>
                <a:rPr lang="es-MX" sz="1000" b="0" i="0" u="sng" strike="noStrike" cap="none">
                  <a:solidFill>
                    <a:schemeClr val="lt1"/>
                  </a:solidFill>
                  <a:latin typeface="Arial" panose="020B0604020202020204"/>
                  <a:ea typeface="Arial" panose="020B0604020202020204"/>
                  <a:cs typeface="Arial" panose="020B0604020202020204"/>
                  <a:sym typeface="Arial" panose="020B0604020202020204"/>
                  <a:hlinkClick r:id="rId5"/>
                </a:rPr>
                <a:t>h</a:t>
              </a:r>
              <a:r>
                <a:rPr lang="es-MX" sz="1000" b="0" i="0" u="sng" strike="noStrike" cap="none">
                  <a:solidFill>
                    <a:schemeClr val="dk1"/>
                  </a:solidFill>
                  <a:latin typeface="Arial" panose="020B0604020202020204"/>
                  <a:ea typeface="Arial" panose="020B0604020202020204"/>
                  <a:cs typeface="Arial" panose="020B0604020202020204"/>
                  <a:sym typeface="Arial" panose="020B0604020202020204"/>
                  <a:hlinkClick r:id="rId5"/>
                </a:rPr>
                <a:t>ttps://www.rtvc.gov.co/pqrd/create</a:t>
              </a: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9" name="Google Shape;109;p4"/>
            <p:cNvSpPr/>
            <p:nvPr/>
          </p:nvSpPr>
          <p:spPr>
            <a:xfrm>
              <a:off x="166333" y="173619"/>
              <a:ext cx="963589" cy="963589"/>
            </a:xfrm>
            <a:prstGeom prst="ellipse">
              <a:avLst/>
            </a:prstGeom>
            <a:blipFill rotWithShape="1">
              <a:blip r:embed="rId6"/>
              <a:stretch>
                <a:fillRect/>
              </a:stretch>
            </a:blipFill>
            <a:ln w="38100" cap="flat" cmpd="sng">
              <a:solidFill>
                <a:srgbClr val="00889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4"/>
            <p:cNvSpPr/>
            <p:nvPr/>
          </p:nvSpPr>
          <p:spPr>
            <a:xfrm>
              <a:off x="1335042" y="0"/>
              <a:ext cx="1296063" cy="2893663"/>
            </a:xfrm>
            <a:prstGeom prst="roundRect">
              <a:avLst>
                <a:gd name="adj" fmla="val 10000"/>
              </a:avLst>
            </a:prstGeom>
            <a:solidFill>
              <a:schemeClr val="lt1"/>
            </a:solidFill>
            <a:ln w="38100" cap="flat" cmpd="sng">
              <a:solidFill>
                <a:srgbClr val="00889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4"/>
            <p:cNvSpPr txBox="1"/>
            <p:nvPr/>
          </p:nvSpPr>
          <p:spPr>
            <a:xfrm>
              <a:off x="1335042" y="1157465"/>
              <a:ext cx="1296063" cy="1157465"/>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000"/>
                <a:buFont typeface="Arial" panose="020B0604020202020204"/>
                <a:buNone/>
              </a:pPr>
              <a:r>
                <a:rPr lang="es-MX" sz="1000" b="0" i="0" u="none" strike="noStrike" cap="none">
                  <a:solidFill>
                    <a:schemeClr val="lt1"/>
                  </a:solidFill>
                  <a:latin typeface="Arial" panose="020B0604020202020204"/>
                  <a:ea typeface="Arial" panose="020B0604020202020204"/>
                  <a:cs typeface="Arial" panose="020B0604020202020204"/>
                  <a:sym typeface="Arial" panose="020B0604020202020204"/>
                </a:rPr>
                <a:t>PRESENCIAL:</a:t>
              </a:r>
              <a:endParaRPr lang="es-MX" sz="1000"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35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HORARIO DE ATENCIÓN: </a:t>
              </a:r>
              <a:endParaRPr>
                <a:solidFill>
                  <a:schemeClr val="dk1"/>
                </a:solidFill>
              </a:endParaRPr>
            </a:p>
            <a:p>
              <a:pPr marL="0" marR="0" lvl="0" indent="0" algn="ctr" rtl="0">
                <a:lnSpc>
                  <a:spcPct val="90000"/>
                </a:lnSpc>
                <a:spcBef>
                  <a:spcPts val="35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Lunes a viernes de 8:00 a.m. a 12:00 m y de 2:00 p.m. a 5:00 p.m</a:t>
              </a: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12" name="Google Shape;112;p4"/>
            <p:cNvSpPr/>
            <p:nvPr/>
          </p:nvSpPr>
          <p:spPr>
            <a:xfrm>
              <a:off x="1501279" y="173619"/>
              <a:ext cx="963589" cy="963589"/>
            </a:xfrm>
            <a:prstGeom prst="ellipse">
              <a:avLst/>
            </a:prstGeom>
            <a:blipFill rotWithShape="1">
              <a:blip r:embed="rId7"/>
              <a:stretch>
                <a:fillRect t="-25997" b="-25998"/>
              </a:stretch>
            </a:blipFill>
            <a:ln w="38100" cap="flat" cmpd="sng">
              <a:solidFill>
                <a:srgbClr val="00889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4"/>
            <p:cNvSpPr/>
            <p:nvPr/>
          </p:nvSpPr>
          <p:spPr>
            <a:xfrm>
              <a:off x="2669987" y="0"/>
              <a:ext cx="1296063" cy="2893663"/>
            </a:xfrm>
            <a:prstGeom prst="roundRect">
              <a:avLst>
                <a:gd name="adj" fmla="val 10000"/>
              </a:avLst>
            </a:prstGeom>
            <a:solidFill>
              <a:schemeClr val="lt1"/>
            </a:solidFill>
            <a:ln w="38100" cap="flat" cmpd="sng">
              <a:solidFill>
                <a:srgbClr val="00889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4"/>
            <p:cNvSpPr txBox="1"/>
            <p:nvPr/>
          </p:nvSpPr>
          <p:spPr>
            <a:xfrm>
              <a:off x="2669987" y="1157465"/>
              <a:ext cx="1296063" cy="1157465"/>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000"/>
                <a:buFont typeface="Arial" panose="020B0604020202020204"/>
                <a:buNone/>
              </a:pPr>
              <a:r>
                <a:rPr lang="es-MX" sz="10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CORREO ELECTRÓNICO</a:t>
              </a:r>
              <a:endParaRPr>
                <a:solidFill>
                  <a:schemeClr val="dk1"/>
                </a:solidFill>
              </a:endParaRPr>
            </a:p>
            <a:p>
              <a:pPr marL="0" marR="0" lvl="0" indent="0" algn="ctr" rtl="0">
                <a:lnSpc>
                  <a:spcPct val="90000"/>
                </a:lnSpc>
                <a:spcBef>
                  <a:spcPts val="350"/>
                </a:spcBef>
                <a:spcAft>
                  <a:spcPts val="0"/>
                </a:spcAft>
                <a:buClr>
                  <a:srgbClr val="000000"/>
                </a:buClr>
                <a:buSzPts val="1000"/>
                <a:buFont typeface="Arial" panose="020B0604020202020204"/>
                <a:buNone/>
              </a:pPr>
              <a:r>
                <a:rPr lang="es-MX" sz="1000" u="sng">
                  <a:solidFill>
                    <a:schemeClr val="dk1"/>
                  </a:solidFill>
                  <a:sym typeface="Arial" panose="020B0604020202020204"/>
                  <a:hlinkClick r:id="rId8"/>
                </a:rPr>
                <a:t>correspondencia@rtvc.gov.co</a:t>
              </a:r>
              <a:endParaRPr>
                <a:solidFill>
                  <a:schemeClr val="dk1"/>
                </a:solidFill>
              </a:endParaRPr>
            </a:p>
          </p:txBody>
        </p:sp>
        <p:sp>
          <p:nvSpPr>
            <p:cNvPr id="115" name="Google Shape;115;p4"/>
            <p:cNvSpPr/>
            <p:nvPr/>
          </p:nvSpPr>
          <p:spPr>
            <a:xfrm>
              <a:off x="2836224" y="173619"/>
              <a:ext cx="963589" cy="963589"/>
            </a:xfrm>
            <a:prstGeom prst="ellipse">
              <a:avLst/>
            </a:prstGeom>
            <a:blipFill rotWithShape="1">
              <a:blip r:embed="rId9"/>
              <a:stretch>
                <a:fillRect/>
              </a:stretch>
            </a:blipFill>
            <a:ln w="38100" cap="flat" cmpd="sng">
              <a:solidFill>
                <a:srgbClr val="00889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4"/>
            <p:cNvSpPr/>
            <p:nvPr/>
          </p:nvSpPr>
          <p:spPr>
            <a:xfrm>
              <a:off x="4004932" y="0"/>
              <a:ext cx="1296063" cy="2893663"/>
            </a:xfrm>
            <a:prstGeom prst="roundRect">
              <a:avLst>
                <a:gd name="adj" fmla="val 10000"/>
              </a:avLst>
            </a:prstGeom>
            <a:solidFill>
              <a:schemeClr val="lt1"/>
            </a:solidFill>
            <a:ln w="38100" cap="flat" cmpd="sng">
              <a:solidFill>
                <a:srgbClr val="00889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4"/>
            <p:cNvSpPr txBox="1"/>
            <p:nvPr/>
          </p:nvSpPr>
          <p:spPr>
            <a:xfrm>
              <a:off x="4004932" y="1157465"/>
              <a:ext cx="1296063" cy="1157465"/>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000"/>
                <a:buFont typeface="Arial" panose="020B0604020202020204"/>
                <a:buNone/>
              </a:pPr>
              <a:r>
                <a:rPr lang="es-MX" sz="1000" b="0" i="0" u="sng" strike="noStrike" cap="none">
                  <a:solidFill>
                    <a:schemeClr val="dk1"/>
                  </a:solidFill>
                  <a:latin typeface="Arial" panose="020B0604020202020204"/>
                  <a:ea typeface="Arial" panose="020B0604020202020204"/>
                  <a:cs typeface="Arial" panose="020B0604020202020204"/>
                  <a:sym typeface="Arial" panose="020B0604020202020204"/>
                  <a:hlinkClick r:id="rId8"/>
                </a:rPr>
                <a:t>correspondencia@rtvc.gov.co</a:t>
              </a: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 </a:t>
              </a:r>
              <a:endParaRPr>
                <a:solidFill>
                  <a:schemeClr val="dk1"/>
                </a:solidFill>
              </a:endParaRPr>
            </a:p>
          </p:txBody>
        </p:sp>
        <p:sp>
          <p:nvSpPr>
            <p:cNvPr id="118" name="Google Shape;118;p4"/>
            <p:cNvSpPr/>
            <p:nvPr/>
          </p:nvSpPr>
          <p:spPr>
            <a:xfrm>
              <a:off x="4171169" y="173619"/>
              <a:ext cx="963589" cy="963589"/>
            </a:xfrm>
            <a:prstGeom prst="ellipse">
              <a:avLst/>
            </a:prstGeom>
            <a:solidFill>
              <a:srgbClr val="C9DDE1"/>
            </a:solidFill>
            <a:ln w="38100" cap="flat" cmpd="sng">
              <a:solidFill>
                <a:srgbClr val="00889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4"/>
            <p:cNvSpPr/>
            <p:nvPr/>
          </p:nvSpPr>
          <p:spPr>
            <a:xfrm>
              <a:off x="5339877" y="0"/>
              <a:ext cx="1296063" cy="2893663"/>
            </a:xfrm>
            <a:prstGeom prst="roundRect">
              <a:avLst>
                <a:gd name="adj" fmla="val 10000"/>
              </a:avLst>
            </a:prstGeom>
            <a:solidFill>
              <a:schemeClr val="lt1"/>
            </a:solidFill>
            <a:ln w="38100" cap="flat" cmpd="sng">
              <a:solidFill>
                <a:srgbClr val="00889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4"/>
            <p:cNvSpPr txBox="1"/>
            <p:nvPr/>
          </p:nvSpPr>
          <p:spPr>
            <a:xfrm>
              <a:off x="5339877" y="1157465"/>
              <a:ext cx="1296063" cy="1157465"/>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CORRESPONDENCIA </a:t>
              </a:r>
              <a:endParaRPr>
                <a:solidFill>
                  <a:schemeClr val="dk1"/>
                </a:solidFill>
              </a:endParaRPr>
            </a:p>
            <a:p>
              <a:pPr marL="0" marR="0" lvl="0" indent="0" algn="ctr" rtl="0">
                <a:lnSpc>
                  <a:spcPct val="90000"/>
                </a:lnSpc>
                <a:spcBef>
                  <a:spcPts val="35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Avenida El Dorado </a:t>
              </a:r>
              <a:endParaRPr>
                <a:solidFill>
                  <a:schemeClr val="dk1"/>
                </a:solidFill>
              </a:endParaRPr>
            </a:p>
            <a:p>
              <a:pPr marL="0" marR="0" lvl="0" indent="0" algn="ctr" rtl="0">
                <a:lnSpc>
                  <a:spcPct val="90000"/>
                </a:lnSpc>
                <a:spcBef>
                  <a:spcPts val="35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Cr. 45 #26-33 Bogotá</a:t>
              </a: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21" name="Google Shape;121;p4"/>
            <p:cNvSpPr/>
            <p:nvPr/>
          </p:nvSpPr>
          <p:spPr>
            <a:xfrm>
              <a:off x="5506114" y="173619"/>
              <a:ext cx="963589" cy="963589"/>
            </a:xfrm>
            <a:prstGeom prst="ellipse">
              <a:avLst/>
            </a:prstGeom>
            <a:blipFill rotWithShape="1">
              <a:blip r:embed="rId10"/>
              <a:stretch>
                <a:fillRect/>
              </a:stretch>
            </a:blipFill>
            <a:ln w="38100" cap="flat" cmpd="sng">
              <a:solidFill>
                <a:srgbClr val="00889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4"/>
            <p:cNvSpPr/>
            <p:nvPr/>
          </p:nvSpPr>
          <p:spPr>
            <a:xfrm>
              <a:off x="6674822" y="0"/>
              <a:ext cx="1296063" cy="2893663"/>
            </a:xfrm>
            <a:prstGeom prst="roundRect">
              <a:avLst>
                <a:gd name="adj" fmla="val 10000"/>
              </a:avLst>
            </a:prstGeom>
            <a:solidFill>
              <a:schemeClr val="lt1"/>
            </a:solidFill>
            <a:ln w="38100" cap="flat" cmpd="sng">
              <a:solidFill>
                <a:srgbClr val="00889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4"/>
            <p:cNvSpPr txBox="1"/>
            <p:nvPr/>
          </p:nvSpPr>
          <p:spPr>
            <a:xfrm>
              <a:off x="6674822" y="1157465"/>
              <a:ext cx="1296063" cy="1157465"/>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TELEFÓNICO </a:t>
              </a:r>
              <a:endParaRPr>
                <a:solidFill>
                  <a:schemeClr val="dk1"/>
                </a:solidFill>
              </a:endParaRPr>
            </a:p>
            <a:p>
              <a:pPr marL="0" marR="0" lvl="0" indent="0" algn="ctr" rtl="0">
                <a:lnSpc>
                  <a:spcPct val="90000"/>
                </a:lnSpc>
                <a:spcBef>
                  <a:spcPts val="35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Línea Gratuita 018000123414</a:t>
              </a:r>
              <a:endParaRPr>
                <a:solidFill>
                  <a:schemeClr val="dk1"/>
                </a:solidFill>
              </a:endParaRPr>
            </a:p>
            <a:p>
              <a:pPr marL="0" marR="0" lvl="0" indent="0" algn="ctr" rtl="0">
                <a:lnSpc>
                  <a:spcPct val="90000"/>
                </a:lnSpc>
                <a:spcBef>
                  <a:spcPts val="35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Línea Preferencial           (601) 2200703. Teléfono (601) 2200700</a:t>
              </a: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90000"/>
                </a:lnSpc>
                <a:spcBef>
                  <a:spcPts val="350"/>
                </a:spcBef>
                <a:spcAft>
                  <a:spcPts val="0"/>
                </a:spcAft>
                <a:buClr>
                  <a:srgbClr val="000000"/>
                </a:buClr>
                <a:buSzPts val="1200"/>
                <a:buFont typeface="Arial" panose="020B0604020202020204"/>
                <a:buNone/>
              </a:pPr>
              <a:endParaRPr sz="12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24" name="Google Shape;124;p4"/>
            <p:cNvSpPr/>
            <p:nvPr/>
          </p:nvSpPr>
          <p:spPr>
            <a:xfrm>
              <a:off x="6841059" y="173619"/>
              <a:ext cx="963589" cy="963589"/>
            </a:xfrm>
            <a:prstGeom prst="ellipse">
              <a:avLst/>
            </a:prstGeom>
            <a:blipFill rotWithShape="1">
              <a:blip r:embed="rId11"/>
              <a:stretch>
                <a:fillRect t="-44999" b="-44999"/>
              </a:stretch>
            </a:blipFill>
            <a:ln w="38100" cap="flat" cmpd="sng">
              <a:solidFill>
                <a:srgbClr val="00889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4"/>
            <p:cNvSpPr/>
            <p:nvPr/>
          </p:nvSpPr>
          <p:spPr>
            <a:xfrm>
              <a:off x="318839" y="2314930"/>
              <a:ext cx="7333304" cy="434049"/>
            </a:xfrm>
            <a:prstGeom prst="leftRightArrow">
              <a:avLst>
                <a:gd name="adj1" fmla="val 50000"/>
                <a:gd name="adj2" fmla="val 50000"/>
              </a:avLst>
            </a:prstGeom>
            <a:solidFill>
              <a:srgbClr val="A7C9C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29" name="Shape 129"/>
        <p:cNvGrpSpPr/>
        <p:nvPr/>
      </p:nvGrpSpPr>
      <p:grpSpPr>
        <a:xfrm>
          <a:off x="0" y="0"/>
          <a:ext cx="0" cy="0"/>
          <a:chOff x="0" y="0"/>
          <a:chExt cx="0" cy="0"/>
        </a:xfrm>
      </p:grpSpPr>
      <p:pic>
        <p:nvPicPr>
          <p:cNvPr id="130" name="Google Shape;130;p5"/>
          <p:cNvPicPr preferRelativeResize="0"/>
          <p:nvPr/>
        </p:nvPicPr>
        <p:blipFill rotWithShape="1">
          <a:blip r:embed="rId2"/>
          <a:srcRect/>
          <a:stretch>
            <a:fillRect/>
          </a:stretch>
        </p:blipFill>
        <p:spPr>
          <a:xfrm>
            <a:off x="0" y="4752677"/>
            <a:ext cx="1341776" cy="390825"/>
          </a:xfrm>
          <a:prstGeom prst="rect">
            <a:avLst/>
          </a:prstGeom>
          <a:noFill/>
          <a:ln>
            <a:noFill/>
          </a:ln>
        </p:spPr>
      </p:pic>
      <p:pic>
        <p:nvPicPr>
          <p:cNvPr id="131" name="Google Shape;131;p5"/>
          <p:cNvPicPr preferRelativeResize="0"/>
          <p:nvPr/>
        </p:nvPicPr>
        <p:blipFill rotWithShape="1">
          <a:blip r:embed="rId3"/>
          <a:srcRect/>
          <a:stretch>
            <a:fillRect/>
          </a:stretch>
        </p:blipFill>
        <p:spPr>
          <a:xfrm>
            <a:off x="8120574" y="1"/>
            <a:ext cx="1023426" cy="483350"/>
          </a:xfrm>
          <a:prstGeom prst="rect">
            <a:avLst/>
          </a:prstGeom>
          <a:noFill/>
          <a:ln>
            <a:noFill/>
          </a:ln>
        </p:spPr>
      </p:pic>
      <p:pic>
        <p:nvPicPr>
          <p:cNvPr id="132" name="Google Shape;132;p5"/>
          <p:cNvPicPr preferRelativeResize="0"/>
          <p:nvPr/>
        </p:nvPicPr>
        <p:blipFill rotWithShape="1">
          <a:blip r:embed="rId4"/>
          <a:srcRect/>
          <a:stretch>
            <a:fillRect/>
          </a:stretch>
        </p:blipFill>
        <p:spPr>
          <a:xfrm>
            <a:off x="7815150" y="4605031"/>
            <a:ext cx="1052625" cy="353980"/>
          </a:xfrm>
          <a:prstGeom prst="rect">
            <a:avLst/>
          </a:prstGeom>
          <a:noFill/>
          <a:ln>
            <a:noFill/>
          </a:ln>
        </p:spPr>
      </p:pic>
      <p:pic>
        <p:nvPicPr>
          <p:cNvPr id="133" name="Google Shape;133;p5"/>
          <p:cNvPicPr preferRelativeResize="0"/>
          <p:nvPr/>
        </p:nvPicPr>
        <p:blipFill rotWithShape="1">
          <a:blip r:embed="rId5"/>
          <a:srcRect/>
          <a:stretch>
            <a:fillRect/>
          </a:stretch>
        </p:blipFill>
        <p:spPr>
          <a:xfrm>
            <a:off x="240050" y="245175"/>
            <a:ext cx="64750" cy="898650"/>
          </a:xfrm>
          <a:prstGeom prst="rect">
            <a:avLst/>
          </a:prstGeom>
          <a:noFill/>
          <a:ln>
            <a:noFill/>
          </a:ln>
        </p:spPr>
      </p:pic>
      <p:sp>
        <p:nvSpPr>
          <p:cNvPr id="134" name="Google Shape;134;p5"/>
          <p:cNvSpPr txBox="1"/>
          <p:nvPr/>
        </p:nvSpPr>
        <p:spPr>
          <a:xfrm>
            <a:off x="1270038" y="241676"/>
            <a:ext cx="6850536"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rPr>
              <a:t>Informe PQRSD III Trimestre 2024 - Tipo de solicitud</a:t>
            </a:r>
            <a:endPar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endParaRPr>
          </a:p>
        </p:txBody>
      </p:sp>
      <p:sp>
        <p:nvSpPr>
          <p:cNvPr id="135" name="Google Shape;135;p5"/>
          <p:cNvSpPr txBox="1"/>
          <p:nvPr/>
        </p:nvSpPr>
        <p:spPr>
          <a:xfrm>
            <a:off x="1270038" y="910900"/>
            <a:ext cx="6472524" cy="1107965"/>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En el tercer trimestre de 2024, RTVC recibió un total de 662 solicitudes clasificadas como PQRSD, lo que representa una disminución del 0.00924 % en comparación con las 716 solicitudes recibidas en el segundo trimestre del mismo año. </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Las 662 solicitudes recibidas en RTVC durante el III Trimestre 2024,  se discriminaron por tipología como se señala en el gráfico. cambio de gráfico</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36" name="Google Shape;136;p5"/>
          <p:cNvSpPr txBox="1"/>
          <p:nvPr/>
        </p:nvSpPr>
        <p:spPr>
          <a:xfrm>
            <a:off x="7113591" y="4948089"/>
            <a:ext cx="2013966"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600" b="0" i="0" u="none" strike="noStrike" cap="none">
                <a:solidFill>
                  <a:srgbClr val="000000"/>
                </a:solidFill>
                <a:latin typeface="Arial" panose="020B0604020202020204"/>
                <a:ea typeface="Arial" panose="020B0604020202020204"/>
                <a:cs typeface="Arial" panose="020B0604020202020204"/>
                <a:sym typeface="Arial" panose="020B0604020202020204"/>
              </a:rPr>
              <a:t>Fuente: Plataforma Tecnológica Orfeo -  (abril-junio)</a:t>
            </a:r>
            <a:endParaRPr sz="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aphicFrame>
        <p:nvGraphicFramePr>
          <p:cNvPr id="2" name="Chart 1"/>
          <p:cNvGraphicFramePr/>
          <p:nvPr/>
        </p:nvGraphicFramePr>
        <p:xfrm>
          <a:off x="2147570" y="2019300"/>
          <a:ext cx="4800600" cy="258572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41" name="Shape 141"/>
        <p:cNvGrpSpPr/>
        <p:nvPr/>
      </p:nvGrpSpPr>
      <p:grpSpPr>
        <a:xfrm>
          <a:off x="0" y="0"/>
          <a:ext cx="0" cy="0"/>
          <a:chOff x="0" y="0"/>
          <a:chExt cx="0" cy="0"/>
        </a:xfrm>
      </p:grpSpPr>
      <p:pic>
        <p:nvPicPr>
          <p:cNvPr id="142" name="Google Shape;142;p6"/>
          <p:cNvPicPr preferRelativeResize="0"/>
          <p:nvPr/>
        </p:nvPicPr>
        <p:blipFill rotWithShape="1">
          <a:blip r:embed="rId1"/>
          <a:srcRect/>
          <a:stretch>
            <a:fillRect/>
          </a:stretch>
        </p:blipFill>
        <p:spPr>
          <a:xfrm>
            <a:off x="0" y="4752677"/>
            <a:ext cx="1341776" cy="390825"/>
          </a:xfrm>
          <a:prstGeom prst="rect">
            <a:avLst/>
          </a:prstGeom>
          <a:noFill/>
          <a:ln>
            <a:noFill/>
          </a:ln>
        </p:spPr>
      </p:pic>
      <p:pic>
        <p:nvPicPr>
          <p:cNvPr id="143" name="Google Shape;143;p6"/>
          <p:cNvPicPr preferRelativeResize="0"/>
          <p:nvPr/>
        </p:nvPicPr>
        <p:blipFill rotWithShape="1">
          <a:blip r:embed="rId2"/>
          <a:srcRect/>
          <a:stretch>
            <a:fillRect/>
          </a:stretch>
        </p:blipFill>
        <p:spPr>
          <a:xfrm>
            <a:off x="8120574" y="1"/>
            <a:ext cx="1023426" cy="483350"/>
          </a:xfrm>
          <a:prstGeom prst="rect">
            <a:avLst/>
          </a:prstGeom>
          <a:noFill/>
          <a:ln>
            <a:noFill/>
          </a:ln>
        </p:spPr>
      </p:pic>
      <p:pic>
        <p:nvPicPr>
          <p:cNvPr id="144" name="Google Shape;144;p6"/>
          <p:cNvPicPr preferRelativeResize="0"/>
          <p:nvPr/>
        </p:nvPicPr>
        <p:blipFill rotWithShape="1">
          <a:blip r:embed="rId3"/>
          <a:srcRect/>
          <a:stretch>
            <a:fillRect/>
          </a:stretch>
        </p:blipFill>
        <p:spPr>
          <a:xfrm>
            <a:off x="7815150" y="4605031"/>
            <a:ext cx="1052625" cy="353980"/>
          </a:xfrm>
          <a:prstGeom prst="rect">
            <a:avLst/>
          </a:prstGeom>
          <a:noFill/>
          <a:ln>
            <a:noFill/>
          </a:ln>
        </p:spPr>
      </p:pic>
      <p:pic>
        <p:nvPicPr>
          <p:cNvPr id="145" name="Google Shape;145;p6"/>
          <p:cNvPicPr preferRelativeResize="0"/>
          <p:nvPr/>
        </p:nvPicPr>
        <p:blipFill rotWithShape="1">
          <a:blip r:embed="rId4"/>
          <a:srcRect/>
          <a:stretch>
            <a:fillRect/>
          </a:stretch>
        </p:blipFill>
        <p:spPr>
          <a:xfrm>
            <a:off x="240050" y="245175"/>
            <a:ext cx="64750" cy="898650"/>
          </a:xfrm>
          <a:prstGeom prst="rect">
            <a:avLst/>
          </a:prstGeom>
          <a:noFill/>
          <a:ln>
            <a:noFill/>
          </a:ln>
        </p:spPr>
      </p:pic>
      <p:sp>
        <p:nvSpPr>
          <p:cNvPr id="146" name="Google Shape;146;p6"/>
          <p:cNvSpPr txBox="1"/>
          <p:nvPr/>
        </p:nvSpPr>
        <p:spPr>
          <a:xfrm>
            <a:off x="698863" y="241676"/>
            <a:ext cx="7421711" cy="4924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rPr>
              <a:t>Informe PQRSD III Trimestre 2024 – Asignación por Áreas.</a:t>
            </a:r>
            <a:endPar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endParaRPr>
          </a:p>
        </p:txBody>
      </p:sp>
      <p:sp>
        <p:nvSpPr>
          <p:cNvPr id="147" name="Google Shape;147;p6"/>
          <p:cNvSpPr txBox="1"/>
          <p:nvPr/>
        </p:nvSpPr>
        <p:spPr>
          <a:xfrm>
            <a:off x="7113591" y="4948089"/>
            <a:ext cx="2013966"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600" b="0" i="0" u="none" strike="noStrike" cap="none">
                <a:solidFill>
                  <a:srgbClr val="000000"/>
                </a:solidFill>
                <a:latin typeface="Arial" panose="020B0604020202020204"/>
                <a:ea typeface="Arial" panose="020B0604020202020204"/>
                <a:cs typeface="Arial" panose="020B0604020202020204"/>
                <a:sym typeface="Arial" panose="020B0604020202020204"/>
              </a:rPr>
              <a:t>Fuente: Plataforma Tecnológica Orfeo -  (abril-junio)</a:t>
            </a:r>
            <a:endParaRPr sz="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48" name="Google Shape;148;p6"/>
          <p:cNvPicPr preferRelativeResize="0"/>
          <p:nvPr/>
        </p:nvPicPr>
        <p:blipFill rotWithShape="1">
          <a:blip r:embed="rId5"/>
          <a:srcRect/>
          <a:stretch>
            <a:fillRect/>
          </a:stretch>
        </p:blipFill>
        <p:spPr>
          <a:xfrm>
            <a:off x="1006359" y="727072"/>
            <a:ext cx="6549010" cy="40493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52" name="Shape 152"/>
        <p:cNvGrpSpPr/>
        <p:nvPr/>
      </p:nvGrpSpPr>
      <p:grpSpPr>
        <a:xfrm>
          <a:off x="0" y="0"/>
          <a:ext cx="0" cy="0"/>
          <a:chOff x="0" y="0"/>
          <a:chExt cx="0" cy="0"/>
        </a:xfrm>
      </p:grpSpPr>
      <p:pic>
        <p:nvPicPr>
          <p:cNvPr id="153" name="Google Shape;153;p7"/>
          <p:cNvPicPr preferRelativeResize="0"/>
          <p:nvPr/>
        </p:nvPicPr>
        <p:blipFill rotWithShape="1">
          <a:blip r:embed="rId1"/>
          <a:srcRect/>
          <a:stretch>
            <a:fillRect/>
          </a:stretch>
        </p:blipFill>
        <p:spPr>
          <a:xfrm>
            <a:off x="0" y="4752677"/>
            <a:ext cx="1341776" cy="390825"/>
          </a:xfrm>
          <a:prstGeom prst="rect">
            <a:avLst/>
          </a:prstGeom>
          <a:noFill/>
          <a:ln>
            <a:noFill/>
          </a:ln>
        </p:spPr>
      </p:pic>
      <p:pic>
        <p:nvPicPr>
          <p:cNvPr id="154" name="Google Shape;154;p7"/>
          <p:cNvPicPr preferRelativeResize="0"/>
          <p:nvPr/>
        </p:nvPicPr>
        <p:blipFill rotWithShape="1">
          <a:blip r:embed="rId2"/>
          <a:srcRect/>
          <a:stretch>
            <a:fillRect/>
          </a:stretch>
        </p:blipFill>
        <p:spPr>
          <a:xfrm>
            <a:off x="8120574" y="1"/>
            <a:ext cx="1023426" cy="483350"/>
          </a:xfrm>
          <a:prstGeom prst="rect">
            <a:avLst/>
          </a:prstGeom>
          <a:noFill/>
          <a:ln>
            <a:noFill/>
          </a:ln>
        </p:spPr>
      </p:pic>
      <p:pic>
        <p:nvPicPr>
          <p:cNvPr id="155" name="Google Shape;155;p7"/>
          <p:cNvPicPr preferRelativeResize="0"/>
          <p:nvPr/>
        </p:nvPicPr>
        <p:blipFill rotWithShape="1">
          <a:blip r:embed="rId3"/>
          <a:srcRect/>
          <a:stretch>
            <a:fillRect/>
          </a:stretch>
        </p:blipFill>
        <p:spPr>
          <a:xfrm>
            <a:off x="7779566" y="4594109"/>
            <a:ext cx="1052625" cy="353980"/>
          </a:xfrm>
          <a:prstGeom prst="rect">
            <a:avLst/>
          </a:prstGeom>
          <a:noFill/>
          <a:ln>
            <a:noFill/>
          </a:ln>
        </p:spPr>
      </p:pic>
      <p:pic>
        <p:nvPicPr>
          <p:cNvPr id="156" name="Google Shape;156;p7"/>
          <p:cNvPicPr preferRelativeResize="0"/>
          <p:nvPr/>
        </p:nvPicPr>
        <p:blipFill rotWithShape="1">
          <a:blip r:embed="rId4"/>
          <a:srcRect/>
          <a:stretch>
            <a:fillRect/>
          </a:stretch>
        </p:blipFill>
        <p:spPr>
          <a:xfrm>
            <a:off x="240050" y="245175"/>
            <a:ext cx="64750" cy="898650"/>
          </a:xfrm>
          <a:prstGeom prst="rect">
            <a:avLst/>
          </a:prstGeom>
          <a:noFill/>
          <a:ln>
            <a:noFill/>
          </a:ln>
        </p:spPr>
      </p:pic>
      <p:sp>
        <p:nvSpPr>
          <p:cNvPr id="157" name="Google Shape;157;p7"/>
          <p:cNvSpPr txBox="1"/>
          <p:nvPr/>
        </p:nvSpPr>
        <p:spPr>
          <a:xfrm>
            <a:off x="512304" y="161970"/>
            <a:ext cx="7267262"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rPr>
              <a:t>Informe PQRSD III Trimestre 2024 - Canales de Interacción – Medios de Recepción.</a:t>
            </a:r>
            <a:endPar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endParaRPr>
          </a:p>
        </p:txBody>
      </p:sp>
      <p:sp>
        <p:nvSpPr>
          <p:cNvPr id="158" name="Google Shape;158;p7"/>
          <p:cNvSpPr txBox="1"/>
          <p:nvPr/>
        </p:nvSpPr>
        <p:spPr>
          <a:xfrm>
            <a:off x="553085" y="1224280"/>
            <a:ext cx="3344545" cy="3286760"/>
          </a:xfrm>
          <a:prstGeom prst="rect">
            <a:avLst/>
          </a:prstGeom>
          <a:noFill/>
          <a:ln>
            <a:noFill/>
          </a:ln>
        </p:spPr>
        <p:txBody>
          <a:bodyPr spcFirstLastPara="1" wrap="square" lIns="91425" tIns="91425" rIns="91425" bIns="91425" anchor="t" anchorCtr="0">
            <a:noAutofit/>
          </a:bodyPr>
          <a:lstStyle/>
          <a:p>
            <a:pPr marL="171450" marR="0" lvl="0" indent="-171450" algn="just" rtl="0">
              <a:lnSpc>
                <a:spcPct val="100000"/>
              </a:lnSpc>
              <a:spcBef>
                <a:spcPts val="0"/>
              </a:spcBef>
              <a:spcAft>
                <a:spcPts val="0"/>
              </a:spcAft>
              <a:buClr>
                <a:srgbClr val="000000"/>
              </a:buClr>
              <a:buSzPts val="1000"/>
              <a:buFont typeface="Arial" panose="020B0604020202020204"/>
              <a:buChar char="•"/>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La gráfica indica que las </a:t>
            </a:r>
            <a:r>
              <a:rPr lang="es-CO" alt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662</a:t>
            </a: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 solicitudes ingresaron a RTVC de la siguiente manera:</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71450" marR="0" lvl="0" indent="-171450" algn="just" rtl="0">
              <a:lnSpc>
                <a:spcPct val="100000"/>
              </a:lnSpc>
              <a:spcBef>
                <a:spcPts val="0"/>
              </a:spcBef>
              <a:spcAft>
                <a:spcPts val="0"/>
              </a:spcAft>
              <a:buClr>
                <a:srgbClr val="000000"/>
              </a:buClr>
              <a:buSzPts val="1000"/>
              <a:buFont typeface="Arial" panose="020B0604020202020204"/>
              <a:buChar char="•"/>
            </a:pPr>
            <a:r>
              <a:rPr lang="es-MX" sz="1000" b="0" i="0" u="sng" strike="noStrike" cap="none">
                <a:solidFill>
                  <a:schemeClr val="dk1"/>
                </a:solidFill>
                <a:latin typeface="Arial" panose="020B0604020202020204"/>
                <a:ea typeface="Arial" panose="020B0604020202020204"/>
                <a:cs typeface="Arial" panose="020B0604020202020204"/>
                <a:sym typeface="Arial" panose="020B0604020202020204"/>
              </a:rPr>
              <a:t>235</a:t>
            </a: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 corresponden a solicitudes recibidas por la vía electrónica, mediante  Internet -  formulario web</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endParaRPr sz="1000" b="0" i="0" u="sng" strike="noStrike" cap="none">
              <a:solidFill>
                <a:schemeClr val="dk1"/>
              </a:solidFill>
              <a:latin typeface="Arial" panose="020B0604020202020204"/>
              <a:ea typeface="Arial" panose="020B0604020202020204"/>
              <a:cs typeface="Arial" panose="020B0604020202020204"/>
              <a:sym typeface="Arial" panose="020B0604020202020204"/>
            </a:endParaRPr>
          </a:p>
          <a:p>
            <a:pPr marL="171450" marR="0" lvl="0" indent="-171450" algn="just" rtl="0">
              <a:lnSpc>
                <a:spcPct val="100000"/>
              </a:lnSpc>
              <a:spcBef>
                <a:spcPts val="0"/>
              </a:spcBef>
              <a:spcAft>
                <a:spcPts val="0"/>
              </a:spcAft>
              <a:buClr>
                <a:srgbClr val="000000"/>
              </a:buClr>
              <a:buSzPts val="1000"/>
              <a:buFont typeface="Arial" panose="020B0604020202020204"/>
              <a:buChar char="•"/>
            </a:pPr>
            <a:r>
              <a:rPr lang="es-MX" sz="1000" b="0" i="0" u="sng" strike="noStrike" cap="none">
                <a:solidFill>
                  <a:schemeClr val="dk1"/>
                </a:solidFill>
                <a:latin typeface="Arial" panose="020B0604020202020204"/>
                <a:ea typeface="Arial" panose="020B0604020202020204"/>
                <a:cs typeface="Arial" panose="020B0604020202020204"/>
                <a:sym typeface="Arial" panose="020B0604020202020204"/>
              </a:rPr>
              <a:t>435 </a:t>
            </a: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mediante el correo electrónico.</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71450" marR="0" lvl="0" indent="-171450" algn="just" rtl="0">
              <a:lnSpc>
                <a:spcPct val="100000"/>
              </a:lnSpc>
              <a:spcBef>
                <a:spcPts val="0"/>
              </a:spcBef>
              <a:spcAft>
                <a:spcPts val="0"/>
              </a:spcAft>
              <a:buClr>
                <a:srgbClr val="000000"/>
              </a:buClr>
              <a:buSzPts val="1000"/>
              <a:buFont typeface="Arial" panose="020B0604020202020204"/>
              <a:buChar char="•"/>
            </a:pPr>
            <a:r>
              <a:rPr lang="es-MX" sz="1000" b="0" i="0" u="sng" strike="noStrike" cap="none">
                <a:solidFill>
                  <a:schemeClr val="dk1"/>
                </a:solidFill>
                <a:latin typeface="Arial" panose="020B0604020202020204"/>
                <a:ea typeface="Arial" panose="020B0604020202020204"/>
                <a:cs typeface="Arial" panose="020B0604020202020204"/>
                <a:sym typeface="Arial" panose="020B0604020202020204"/>
              </a:rPr>
              <a:t>1 </a:t>
            </a: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radicadas de manera personal.</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71450" marR="0" lvl="0" indent="-171450" algn="just" rtl="0">
              <a:lnSpc>
                <a:spcPct val="100000"/>
              </a:lnSpc>
              <a:spcBef>
                <a:spcPts val="0"/>
              </a:spcBef>
              <a:spcAft>
                <a:spcPts val="0"/>
              </a:spcAft>
              <a:buClr>
                <a:srgbClr val="000000"/>
              </a:buClr>
              <a:buSzPts val="1000"/>
              <a:buFont typeface="Arial" panose="020B0604020202020204"/>
              <a:buChar char="•"/>
            </a:pPr>
            <a:r>
              <a:rPr lang="es-MX" sz="1000" b="0" i="0" u="sng" strike="noStrike" cap="none">
                <a:solidFill>
                  <a:schemeClr val="dk1"/>
                </a:solidFill>
                <a:latin typeface="Arial" panose="020B0604020202020204"/>
                <a:ea typeface="Arial" panose="020B0604020202020204"/>
                <a:cs typeface="Arial" panose="020B0604020202020204"/>
                <a:sym typeface="Arial" panose="020B0604020202020204"/>
              </a:rPr>
              <a:t>10 </a:t>
            </a: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de manera presencial correspondencia</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171450" marR="0" lvl="0" indent="-171450" algn="just" rtl="0">
              <a:lnSpc>
                <a:spcPct val="100000"/>
              </a:lnSpc>
              <a:spcBef>
                <a:spcPts val="0"/>
              </a:spcBef>
              <a:spcAft>
                <a:spcPts val="0"/>
              </a:spcAft>
              <a:buClr>
                <a:srgbClr val="000000"/>
              </a:buClr>
              <a:buSzPts val="1000"/>
              <a:buFont typeface="Arial" panose="020B0604020202020204"/>
              <a:buChar char="•"/>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Observamos que los canales virtuales siguen siendo la elección preferida de la ciudadanía al presentar sus PQRSD. Específicamente, el correo electrónico y el formulario web destacan como los canales principales utilizados para este propósito.</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9" name="Google Shape;159;p7"/>
          <p:cNvSpPr txBox="1"/>
          <p:nvPr/>
        </p:nvSpPr>
        <p:spPr>
          <a:xfrm>
            <a:off x="7113591" y="4948089"/>
            <a:ext cx="2013966"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600" b="0" i="0" u="none" strike="noStrike" cap="none">
                <a:solidFill>
                  <a:srgbClr val="000000"/>
                </a:solidFill>
                <a:latin typeface="Arial" panose="020B0604020202020204"/>
                <a:ea typeface="Arial" panose="020B0604020202020204"/>
                <a:cs typeface="Arial" panose="020B0604020202020204"/>
                <a:sym typeface="Arial" panose="020B0604020202020204"/>
              </a:rPr>
              <a:t>Fuente: Plataforma Tecnológica Orfeo -  (abril-junio)</a:t>
            </a:r>
            <a:endParaRPr sz="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60" name="Google Shape;160;p7"/>
          <p:cNvPicPr preferRelativeResize="0"/>
          <p:nvPr/>
        </p:nvPicPr>
        <p:blipFill rotWithShape="1">
          <a:blip r:embed="rId5"/>
          <a:srcRect/>
          <a:stretch>
            <a:fillRect/>
          </a:stretch>
        </p:blipFill>
        <p:spPr>
          <a:xfrm>
            <a:off x="3902174" y="870921"/>
            <a:ext cx="4930017" cy="32443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alpha val="29803"/>
          </a:schemeClr>
        </a:solidFill>
        <a:effectLst/>
      </p:bgPr>
    </p:bg>
    <p:spTree>
      <p:nvGrpSpPr>
        <p:cNvPr id="164" name="Shape 164"/>
        <p:cNvGrpSpPr/>
        <p:nvPr/>
      </p:nvGrpSpPr>
      <p:grpSpPr>
        <a:xfrm>
          <a:off x="0" y="0"/>
          <a:ext cx="0" cy="0"/>
          <a:chOff x="0" y="0"/>
          <a:chExt cx="0" cy="0"/>
        </a:xfrm>
      </p:grpSpPr>
      <p:pic>
        <p:nvPicPr>
          <p:cNvPr id="165" name="Google Shape;165;p8"/>
          <p:cNvPicPr preferRelativeResize="0"/>
          <p:nvPr/>
        </p:nvPicPr>
        <p:blipFill rotWithShape="1">
          <a:blip r:embed="rId2"/>
          <a:srcRect/>
          <a:stretch>
            <a:fillRect/>
          </a:stretch>
        </p:blipFill>
        <p:spPr>
          <a:xfrm rot="1014386">
            <a:off x="1335345" y="831651"/>
            <a:ext cx="441378" cy="624347"/>
          </a:xfrm>
          <a:prstGeom prst="rect">
            <a:avLst/>
          </a:prstGeom>
          <a:noFill/>
          <a:ln>
            <a:noFill/>
          </a:ln>
        </p:spPr>
      </p:pic>
      <p:pic>
        <p:nvPicPr>
          <p:cNvPr id="166" name="Google Shape;166;p8"/>
          <p:cNvPicPr preferRelativeResize="0"/>
          <p:nvPr/>
        </p:nvPicPr>
        <p:blipFill rotWithShape="1">
          <a:blip r:embed="rId3"/>
          <a:srcRect/>
          <a:stretch>
            <a:fillRect/>
          </a:stretch>
        </p:blipFill>
        <p:spPr>
          <a:xfrm>
            <a:off x="0" y="4752677"/>
            <a:ext cx="1341776" cy="390825"/>
          </a:xfrm>
          <a:prstGeom prst="rect">
            <a:avLst/>
          </a:prstGeom>
          <a:noFill/>
          <a:ln>
            <a:noFill/>
          </a:ln>
        </p:spPr>
      </p:pic>
      <p:pic>
        <p:nvPicPr>
          <p:cNvPr id="167" name="Google Shape;167;p8"/>
          <p:cNvPicPr preferRelativeResize="0"/>
          <p:nvPr/>
        </p:nvPicPr>
        <p:blipFill rotWithShape="1">
          <a:blip r:embed="rId4"/>
          <a:srcRect/>
          <a:stretch>
            <a:fillRect/>
          </a:stretch>
        </p:blipFill>
        <p:spPr>
          <a:xfrm>
            <a:off x="8120574" y="1"/>
            <a:ext cx="1023426" cy="483350"/>
          </a:xfrm>
          <a:prstGeom prst="rect">
            <a:avLst/>
          </a:prstGeom>
          <a:noFill/>
          <a:ln>
            <a:noFill/>
          </a:ln>
        </p:spPr>
      </p:pic>
      <p:pic>
        <p:nvPicPr>
          <p:cNvPr id="168" name="Google Shape;168;p8"/>
          <p:cNvPicPr preferRelativeResize="0"/>
          <p:nvPr/>
        </p:nvPicPr>
        <p:blipFill rotWithShape="1">
          <a:blip r:embed="rId5"/>
          <a:srcRect/>
          <a:stretch>
            <a:fillRect/>
          </a:stretch>
        </p:blipFill>
        <p:spPr>
          <a:xfrm>
            <a:off x="7883410" y="4636154"/>
            <a:ext cx="1052625" cy="353980"/>
          </a:xfrm>
          <a:prstGeom prst="rect">
            <a:avLst/>
          </a:prstGeom>
          <a:noFill/>
          <a:ln>
            <a:noFill/>
          </a:ln>
        </p:spPr>
      </p:pic>
      <p:pic>
        <p:nvPicPr>
          <p:cNvPr id="169" name="Google Shape;169;p8"/>
          <p:cNvPicPr preferRelativeResize="0"/>
          <p:nvPr/>
        </p:nvPicPr>
        <p:blipFill rotWithShape="1">
          <a:blip r:embed="rId6"/>
          <a:srcRect/>
          <a:stretch>
            <a:fillRect/>
          </a:stretch>
        </p:blipFill>
        <p:spPr>
          <a:xfrm>
            <a:off x="240050" y="245175"/>
            <a:ext cx="64750" cy="898650"/>
          </a:xfrm>
          <a:prstGeom prst="rect">
            <a:avLst/>
          </a:prstGeom>
          <a:noFill/>
          <a:ln>
            <a:noFill/>
          </a:ln>
        </p:spPr>
      </p:pic>
      <p:sp>
        <p:nvSpPr>
          <p:cNvPr id="170" name="Google Shape;170;p8"/>
          <p:cNvSpPr txBox="1"/>
          <p:nvPr/>
        </p:nvSpPr>
        <p:spPr>
          <a:xfrm>
            <a:off x="607423" y="-23172"/>
            <a:ext cx="7568232"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rPr>
              <a:t>Informe PQRSD III Trimestre 2024 - Tiempos promedio de Respuesta por Dependencias</a:t>
            </a:r>
            <a:endPar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endParaRPr>
          </a:p>
        </p:txBody>
      </p:sp>
      <p:sp>
        <p:nvSpPr>
          <p:cNvPr id="171" name="Google Shape;171;p8"/>
          <p:cNvSpPr txBox="1"/>
          <p:nvPr/>
        </p:nvSpPr>
        <p:spPr>
          <a:xfrm>
            <a:off x="607695" y="1438275"/>
            <a:ext cx="2112010" cy="293624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900"/>
              <a:buFont typeface="Arial" panose="020B0604020202020204"/>
              <a:buNone/>
            </a:pPr>
            <a:r>
              <a:rPr lang="es-MX" sz="900" b="0" i="0" u="none" strike="noStrike" cap="none">
                <a:solidFill>
                  <a:schemeClr val="dk1"/>
                </a:solidFill>
                <a:latin typeface="Arial" panose="020B0604020202020204"/>
                <a:ea typeface="Arial" panose="020B0604020202020204"/>
                <a:cs typeface="Arial" panose="020B0604020202020204"/>
                <a:sym typeface="Arial" panose="020B0604020202020204"/>
              </a:rPr>
              <a:t>El tiempo promedio de respuesta para las </a:t>
            </a:r>
            <a:r>
              <a:rPr lang="es-CO" altLang="es-MX" sz="900" b="0" i="0" u="none" strike="noStrike" cap="none">
                <a:solidFill>
                  <a:schemeClr val="dk1"/>
                </a:solidFill>
                <a:latin typeface="Arial" panose="020B0604020202020204"/>
                <a:ea typeface="Arial" panose="020B0604020202020204"/>
                <a:cs typeface="Arial" panose="020B0604020202020204"/>
                <a:sym typeface="Arial" panose="020B0604020202020204"/>
              </a:rPr>
              <a:t>662</a:t>
            </a:r>
            <a:r>
              <a:rPr lang="es-MX" sz="900" b="0" i="0" u="none" strike="noStrike" cap="none">
                <a:solidFill>
                  <a:schemeClr val="dk1"/>
                </a:solidFill>
                <a:latin typeface="Arial" panose="020B0604020202020204"/>
                <a:ea typeface="Arial" panose="020B0604020202020204"/>
                <a:cs typeface="Arial" panose="020B0604020202020204"/>
                <a:sym typeface="Arial" panose="020B0604020202020204"/>
              </a:rPr>
              <a:t> solicitudes recibidas en el </a:t>
            </a:r>
            <a:r>
              <a:rPr lang="es-CO" altLang="es-MX" sz="900" b="0" i="0" u="none" strike="noStrike" cap="none">
                <a:solidFill>
                  <a:schemeClr val="dk1"/>
                </a:solidFill>
                <a:latin typeface="Arial" panose="020B0604020202020204"/>
                <a:ea typeface="Arial" panose="020B0604020202020204"/>
                <a:cs typeface="Arial" panose="020B0604020202020204"/>
                <a:sym typeface="Arial" panose="020B0604020202020204"/>
              </a:rPr>
              <a:t>tercer</a:t>
            </a:r>
            <a:r>
              <a:rPr lang="es-MX" sz="900" b="0" i="0" u="none" strike="noStrike" cap="none">
                <a:solidFill>
                  <a:schemeClr val="dk1"/>
                </a:solidFill>
                <a:latin typeface="Arial" panose="020B0604020202020204"/>
                <a:ea typeface="Arial" panose="020B0604020202020204"/>
                <a:cs typeface="Arial" panose="020B0604020202020204"/>
                <a:sym typeface="Arial" panose="020B0604020202020204"/>
              </a:rPr>
              <a:t> trimestre de 2024 se mantuvo constante en 1</a:t>
            </a:r>
            <a:r>
              <a:rPr lang="es-CO" altLang="es-MX" sz="900" b="0" i="0" u="none" strike="noStrike" cap="none">
                <a:solidFill>
                  <a:schemeClr val="dk1"/>
                </a:solidFill>
                <a:latin typeface="Arial" panose="020B0604020202020204"/>
                <a:ea typeface="Arial" panose="020B0604020202020204"/>
                <a:cs typeface="Arial" panose="020B0604020202020204"/>
                <a:sym typeface="Arial" panose="020B0604020202020204"/>
              </a:rPr>
              <a:t>7</a:t>
            </a:r>
            <a:r>
              <a:rPr lang="es-MX" sz="900" b="0" i="0" u="none" strike="noStrike" cap="none">
                <a:solidFill>
                  <a:schemeClr val="dk1"/>
                </a:solidFill>
                <a:latin typeface="Arial" panose="020B0604020202020204"/>
                <a:ea typeface="Arial" panose="020B0604020202020204"/>
                <a:cs typeface="Arial" panose="020B0604020202020204"/>
                <a:sym typeface="Arial" panose="020B0604020202020204"/>
              </a:rPr>
              <a:t> días, aumentando el promedio del primer trimestre de 2024, durante el cual se recibieron 716 solicitudes por complejidad en las peticiones.</a:t>
            </a:r>
            <a:endParaRPr lang="es-MX" sz="9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900"/>
              <a:buFont typeface="Arial" panose="020B0604020202020204"/>
              <a:buNone/>
            </a:pPr>
            <a:r>
              <a:rPr lang="es-MX" sz="900" b="0" i="0" u="none" strike="noStrike" cap="none">
                <a:solidFill>
                  <a:schemeClr val="dk1"/>
                </a:solidFill>
                <a:latin typeface="Arial" panose="020B0604020202020204"/>
                <a:ea typeface="Arial" panose="020B0604020202020204"/>
                <a:cs typeface="Arial" panose="020B0604020202020204"/>
                <a:sym typeface="Arial" panose="020B0604020202020204"/>
              </a:rPr>
              <a:t>De las 662 solicitudes radicadas, se evidenci</a:t>
            </a:r>
            <a:r>
              <a:rPr lang="es-CO" altLang="es-MX" sz="900" b="0" i="0" u="none" strike="noStrike" cap="none">
                <a:solidFill>
                  <a:schemeClr val="dk1"/>
                </a:solidFill>
                <a:latin typeface="Arial" panose="020B0604020202020204"/>
                <a:ea typeface="Arial" panose="020B0604020202020204"/>
                <a:cs typeface="Arial" panose="020B0604020202020204"/>
                <a:sym typeface="Arial" panose="020B0604020202020204"/>
              </a:rPr>
              <a:t>ó</a:t>
            </a:r>
            <a:r>
              <a:rPr lang="es-MX" sz="900" b="0" i="0" u="none" strike="noStrike" cap="none">
                <a:solidFill>
                  <a:schemeClr val="dk1"/>
                </a:solidFill>
                <a:latin typeface="Arial" panose="020B0604020202020204"/>
                <a:ea typeface="Arial" panose="020B0604020202020204"/>
                <a:cs typeface="Arial" panose="020B0604020202020204"/>
                <a:sym typeface="Arial" panose="020B0604020202020204"/>
              </a:rPr>
              <a:t> la superación del término inicial asignado en  solicitud, no obstante, cabe resaltar que desde la Coordinación de Relación con el Ciudadano y las Audiencias se realizará con base en esta información el seguimiento y retroalimentación con las áreas pertinentes.</a:t>
            </a:r>
            <a:endParaRPr lang="es-MX" sz="9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800"/>
              <a:buFont typeface="Arial" panose="020B0604020202020204"/>
              <a:buNone/>
            </a:pPr>
            <a:endParaRPr sz="800" b="0" i="0" u="none" strike="noStrike" cap="none">
              <a:solidFill>
                <a:schemeClr val="accent3"/>
              </a:solidFill>
              <a:latin typeface="Arial" panose="020B0604020202020204"/>
              <a:ea typeface="Arial" panose="020B0604020202020204"/>
              <a:cs typeface="Arial" panose="020B0604020202020204"/>
              <a:sym typeface="Arial" panose="020B0604020202020204"/>
            </a:endParaRPr>
          </a:p>
        </p:txBody>
      </p:sp>
      <p:sp>
        <p:nvSpPr>
          <p:cNvPr id="172" name="Google Shape;172;p8"/>
          <p:cNvSpPr txBox="1"/>
          <p:nvPr/>
        </p:nvSpPr>
        <p:spPr>
          <a:xfrm>
            <a:off x="7113591" y="4948089"/>
            <a:ext cx="2013966"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600" b="0" i="0" u="none" strike="noStrike" cap="none">
                <a:solidFill>
                  <a:srgbClr val="000000"/>
                </a:solidFill>
                <a:latin typeface="Arial" panose="020B0604020202020204"/>
                <a:ea typeface="Arial" panose="020B0604020202020204"/>
                <a:cs typeface="Arial" panose="020B0604020202020204"/>
                <a:sym typeface="Arial" panose="020B0604020202020204"/>
              </a:rPr>
              <a:t>Fuente: Plataforma Tecnológica Orfeo -  (abril-junio)</a:t>
            </a:r>
            <a:endParaRPr sz="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aphicFrame>
        <p:nvGraphicFramePr>
          <p:cNvPr id="173" name="Google Shape;173;p8"/>
          <p:cNvGraphicFramePr/>
          <p:nvPr/>
        </p:nvGraphicFramePr>
        <p:xfrm>
          <a:off x="2719070" y="677545"/>
          <a:ext cx="6038215" cy="395795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77" name="Shape 177"/>
        <p:cNvGrpSpPr/>
        <p:nvPr/>
      </p:nvGrpSpPr>
      <p:grpSpPr>
        <a:xfrm>
          <a:off x="0" y="0"/>
          <a:ext cx="0" cy="0"/>
          <a:chOff x="0" y="0"/>
          <a:chExt cx="0" cy="0"/>
        </a:xfrm>
      </p:grpSpPr>
      <p:graphicFrame>
        <p:nvGraphicFramePr>
          <p:cNvPr id="178" name="Google Shape;178;p9"/>
          <p:cNvGraphicFramePr/>
          <p:nvPr/>
        </p:nvGraphicFramePr>
        <p:xfrm>
          <a:off x="5049157" y="917553"/>
          <a:ext cx="3901204" cy="2841647"/>
        </p:xfrm>
        <a:graphic>
          <a:graphicData uri="http://schemas.openxmlformats.org/drawingml/2006/chart">
            <c:chart xmlns:c="http://schemas.openxmlformats.org/drawingml/2006/chart" xmlns:r="http://schemas.openxmlformats.org/officeDocument/2006/relationships" r:id="rId1"/>
          </a:graphicData>
        </a:graphic>
      </p:graphicFrame>
      <p:pic>
        <p:nvPicPr>
          <p:cNvPr id="179" name="Google Shape;179;p9"/>
          <p:cNvPicPr preferRelativeResize="0"/>
          <p:nvPr/>
        </p:nvPicPr>
        <p:blipFill rotWithShape="1">
          <a:blip r:embed="rId2"/>
          <a:srcRect/>
          <a:stretch>
            <a:fillRect/>
          </a:stretch>
        </p:blipFill>
        <p:spPr>
          <a:xfrm>
            <a:off x="0" y="4752677"/>
            <a:ext cx="1341776" cy="390825"/>
          </a:xfrm>
          <a:prstGeom prst="rect">
            <a:avLst/>
          </a:prstGeom>
          <a:noFill/>
          <a:ln>
            <a:noFill/>
          </a:ln>
        </p:spPr>
      </p:pic>
      <p:pic>
        <p:nvPicPr>
          <p:cNvPr id="180" name="Google Shape;180;p9"/>
          <p:cNvPicPr preferRelativeResize="0"/>
          <p:nvPr/>
        </p:nvPicPr>
        <p:blipFill rotWithShape="1">
          <a:blip r:embed="rId3"/>
          <a:srcRect/>
          <a:stretch>
            <a:fillRect/>
          </a:stretch>
        </p:blipFill>
        <p:spPr>
          <a:xfrm>
            <a:off x="8120574" y="1"/>
            <a:ext cx="1023426" cy="483350"/>
          </a:xfrm>
          <a:prstGeom prst="rect">
            <a:avLst/>
          </a:prstGeom>
          <a:noFill/>
          <a:ln>
            <a:noFill/>
          </a:ln>
        </p:spPr>
      </p:pic>
      <p:pic>
        <p:nvPicPr>
          <p:cNvPr id="181" name="Google Shape;181;p9"/>
          <p:cNvPicPr preferRelativeResize="0"/>
          <p:nvPr/>
        </p:nvPicPr>
        <p:blipFill rotWithShape="1">
          <a:blip r:embed="rId4"/>
          <a:srcRect/>
          <a:stretch>
            <a:fillRect/>
          </a:stretch>
        </p:blipFill>
        <p:spPr>
          <a:xfrm>
            <a:off x="7815150" y="4619625"/>
            <a:ext cx="1052625" cy="353980"/>
          </a:xfrm>
          <a:prstGeom prst="rect">
            <a:avLst/>
          </a:prstGeom>
          <a:noFill/>
          <a:ln>
            <a:noFill/>
          </a:ln>
        </p:spPr>
      </p:pic>
      <p:pic>
        <p:nvPicPr>
          <p:cNvPr id="182" name="Google Shape;182;p9"/>
          <p:cNvPicPr preferRelativeResize="0"/>
          <p:nvPr/>
        </p:nvPicPr>
        <p:blipFill rotWithShape="1">
          <a:blip r:embed="rId5"/>
          <a:srcRect/>
          <a:stretch>
            <a:fillRect/>
          </a:stretch>
        </p:blipFill>
        <p:spPr>
          <a:xfrm>
            <a:off x="240050" y="245175"/>
            <a:ext cx="64750" cy="898650"/>
          </a:xfrm>
          <a:prstGeom prst="rect">
            <a:avLst/>
          </a:prstGeom>
          <a:noFill/>
          <a:ln>
            <a:noFill/>
          </a:ln>
        </p:spPr>
      </p:pic>
      <p:sp>
        <p:nvSpPr>
          <p:cNvPr id="183" name="Google Shape;183;p9"/>
          <p:cNvSpPr txBox="1"/>
          <p:nvPr/>
        </p:nvSpPr>
        <p:spPr>
          <a:xfrm>
            <a:off x="514025" y="164190"/>
            <a:ext cx="7267262"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rPr>
              <a:t>Informe PQRSD III Trimestre 2024 - Estandarización del uso del Proceso. </a:t>
            </a:r>
            <a:endParaRPr lang="es-MX" sz="2000" b="1" i="0" u="none" strike="noStrike" cap="none">
              <a:solidFill>
                <a:srgbClr val="2A3E56"/>
              </a:solidFill>
              <a:latin typeface="Arial" panose="020B0604020202020204"/>
              <a:ea typeface="Arial" panose="020B0604020202020204"/>
              <a:cs typeface="Arial" panose="020B0604020202020204"/>
              <a:sym typeface="Arial" panose="020B0604020202020204"/>
            </a:endParaRPr>
          </a:p>
        </p:txBody>
      </p:sp>
      <p:sp>
        <p:nvSpPr>
          <p:cNvPr id="184" name="Google Shape;184;p9"/>
          <p:cNvSpPr txBox="1"/>
          <p:nvPr/>
        </p:nvSpPr>
        <p:spPr>
          <a:xfrm>
            <a:off x="404671" y="1346142"/>
            <a:ext cx="4544616" cy="2185183"/>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Mediante diversos canales de comunicación, se difunde entre los usuarios de OrfeoGob la metodología para generar respuestas vinculadas al documento inicial y su gestión. Esto garantiza la trazabilidad de las PQRSD (Peticiones, Quejas, Reclamos, Sugerencias y Denuncias) atendidas y, al mismo tiempo, asegura el uso adecuado de la plataforma como herramienta para la administración de solicitudes.</a:t>
            </a:r>
            <a:endPar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1000"/>
              <a:buFont typeface="Arial" panose="020B0604020202020204"/>
              <a:buNone/>
            </a:pPr>
            <a:r>
              <a:rPr lang="es-MX" sz="1000" b="0" i="0" u="none" strike="noStrike" cap="none">
                <a:solidFill>
                  <a:schemeClr val="dk1"/>
                </a:solidFill>
                <a:latin typeface="Arial" panose="020B0604020202020204"/>
                <a:ea typeface="Arial" panose="020B0604020202020204"/>
                <a:cs typeface="Arial" panose="020B0604020202020204"/>
                <a:sym typeface="Arial" panose="020B0604020202020204"/>
              </a:rPr>
              <a:t>Ante las solicitudes identificadas que no se ajustan a la estandarización del proceso, implementaremos durante el cuarto trimestre de la presente anualidad, sesiones de sensibilización dirigidas a las áreas y colaboradores pertinentes. El objetivo es reducir significativamente el número de solicitudes no relacionadas y, al mismo tiempo, fomentar una mayor adherencia a los estándares establecidos</a:t>
            </a:r>
            <a:endParaRPr sz="10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5" name="Google Shape;185;p9"/>
          <p:cNvSpPr txBox="1"/>
          <p:nvPr/>
        </p:nvSpPr>
        <p:spPr>
          <a:xfrm>
            <a:off x="1599709" y="4030887"/>
            <a:ext cx="5944581"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s-MX" sz="1100" b="1" i="0" u="none" strike="noStrike" cap="none">
                <a:solidFill>
                  <a:schemeClr val="dk1"/>
                </a:solidFill>
                <a:latin typeface="Arial" panose="020B0604020202020204"/>
                <a:ea typeface="Arial" panose="020B0604020202020204"/>
                <a:cs typeface="Arial" panose="020B0604020202020204"/>
                <a:sym typeface="Arial" panose="020B0604020202020204"/>
              </a:rPr>
              <a:t>No. de solicitudes recibidas	         Respuestas no asociadas</a:t>
            </a:r>
            <a:endParaRPr lang="es-MX" sz="11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200"/>
              <a:buFont typeface="Arial" panose="020B0604020202020204"/>
              <a:buNone/>
            </a:pPr>
            <a:r>
              <a:rPr lang="es-MX" sz="1200" b="1" i="0" u="none" strike="noStrike" cap="none">
                <a:solidFill>
                  <a:schemeClr val="dk1"/>
                </a:solidFill>
                <a:latin typeface="Arial" panose="020B0604020202020204"/>
                <a:ea typeface="Arial" panose="020B0604020202020204"/>
                <a:cs typeface="Arial" panose="020B0604020202020204"/>
                <a:sym typeface="Arial" panose="020B0604020202020204"/>
              </a:rPr>
              <a:t>                   </a:t>
            </a:r>
            <a:r>
              <a:rPr lang="es-MX" sz="1100" b="1" i="0" u="none" strike="noStrike" cap="none">
                <a:solidFill>
                  <a:schemeClr val="dk1"/>
                </a:solidFill>
                <a:latin typeface="Arial" panose="020B0604020202020204"/>
                <a:ea typeface="Arial" panose="020B0604020202020204"/>
                <a:cs typeface="Arial" panose="020B0604020202020204"/>
                <a:sym typeface="Arial" panose="020B0604020202020204"/>
              </a:rPr>
              <a:t>662</a:t>
            </a:r>
            <a:r>
              <a:rPr lang="es-MX" sz="1200" b="1" i="0" u="none" strike="noStrike" cap="none">
                <a:solidFill>
                  <a:schemeClr val="dk1"/>
                </a:solidFill>
                <a:latin typeface="Arial" panose="020B0604020202020204"/>
                <a:ea typeface="Arial" panose="020B0604020202020204"/>
                <a:cs typeface="Arial" panose="020B0604020202020204"/>
                <a:sym typeface="Arial" panose="020B0604020202020204"/>
              </a:rPr>
              <a:t>		                              4</a:t>
            </a:r>
            <a:endParaRPr lang="es-MX" sz="12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6" name="Google Shape;186;p9"/>
          <p:cNvSpPr txBox="1"/>
          <p:nvPr/>
        </p:nvSpPr>
        <p:spPr>
          <a:xfrm>
            <a:off x="7113591" y="4948089"/>
            <a:ext cx="2013966"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600" b="0" i="0" u="none" strike="noStrike" cap="none">
                <a:solidFill>
                  <a:srgbClr val="000000"/>
                </a:solidFill>
                <a:latin typeface="Arial" panose="020B0604020202020204"/>
                <a:ea typeface="Arial" panose="020B0604020202020204"/>
                <a:cs typeface="Arial" panose="020B0604020202020204"/>
                <a:sym typeface="Arial" panose="020B0604020202020204"/>
              </a:rPr>
              <a:t>Fuente: Plataforma Tecnológica Orfeo -  (abril-junio)</a:t>
            </a:r>
            <a:endParaRPr sz="6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9128</Words>
  <Application>WPS Presentation</Application>
  <PresentationFormat/>
  <Paragraphs>299</Paragraphs>
  <Slides>14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14</vt:i4>
      </vt:variant>
    </vt:vector>
  </HeadingPairs>
  <TitlesOfParts>
    <vt:vector size="21" baseType="lpstr">
      <vt:lpstr>Arial</vt:lpstr>
      <vt:lpstr>SimSun</vt:lpstr>
      <vt:lpstr>Wingdings</vt:lpstr>
      <vt:lpstr>Arial</vt:lpstr>
      <vt:lpstr>Microsoft YaHei</vt:lpstr>
      <vt:lpstr>Arial Unicode MS</vt:lpstr>
      <vt:lpstr>Simple Light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Edgar Andres Bustos Martínez</dc:creator>
  <cp:lastModifiedBy>Familia</cp:lastModifiedBy>
  <cp:revision>1</cp:revision>
  <dcterms:created xsi:type="dcterms:W3CDTF">2025-01-31T21:10:32Z</dcterms:created>
  <dcterms:modified xsi:type="dcterms:W3CDTF">2025-01-31T21:10:32Z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8FD85A6652A94B9B9A7518457861DFF6_12</vt:lpwstr>
  </property>
  <property fmtid="{D5CDD505-2E9C-101B-9397-08002B2CF9AE}" pid="3" name="KSOProductBuildVer">
    <vt:lpwstr>1033-12.2.0.19805</vt:lpwstr>
  </property>
</Properties>
</file>