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18.png"/><Relationship Id="rId9"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mailto:correspondencia@gmail.com" TargetMode="External"/><Relationship Id="rId13" Type="http://schemas.openxmlformats.org/officeDocument/2006/relationships/image" Target="../media/image32.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hyperlink" Target="https://www.rtvc.gov.co/pqrd/create" TargetMode="External"/><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6.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56" name="Google Shape;56;p13"/>
          <p:cNvPicPr preferRelativeResize="0"/>
          <p:nvPr/>
        </p:nvPicPr>
        <p:blipFill rotWithShape="1">
          <a:blip r:embed="rId3">
            <a:alphaModFix/>
          </a:blip>
          <a:srcRect b="0" l="0" r="0" t="0"/>
          <a:stretch/>
        </p:blipFill>
        <p:spPr>
          <a:xfrm>
            <a:off x="0" y="297"/>
            <a:ext cx="9144001" cy="5142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2"/>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189" name="Google Shape;189;p22"/>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190" name="Google Shape;190;p22"/>
          <p:cNvPicPr preferRelativeResize="0"/>
          <p:nvPr/>
        </p:nvPicPr>
        <p:blipFill rotWithShape="1">
          <a:blip r:embed="rId5">
            <a:alphaModFix/>
          </a:blip>
          <a:srcRect b="0" l="0" r="0" t="0"/>
          <a:stretch/>
        </p:blipFill>
        <p:spPr>
          <a:xfrm>
            <a:off x="7815150" y="4619625"/>
            <a:ext cx="1052625" cy="353980"/>
          </a:xfrm>
          <a:prstGeom prst="rect">
            <a:avLst/>
          </a:prstGeom>
          <a:noFill/>
          <a:ln>
            <a:noFill/>
          </a:ln>
        </p:spPr>
      </p:pic>
      <p:pic>
        <p:nvPicPr>
          <p:cNvPr id="191" name="Google Shape;191;p22"/>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192" name="Google Shape;192;p22"/>
          <p:cNvSpPr txBox="1"/>
          <p:nvPr/>
        </p:nvSpPr>
        <p:spPr>
          <a:xfrm>
            <a:off x="464664" y="83256"/>
            <a:ext cx="7267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Análisis general de las solicitudes</a:t>
            </a:r>
            <a:endParaRPr b="0" i="0" sz="1400" u="none" cap="none" strike="noStrike">
              <a:solidFill>
                <a:srgbClr val="000000"/>
              </a:solidFill>
              <a:latin typeface="Arial"/>
              <a:ea typeface="Arial"/>
              <a:cs typeface="Arial"/>
              <a:sym typeface="Arial"/>
            </a:endParaRPr>
          </a:p>
        </p:txBody>
      </p:sp>
      <p:sp>
        <p:nvSpPr>
          <p:cNvPr id="193" name="Google Shape;193;p22"/>
          <p:cNvSpPr txBox="1"/>
          <p:nvPr/>
        </p:nvSpPr>
        <p:spPr>
          <a:xfrm>
            <a:off x="598159" y="943151"/>
            <a:ext cx="4264500" cy="3879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1" i="0" lang="es-MX" sz="1000" u="sng" cap="none" strike="noStrike">
                <a:solidFill>
                  <a:schemeClr val="dk1"/>
                </a:solidFill>
                <a:latin typeface="Arial"/>
                <a:ea typeface="Arial"/>
                <a:cs typeface="Arial"/>
                <a:sym typeface="Arial"/>
              </a:rPr>
              <a:t>Peticiones</a:t>
            </a:r>
            <a:r>
              <a:rPr b="0" i="0" lang="es-MX" sz="1000" u="none" cap="none" strike="noStrike">
                <a:solidFill>
                  <a:schemeClr val="dk1"/>
                </a:solidFill>
                <a:latin typeface="Arial"/>
                <a:ea typeface="Arial"/>
                <a:cs typeface="Arial"/>
                <a:sym typeface="Arial"/>
              </a:rPr>
              <a:t> (</a:t>
            </a:r>
            <a:r>
              <a:rPr b="1" i="0" lang="es-MX" sz="1000" u="none" cap="none" strike="noStrike">
                <a:solidFill>
                  <a:schemeClr val="dk1"/>
                </a:solidFill>
                <a:latin typeface="Arial"/>
                <a:ea typeface="Arial"/>
                <a:cs typeface="Arial"/>
                <a:sym typeface="Arial"/>
              </a:rPr>
              <a:t>473</a:t>
            </a:r>
            <a:r>
              <a:rPr b="0" i="0" lang="es-MX" sz="10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Frente a las solicitudes presentadas se evidencian peticiones de: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1" i="0" lang="es-MX" sz="1000" u="sng" cap="none" strike="noStrike">
                <a:solidFill>
                  <a:schemeClr val="dk1"/>
                </a:solidFill>
                <a:latin typeface="Arial"/>
                <a:ea typeface="Arial"/>
                <a:cs typeface="Arial"/>
                <a:sym typeface="Arial"/>
              </a:rPr>
              <a:t>No definido.</a:t>
            </a:r>
            <a:r>
              <a:rPr b="1" i="0" lang="es-MX" sz="1000" u="none" cap="none" strike="noStrike">
                <a:solidFill>
                  <a:schemeClr val="dk1"/>
                </a:solidFill>
                <a:latin typeface="Arial"/>
                <a:ea typeface="Arial"/>
                <a:cs typeface="Arial"/>
                <a:sym typeface="Arial"/>
              </a:rPr>
              <a:t> (91)</a:t>
            </a:r>
            <a:r>
              <a:rPr b="0" i="0" lang="es-MX" sz="1000" u="none" cap="none" strike="noStrike">
                <a:solidFill>
                  <a:schemeClr val="dk1"/>
                </a:solidFill>
                <a:latin typeface="Arial"/>
                <a:ea typeface="Arial"/>
                <a:cs typeface="Arial"/>
                <a:sym typeface="Arial"/>
              </a:rPr>
              <a:t>: Corresponden a una variedad de temas que no están catalogados en el listado disponible en el sistema. Estos casos abarcan asuntos diversos que no pueden ser encuadrados dentro de las categorías predefinidas, por lo que se agrupan bajo esta denominación.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De las catalogadas se encuentran solicitudes con relación a: </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000"/>
              <a:buFont typeface="Arial"/>
              <a:buChar char="•"/>
            </a:pPr>
            <a:r>
              <a:rPr b="1" i="0" lang="es-MX" sz="1000" u="sng" cap="none" strike="noStrike">
                <a:solidFill>
                  <a:schemeClr val="dk1"/>
                </a:solidFill>
                <a:latin typeface="Arial"/>
                <a:ea typeface="Arial"/>
                <a:cs typeface="Arial"/>
                <a:sym typeface="Arial"/>
              </a:rPr>
              <a:t>Quejas</a:t>
            </a:r>
            <a:r>
              <a:rPr b="1" i="0" lang="es-MX" sz="1000" u="none" cap="none" strike="noStrike">
                <a:solidFill>
                  <a:schemeClr val="dk1"/>
                </a:solidFill>
                <a:latin typeface="Arial"/>
                <a:ea typeface="Arial"/>
                <a:cs typeface="Arial"/>
                <a:sym typeface="Arial"/>
              </a:rPr>
              <a:t> (2) Corresponden a: Es la manifestación de desacuerdo, insatisfacción o descontento al recibir una atención inadecuada por parte de un servidor público. se trata de quejas por fallas en servicio</a:t>
            </a:r>
            <a:endParaRPr b="1" i="0" sz="10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000"/>
              <a:buFont typeface="Arial"/>
              <a:buChar char="•"/>
            </a:pPr>
            <a:r>
              <a:rPr b="1" i="0" lang="es-MX" sz="1000" u="sng" cap="none" strike="noStrike">
                <a:solidFill>
                  <a:schemeClr val="dk1"/>
                </a:solidFill>
                <a:latin typeface="Arial"/>
                <a:ea typeface="Arial"/>
                <a:cs typeface="Arial"/>
                <a:sym typeface="Arial"/>
              </a:rPr>
              <a:t>Reclamos </a:t>
            </a:r>
            <a:r>
              <a:rPr b="1" i="0" lang="es-MX" sz="1000" u="none" cap="none" strike="noStrike">
                <a:solidFill>
                  <a:schemeClr val="dk1"/>
                </a:solidFill>
                <a:latin typeface="Arial"/>
                <a:ea typeface="Arial"/>
                <a:cs typeface="Arial"/>
                <a:sym typeface="Arial"/>
              </a:rPr>
              <a:t>(150). Requerimiento que se realiza la ciudadanía , para solicitar la prestación de un servicio de calidad y permanente, por las fallas en señal de radio y televisión</a:t>
            </a:r>
            <a:endParaRPr b="1" i="0" sz="10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000"/>
              <a:buFont typeface="Arial"/>
              <a:buChar char="•"/>
            </a:pPr>
            <a:r>
              <a:rPr b="1" i="0" lang="es-MX" sz="1000" u="sng" cap="none" strike="noStrike">
                <a:solidFill>
                  <a:schemeClr val="dk1"/>
                </a:solidFill>
                <a:latin typeface="Arial"/>
                <a:ea typeface="Arial"/>
                <a:cs typeface="Arial"/>
                <a:sym typeface="Arial"/>
              </a:rPr>
              <a:t>Sugerencias</a:t>
            </a:r>
            <a:r>
              <a:rPr b="1" i="0" lang="es-MX" sz="1000" u="none" cap="none" strike="noStrike">
                <a:solidFill>
                  <a:schemeClr val="dk1"/>
                </a:solidFill>
                <a:latin typeface="Arial"/>
                <a:ea typeface="Arial"/>
                <a:cs typeface="Arial"/>
                <a:sym typeface="Arial"/>
              </a:rPr>
              <a:t> (6). – manifestaciones realizadas por la ciudadanía de una propuesta para plantear un cambio o mejora de un servicio, trámite o proceso. </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000"/>
              <a:buFont typeface="Arial"/>
              <a:buChar char="•"/>
            </a:pPr>
            <a:r>
              <a:rPr b="1" i="0" lang="es-MX" sz="1000" u="sng" cap="none" strike="noStrike">
                <a:solidFill>
                  <a:schemeClr val="dk1"/>
                </a:solidFill>
                <a:latin typeface="Arial"/>
                <a:ea typeface="Arial"/>
                <a:cs typeface="Arial"/>
                <a:sym typeface="Arial"/>
              </a:rPr>
              <a:t>Comentarios </a:t>
            </a:r>
            <a:r>
              <a:rPr b="1" i="0" lang="es-MX" sz="1000" u="none" cap="none" strike="noStrike">
                <a:solidFill>
                  <a:schemeClr val="dk1"/>
                </a:solidFill>
                <a:latin typeface="Arial"/>
                <a:ea typeface="Arial"/>
                <a:cs typeface="Arial"/>
                <a:sym typeface="Arial"/>
              </a:rPr>
              <a:t>(6). Juicio, parecer, mención o consideración que se hace, oralmente o por escrito, acerca de alguien o algo.</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000"/>
              <a:buFont typeface="Arial"/>
              <a:buChar char="•"/>
            </a:pPr>
            <a:r>
              <a:rPr b="1" i="0" lang="es-MX" sz="1000" u="sng" cap="none" strike="noStrike">
                <a:solidFill>
                  <a:schemeClr val="dk1"/>
                </a:solidFill>
                <a:latin typeface="Arial"/>
                <a:ea typeface="Arial"/>
                <a:cs typeface="Arial"/>
                <a:sym typeface="Arial"/>
              </a:rPr>
              <a:t>Denuncias</a:t>
            </a:r>
            <a:r>
              <a:rPr b="1" i="0" lang="es-MX" sz="1000" u="none" cap="none" strike="noStrike">
                <a:solidFill>
                  <a:schemeClr val="dk1"/>
                </a:solidFill>
                <a:latin typeface="Arial"/>
                <a:ea typeface="Arial"/>
                <a:cs typeface="Arial"/>
                <a:sym typeface="Arial"/>
              </a:rPr>
              <a:t>: (2) radicados que no encajan en la catalogación que se encuentra en plataforma Orfeo y por ello se agrupan en este grupo.</a:t>
            </a:r>
            <a:endParaRPr b="0" i="0" sz="1400" u="none" cap="none" strike="noStrike">
              <a:solidFill>
                <a:srgbClr val="000000"/>
              </a:solidFill>
              <a:latin typeface="Arial"/>
              <a:ea typeface="Arial"/>
              <a:cs typeface="Arial"/>
              <a:sym typeface="Arial"/>
            </a:endParaRPr>
          </a:p>
        </p:txBody>
      </p:sp>
      <p:sp>
        <p:nvSpPr>
          <p:cNvPr id="194" name="Google Shape;194;p22"/>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195" name="Google Shape;195;p22" title="Gráfico"/>
          <p:cNvPicPr preferRelativeResize="0"/>
          <p:nvPr/>
        </p:nvPicPr>
        <p:blipFill rotWithShape="1">
          <a:blip r:embed="rId7">
            <a:alphaModFix/>
          </a:blip>
          <a:srcRect b="0" l="0" r="0" t="0"/>
          <a:stretch/>
        </p:blipFill>
        <p:spPr>
          <a:xfrm>
            <a:off x="5014925" y="1036050"/>
            <a:ext cx="3976674" cy="2615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3"/>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201" name="Google Shape;201;p23"/>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202" name="Google Shape;202;p23"/>
          <p:cNvPicPr preferRelativeResize="0"/>
          <p:nvPr/>
        </p:nvPicPr>
        <p:blipFill rotWithShape="1">
          <a:blip r:embed="rId5">
            <a:alphaModFix/>
          </a:blip>
          <a:srcRect b="0" l="0" r="0" t="0"/>
          <a:stretch/>
        </p:blipFill>
        <p:spPr>
          <a:xfrm>
            <a:off x="7815150" y="4619625"/>
            <a:ext cx="1052625" cy="353980"/>
          </a:xfrm>
          <a:prstGeom prst="rect">
            <a:avLst/>
          </a:prstGeom>
          <a:noFill/>
          <a:ln>
            <a:noFill/>
          </a:ln>
        </p:spPr>
      </p:pic>
      <p:pic>
        <p:nvPicPr>
          <p:cNvPr id="203" name="Google Shape;203;p23"/>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204" name="Google Shape;204;p23"/>
          <p:cNvSpPr txBox="1"/>
          <p:nvPr/>
        </p:nvSpPr>
        <p:spPr>
          <a:xfrm>
            <a:off x="483137" y="17815"/>
            <a:ext cx="7267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a:t>
            </a:r>
            <a:r>
              <a:rPr b="1" lang="es-MX" sz="2000">
                <a:solidFill>
                  <a:srgbClr val="2A3E56"/>
                </a:solidFill>
              </a:rPr>
              <a:t>V</a:t>
            </a:r>
            <a:r>
              <a:rPr b="1" i="0" lang="es-MX" sz="2000" u="none" cap="none" strike="noStrike">
                <a:solidFill>
                  <a:srgbClr val="2A3E56"/>
                </a:solidFill>
                <a:latin typeface="Arial"/>
                <a:ea typeface="Arial"/>
                <a:cs typeface="Arial"/>
                <a:sym typeface="Arial"/>
              </a:rPr>
              <a:t> Trimestre 2024 - Análisis general de las solicitudes</a:t>
            </a:r>
            <a:endParaRPr b="0" i="0" sz="1400" u="none" cap="none" strike="noStrike">
              <a:solidFill>
                <a:srgbClr val="000000"/>
              </a:solidFill>
              <a:latin typeface="Arial"/>
              <a:ea typeface="Arial"/>
              <a:cs typeface="Arial"/>
              <a:sym typeface="Arial"/>
            </a:endParaRPr>
          </a:p>
        </p:txBody>
      </p:sp>
      <p:sp>
        <p:nvSpPr>
          <p:cNvPr id="205" name="Google Shape;205;p23"/>
          <p:cNvSpPr txBox="1"/>
          <p:nvPr/>
        </p:nvSpPr>
        <p:spPr>
          <a:xfrm>
            <a:off x="415626" y="729675"/>
            <a:ext cx="4550100" cy="3879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Mediante la generación del informe correspondiente al I</a:t>
            </a:r>
            <a:r>
              <a:rPr lang="es-MX" sz="1000">
                <a:solidFill>
                  <a:schemeClr val="dk1"/>
                </a:solidFill>
              </a:rPr>
              <a:t>V </a:t>
            </a:r>
            <a:r>
              <a:rPr b="0" i="0" lang="es-MX" sz="1000" u="none" cap="none" strike="noStrike">
                <a:solidFill>
                  <a:schemeClr val="dk1"/>
                </a:solidFill>
                <a:latin typeface="Arial"/>
                <a:ea typeface="Arial"/>
                <a:cs typeface="Arial"/>
                <a:sym typeface="Arial"/>
              </a:rPr>
              <a:t> trimestre del año 2024, se evidencia que  las peticiones y reclamos son los temas más comunes interpuestos por los peticionarios.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Este informe detalla: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1" i="0" lang="es-MX" sz="1000" u="sng" cap="none" strike="noStrike">
                <a:solidFill>
                  <a:schemeClr val="dk1"/>
                </a:solidFill>
                <a:latin typeface="Arial"/>
                <a:ea typeface="Arial"/>
                <a:cs typeface="Arial"/>
                <a:sym typeface="Arial"/>
              </a:rPr>
              <a:t>Antena</a:t>
            </a:r>
            <a:r>
              <a:rPr b="0" i="0" lang="es-MX" sz="1000" u="sng" cap="none" strike="noStrike">
                <a:solidFill>
                  <a:schemeClr val="dk1"/>
                </a:solidFill>
                <a:latin typeface="Arial"/>
                <a:ea typeface="Arial"/>
                <a:cs typeface="Arial"/>
                <a:sym typeface="Arial"/>
              </a:rPr>
              <a:t> (155) Fallas en la señal) </a:t>
            </a:r>
            <a:r>
              <a:rPr b="0" i="0" lang="es-MX" sz="1000" u="none" cap="none" strike="noStrike">
                <a:solidFill>
                  <a:schemeClr val="dk1"/>
                </a:solidFill>
                <a:latin typeface="Arial"/>
                <a:ea typeface="Arial"/>
                <a:cs typeface="Arial"/>
                <a:sym typeface="Arial"/>
              </a:rPr>
              <a:t>– las solicitudes presentadas por la ciudadanía generalmente se centran en las partes rurales del país, usuarios que detallan la complejidad para que el servicio funcione adecuadamente.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Presentando: largos periodos en cortes en el servicio, fallas en el audio de los canales públicos o fallas totales (días sin el servicio TDT). RTVC Sistema de Medios Públicos gestiona la atención pertinente, brindando para cada caso reportado la atención efectiva desde los distintos medios de contacto (medio telefónico, correo) que cada ciudadano(a) suministrar al radicar su solicitud, con el fin de que el peticionario conozca de manera oportuna y de primera mano la solución, para poder reestablecer el servicio en el menor tiempo posible según sea el caso. Adicionalmente se contesta cada requerimiento con una serie de indicaciones específicas con el fin de atender de fondo cada solicitud.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Con relación a la cifra reportada para el </a:t>
            </a:r>
            <a:r>
              <a:rPr b="0" i="0" lang="es-MX" sz="1000" u="sng" cap="none" strike="noStrike">
                <a:solidFill>
                  <a:schemeClr val="dk1"/>
                </a:solidFill>
                <a:latin typeface="Arial"/>
                <a:ea typeface="Arial"/>
                <a:cs typeface="Arial"/>
                <a:sym typeface="Arial"/>
              </a:rPr>
              <a:t>IV trimestre del 2024 </a:t>
            </a:r>
            <a:r>
              <a:rPr b="0" i="0" lang="es-MX" sz="1000" u="none" cap="none" strike="noStrike">
                <a:solidFill>
                  <a:schemeClr val="dk1"/>
                </a:solidFill>
                <a:latin typeface="Arial"/>
                <a:ea typeface="Arial"/>
                <a:cs typeface="Arial"/>
                <a:sym typeface="Arial"/>
              </a:rPr>
              <a:t>se evidenció una constante con relación al trimestre anterior (III trim- 2024) en el que se recibieron 151  solicitudes por este motivo. </a:t>
            </a:r>
            <a:endParaRPr b="0" i="0" sz="1400" u="none" cap="none" strike="noStrike">
              <a:solidFill>
                <a:srgbClr val="000000"/>
              </a:solidFill>
              <a:latin typeface="Arial"/>
              <a:ea typeface="Arial"/>
              <a:cs typeface="Arial"/>
              <a:sym typeface="Arial"/>
            </a:endParaRPr>
          </a:p>
        </p:txBody>
      </p:sp>
      <p:sp>
        <p:nvSpPr>
          <p:cNvPr id="206" name="Google Shape;206;p23"/>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207" name="Google Shape;207;p23"/>
          <p:cNvPicPr preferRelativeResize="0"/>
          <p:nvPr/>
        </p:nvPicPr>
        <p:blipFill>
          <a:blip r:embed="rId7">
            <a:alphaModFix/>
          </a:blip>
          <a:stretch>
            <a:fillRect/>
          </a:stretch>
        </p:blipFill>
        <p:spPr>
          <a:xfrm>
            <a:off x="5118126" y="970615"/>
            <a:ext cx="3600450" cy="247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213" name="Google Shape;213;p24"/>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214" name="Google Shape;214;p24"/>
          <p:cNvPicPr preferRelativeResize="0"/>
          <p:nvPr/>
        </p:nvPicPr>
        <p:blipFill rotWithShape="1">
          <a:blip r:embed="rId5">
            <a:alphaModFix/>
          </a:blip>
          <a:srcRect b="0" l="0" r="0" t="0"/>
          <a:stretch/>
        </p:blipFill>
        <p:spPr>
          <a:xfrm>
            <a:off x="7815150" y="4575687"/>
            <a:ext cx="1052625" cy="353980"/>
          </a:xfrm>
          <a:prstGeom prst="rect">
            <a:avLst/>
          </a:prstGeom>
          <a:noFill/>
          <a:ln>
            <a:noFill/>
          </a:ln>
        </p:spPr>
      </p:pic>
      <p:pic>
        <p:nvPicPr>
          <p:cNvPr id="215" name="Google Shape;215;p24"/>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216" name="Google Shape;216;p24"/>
          <p:cNvSpPr txBox="1"/>
          <p:nvPr/>
        </p:nvSpPr>
        <p:spPr>
          <a:xfrm>
            <a:off x="1424977" y="202088"/>
            <a:ext cx="720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a:t>
            </a:r>
            <a:r>
              <a:rPr b="1" i="0" lang="es-MX" sz="2000" u="none" cap="none" strike="noStrike">
                <a:solidFill>
                  <a:schemeClr val="lt2"/>
                </a:solidFill>
                <a:latin typeface="Arial"/>
                <a:ea typeface="Arial"/>
                <a:cs typeface="Arial"/>
                <a:sym typeface="Arial"/>
              </a:rPr>
              <a:t> </a:t>
            </a:r>
            <a:r>
              <a:rPr b="1" i="0" lang="es-MX" sz="2000" u="none" cap="none" strike="noStrike">
                <a:solidFill>
                  <a:srgbClr val="2A3E56"/>
                </a:solidFill>
                <a:latin typeface="Arial"/>
                <a:ea typeface="Arial"/>
                <a:cs typeface="Arial"/>
                <a:sym typeface="Arial"/>
              </a:rPr>
              <a:t>PQRSD IV Trimestre 2024 - Traslados</a:t>
            </a:r>
            <a:endParaRPr b="0" i="0" sz="1400" u="none" cap="none" strike="noStrike">
              <a:solidFill>
                <a:srgbClr val="000000"/>
              </a:solidFill>
              <a:latin typeface="Arial"/>
              <a:ea typeface="Arial"/>
              <a:cs typeface="Arial"/>
              <a:sym typeface="Arial"/>
            </a:endParaRPr>
          </a:p>
        </p:txBody>
      </p:sp>
      <p:sp>
        <p:nvSpPr>
          <p:cNvPr id="217" name="Google Shape;217;p24"/>
          <p:cNvSpPr txBox="1"/>
          <p:nvPr/>
        </p:nvSpPr>
        <p:spPr>
          <a:xfrm>
            <a:off x="958329" y="1005840"/>
            <a:ext cx="7674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Respecto de los traslados por no competencia (Artículo 21 de la Ley 1755 del 30 de junio de 2015)  durante el IV trimestre de 2024, de las 731  solicitudes, 88  fueron trasladadas por competencia a otras entidades, lo que equivale al 10% de la totalidad de las solicitudes recibidas.</a:t>
            </a:r>
            <a:endParaRPr b="0" i="0" sz="1400" u="none" cap="none" strike="noStrike">
              <a:solidFill>
                <a:srgbClr val="000000"/>
              </a:solidFill>
              <a:latin typeface="Arial"/>
              <a:ea typeface="Arial"/>
              <a:cs typeface="Arial"/>
              <a:sym typeface="Arial"/>
            </a:endParaRPr>
          </a:p>
        </p:txBody>
      </p:sp>
      <p:sp>
        <p:nvSpPr>
          <p:cNvPr id="218" name="Google Shape;218;p24"/>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219" name="Google Shape;219;p24" title="Gráfico"/>
          <p:cNvPicPr preferRelativeResize="0"/>
          <p:nvPr/>
        </p:nvPicPr>
        <p:blipFill rotWithShape="1">
          <a:blip r:embed="rId7">
            <a:alphaModFix/>
          </a:blip>
          <a:srcRect b="0" l="0" r="0" t="0"/>
          <a:stretch/>
        </p:blipFill>
        <p:spPr>
          <a:xfrm>
            <a:off x="2678952" y="1747175"/>
            <a:ext cx="4434651" cy="27420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5"/>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225" name="Google Shape;225;p25"/>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226" name="Google Shape;226;p25"/>
          <p:cNvPicPr preferRelativeResize="0"/>
          <p:nvPr/>
        </p:nvPicPr>
        <p:blipFill rotWithShape="1">
          <a:blip r:embed="rId5">
            <a:alphaModFix/>
          </a:blip>
          <a:srcRect b="0" l="0" r="0" t="0"/>
          <a:stretch/>
        </p:blipFill>
        <p:spPr>
          <a:xfrm>
            <a:off x="7815150" y="4575687"/>
            <a:ext cx="1052625" cy="353980"/>
          </a:xfrm>
          <a:prstGeom prst="rect">
            <a:avLst/>
          </a:prstGeom>
          <a:noFill/>
          <a:ln>
            <a:noFill/>
          </a:ln>
        </p:spPr>
      </p:pic>
      <p:pic>
        <p:nvPicPr>
          <p:cNvPr id="227" name="Google Shape;227;p25"/>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228" name="Google Shape;228;p25"/>
          <p:cNvSpPr txBox="1"/>
          <p:nvPr/>
        </p:nvSpPr>
        <p:spPr>
          <a:xfrm>
            <a:off x="1134152" y="186746"/>
            <a:ext cx="720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a:t>
            </a:r>
            <a:r>
              <a:rPr b="1" i="0" lang="es-MX" sz="2000" u="none" cap="none" strike="noStrike">
                <a:solidFill>
                  <a:schemeClr val="lt2"/>
                </a:solidFill>
                <a:latin typeface="Arial"/>
                <a:ea typeface="Arial"/>
                <a:cs typeface="Arial"/>
                <a:sym typeface="Arial"/>
              </a:rPr>
              <a:t> </a:t>
            </a:r>
            <a:r>
              <a:rPr b="1" i="0" lang="es-MX" sz="2000" u="none" cap="none" strike="noStrike">
                <a:solidFill>
                  <a:srgbClr val="2A3E56"/>
                </a:solidFill>
                <a:latin typeface="Arial"/>
                <a:ea typeface="Arial"/>
                <a:cs typeface="Arial"/>
                <a:sym typeface="Arial"/>
              </a:rPr>
              <a:t>PQRSD I</a:t>
            </a:r>
            <a:r>
              <a:rPr b="1" lang="es-MX" sz="2000">
                <a:solidFill>
                  <a:srgbClr val="2A3E56"/>
                </a:solidFill>
              </a:rPr>
              <a:t>V </a:t>
            </a:r>
            <a:r>
              <a:rPr b="1" i="0" lang="es-MX" sz="2000" u="none" cap="none" strike="noStrike">
                <a:solidFill>
                  <a:srgbClr val="2A3E56"/>
                </a:solidFill>
                <a:latin typeface="Arial"/>
                <a:ea typeface="Arial"/>
                <a:cs typeface="Arial"/>
                <a:sym typeface="Arial"/>
              </a:rPr>
              <a:t>Trimestre 2024 – Gestión por Áreas</a:t>
            </a:r>
            <a:endParaRPr b="0" i="0" sz="1400" u="none" cap="none" strike="noStrike">
              <a:solidFill>
                <a:srgbClr val="000000"/>
              </a:solidFill>
              <a:latin typeface="Arial"/>
              <a:ea typeface="Arial"/>
              <a:cs typeface="Arial"/>
              <a:sym typeface="Arial"/>
            </a:endParaRPr>
          </a:p>
        </p:txBody>
      </p:sp>
      <p:sp>
        <p:nvSpPr>
          <p:cNvPr id="229" name="Google Shape;229;p25"/>
          <p:cNvSpPr txBox="1"/>
          <p:nvPr/>
        </p:nvSpPr>
        <p:spPr>
          <a:xfrm>
            <a:off x="641952" y="1143825"/>
            <a:ext cx="2911800" cy="3740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s-MX" sz="1100" u="none" cap="none" strike="noStrike">
                <a:solidFill>
                  <a:schemeClr val="dk1"/>
                </a:solidFill>
                <a:latin typeface="Arial"/>
                <a:ea typeface="Arial"/>
                <a:cs typeface="Arial"/>
                <a:sym typeface="Arial"/>
              </a:rPr>
              <a:t>Analizamos detenidamente el número de solicitudes asignadas y el tiempo promedio de resolución de las PQRSD.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s-MX" sz="1100" u="none" cap="none" strike="noStrike">
                <a:solidFill>
                  <a:schemeClr val="dk1"/>
                </a:solidFill>
                <a:latin typeface="Arial"/>
                <a:ea typeface="Arial"/>
                <a:cs typeface="Arial"/>
                <a:sym typeface="Arial"/>
              </a:rPr>
              <a:t>En promedio, se observó un aumento  en el tiempo de respuesta por la complejidad de los temas en las peticiones realizándose una apropiación efectiva del proceso y un uso preciso de la herramienta Orfeo para generar las respuestas oficiales.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s-MX" sz="1100" u="none" cap="none" strike="noStrike">
                <a:solidFill>
                  <a:schemeClr val="dk1"/>
                </a:solidFill>
                <a:latin typeface="Arial"/>
                <a:ea typeface="Arial"/>
                <a:cs typeface="Arial"/>
                <a:sym typeface="Arial"/>
              </a:rPr>
              <a:t>En relación con la gestión de las áreas y la atención de las PQRSD, queremos destacar el excelente desempeño  relación con el ciudadano y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s-MX" sz="1100" u="none" cap="none" strike="noStrike">
                <a:solidFill>
                  <a:schemeClr val="dk1"/>
                </a:solidFill>
                <a:latin typeface="Arial"/>
                <a:ea typeface="Arial"/>
                <a:cs typeface="Arial"/>
                <a:sym typeface="Arial"/>
              </a:rPr>
              <a:t>Así mismo, se destaca la alta eficiencia en la gestión y el cumplimiento puntual de los términos establecidos para cada solicitud de la Coordinación de Tecnologías de la Información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230" name="Google Shape;230;p25"/>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231" name="Google Shape;231;p25"/>
          <p:cNvPicPr preferRelativeResize="0"/>
          <p:nvPr/>
        </p:nvPicPr>
        <p:blipFill rotWithShape="1">
          <a:blip r:embed="rId7">
            <a:alphaModFix/>
          </a:blip>
          <a:srcRect b="0" l="0" r="0" t="0"/>
          <a:stretch/>
        </p:blipFill>
        <p:spPr>
          <a:xfrm>
            <a:off x="4399400" y="939675"/>
            <a:ext cx="2911800" cy="3596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6"/>
          <p:cNvPicPr preferRelativeResize="0"/>
          <p:nvPr/>
        </p:nvPicPr>
        <p:blipFill rotWithShape="1">
          <a:blip r:embed="rId3">
            <a:alphaModFix/>
          </a:blip>
          <a:srcRect b="0" l="0" r="0" t="0"/>
          <a:stretch/>
        </p:blipFill>
        <p:spPr>
          <a:xfrm>
            <a:off x="3697" y="0"/>
            <a:ext cx="9136607"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4346925" y="0"/>
            <a:ext cx="4797076" cy="2998175"/>
          </a:xfrm>
          <a:prstGeom prst="rect">
            <a:avLst/>
          </a:prstGeom>
          <a:noFill/>
          <a:ln>
            <a:noFill/>
          </a:ln>
        </p:spPr>
      </p:pic>
      <p:pic>
        <p:nvPicPr>
          <p:cNvPr id="62" name="Google Shape;62;p14"/>
          <p:cNvPicPr preferRelativeResize="0"/>
          <p:nvPr/>
        </p:nvPicPr>
        <p:blipFill rotWithShape="1">
          <a:blip r:embed="rId4">
            <a:alphaModFix/>
          </a:blip>
          <a:srcRect b="0" l="0" r="0" t="0"/>
          <a:stretch/>
        </p:blipFill>
        <p:spPr>
          <a:xfrm>
            <a:off x="4229" y="0"/>
            <a:ext cx="9135542" cy="5143501"/>
          </a:xfrm>
          <a:prstGeom prst="rect">
            <a:avLst/>
          </a:prstGeom>
          <a:noFill/>
          <a:ln>
            <a:noFill/>
          </a:ln>
        </p:spPr>
      </p:pic>
      <p:pic>
        <p:nvPicPr>
          <p:cNvPr id="63" name="Google Shape;63;p14"/>
          <p:cNvPicPr preferRelativeResize="0"/>
          <p:nvPr/>
        </p:nvPicPr>
        <p:blipFill rotWithShape="1">
          <a:blip r:embed="rId5">
            <a:alphaModFix/>
          </a:blip>
          <a:srcRect b="0" l="0" r="0" t="0"/>
          <a:stretch/>
        </p:blipFill>
        <p:spPr>
          <a:xfrm>
            <a:off x="7815150" y="4619625"/>
            <a:ext cx="1052625" cy="353980"/>
          </a:xfrm>
          <a:prstGeom prst="rect">
            <a:avLst/>
          </a:prstGeom>
          <a:noFill/>
          <a:ln>
            <a:noFill/>
          </a:ln>
        </p:spPr>
      </p:pic>
      <p:sp>
        <p:nvSpPr>
          <p:cNvPr id="64" name="Google Shape;64;p14"/>
          <p:cNvSpPr txBox="1"/>
          <p:nvPr/>
        </p:nvSpPr>
        <p:spPr>
          <a:xfrm>
            <a:off x="158496" y="2033156"/>
            <a:ext cx="7189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s-MX" sz="2800" u="none" cap="none" strike="noStrike">
                <a:solidFill>
                  <a:srgbClr val="2A3E56"/>
                </a:solidFill>
                <a:latin typeface="Arial"/>
                <a:ea typeface="Arial"/>
                <a:cs typeface="Arial"/>
                <a:sym typeface="Arial"/>
              </a:rPr>
              <a:t>Informe IV Trimestre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s-MX" sz="2800" u="none" cap="none" strike="noStrike">
                <a:solidFill>
                  <a:srgbClr val="2A3E56"/>
                </a:solidFill>
                <a:latin typeface="Arial"/>
                <a:ea typeface="Arial"/>
                <a:cs typeface="Arial"/>
                <a:sym typeface="Arial"/>
              </a:rPr>
              <a:t>Gestión de Peticiones (PQRSD) </a:t>
            </a:r>
            <a:endParaRPr b="0" i="0" sz="1400" u="none" cap="none" strike="noStrike">
              <a:solidFill>
                <a:srgbClr val="000000"/>
              </a:solidFill>
              <a:latin typeface="Arial"/>
              <a:ea typeface="Arial"/>
              <a:cs typeface="Arial"/>
              <a:sym typeface="Arial"/>
            </a:endParaRPr>
          </a:p>
        </p:txBody>
      </p:sp>
      <p:sp>
        <p:nvSpPr>
          <p:cNvPr id="65" name="Google Shape;65;p14"/>
          <p:cNvSpPr txBox="1"/>
          <p:nvPr/>
        </p:nvSpPr>
        <p:spPr>
          <a:xfrm>
            <a:off x="402337" y="3411388"/>
            <a:ext cx="8148446" cy="4770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rgbClr val="2A3E56"/>
                </a:solidFill>
                <a:latin typeface="Arial"/>
                <a:ea typeface="Arial"/>
                <a:cs typeface="Arial"/>
                <a:sym typeface="Arial"/>
              </a:rPr>
              <a:t>Coordinación de Relación con el Ciudadano y las Audiencias</a:t>
            </a:r>
            <a:endParaRPr b="1" i="0" sz="1800" u="none" cap="none" strike="noStrike">
              <a:solidFill>
                <a:srgbClr val="2A3E5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71" name="Google Shape;71;p15"/>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72" name="Google Shape;72;p15"/>
          <p:cNvPicPr preferRelativeResize="0"/>
          <p:nvPr/>
        </p:nvPicPr>
        <p:blipFill rotWithShape="1">
          <a:blip r:embed="rId5">
            <a:alphaModFix/>
          </a:blip>
          <a:srcRect b="0" l="0" r="0" t="0"/>
          <a:stretch/>
        </p:blipFill>
        <p:spPr>
          <a:xfrm>
            <a:off x="7815150" y="4619625"/>
            <a:ext cx="1052625" cy="353980"/>
          </a:xfrm>
          <a:prstGeom prst="rect">
            <a:avLst/>
          </a:prstGeom>
          <a:noFill/>
          <a:ln>
            <a:noFill/>
          </a:ln>
        </p:spPr>
      </p:pic>
      <p:pic>
        <p:nvPicPr>
          <p:cNvPr id="73" name="Google Shape;73;p15"/>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74" name="Google Shape;74;p15"/>
          <p:cNvSpPr txBox="1"/>
          <p:nvPr/>
        </p:nvSpPr>
        <p:spPr>
          <a:xfrm>
            <a:off x="560571" y="374309"/>
            <a:ext cx="4309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a:t>
            </a:r>
            <a:endParaRPr b="1" i="0" sz="2000" u="none" cap="none" strike="noStrike">
              <a:solidFill>
                <a:srgbClr val="2A3E56"/>
              </a:solidFill>
              <a:latin typeface="Arial"/>
              <a:ea typeface="Arial"/>
              <a:cs typeface="Arial"/>
              <a:sym typeface="Arial"/>
            </a:endParaRPr>
          </a:p>
        </p:txBody>
      </p:sp>
      <p:sp>
        <p:nvSpPr>
          <p:cNvPr id="75" name="Google Shape;75;p15"/>
          <p:cNvSpPr txBox="1"/>
          <p:nvPr/>
        </p:nvSpPr>
        <p:spPr>
          <a:xfrm>
            <a:off x="526934" y="1287359"/>
            <a:ext cx="3776100" cy="1477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MX" sz="1200" u="none" cap="none" strike="noStrike">
                <a:solidFill>
                  <a:schemeClr val="dk1"/>
                </a:solidFill>
                <a:latin typeface="Arial"/>
                <a:ea typeface="Arial"/>
                <a:cs typeface="Arial"/>
                <a:sym typeface="Arial"/>
              </a:rPr>
              <a:t>El presente documento corresponde al informe de peticiones, quejas, reclamos y denuncias (PQRSD), recibidas y atendidas en RTVC por las diferentes dependencias y áreas funcionales, durante el cuarto  trimestre del 2024, a través de los diferentes canales dispuestos por la Entidad para la atención a la ciudadanía. </a:t>
            </a:r>
            <a:endParaRPr b="0" i="0" sz="1200" u="none" cap="none" strike="noStrike">
              <a:solidFill>
                <a:schemeClr val="dk1"/>
              </a:solidFill>
              <a:latin typeface="Arial"/>
              <a:ea typeface="Arial"/>
              <a:cs typeface="Arial"/>
              <a:sym typeface="Arial"/>
            </a:endParaRPr>
          </a:p>
        </p:txBody>
      </p:sp>
      <p:sp>
        <p:nvSpPr>
          <p:cNvPr id="76" name="Google Shape;76;p15"/>
          <p:cNvSpPr txBox="1"/>
          <p:nvPr/>
        </p:nvSpPr>
        <p:spPr>
          <a:xfrm>
            <a:off x="560575" y="2838952"/>
            <a:ext cx="3776100" cy="1477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MX" sz="1200" u="none" cap="none" strike="noStrike">
                <a:solidFill>
                  <a:schemeClr val="dk1"/>
                </a:solidFill>
                <a:latin typeface="Arial"/>
                <a:ea typeface="Arial"/>
                <a:cs typeface="Arial"/>
                <a:sym typeface="Arial"/>
              </a:rPr>
              <a:t>En el informe se indican los canales de atención dispuestos por la Entidad, el número total de PQRSD recibidas, la tipología de las solicitudes, se detalla el canal de recepción, las dependencias asignadas, los tiempos promedios de respuesta y solicitudes trasladas a otras entidades por competencia</a:t>
            </a:r>
            <a:r>
              <a:rPr b="0" i="0" lang="es-MX" sz="1200" u="none" cap="none" strike="noStrike">
                <a:solidFill>
                  <a:schemeClr val="accent3"/>
                </a:solidFill>
                <a:latin typeface="Arial"/>
                <a:ea typeface="Arial"/>
                <a:cs typeface="Arial"/>
                <a:sym typeface="Arial"/>
              </a:rPr>
              <a:t>.</a:t>
            </a:r>
            <a:endParaRPr b="0" i="0" sz="1200" u="none" cap="none" strike="noStrike">
              <a:solidFill>
                <a:schemeClr val="accent3"/>
              </a:solidFill>
              <a:latin typeface="Arial"/>
              <a:ea typeface="Arial"/>
              <a:cs typeface="Arial"/>
              <a:sym typeface="Arial"/>
            </a:endParaRPr>
          </a:p>
        </p:txBody>
      </p:sp>
      <p:grpSp>
        <p:nvGrpSpPr>
          <p:cNvPr id="77" name="Google Shape;77;p15"/>
          <p:cNvGrpSpPr/>
          <p:nvPr/>
        </p:nvGrpSpPr>
        <p:grpSpPr>
          <a:xfrm>
            <a:off x="5283200" y="320686"/>
            <a:ext cx="2772719" cy="4407259"/>
            <a:chOff x="5765009" y="483775"/>
            <a:chExt cx="1641848" cy="3889493"/>
          </a:xfrm>
        </p:grpSpPr>
        <p:sp>
          <p:nvSpPr>
            <p:cNvPr id="78" name="Google Shape;78;p15"/>
            <p:cNvSpPr/>
            <p:nvPr/>
          </p:nvSpPr>
          <p:spPr>
            <a:xfrm>
              <a:off x="6307640" y="483775"/>
              <a:ext cx="556586" cy="556577"/>
            </a:xfrm>
            <a:prstGeom prst="donut">
              <a:avLst>
                <a:gd fmla="val 11010" name="adj"/>
              </a:avLst>
            </a:prstGeom>
            <a:gradFill>
              <a:gsLst>
                <a:gs pos="0">
                  <a:srgbClr val="BDD5E1"/>
                </a:gs>
                <a:gs pos="35000">
                  <a:srgbClr val="D2E1E7"/>
                </a:gs>
                <a:gs pos="100000">
                  <a:srgbClr val="ECF3F6"/>
                </a:gs>
              </a:gsLst>
              <a:lin ang="16200000" scaled="0"/>
            </a:gradFill>
            <a:ln cap="flat" cmpd="sng" w="9525">
              <a:solidFill>
                <a:srgbClr val="748C98"/>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descr="Antena parabólica con relleno sólido" id="79" name="Google Shape;79;p15"/>
            <p:cNvSpPr/>
            <p:nvPr/>
          </p:nvSpPr>
          <p:spPr>
            <a:xfrm>
              <a:off x="5765009" y="503255"/>
              <a:ext cx="684486" cy="517608"/>
            </a:xfrm>
            <a:prstGeom prst="rect">
              <a:avLst/>
            </a:prstGeom>
            <a:blipFill rotWithShape="1">
              <a:blip r:embed="rId7">
                <a:alphaModFix/>
              </a:blip>
              <a:stretch>
                <a:fillRect b="0" l="0" r="0" t="0"/>
              </a:stretch>
            </a:blipFill>
            <a:ln cap="flat" cmpd="sng" w="9525">
              <a:solidFill>
                <a:srgbClr val="F9F9F9"/>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 name="Google Shape;80;p15"/>
            <p:cNvSpPr/>
            <p:nvPr/>
          </p:nvSpPr>
          <p:spPr>
            <a:xfrm>
              <a:off x="6368881" y="545015"/>
              <a:ext cx="434104" cy="434097"/>
            </a:xfrm>
            <a:custGeom>
              <a:rect b="b" l="l" r="r" t="t"/>
              <a:pathLst>
                <a:path extrusionOk="0" h="434097" w="434104">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5DBDD">
                <a:alpha val="89019"/>
              </a:srgbClr>
            </a:solidFill>
            <a:ln cap="flat" cmpd="sng" w="9525">
              <a:solidFill>
                <a:srgbClr val="CFD5D7">
                  <a:alpha val="89019"/>
                </a:srgbClr>
              </a:solidFill>
              <a:prstDash val="solid"/>
              <a:round/>
              <a:headEnd len="sm" w="sm" type="none"/>
              <a:tailEnd len="sm" w="sm" type="none"/>
            </a:ln>
          </p:spPr>
          <p:txBody>
            <a:bodyPr anchorCtr="0" anchor="ctr" bIns="63550" lIns="63550" spcFirstLastPara="1" rIns="63550" wrap="square" tIns="63550">
              <a:noAutofit/>
            </a:bodyPr>
            <a:lstStyle/>
            <a:p>
              <a:pPr indent="0" lvl="0" marL="0" marR="0" rtl="0" algn="l">
                <a:lnSpc>
                  <a:spcPct val="90000"/>
                </a:lnSpc>
                <a:spcBef>
                  <a:spcPts val="0"/>
                </a:spcBef>
                <a:spcAft>
                  <a:spcPts val="0"/>
                </a:spcAft>
                <a:buClr>
                  <a:srgbClr val="000000"/>
                </a:buClr>
                <a:buSzPts val="700"/>
                <a:buFont typeface="Arial"/>
                <a:buNone/>
              </a:pPr>
              <a:r>
                <a:rPr b="1" i="0" lang="es-MX" sz="700" u="none" cap="none" strike="noStrike">
                  <a:solidFill>
                    <a:schemeClr val="dk1"/>
                  </a:solidFill>
                  <a:latin typeface="Arial"/>
                  <a:ea typeface="Arial"/>
                  <a:cs typeface="Arial"/>
                  <a:sym typeface="Arial"/>
                </a:rPr>
                <a:t>1. Canales de comunicación</a:t>
              </a:r>
              <a:endParaRPr b="1" i="0" sz="700" u="none" cap="none" strike="noStrike">
                <a:solidFill>
                  <a:schemeClr val="dk1"/>
                </a:solidFill>
                <a:latin typeface="Arial"/>
                <a:ea typeface="Arial"/>
                <a:cs typeface="Arial"/>
                <a:sym typeface="Arial"/>
              </a:endParaRPr>
            </a:p>
          </p:txBody>
        </p:sp>
        <p:sp>
          <p:nvSpPr>
            <p:cNvPr id="81" name="Google Shape;81;p15"/>
            <p:cNvSpPr/>
            <p:nvPr/>
          </p:nvSpPr>
          <p:spPr>
            <a:xfrm>
              <a:off x="6530603" y="1123348"/>
              <a:ext cx="110660" cy="110660"/>
            </a:xfrm>
            <a:prstGeom prst="flowChartConnector">
              <a:avLst/>
            </a:prstGeom>
            <a:gradFill>
              <a:gsLst>
                <a:gs pos="0">
                  <a:srgbClr val="B5EBEA"/>
                </a:gs>
                <a:gs pos="35000">
                  <a:srgbClr val="C9F1EE"/>
                </a:gs>
                <a:gs pos="100000">
                  <a:srgbClr val="EBF9F9"/>
                </a:gs>
              </a:gsLst>
              <a:lin ang="16200000" scaled="0"/>
            </a:gradFill>
            <a:ln cap="flat" cmpd="sng" w="9525">
              <a:solidFill>
                <a:srgbClr val="69A6A5"/>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2" name="Google Shape;82;p15"/>
            <p:cNvSpPr/>
            <p:nvPr/>
          </p:nvSpPr>
          <p:spPr>
            <a:xfrm>
              <a:off x="6307640" y="1317004"/>
              <a:ext cx="556586" cy="556577"/>
            </a:xfrm>
            <a:prstGeom prst="donut">
              <a:avLst>
                <a:gd fmla="val 11010" name="adj"/>
              </a:avLst>
            </a:prstGeom>
            <a:gradFill>
              <a:gsLst>
                <a:gs pos="0">
                  <a:srgbClr val="ABF8D5"/>
                </a:gs>
                <a:gs pos="35000">
                  <a:srgbClr val="C5F8E3"/>
                </a:gs>
                <a:gs pos="100000">
                  <a:srgbClr val="E6FEF4"/>
                </a:gs>
              </a:gsLst>
              <a:lin ang="16200000" scaled="0"/>
            </a:gradFill>
            <a:ln cap="flat" cmpd="sng" w="9525">
              <a:solidFill>
                <a:srgbClr val="61B395"/>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descr="Portapapeles comprobado con relleno sólido" id="83" name="Google Shape;83;p15"/>
            <p:cNvSpPr/>
            <p:nvPr/>
          </p:nvSpPr>
          <p:spPr>
            <a:xfrm>
              <a:off x="6722371" y="1336484"/>
              <a:ext cx="684486" cy="517608"/>
            </a:xfrm>
            <a:prstGeom prst="rect">
              <a:avLst/>
            </a:prstGeom>
            <a:blipFill rotWithShape="1">
              <a:blip r:embed="rId8">
                <a:alphaModFix/>
              </a:blip>
              <a:stretch>
                <a:fillRect b="0" l="0" r="0" t="0"/>
              </a:stretch>
            </a:blipFill>
            <a:ln cap="flat" cmpd="sng" w="9525">
              <a:solidFill>
                <a:srgbClr val="F9F9F9"/>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15"/>
            <p:cNvSpPr/>
            <p:nvPr/>
          </p:nvSpPr>
          <p:spPr>
            <a:xfrm>
              <a:off x="6368881" y="1378244"/>
              <a:ext cx="434104" cy="434097"/>
            </a:xfrm>
            <a:custGeom>
              <a:rect b="b" l="l" r="r" t="t"/>
              <a:pathLst>
                <a:path extrusionOk="0" h="434097" w="434104">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0E7DE">
                <a:alpha val="89019"/>
              </a:srgbClr>
            </a:solidFill>
            <a:ln cap="flat" cmpd="sng" w="9525">
              <a:solidFill>
                <a:srgbClr val="CAE1D8">
                  <a:alpha val="89019"/>
                </a:srgbClr>
              </a:solidFill>
              <a:prstDash val="solid"/>
              <a:round/>
              <a:headEnd len="sm" w="sm" type="none"/>
              <a:tailEnd len="sm" w="sm" type="none"/>
            </a:ln>
          </p:spPr>
          <p:txBody>
            <a:bodyPr anchorCtr="0" anchor="ctr" bIns="63550" lIns="63550" spcFirstLastPara="1" rIns="63550" wrap="square" tIns="63550">
              <a:noAutofit/>
            </a:bodyPr>
            <a:lstStyle/>
            <a:p>
              <a:pPr indent="0" lvl="0" marL="0" marR="0" rtl="0" algn="ctr">
                <a:lnSpc>
                  <a:spcPct val="90000"/>
                </a:lnSpc>
                <a:spcBef>
                  <a:spcPts val="0"/>
                </a:spcBef>
                <a:spcAft>
                  <a:spcPts val="0"/>
                </a:spcAft>
                <a:buClr>
                  <a:srgbClr val="000000"/>
                </a:buClr>
                <a:buSzPts val="700"/>
                <a:buFont typeface="Arial"/>
                <a:buNone/>
              </a:pPr>
              <a:r>
                <a:rPr b="1" i="0" lang="es-MX" sz="700" u="none" cap="none" strike="noStrike">
                  <a:solidFill>
                    <a:schemeClr val="dk1"/>
                  </a:solidFill>
                  <a:latin typeface="Arial"/>
                  <a:ea typeface="Arial"/>
                  <a:cs typeface="Arial"/>
                  <a:sym typeface="Arial"/>
                </a:rPr>
                <a:t>2. Tipología de solicitudes</a:t>
              </a:r>
              <a:endParaRPr b="1" i="0" sz="700" u="none" cap="none" strike="noStrike">
                <a:solidFill>
                  <a:schemeClr val="dk1"/>
                </a:solidFill>
                <a:latin typeface="Arial"/>
                <a:ea typeface="Arial"/>
                <a:cs typeface="Arial"/>
                <a:sym typeface="Arial"/>
              </a:endParaRPr>
            </a:p>
          </p:txBody>
        </p:sp>
        <p:sp>
          <p:nvSpPr>
            <p:cNvPr id="85" name="Google Shape;85;p15"/>
            <p:cNvSpPr/>
            <p:nvPr/>
          </p:nvSpPr>
          <p:spPr>
            <a:xfrm>
              <a:off x="6530603" y="1956577"/>
              <a:ext cx="110660" cy="110660"/>
            </a:xfrm>
            <a:prstGeom prst="flowChartConnector">
              <a:avLst/>
            </a:prstGeom>
            <a:gradFill>
              <a:gsLst>
                <a:gs pos="0">
                  <a:srgbClr val="A1FFB7"/>
                </a:gs>
                <a:gs pos="35000">
                  <a:srgbClr val="BEFFCA"/>
                </a:gs>
                <a:gs pos="100000">
                  <a:srgbClr val="E5FFEC"/>
                </a:gs>
              </a:gsLst>
              <a:lin ang="16200000" scaled="0"/>
            </a:gradFill>
            <a:ln cap="flat" cmpd="sng" w="9525">
              <a:solidFill>
                <a:srgbClr val="57C275"/>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6" name="Google Shape;86;p15"/>
            <p:cNvSpPr/>
            <p:nvPr/>
          </p:nvSpPr>
          <p:spPr>
            <a:xfrm>
              <a:off x="6307640" y="2150233"/>
              <a:ext cx="556586" cy="556577"/>
            </a:xfrm>
            <a:prstGeom prst="donut">
              <a:avLst>
                <a:gd fmla="val 11010" name="adj"/>
              </a:avLst>
            </a:prstGeom>
            <a:gradFill>
              <a:gsLst>
                <a:gs pos="0">
                  <a:srgbClr val="9AFF9A"/>
                </a:gs>
                <a:gs pos="35000">
                  <a:srgbClr val="B9FFB9"/>
                </a:gs>
                <a:gs pos="100000">
                  <a:srgbClr val="E2FFE2"/>
                </a:gs>
              </a:gsLst>
              <a:lin ang="16200000" scaled="0"/>
            </a:gradFill>
            <a:ln cap="flat" cmpd="sng" w="9525">
              <a:solidFill>
                <a:srgbClr val="54CF51"/>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descr="Ciclismo en compañía con relleno sólido" id="87" name="Google Shape;87;p15"/>
            <p:cNvSpPr/>
            <p:nvPr/>
          </p:nvSpPr>
          <p:spPr>
            <a:xfrm>
              <a:off x="5765010" y="2168924"/>
              <a:ext cx="603872" cy="518397"/>
            </a:xfrm>
            <a:prstGeom prst="rect">
              <a:avLst/>
            </a:prstGeom>
            <a:blipFill rotWithShape="1">
              <a:blip r:embed="rId9">
                <a:alphaModFix/>
              </a:blip>
              <a:stretch>
                <a:fillRect b="0" l="0" r="0" t="0"/>
              </a:stretch>
            </a:blipFill>
            <a:ln cap="flat" cmpd="sng" w="9525">
              <a:solidFill>
                <a:srgbClr val="F9F9F9"/>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15"/>
            <p:cNvSpPr/>
            <p:nvPr/>
          </p:nvSpPr>
          <p:spPr>
            <a:xfrm>
              <a:off x="6368881" y="2211473"/>
              <a:ext cx="434104" cy="434097"/>
            </a:xfrm>
            <a:custGeom>
              <a:rect b="b" l="l" r="r" t="t"/>
              <a:pathLst>
                <a:path extrusionOk="0" h="434097" w="434104">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1EFCD">
                <a:alpha val="89019"/>
              </a:srgbClr>
            </a:solidFill>
            <a:ln cap="flat" cmpd="sng" w="9525">
              <a:solidFill>
                <a:srgbClr val="CBE9C7">
                  <a:alpha val="89019"/>
                </a:srgbClr>
              </a:solidFill>
              <a:prstDash val="solid"/>
              <a:round/>
              <a:headEnd len="sm" w="sm" type="none"/>
              <a:tailEnd len="sm" w="sm" type="none"/>
            </a:ln>
          </p:spPr>
          <p:txBody>
            <a:bodyPr anchorCtr="0" anchor="ctr" bIns="63550" lIns="63550" spcFirstLastPara="1" rIns="63550" wrap="square" tIns="63550">
              <a:noAutofit/>
            </a:bodyPr>
            <a:lstStyle/>
            <a:p>
              <a:pPr indent="0" lvl="0" marL="0" marR="0" rtl="0" algn="ctr">
                <a:lnSpc>
                  <a:spcPct val="90000"/>
                </a:lnSpc>
                <a:spcBef>
                  <a:spcPts val="0"/>
                </a:spcBef>
                <a:spcAft>
                  <a:spcPts val="0"/>
                </a:spcAft>
                <a:buClr>
                  <a:srgbClr val="000000"/>
                </a:buClr>
                <a:buSzPts val="700"/>
                <a:buFont typeface="Arial"/>
                <a:buNone/>
              </a:pPr>
              <a:r>
                <a:rPr b="1" i="0" lang="es-MX" sz="700" u="none" cap="none" strike="noStrike">
                  <a:solidFill>
                    <a:schemeClr val="dk1"/>
                  </a:solidFill>
                  <a:latin typeface="Arial"/>
                  <a:ea typeface="Arial"/>
                  <a:cs typeface="Arial"/>
                  <a:sym typeface="Arial"/>
                </a:rPr>
                <a:t>3. Canales de Interacción</a:t>
              </a:r>
              <a:endParaRPr b="1" i="0" sz="700" u="none" cap="none" strike="noStrike">
                <a:solidFill>
                  <a:schemeClr val="dk1"/>
                </a:solidFill>
                <a:latin typeface="Arial"/>
                <a:ea typeface="Arial"/>
                <a:cs typeface="Arial"/>
                <a:sym typeface="Arial"/>
              </a:endParaRPr>
            </a:p>
          </p:txBody>
        </p:sp>
        <p:sp>
          <p:nvSpPr>
            <p:cNvPr id="89" name="Google Shape;89;p15"/>
            <p:cNvSpPr/>
            <p:nvPr/>
          </p:nvSpPr>
          <p:spPr>
            <a:xfrm>
              <a:off x="6530603" y="2789806"/>
              <a:ext cx="110660" cy="110660"/>
            </a:xfrm>
            <a:prstGeom prst="flowChartConnector">
              <a:avLst/>
            </a:prstGeom>
            <a:gradFill>
              <a:gsLst>
                <a:gs pos="0">
                  <a:srgbClr val="B9FF93"/>
                </a:gs>
                <a:gs pos="35000">
                  <a:srgbClr val="CEFFB3"/>
                </a:gs>
                <a:gs pos="100000">
                  <a:srgbClr val="E9FFDF"/>
                </a:gs>
              </a:gsLst>
              <a:lin ang="16200000" scaled="0"/>
            </a:gradFill>
            <a:ln cap="flat" cmpd="sng" w="9525">
              <a:solidFill>
                <a:srgbClr val="82DA4A"/>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0" name="Google Shape;90;p15"/>
            <p:cNvSpPr/>
            <p:nvPr/>
          </p:nvSpPr>
          <p:spPr>
            <a:xfrm>
              <a:off x="6307640" y="2983462"/>
              <a:ext cx="556586" cy="556577"/>
            </a:xfrm>
            <a:prstGeom prst="donut">
              <a:avLst>
                <a:gd fmla="val 11010" name="adj"/>
              </a:avLst>
            </a:prstGeom>
            <a:gradFill>
              <a:gsLst>
                <a:gs pos="0">
                  <a:srgbClr val="F0FF89"/>
                </a:gs>
                <a:gs pos="35000">
                  <a:srgbClr val="F1FFAD"/>
                </a:gs>
                <a:gs pos="100000">
                  <a:srgbClr val="F8FFDC"/>
                </a:gs>
              </a:gsLst>
              <a:lin ang="16200000" scaled="0"/>
            </a:gradFill>
            <a:ln cap="flat" cmpd="sng" w="9525">
              <a:solidFill>
                <a:srgbClr val="B8E643"/>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descr="Reloj con relleno sólido" id="91" name="Google Shape;91;p15"/>
            <p:cNvSpPr/>
            <p:nvPr/>
          </p:nvSpPr>
          <p:spPr>
            <a:xfrm>
              <a:off x="6722371" y="2941711"/>
              <a:ext cx="627507" cy="578839"/>
            </a:xfrm>
            <a:prstGeom prst="rect">
              <a:avLst/>
            </a:prstGeom>
            <a:blipFill rotWithShape="1">
              <a:blip r:embed="rId10">
                <a:alphaModFix/>
              </a:blip>
              <a:stretch>
                <a:fillRect b="0" l="0" r="0" t="0"/>
              </a:stretch>
            </a:blipFill>
            <a:ln cap="flat" cmpd="sng" w="9525">
              <a:solidFill>
                <a:srgbClr val="F9F9F9"/>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 name="Google Shape;92;p15"/>
            <p:cNvSpPr/>
            <p:nvPr/>
          </p:nvSpPr>
          <p:spPr>
            <a:xfrm>
              <a:off x="6368881" y="3044702"/>
              <a:ext cx="434104" cy="434097"/>
            </a:xfrm>
            <a:custGeom>
              <a:rect b="b" l="l" r="r" t="t"/>
              <a:pathLst>
                <a:path extrusionOk="0" h="434097" w="434104">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F2F8CB">
                <a:alpha val="89019"/>
              </a:srgbClr>
            </a:solidFill>
            <a:ln cap="flat" cmpd="sng" w="9525">
              <a:solidFill>
                <a:srgbClr val="ECF3C4">
                  <a:alpha val="89019"/>
                </a:srgbClr>
              </a:solidFill>
              <a:prstDash val="solid"/>
              <a:round/>
              <a:headEnd len="sm" w="sm" type="none"/>
              <a:tailEnd len="sm" w="sm" type="none"/>
            </a:ln>
          </p:spPr>
          <p:txBody>
            <a:bodyPr anchorCtr="0" anchor="ctr" bIns="63550" lIns="63550" spcFirstLastPara="1" rIns="63550" wrap="square" tIns="63550">
              <a:noAutofit/>
            </a:bodyPr>
            <a:lstStyle/>
            <a:p>
              <a:pPr indent="0" lvl="0" marL="0" marR="0" rtl="0" algn="ctr">
                <a:lnSpc>
                  <a:spcPct val="90000"/>
                </a:lnSpc>
                <a:spcBef>
                  <a:spcPts val="0"/>
                </a:spcBef>
                <a:spcAft>
                  <a:spcPts val="0"/>
                </a:spcAft>
                <a:buClr>
                  <a:srgbClr val="000000"/>
                </a:buClr>
                <a:buSzPts val="700"/>
                <a:buFont typeface="Arial"/>
                <a:buNone/>
              </a:pPr>
              <a:r>
                <a:rPr b="1" i="0" lang="es-MX" sz="700" u="none" cap="none" strike="noStrike">
                  <a:solidFill>
                    <a:schemeClr val="dk1"/>
                  </a:solidFill>
                  <a:latin typeface="Arial"/>
                  <a:ea typeface="Arial"/>
                  <a:cs typeface="Arial"/>
                  <a:sym typeface="Arial"/>
                </a:rPr>
                <a:t>4,Tiempos promedios de respuesta.</a:t>
              </a:r>
              <a:endParaRPr b="1" i="0" sz="700" u="none" cap="none" strike="noStrike">
                <a:solidFill>
                  <a:schemeClr val="dk1"/>
                </a:solidFill>
                <a:latin typeface="Arial"/>
                <a:ea typeface="Arial"/>
                <a:cs typeface="Arial"/>
                <a:sym typeface="Arial"/>
              </a:endParaRPr>
            </a:p>
          </p:txBody>
        </p:sp>
        <p:sp>
          <p:nvSpPr>
            <p:cNvPr id="93" name="Google Shape;93;p15"/>
            <p:cNvSpPr/>
            <p:nvPr/>
          </p:nvSpPr>
          <p:spPr>
            <a:xfrm>
              <a:off x="6530603" y="3623035"/>
              <a:ext cx="110660" cy="110660"/>
            </a:xfrm>
            <a:prstGeom prst="flowChartConnector">
              <a:avLst/>
            </a:prstGeom>
            <a:gradFill>
              <a:gsLst>
                <a:gs pos="0">
                  <a:srgbClr val="FFFF83"/>
                </a:gs>
                <a:gs pos="35000">
                  <a:srgbClr val="FFFFA9"/>
                </a:gs>
                <a:gs pos="100000">
                  <a:srgbClr val="FFFFDB"/>
                </a:gs>
              </a:gsLst>
              <a:lin ang="16200000" scaled="0"/>
            </a:gradFill>
            <a:ln cap="flat" cmpd="sng" w="9525">
              <a:solidFill>
                <a:srgbClr val="F2DD3D"/>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4" name="Google Shape;94;p15"/>
            <p:cNvSpPr/>
            <p:nvPr/>
          </p:nvSpPr>
          <p:spPr>
            <a:xfrm>
              <a:off x="6307640" y="3816691"/>
              <a:ext cx="556586" cy="556577"/>
            </a:xfrm>
            <a:prstGeom prst="donut">
              <a:avLst>
                <a:gd fmla="val 11010" name="adj"/>
              </a:avLst>
            </a:prstGeom>
            <a:gradFill>
              <a:gsLst>
                <a:gs pos="0">
                  <a:srgbClr val="FFCE7D"/>
                </a:gs>
                <a:gs pos="35000">
                  <a:srgbClr val="FFDCA3"/>
                </a:gs>
                <a:gs pos="100000">
                  <a:srgbClr val="FFEDD8"/>
                </a:gs>
              </a:gsLst>
              <a:lin ang="16200000" scaled="0"/>
            </a:gradFill>
            <a:ln cap="flat" cmpd="sng" w="9525">
              <a:solidFill>
                <a:srgbClr val="FCA538"/>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descr="Correo electrónico contorno" id="95" name="Google Shape;95;p15"/>
            <p:cNvSpPr/>
            <p:nvPr/>
          </p:nvSpPr>
          <p:spPr>
            <a:xfrm>
              <a:off x="5765009" y="3836171"/>
              <a:ext cx="684486" cy="517608"/>
            </a:xfrm>
            <a:prstGeom prst="rect">
              <a:avLst/>
            </a:prstGeom>
            <a:blipFill rotWithShape="1">
              <a:blip r:embed="rId11">
                <a:alphaModFix/>
              </a:blip>
              <a:stretch>
                <a:fillRect b="-15994" l="0" r="0" t="-15992"/>
              </a:stretch>
            </a:blipFill>
            <a:ln cap="flat" cmpd="sng" w="9525">
              <a:solidFill>
                <a:srgbClr val="F9F9F9"/>
              </a:solidFill>
              <a:prstDash val="solid"/>
              <a:round/>
              <a:headEnd len="sm" w="sm" type="none"/>
              <a:tailEnd len="sm" w="sm" type="none"/>
            </a:ln>
            <a:effectLst>
              <a:outerShdw blurRad="40000" rotWithShape="0" dir="5400000" dist="20000">
                <a:srgbClr val="000000">
                  <a:alpha val="36862"/>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 name="Google Shape;96;p15"/>
            <p:cNvSpPr/>
            <p:nvPr/>
          </p:nvSpPr>
          <p:spPr>
            <a:xfrm>
              <a:off x="6368881" y="3877931"/>
              <a:ext cx="434104" cy="434097"/>
            </a:xfrm>
            <a:custGeom>
              <a:rect b="b" l="l" r="r" t="t"/>
              <a:pathLst>
                <a:path extrusionOk="0" h="434097" w="434104">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FEDECB">
                <a:alpha val="89019"/>
              </a:srgbClr>
            </a:solidFill>
            <a:ln cap="flat" cmpd="sng" w="9525">
              <a:solidFill>
                <a:srgbClr val="F9D7C4">
                  <a:alpha val="89019"/>
                </a:srgbClr>
              </a:solidFill>
              <a:prstDash val="solid"/>
              <a:round/>
              <a:headEnd len="sm" w="sm" type="none"/>
              <a:tailEnd len="sm" w="sm" type="none"/>
            </a:ln>
          </p:spPr>
          <p:txBody>
            <a:bodyPr anchorCtr="0" anchor="ctr" bIns="63550" lIns="63550" spcFirstLastPara="1" rIns="63550" wrap="square" tIns="63550">
              <a:noAutofit/>
            </a:bodyPr>
            <a:lstStyle/>
            <a:p>
              <a:pPr indent="0" lvl="0" marL="0" marR="0" rtl="0" algn="ctr">
                <a:lnSpc>
                  <a:spcPct val="90000"/>
                </a:lnSpc>
                <a:spcBef>
                  <a:spcPts val="0"/>
                </a:spcBef>
                <a:spcAft>
                  <a:spcPts val="0"/>
                </a:spcAft>
                <a:buClr>
                  <a:srgbClr val="000000"/>
                </a:buClr>
                <a:buSzPts val="700"/>
                <a:buFont typeface="Arial"/>
                <a:buNone/>
              </a:pPr>
              <a:r>
                <a:rPr b="1" i="0" lang="es-MX" sz="700" u="none" cap="none" strike="noStrike">
                  <a:solidFill>
                    <a:schemeClr val="dk1"/>
                  </a:solidFill>
                  <a:latin typeface="Arial"/>
                  <a:ea typeface="Arial"/>
                  <a:cs typeface="Arial"/>
                  <a:sym typeface="Arial"/>
                </a:rPr>
                <a:t>5,Traslados</a:t>
              </a:r>
              <a:endParaRPr b="1" i="0" sz="700" u="none" cap="none" strike="noStrik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6"/>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102" name="Google Shape;102;p16"/>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103" name="Google Shape;103;p16"/>
          <p:cNvPicPr preferRelativeResize="0"/>
          <p:nvPr/>
        </p:nvPicPr>
        <p:blipFill rotWithShape="1">
          <a:blip r:embed="rId5">
            <a:alphaModFix/>
          </a:blip>
          <a:srcRect b="0" l="0" r="0" t="0"/>
          <a:stretch/>
        </p:blipFill>
        <p:spPr>
          <a:xfrm>
            <a:off x="7815150" y="4619625"/>
            <a:ext cx="1052625" cy="353980"/>
          </a:xfrm>
          <a:prstGeom prst="rect">
            <a:avLst/>
          </a:prstGeom>
          <a:noFill/>
          <a:ln>
            <a:noFill/>
          </a:ln>
        </p:spPr>
      </p:pic>
      <p:pic>
        <p:nvPicPr>
          <p:cNvPr id="104" name="Google Shape;104;p16"/>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105" name="Google Shape;105;p16"/>
          <p:cNvSpPr txBox="1"/>
          <p:nvPr/>
        </p:nvSpPr>
        <p:spPr>
          <a:xfrm>
            <a:off x="924750" y="301600"/>
            <a:ext cx="7515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a:t>
            </a:r>
            <a:r>
              <a:rPr b="1" i="0" lang="es-MX" sz="2000" u="none" cap="none" strike="noStrike">
                <a:solidFill>
                  <a:schemeClr val="lt2"/>
                </a:solidFill>
                <a:latin typeface="Arial"/>
                <a:ea typeface="Arial"/>
                <a:cs typeface="Arial"/>
                <a:sym typeface="Arial"/>
              </a:rPr>
              <a:t> </a:t>
            </a:r>
            <a:r>
              <a:rPr b="1" i="0" lang="es-MX" sz="2000" u="none" cap="none" strike="noStrike">
                <a:solidFill>
                  <a:srgbClr val="2A3E56"/>
                </a:solidFill>
                <a:latin typeface="Arial"/>
                <a:ea typeface="Arial"/>
                <a:cs typeface="Arial"/>
                <a:sym typeface="Arial"/>
              </a:rPr>
              <a:t>PQRSD IV Trimestre 2024 - Canales de Atención</a:t>
            </a:r>
            <a:endParaRPr b="0" i="0" sz="1400" u="none" cap="none" strike="noStrike">
              <a:solidFill>
                <a:srgbClr val="000000"/>
              </a:solidFill>
              <a:latin typeface="Arial"/>
              <a:ea typeface="Arial"/>
              <a:cs typeface="Arial"/>
              <a:sym typeface="Arial"/>
            </a:endParaRPr>
          </a:p>
        </p:txBody>
      </p:sp>
      <p:grpSp>
        <p:nvGrpSpPr>
          <p:cNvPr id="106" name="Google Shape;106;p16"/>
          <p:cNvGrpSpPr/>
          <p:nvPr/>
        </p:nvGrpSpPr>
        <p:grpSpPr>
          <a:xfrm>
            <a:off x="752100" y="1260025"/>
            <a:ext cx="6757855" cy="2893800"/>
            <a:chOff x="318841" y="0"/>
            <a:chExt cx="6941100" cy="2893800"/>
          </a:xfrm>
        </p:grpSpPr>
        <p:sp>
          <p:nvSpPr>
            <p:cNvPr id="107" name="Google Shape;107;p16"/>
            <p:cNvSpPr/>
            <p:nvPr/>
          </p:nvSpPr>
          <p:spPr>
            <a:xfrm>
              <a:off x="416147" y="0"/>
              <a:ext cx="1296000" cy="2893800"/>
            </a:xfrm>
            <a:prstGeom prst="roundRect">
              <a:avLst>
                <a:gd fmla="val 10000" name="adj"/>
              </a:avLst>
            </a:prstGeom>
            <a:solidFill>
              <a:schemeClr val="lt1"/>
            </a:solid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6"/>
            <p:cNvSpPr txBox="1"/>
            <p:nvPr/>
          </p:nvSpPr>
          <p:spPr>
            <a:xfrm>
              <a:off x="416147" y="1225865"/>
              <a:ext cx="1296000" cy="11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000"/>
                <a:buFont typeface="Arial"/>
                <a:buNone/>
              </a:pPr>
              <a:r>
                <a:rPr b="0" i="0" lang="es-MX" sz="1000" u="none" cap="none" strike="noStrike">
                  <a:solidFill>
                    <a:schemeClr val="lt1"/>
                  </a:solidFill>
                  <a:latin typeface="Arial"/>
                  <a:ea typeface="Arial"/>
                  <a:cs typeface="Arial"/>
                  <a:sym typeface="Arial"/>
                </a:rPr>
                <a:t>CANAL VIRTUAL </a:t>
              </a:r>
              <a:r>
                <a:rPr b="0" i="0" lang="es-MX" sz="1000" u="sng" cap="none" strike="noStrike">
                  <a:solidFill>
                    <a:schemeClr val="hlink"/>
                  </a:solidFill>
                  <a:latin typeface="Arial"/>
                  <a:ea typeface="Arial"/>
                  <a:cs typeface="Arial"/>
                  <a:sym typeface="Arial"/>
                  <a:hlinkClick r:id="rId7"/>
                </a:rPr>
                <a:t>https://www.rtvc.gov.co/pqrd/create</a:t>
              </a:r>
              <a:endParaRPr b="0" i="0" sz="1000" u="none" cap="none" strike="noStrike">
                <a:solidFill>
                  <a:schemeClr val="dk1"/>
                </a:solidFill>
                <a:latin typeface="Arial"/>
                <a:ea typeface="Arial"/>
                <a:cs typeface="Arial"/>
                <a:sym typeface="Arial"/>
              </a:endParaRPr>
            </a:p>
          </p:txBody>
        </p:sp>
        <p:sp>
          <p:nvSpPr>
            <p:cNvPr id="109" name="Google Shape;109;p16"/>
            <p:cNvSpPr/>
            <p:nvPr/>
          </p:nvSpPr>
          <p:spPr>
            <a:xfrm>
              <a:off x="582358" y="193819"/>
              <a:ext cx="963600" cy="963600"/>
            </a:xfrm>
            <a:prstGeom prst="ellipse">
              <a:avLst/>
            </a:prstGeom>
            <a:blipFill rotWithShape="1">
              <a:blip r:embed="rId8">
                <a:alphaModFix/>
              </a:blip>
              <a:stretch>
                <a:fillRect b="0" l="0" r="0" t="0"/>
              </a:stretch>
            </a:blip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6"/>
            <p:cNvSpPr/>
            <p:nvPr/>
          </p:nvSpPr>
          <p:spPr>
            <a:xfrm>
              <a:off x="1775617" y="0"/>
              <a:ext cx="1296000" cy="2893800"/>
            </a:xfrm>
            <a:prstGeom prst="roundRect">
              <a:avLst>
                <a:gd fmla="val 10000" name="adj"/>
              </a:avLst>
            </a:prstGeom>
            <a:solidFill>
              <a:schemeClr val="lt1"/>
            </a:solid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6"/>
            <p:cNvSpPr txBox="1"/>
            <p:nvPr/>
          </p:nvSpPr>
          <p:spPr>
            <a:xfrm>
              <a:off x="1775617" y="1311715"/>
              <a:ext cx="1296000" cy="11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lt1"/>
                  </a:solidFill>
                  <a:latin typeface="Arial"/>
                  <a:ea typeface="Arial"/>
                  <a:cs typeface="Arial"/>
                  <a:sym typeface="Arial"/>
                </a:rPr>
                <a:t>PRESENCIAL: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HORARIO DE ATENCIÓN: </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Lunes a viernes de 8:00 a.m. a 5:00 pm </a:t>
              </a:r>
              <a:endParaRPr b="0" i="0" sz="1000" u="none" cap="none" strike="noStrike">
                <a:solidFill>
                  <a:schemeClr val="dk1"/>
                </a:solidFill>
                <a:latin typeface="Arial"/>
                <a:ea typeface="Arial"/>
                <a:cs typeface="Arial"/>
                <a:sym typeface="Arial"/>
              </a:endParaRPr>
            </a:p>
          </p:txBody>
        </p:sp>
        <p:sp>
          <p:nvSpPr>
            <p:cNvPr id="112" name="Google Shape;112;p16"/>
            <p:cNvSpPr/>
            <p:nvPr/>
          </p:nvSpPr>
          <p:spPr>
            <a:xfrm>
              <a:off x="1941829" y="193819"/>
              <a:ext cx="963600" cy="963600"/>
            </a:xfrm>
            <a:prstGeom prst="ellipse">
              <a:avLst/>
            </a:prstGeom>
            <a:blipFill rotWithShape="1">
              <a:blip r:embed="rId9">
                <a:alphaModFix/>
              </a:blip>
              <a:stretch>
                <a:fillRect b="-25984" l="0" r="0" t="-25996"/>
              </a:stretch>
            </a:blip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6"/>
            <p:cNvSpPr/>
            <p:nvPr/>
          </p:nvSpPr>
          <p:spPr>
            <a:xfrm>
              <a:off x="3135087" y="0"/>
              <a:ext cx="1296000" cy="2893800"/>
            </a:xfrm>
            <a:prstGeom prst="roundRect">
              <a:avLst>
                <a:gd fmla="val 10000" name="adj"/>
              </a:avLst>
            </a:prstGeom>
            <a:solidFill>
              <a:schemeClr val="lt1"/>
            </a:solid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6"/>
            <p:cNvSpPr txBox="1"/>
            <p:nvPr/>
          </p:nvSpPr>
          <p:spPr>
            <a:xfrm>
              <a:off x="3135087" y="1225865"/>
              <a:ext cx="1296000" cy="11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000"/>
                <a:buFont typeface="Arial"/>
                <a:buNone/>
              </a:pPr>
              <a:r>
                <a:rPr b="1" i="0" lang="es-MX" sz="1000" u="none" cap="none" strike="noStrike">
                  <a:solidFill>
                    <a:schemeClr val="dk1"/>
                  </a:solidFill>
                  <a:latin typeface="Arial"/>
                  <a:ea typeface="Arial"/>
                  <a:cs typeface="Arial"/>
                  <a:sym typeface="Arial"/>
                </a:rPr>
                <a:t> </a:t>
              </a:r>
              <a:r>
                <a:rPr b="0" i="0" lang="es-MX" sz="1000" u="none" cap="none" strike="noStrike">
                  <a:solidFill>
                    <a:schemeClr val="dk1"/>
                  </a:solidFill>
                  <a:latin typeface="Arial"/>
                  <a:ea typeface="Arial"/>
                  <a:cs typeface="Arial"/>
                  <a:sym typeface="Arial"/>
                </a:rPr>
                <a:t>CORREO ELECTRÓNICO</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sng" cap="none" strike="noStrike">
                  <a:solidFill>
                    <a:schemeClr val="accent1"/>
                  </a:solidFill>
                  <a:highlight>
                    <a:srgbClr val="F9F9F9"/>
                  </a:highlight>
                  <a:latin typeface="Arial"/>
                  <a:ea typeface="Arial"/>
                  <a:cs typeface="Arial"/>
                  <a:sym typeface="Arial"/>
                  <a:hlinkClick r:id="rId10">
                    <a:extLst>
                      <a:ext uri="{A12FA001-AC4F-418D-AE19-62706E023703}">
                        <ahyp:hlinkClr val="tx"/>
                      </a:ext>
                    </a:extLst>
                  </a:hlinkClick>
                </a:rPr>
                <a:t>correspondencia@</a:t>
              </a:r>
              <a:r>
                <a:rPr lang="es-MX" sz="1000">
                  <a:solidFill>
                    <a:schemeClr val="accent1"/>
                  </a:solidFill>
                  <a:highlight>
                    <a:srgbClr val="F9F9F9"/>
                  </a:highlight>
                </a:rPr>
                <a:t>rtvc.gov.co</a:t>
              </a:r>
              <a:endParaRPr sz="1000">
                <a:solidFill>
                  <a:schemeClr val="accent1"/>
                </a:solidFill>
                <a:highlight>
                  <a:srgbClr val="F9F9F9"/>
                </a:highlight>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115" name="Google Shape;115;p16"/>
            <p:cNvSpPr/>
            <p:nvPr/>
          </p:nvSpPr>
          <p:spPr>
            <a:xfrm>
              <a:off x="3301299" y="193819"/>
              <a:ext cx="963600" cy="963600"/>
            </a:xfrm>
            <a:prstGeom prst="ellipse">
              <a:avLst/>
            </a:prstGeom>
            <a:blipFill rotWithShape="1">
              <a:blip r:embed="rId11">
                <a:alphaModFix/>
              </a:blip>
              <a:stretch>
                <a:fillRect b="0" l="0" r="0" t="0"/>
              </a:stretch>
            </a:blip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6"/>
            <p:cNvSpPr/>
            <p:nvPr/>
          </p:nvSpPr>
          <p:spPr>
            <a:xfrm>
              <a:off x="4494565" y="0"/>
              <a:ext cx="1296000" cy="2893800"/>
            </a:xfrm>
            <a:prstGeom prst="roundRect">
              <a:avLst>
                <a:gd fmla="val 10000" name="adj"/>
              </a:avLst>
            </a:prstGeom>
            <a:solidFill>
              <a:schemeClr val="lt1"/>
            </a:solid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6"/>
            <p:cNvSpPr txBox="1"/>
            <p:nvPr/>
          </p:nvSpPr>
          <p:spPr>
            <a:xfrm>
              <a:off x="4494577" y="1225865"/>
              <a:ext cx="1296000" cy="11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CORRESPONDENCIA </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Avenida El Dorado </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Cr. 45 #26-33 Bogotá</a:t>
              </a:r>
              <a:endParaRPr b="0" i="0" sz="1000" u="none" cap="none" strike="noStrike">
                <a:solidFill>
                  <a:schemeClr val="dk1"/>
                </a:solidFill>
                <a:latin typeface="Arial"/>
                <a:ea typeface="Arial"/>
                <a:cs typeface="Arial"/>
                <a:sym typeface="Arial"/>
              </a:endParaRPr>
            </a:p>
          </p:txBody>
        </p:sp>
        <p:sp>
          <p:nvSpPr>
            <p:cNvPr id="118" name="Google Shape;118;p16"/>
            <p:cNvSpPr/>
            <p:nvPr/>
          </p:nvSpPr>
          <p:spPr>
            <a:xfrm>
              <a:off x="4660764" y="118894"/>
              <a:ext cx="963600" cy="963600"/>
            </a:xfrm>
            <a:prstGeom prst="ellipse">
              <a:avLst/>
            </a:prstGeom>
            <a:blipFill rotWithShape="1">
              <a:blip r:embed="rId12">
                <a:alphaModFix/>
              </a:blip>
              <a:stretch>
                <a:fillRect b="0" l="0" r="0" t="0"/>
              </a:stretch>
            </a:blip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6"/>
            <p:cNvSpPr/>
            <p:nvPr/>
          </p:nvSpPr>
          <p:spPr>
            <a:xfrm>
              <a:off x="5854047" y="0"/>
              <a:ext cx="1296000" cy="2893800"/>
            </a:xfrm>
            <a:prstGeom prst="roundRect">
              <a:avLst>
                <a:gd fmla="val 10000" name="adj"/>
              </a:avLst>
            </a:prstGeom>
            <a:solidFill>
              <a:schemeClr val="lt1"/>
            </a:solid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6"/>
            <p:cNvSpPr txBox="1"/>
            <p:nvPr/>
          </p:nvSpPr>
          <p:spPr>
            <a:xfrm>
              <a:off x="5854047" y="1225865"/>
              <a:ext cx="1296000" cy="11574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TELEFÓNICO </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Línea Gratuita 018000123414</a:t>
              </a:r>
              <a:endParaRPr b="0" i="0" sz="14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Línea Preferencial           (601) 2200703. Teléfono (601) 2200700</a:t>
              </a:r>
              <a:endParaRPr b="0" i="0" sz="1000" u="none" cap="none" strike="noStrike">
                <a:solidFill>
                  <a:schemeClr val="dk1"/>
                </a:solidFill>
                <a:latin typeface="Arial"/>
                <a:ea typeface="Arial"/>
                <a:cs typeface="Arial"/>
                <a:sym typeface="Arial"/>
              </a:endParaRPr>
            </a:p>
            <a:p>
              <a:pPr indent="0" lvl="0" marL="0" marR="0" rtl="0" algn="ctr">
                <a:lnSpc>
                  <a:spcPct val="90000"/>
                </a:lnSpc>
                <a:spcBef>
                  <a:spcPts val="35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sp>
          <p:nvSpPr>
            <p:cNvPr id="121" name="Google Shape;121;p16"/>
            <p:cNvSpPr/>
            <p:nvPr/>
          </p:nvSpPr>
          <p:spPr>
            <a:xfrm>
              <a:off x="6020259" y="118894"/>
              <a:ext cx="963600" cy="963600"/>
            </a:xfrm>
            <a:prstGeom prst="ellipse">
              <a:avLst/>
            </a:prstGeom>
            <a:blipFill rotWithShape="1">
              <a:blip r:embed="rId13">
                <a:alphaModFix/>
              </a:blip>
              <a:stretch>
                <a:fillRect b="-44988" l="0" r="0" t="-44995"/>
              </a:stretch>
            </a:blipFill>
            <a:ln cap="flat" cmpd="sng" w="38100">
              <a:solidFill>
                <a:srgbClr val="008896"/>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6"/>
            <p:cNvSpPr/>
            <p:nvPr/>
          </p:nvSpPr>
          <p:spPr>
            <a:xfrm>
              <a:off x="318841" y="2314925"/>
              <a:ext cx="6941100" cy="434100"/>
            </a:xfrm>
            <a:prstGeom prst="leftRightArrow">
              <a:avLst>
                <a:gd fmla="val 50000" name="adj1"/>
                <a:gd fmla="val 50000" name="adj2"/>
              </a:avLst>
            </a:prstGeom>
            <a:solidFill>
              <a:srgbClr val="A7C9CF"/>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128" name="Google Shape;128;p17"/>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129" name="Google Shape;129;p17"/>
          <p:cNvPicPr preferRelativeResize="0"/>
          <p:nvPr/>
        </p:nvPicPr>
        <p:blipFill rotWithShape="1">
          <a:blip r:embed="rId5">
            <a:alphaModFix/>
          </a:blip>
          <a:srcRect b="0" l="0" r="0" t="0"/>
          <a:stretch/>
        </p:blipFill>
        <p:spPr>
          <a:xfrm>
            <a:off x="7815150" y="4605031"/>
            <a:ext cx="1052625" cy="353980"/>
          </a:xfrm>
          <a:prstGeom prst="rect">
            <a:avLst/>
          </a:prstGeom>
          <a:noFill/>
          <a:ln>
            <a:noFill/>
          </a:ln>
        </p:spPr>
      </p:pic>
      <p:pic>
        <p:nvPicPr>
          <p:cNvPr id="130" name="Google Shape;130;p17"/>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131" name="Google Shape;131;p17"/>
          <p:cNvSpPr txBox="1"/>
          <p:nvPr/>
        </p:nvSpPr>
        <p:spPr>
          <a:xfrm>
            <a:off x="1270038" y="241676"/>
            <a:ext cx="6850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Tipo de solicitud</a:t>
            </a:r>
            <a:endParaRPr b="0" i="0" sz="1400" u="none" cap="none" strike="noStrike">
              <a:solidFill>
                <a:srgbClr val="000000"/>
              </a:solidFill>
              <a:latin typeface="Arial"/>
              <a:ea typeface="Arial"/>
              <a:cs typeface="Arial"/>
              <a:sym typeface="Arial"/>
            </a:endParaRPr>
          </a:p>
        </p:txBody>
      </p:sp>
      <p:sp>
        <p:nvSpPr>
          <p:cNvPr id="132" name="Google Shape;132;p17"/>
          <p:cNvSpPr txBox="1"/>
          <p:nvPr/>
        </p:nvSpPr>
        <p:spPr>
          <a:xfrm>
            <a:off x="1270038" y="910900"/>
            <a:ext cx="6472500" cy="1108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En el cuarto trimestre de 2024, RTVC recibió un total de </a:t>
            </a:r>
            <a:r>
              <a:rPr b="0" i="0" lang="es-MX" sz="1000" u="none" cap="none" strike="noStrike">
                <a:solidFill>
                  <a:schemeClr val="dk1"/>
                </a:solidFill>
                <a:highlight>
                  <a:srgbClr val="F9F9F9"/>
                </a:highlight>
                <a:latin typeface="Arial"/>
                <a:ea typeface="Arial"/>
                <a:cs typeface="Arial"/>
                <a:sym typeface="Arial"/>
              </a:rPr>
              <a:t>731</a:t>
            </a:r>
            <a:r>
              <a:rPr b="0" i="0" lang="es-MX" sz="1000" u="none" cap="none" strike="noStrike">
                <a:solidFill>
                  <a:schemeClr val="dk1"/>
                </a:solidFill>
                <a:latin typeface="Arial"/>
                <a:ea typeface="Arial"/>
                <a:cs typeface="Arial"/>
                <a:sym typeface="Arial"/>
              </a:rPr>
              <a:t> solicitudes clasificadas como PQRSD, lo que representa una aumento del 0.69 </a:t>
            </a:r>
            <a:r>
              <a:rPr b="0" i="0" lang="es-MX" sz="1000" u="none" cap="none" strike="noStrike">
                <a:solidFill>
                  <a:schemeClr val="dk1"/>
                </a:solidFill>
                <a:latin typeface="Arial"/>
                <a:ea typeface="Arial"/>
                <a:cs typeface="Arial"/>
                <a:sym typeface="Arial"/>
              </a:rPr>
              <a:t> </a:t>
            </a:r>
            <a:r>
              <a:rPr b="0" i="0" lang="es-MX" sz="1000" u="none" cap="none" strike="noStrike">
                <a:solidFill>
                  <a:schemeClr val="dk1"/>
                </a:solidFill>
                <a:latin typeface="Arial"/>
                <a:ea typeface="Arial"/>
                <a:cs typeface="Arial"/>
                <a:sym typeface="Arial"/>
              </a:rPr>
              <a:t>% en comparación con las 662 solicitudes recibidas en el tercer  trimestre del mismo año.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Las </a:t>
            </a:r>
            <a:r>
              <a:rPr b="0" i="0" lang="es-MX" sz="1000" u="none" cap="none" strike="noStrike">
                <a:solidFill>
                  <a:schemeClr val="dk1"/>
                </a:solidFill>
                <a:highlight>
                  <a:srgbClr val="F9F9F9"/>
                </a:highlight>
                <a:latin typeface="Arial"/>
                <a:ea typeface="Arial"/>
                <a:cs typeface="Arial"/>
                <a:sym typeface="Arial"/>
              </a:rPr>
              <a:t>731 </a:t>
            </a:r>
            <a:r>
              <a:rPr b="0" i="0" lang="es-MX" sz="1000" u="none" cap="none" strike="noStrike">
                <a:solidFill>
                  <a:schemeClr val="dk1"/>
                </a:solidFill>
                <a:latin typeface="Arial"/>
                <a:ea typeface="Arial"/>
                <a:cs typeface="Arial"/>
                <a:sym typeface="Arial"/>
              </a:rPr>
              <a:t>solicitudes recibidas en RTVC durante el IV Trimestre 2024,  se discriminaron por tipología como se señala en el gráfico. </a:t>
            </a:r>
            <a:endParaRPr b="0" i="0" sz="1400" u="none" cap="none" strike="noStrike">
              <a:solidFill>
                <a:srgbClr val="000000"/>
              </a:solidFill>
              <a:latin typeface="Arial"/>
              <a:ea typeface="Arial"/>
              <a:cs typeface="Arial"/>
              <a:sym typeface="Arial"/>
            </a:endParaRPr>
          </a:p>
        </p:txBody>
      </p:sp>
      <p:sp>
        <p:nvSpPr>
          <p:cNvPr id="133" name="Google Shape;133;p17"/>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134" name="Google Shape;134;p17"/>
          <p:cNvPicPr preferRelativeResize="0"/>
          <p:nvPr/>
        </p:nvPicPr>
        <p:blipFill>
          <a:blip r:embed="rId7">
            <a:alphaModFix/>
          </a:blip>
          <a:stretch>
            <a:fillRect/>
          </a:stretch>
        </p:blipFill>
        <p:spPr>
          <a:xfrm>
            <a:off x="1917075" y="2019100"/>
            <a:ext cx="5076071" cy="29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140" name="Google Shape;140;p18"/>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141" name="Google Shape;141;p18"/>
          <p:cNvPicPr preferRelativeResize="0"/>
          <p:nvPr/>
        </p:nvPicPr>
        <p:blipFill rotWithShape="1">
          <a:blip r:embed="rId5">
            <a:alphaModFix/>
          </a:blip>
          <a:srcRect b="0" l="0" r="0" t="0"/>
          <a:stretch/>
        </p:blipFill>
        <p:spPr>
          <a:xfrm>
            <a:off x="7815150" y="4605031"/>
            <a:ext cx="1052625" cy="353980"/>
          </a:xfrm>
          <a:prstGeom prst="rect">
            <a:avLst/>
          </a:prstGeom>
          <a:noFill/>
          <a:ln>
            <a:noFill/>
          </a:ln>
        </p:spPr>
      </p:pic>
      <p:pic>
        <p:nvPicPr>
          <p:cNvPr id="142" name="Google Shape;142;p18"/>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143" name="Google Shape;143;p18"/>
          <p:cNvSpPr txBox="1"/>
          <p:nvPr/>
        </p:nvSpPr>
        <p:spPr>
          <a:xfrm>
            <a:off x="698863" y="241676"/>
            <a:ext cx="7421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Asignación por Áreas.</a:t>
            </a:r>
            <a:endParaRPr b="0" i="0" sz="1400" u="none" cap="none" strike="noStrike">
              <a:solidFill>
                <a:srgbClr val="000000"/>
              </a:solidFill>
              <a:latin typeface="Arial"/>
              <a:ea typeface="Arial"/>
              <a:cs typeface="Arial"/>
              <a:sym typeface="Arial"/>
            </a:endParaRPr>
          </a:p>
        </p:txBody>
      </p:sp>
      <p:sp>
        <p:nvSpPr>
          <p:cNvPr id="144" name="Google Shape;144;p18"/>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145" name="Google Shape;145;p18" title="Gráfico"/>
          <p:cNvPicPr preferRelativeResize="0"/>
          <p:nvPr/>
        </p:nvPicPr>
        <p:blipFill rotWithShape="1">
          <a:blip r:embed="rId7">
            <a:alphaModFix/>
          </a:blip>
          <a:srcRect b="0" l="0" r="0" t="0"/>
          <a:stretch/>
        </p:blipFill>
        <p:spPr>
          <a:xfrm>
            <a:off x="1472075" y="891425"/>
            <a:ext cx="6252775" cy="38561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9"/>
          <p:cNvPicPr preferRelativeResize="0"/>
          <p:nvPr/>
        </p:nvPicPr>
        <p:blipFill rotWithShape="1">
          <a:blip r:embed="rId3">
            <a:alphaModFix/>
          </a:blip>
          <a:srcRect b="0" l="0" r="0" t="0"/>
          <a:stretch/>
        </p:blipFill>
        <p:spPr>
          <a:xfrm>
            <a:off x="0" y="4752677"/>
            <a:ext cx="1341776" cy="390825"/>
          </a:xfrm>
          <a:prstGeom prst="rect">
            <a:avLst/>
          </a:prstGeom>
          <a:noFill/>
          <a:ln>
            <a:noFill/>
          </a:ln>
        </p:spPr>
      </p:pic>
      <p:pic>
        <p:nvPicPr>
          <p:cNvPr id="151" name="Google Shape;151;p19"/>
          <p:cNvPicPr preferRelativeResize="0"/>
          <p:nvPr/>
        </p:nvPicPr>
        <p:blipFill rotWithShape="1">
          <a:blip r:embed="rId4">
            <a:alphaModFix/>
          </a:blip>
          <a:srcRect b="0" l="0" r="0" t="0"/>
          <a:stretch/>
        </p:blipFill>
        <p:spPr>
          <a:xfrm>
            <a:off x="8120574" y="1"/>
            <a:ext cx="1023426" cy="483350"/>
          </a:xfrm>
          <a:prstGeom prst="rect">
            <a:avLst/>
          </a:prstGeom>
          <a:noFill/>
          <a:ln>
            <a:noFill/>
          </a:ln>
        </p:spPr>
      </p:pic>
      <p:pic>
        <p:nvPicPr>
          <p:cNvPr id="152" name="Google Shape;152;p19"/>
          <p:cNvPicPr preferRelativeResize="0"/>
          <p:nvPr/>
        </p:nvPicPr>
        <p:blipFill rotWithShape="1">
          <a:blip r:embed="rId5">
            <a:alphaModFix/>
          </a:blip>
          <a:srcRect b="0" l="0" r="0" t="0"/>
          <a:stretch/>
        </p:blipFill>
        <p:spPr>
          <a:xfrm>
            <a:off x="7779566" y="4594109"/>
            <a:ext cx="1052625" cy="353980"/>
          </a:xfrm>
          <a:prstGeom prst="rect">
            <a:avLst/>
          </a:prstGeom>
          <a:noFill/>
          <a:ln>
            <a:noFill/>
          </a:ln>
        </p:spPr>
      </p:pic>
      <p:pic>
        <p:nvPicPr>
          <p:cNvPr id="153" name="Google Shape;153;p19"/>
          <p:cNvPicPr preferRelativeResize="0"/>
          <p:nvPr/>
        </p:nvPicPr>
        <p:blipFill rotWithShape="1">
          <a:blip r:embed="rId6">
            <a:alphaModFix/>
          </a:blip>
          <a:srcRect b="0" l="0" r="0" t="0"/>
          <a:stretch/>
        </p:blipFill>
        <p:spPr>
          <a:xfrm>
            <a:off x="240050" y="245175"/>
            <a:ext cx="64750" cy="898650"/>
          </a:xfrm>
          <a:prstGeom prst="rect">
            <a:avLst/>
          </a:prstGeom>
          <a:noFill/>
          <a:ln>
            <a:noFill/>
          </a:ln>
        </p:spPr>
      </p:pic>
      <p:sp>
        <p:nvSpPr>
          <p:cNvPr id="154" name="Google Shape;154;p19"/>
          <p:cNvSpPr txBox="1"/>
          <p:nvPr/>
        </p:nvSpPr>
        <p:spPr>
          <a:xfrm>
            <a:off x="512304" y="161970"/>
            <a:ext cx="7267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Canales de Interacción – Medios de Recepción.</a:t>
            </a:r>
            <a:endParaRPr b="0" i="0" sz="1400" u="none" cap="none" strike="noStrike">
              <a:solidFill>
                <a:srgbClr val="000000"/>
              </a:solidFill>
              <a:latin typeface="Arial"/>
              <a:ea typeface="Arial"/>
              <a:cs typeface="Arial"/>
              <a:sym typeface="Arial"/>
            </a:endParaRPr>
          </a:p>
        </p:txBody>
      </p:sp>
      <p:sp>
        <p:nvSpPr>
          <p:cNvPr id="155" name="Google Shape;155;p19"/>
          <p:cNvSpPr txBox="1"/>
          <p:nvPr/>
        </p:nvSpPr>
        <p:spPr>
          <a:xfrm>
            <a:off x="553025" y="1224250"/>
            <a:ext cx="3441300" cy="3694200"/>
          </a:xfrm>
          <a:prstGeom prst="rect">
            <a:avLst/>
          </a:prstGeom>
          <a:noFill/>
          <a:ln>
            <a:noFill/>
          </a:ln>
        </p:spPr>
        <p:txBody>
          <a:bodyPr anchorCtr="0" anchor="t" bIns="91425" lIns="91425" spcFirstLastPara="1" rIns="91425" wrap="square" tIns="91425">
            <a:spAutoFit/>
          </a:bodyPr>
          <a:lstStyle/>
          <a:p>
            <a:pPr indent="-171450" lvl="0" marL="171450" marR="0" rtl="0" algn="just">
              <a:lnSpc>
                <a:spcPct val="100000"/>
              </a:lnSpc>
              <a:spcBef>
                <a:spcPts val="0"/>
              </a:spcBef>
              <a:spcAft>
                <a:spcPts val="0"/>
              </a:spcAft>
              <a:buClr>
                <a:srgbClr val="000000"/>
              </a:buClr>
              <a:buSzPts val="1200"/>
              <a:buFont typeface="Arial"/>
              <a:buChar char="•"/>
            </a:pPr>
            <a:r>
              <a:rPr b="0" i="0" lang="es-MX" sz="1200" u="none" cap="none" strike="noStrike">
                <a:solidFill>
                  <a:schemeClr val="dk1"/>
                </a:solidFill>
                <a:latin typeface="Arial"/>
                <a:ea typeface="Arial"/>
                <a:cs typeface="Arial"/>
                <a:sym typeface="Arial"/>
              </a:rPr>
              <a:t>La gráfica indica que las</a:t>
            </a:r>
            <a:r>
              <a:rPr b="0" i="0" lang="es-MX" sz="1200" u="none" cap="none" strike="noStrike">
                <a:solidFill>
                  <a:schemeClr val="dk1"/>
                </a:solidFill>
                <a:highlight>
                  <a:schemeClr val="lt1"/>
                </a:highlight>
                <a:latin typeface="Arial"/>
                <a:ea typeface="Arial"/>
                <a:cs typeface="Arial"/>
                <a:sym typeface="Arial"/>
              </a:rPr>
              <a:t> 731 s</a:t>
            </a:r>
            <a:r>
              <a:rPr b="0" i="0" lang="es-MX" sz="1200" u="none" cap="none" strike="noStrike">
                <a:solidFill>
                  <a:schemeClr val="dk1"/>
                </a:solidFill>
                <a:latin typeface="Arial"/>
                <a:ea typeface="Arial"/>
                <a:cs typeface="Arial"/>
                <a:sym typeface="Arial"/>
              </a:rPr>
              <a:t>olicitudes ingresaron a RTVC de la siguiente manera:</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Arial"/>
              <a:buChar char="•"/>
            </a:pPr>
            <a:r>
              <a:rPr b="0" i="0" lang="es-MX" sz="1200" u="sng" cap="none" strike="noStrike">
                <a:solidFill>
                  <a:schemeClr val="dk1"/>
                </a:solidFill>
                <a:latin typeface="Arial"/>
                <a:ea typeface="Arial"/>
                <a:cs typeface="Arial"/>
                <a:sym typeface="Arial"/>
              </a:rPr>
              <a:t>24</a:t>
            </a:r>
            <a:r>
              <a:rPr b="0" i="0" lang="es-MX" sz="1200" u="none" cap="none" strike="noStrike">
                <a:solidFill>
                  <a:schemeClr val="dk1"/>
                </a:solidFill>
                <a:latin typeface="Arial"/>
                <a:ea typeface="Arial"/>
                <a:cs typeface="Arial"/>
                <a:sym typeface="Arial"/>
              </a:rPr>
              <a:t> corresponden a solicitudes recibidas por la vía electrónica, mediante  Internet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200" u="sng"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Arial"/>
              <a:buChar char="•"/>
            </a:pPr>
            <a:r>
              <a:rPr b="0" i="0" lang="es-MX" sz="1200" u="sng" cap="none" strike="noStrike">
                <a:solidFill>
                  <a:schemeClr val="dk1"/>
                </a:solidFill>
                <a:latin typeface="Arial"/>
                <a:ea typeface="Arial"/>
                <a:cs typeface="Arial"/>
                <a:sym typeface="Arial"/>
              </a:rPr>
              <a:t>679 </a:t>
            </a:r>
            <a:r>
              <a:rPr b="0" i="0" lang="es-MX" sz="1200" u="none" cap="none" strike="noStrike">
                <a:solidFill>
                  <a:schemeClr val="dk1"/>
                </a:solidFill>
                <a:latin typeface="Arial"/>
                <a:ea typeface="Arial"/>
                <a:cs typeface="Arial"/>
                <a:sym typeface="Arial"/>
              </a:rPr>
              <a:t>mediante el correo electrónico.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Arial"/>
              <a:buChar char="•"/>
            </a:pPr>
            <a:r>
              <a:rPr b="0" i="0" lang="es-MX" sz="1200" u="sng" cap="none" strike="noStrike">
                <a:solidFill>
                  <a:schemeClr val="dk1"/>
                </a:solidFill>
                <a:latin typeface="Arial"/>
                <a:ea typeface="Arial"/>
                <a:cs typeface="Arial"/>
                <a:sym typeface="Arial"/>
              </a:rPr>
              <a:t>26  </a:t>
            </a:r>
            <a:r>
              <a:rPr b="0" i="0" lang="es-MX" sz="1200" u="none" cap="none" strike="noStrike">
                <a:solidFill>
                  <a:schemeClr val="dk1"/>
                </a:solidFill>
                <a:latin typeface="Arial"/>
                <a:ea typeface="Arial"/>
                <a:cs typeface="Arial"/>
                <a:sym typeface="Arial"/>
              </a:rPr>
              <a:t>radicadas de manera personal.</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Arial"/>
              <a:buChar char="•"/>
            </a:pPr>
            <a:r>
              <a:rPr b="0" i="0" lang="es-MX" sz="1200" u="sng" cap="none" strike="noStrike">
                <a:solidFill>
                  <a:schemeClr val="dk1"/>
                </a:solidFill>
                <a:latin typeface="Arial"/>
                <a:ea typeface="Arial"/>
                <a:cs typeface="Arial"/>
                <a:sym typeface="Arial"/>
              </a:rPr>
              <a:t>1 </a:t>
            </a:r>
            <a:r>
              <a:rPr b="0" i="0" lang="es-MX" sz="1200" u="none" cap="none" strike="noStrike">
                <a:solidFill>
                  <a:schemeClr val="dk1"/>
                </a:solidFill>
                <a:latin typeface="Arial"/>
                <a:ea typeface="Arial"/>
                <a:cs typeface="Arial"/>
                <a:sym typeface="Arial"/>
              </a:rPr>
              <a:t>de manera presencial correspondencia</a:t>
            </a:r>
            <a:endParaRPr b="0" i="0" sz="12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chemeClr val="dk1"/>
              </a:buClr>
              <a:buSzPts val="1200"/>
              <a:buFont typeface="Arial"/>
              <a:buChar char="•"/>
            </a:pPr>
            <a:r>
              <a:rPr b="0" i="0" lang="es-MX" sz="1200" u="sng" cap="none" strike="noStrike">
                <a:solidFill>
                  <a:schemeClr val="dk1"/>
                </a:solidFill>
                <a:latin typeface="Arial"/>
                <a:ea typeface="Arial"/>
                <a:cs typeface="Arial"/>
                <a:sym typeface="Arial"/>
              </a:rPr>
              <a:t>1 </a:t>
            </a:r>
            <a:r>
              <a:rPr b="0" i="0" lang="es-MX" sz="1200" u="none" cap="none" strike="noStrike">
                <a:solidFill>
                  <a:schemeClr val="dk1"/>
                </a:solidFill>
                <a:latin typeface="Arial"/>
                <a:ea typeface="Arial"/>
                <a:cs typeface="Arial"/>
                <a:sym typeface="Arial"/>
              </a:rPr>
              <a:t>Por medio de formulario Web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200" u="none" cap="none" strike="noStrike">
              <a:solidFill>
                <a:schemeClr val="dk1"/>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200"/>
              <a:buFont typeface="Arial"/>
              <a:buChar char="•"/>
            </a:pPr>
            <a:r>
              <a:rPr b="0" i="0" lang="es-MX" sz="1200" u="none" cap="none" strike="noStrike">
                <a:solidFill>
                  <a:schemeClr val="dk1"/>
                </a:solidFill>
                <a:latin typeface="Arial"/>
                <a:ea typeface="Arial"/>
                <a:cs typeface="Arial"/>
                <a:sym typeface="Arial"/>
              </a:rPr>
              <a:t>Observamos que los canales virtuales siguen siendo la elección preferida de la ciudadanía al presentar sus PQRSD. Específicamente, el correo electrónico y el formulario web destacan como los canales principales utilizados para este propósito.</a:t>
            </a:r>
            <a:endParaRPr b="0" i="0" sz="1200" u="none" cap="none" strike="noStrike">
              <a:solidFill>
                <a:srgbClr val="000000"/>
              </a:solidFill>
              <a:latin typeface="Arial"/>
              <a:ea typeface="Arial"/>
              <a:cs typeface="Arial"/>
              <a:sym typeface="Arial"/>
            </a:endParaRPr>
          </a:p>
        </p:txBody>
      </p:sp>
      <p:sp>
        <p:nvSpPr>
          <p:cNvPr id="156" name="Google Shape;156;p19"/>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157" name="Google Shape;157;p19" title="Gráfico"/>
          <p:cNvPicPr preferRelativeResize="0"/>
          <p:nvPr/>
        </p:nvPicPr>
        <p:blipFill rotWithShape="1">
          <a:blip r:embed="rId7">
            <a:alphaModFix/>
          </a:blip>
          <a:srcRect b="0" l="0" r="0" t="0"/>
          <a:stretch/>
        </p:blipFill>
        <p:spPr>
          <a:xfrm>
            <a:off x="4050132" y="1114559"/>
            <a:ext cx="4941468" cy="3055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29019"/>
          </a:schemeClr>
        </a:solidFill>
      </p:bgPr>
    </p:bg>
    <p:spTree>
      <p:nvGrpSpPr>
        <p:cNvPr id="161" name="Shape 161"/>
        <p:cNvGrpSpPr/>
        <p:nvPr/>
      </p:nvGrpSpPr>
      <p:grpSpPr>
        <a:xfrm>
          <a:off x="0" y="0"/>
          <a:ext cx="0" cy="0"/>
          <a:chOff x="0" y="0"/>
          <a:chExt cx="0" cy="0"/>
        </a:xfrm>
      </p:grpSpPr>
      <p:pic>
        <p:nvPicPr>
          <p:cNvPr id="162" name="Google Shape;162;p20"/>
          <p:cNvPicPr preferRelativeResize="0"/>
          <p:nvPr/>
        </p:nvPicPr>
        <p:blipFill rotWithShape="1">
          <a:blip r:embed="rId3">
            <a:alphaModFix/>
          </a:blip>
          <a:srcRect b="0" l="0" r="0" t="0"/>
          <a:stretch/>
        </p:blipFill>
        <p:spPr>
          <a:xfrm rot="1014386">
            <a:off x="1335345" y="831651"/>
            <a:ext cx="441378" cy="624347"/>
          </a:xfrm>
          <a:prstGeom prst="rect">
            <a:avLst/>
          </a:prstGeom>
          <a:noFill/>
          <a:ln>
            <a:noFill/>
          </a:ln>
        </p:spPr>
      </p:pic>
      <p:pic>
        <p:nvPicPr>
          <p:cNvPr id="163" name="Google Shape;163;p20"/>
          <p:cNvPicPr preferRelativeResize="0"/>
          <p:nvPr/>
        </p:nvPicPr>
        <p:blipFill rotWithShape="1">
          <a:blip r:embed="rId4">
            <a:alphaModFix/>
          </a:blip>
          <a:srcRect b="0" l="0" r="0" t="0"/>
          <a:stretch/>
        </p:blipFill>
        <p:spPr>
          <a:xfrm>
            <a:off x="0" y="4752677"/>
            <a:ext cx="1341776" cy="390825"/>
          </a:xfrm>
          <a:prstGeom prst="rect">
            <a:avLst/>
          </a:prstGeom>
          <a:noFill/>
          <a:ln>
            <a:noFill/>
          </a:ln>
        </p:spPr>
      </p:pic>
      <p:pic>
        <p:nvPicPr>
          <p:cNvPr id="164" name="Google Shape;164;p20"/>
          <p:cNvPicPr preferRelativeResize="0"/>
          <p:nvPr/>
        </p:nvPicPr>
        <p:blipFill rotWithShape="1">
          <a:blip r:embed="rId5">
            <a:alphaModFix/>
          </a:blip>
          <a:srcRect b="0" l="0" r="0" t="0"/>
          <a:stretch/>
        </p:blipFill>
        <p:spPr>
          <a:xfrm>
            <a:off x="8120574" y="1"/>
            <a:ext cx="1023426" cy="483350"/>
          </a:xfrm>
          <a:prstGeom prst="rect">
            <a:avLst/>
          </a:prstGeom>
          <a:noFill/>
          <a:ln>
            <a:noFill/>
          </a:ln>
        </p:spPr>
      </p:pic>
      <p:pic>
        <p:nvPicPr>
          <p:cNvPr id="165" name="Google Shape;165;p20"/>
          <p:cNvPicPr preferRelativeResize="0"/>
          <p:nvPr/>
        </p:nvPicPr>
        <p:blipFill rotWithShape="1">
          <a:blip r:embed="rId6">
            <a:alphaModFix/>
          </a:blip>
          <a:srcRect b="0" l="0" r="0" t="0"/>
          <a:stretch/>
        </p:blipFill>
        <p:spPr>
          <a:xfrm>
            <a:off x="7883410" y="4636154"/>
            <a:ext cx="1052625" cy="353980"/>
          </a:xfrm>
          <a:prstGeom prst="rect">
            <a:avLst/>
          </a:prstGeom>
          <a:noFill/>
          <a:ln>
            <a:noFill/>
          </a:ln>
        </p:spPr>
      </p:pic>
      <p:pic>
        <p:nvPicPr>
          <p:cNvPr id="166" name="Google Shape;166;p20"/>
          <p:cNvPicPr preferRelativeResize="0"/>
          <p:nvPr/>
        </p:nvPicPr>
        <p:blipFill rotWithShape="1">
          <a:blip r:embed="rId7">
            <a:alphaModFix/>
          </a:blip>
          <a:srcRect b="0" l="0" r="0" t="0"/>
          <a:stretch/>
        </p:blipFill>
        <p:spPr>
          <a:xfrm>
            <a:off x="240050" y="245175"/>
            <a:ext cx="64750" cy="898650"/>
          </a:xfrm>
          <a:prstGeom prst="rect">
            <a:avLst/>
          </a:prstGeom>
          <a:noFill/>
          <a:ln>
            <a:noFill/>
          </a:ln>
        </p:spPr>
      </p:pic>
      <p:sp>
        <p:nvSpPr>
          <p:cNvPr id="167" name="Google Shape;167;p20"/>
          <p:cNvSpPr txBox="1"/>
          <p:nvPr/>
        </p:nvSpPr>
        <p:spPr>
          <a:xfrm>
            <a:off x="607423" y="-23172"/>
            <a:ext cx="7568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Tiempos promedio de Respuesta por Dependencias</a:t>
            </a:r>
            <a:endParaRPr b="0" i="0" sz="1400" u="none" cap="none" strike="noStrike">
              <a:solidFill>
                <a:srgbClr val="000000"/>
              </a:solidFill>
              <a:latin typeface="Arial"/>
              <a:ea typeface="Arial"/>
              <a:cs typeface="Arial"/>
              <a:sym typeface="Arial"/>
            </a:endParaRPr>
          </a:p>
        </p:txBody>
      </p:sp>
      <p:sp>
        <p:nvSpPr>
          <p:cNvPr id="168" name="Google Shape;168;p20"/>
          <p:cNvSpPr txBox="1"/>
          <p:nvPr/>
        </p:nvSpPr>
        <p:spPr>
          <a:xfrm>
            <a:off x="607425" y="1438175"/>
            <a:ext cx="2094300" cy="2940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MX" sz="900" u="none" cap="none" strike="noStrike">
                <a:solidFill>
                  <a:schemeClr val="dk1"/>
                </a:solidFill>
                <a:latin typeface="Arial"/>
                <a:ea typeface="Arial"/>
                <a:cs typeface="Arial"/>
                <a:sym typeface="Arial"/>
              </a:rPr>
              <a:t>El tiempo promedio de respuesta para las</a:t>
            </a:r>
            <a:r>
              <a:rPr b="0" i="0" lang="es-MX" sz="900" u="none" cap="none" strike="noStrike">
                <a:solidFill>
                  <a:schemeClr val="dk1"/>
                </a:solidFill>
                <a:highlight>
                  <a:schemeClr val="lt1"/>
                </a:highlight>
                <a:latin typeface="Arial"/>
                <a:ea typeface="Arial"/>
                <a:cs typeface="Arial"/>
                <a:sym typeface="Arial"/>
              </a:rPr>
              <a:t> 731  </a:t>
            </a:r>
            <a:r>
              <a:rPr b="0" i="0" lang="es-MX" sz="900" u="none" cap="none" strike="noStrike">
                <a:solidFill>
                  <a:schemeClr val="dk1"/>
                </a:solidFill>
                <a:latin typeface="Arial"/>
                <a:ea typeface="Arial"/>
                <a:cs typeface="Arial"/>
                <a:sym typeface="Arial"/>
              </a:rPr>
              <a:t>solicitudes recibidas en el cuarto trimestre de 2024 se mantuvo constante en </a:t>
            </a:r>
            <a:r>
              <a:rPr lang="es-MX" sz="900">
                <a:solidFill>
                  <a:schemeClr val="dk1"/>
                </a:solidFill>
              </a:rPr>
              <a:t>20</a:t>
            </a:r>
            <a:r>
              <a:rPr b="0" i="0" lang="es-MX" sz="900" u="none" cap="none" strike="noStrike">
                <a:solidFill>
                  <a:schemeClr val="dk1"/>
                </a:solidFill>
                <a:latin typeface="Arial"/>
                <a:ea typeface="Arial"/>
                <a:cs typeface="Arial"/>
                <a:sym typeface="Arial"/>
              </a:rPr>
              <a:t> días, igualando el promedio del tercer trimestre de 2024, durante el cual se recibieron 716 solicitudes por complejidad en las peticiones.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900"/>
              <a:buFont typeface="Arial"/>
              <a:buNone/>
            </a:pPr>
            <a:r>
              <a:rPr b="0" i="0" lang="es-MX" sz="900" u="none" cap="none" strike="noStrike">
                <a:solidFill>
                  <a:schemeClr val="dk1"/>
                </a:solidFill>
                <a:latin typeface="Arial"/>
                <a:ea typeface="Arial"/>
                <a:cs typeface="Arial"/>
                <a:sym typeface="Arial"/>
              </a:rPr>
              <a:t>De las </a:t>
            </a:r>
            <a:r>
              <a:rPr b="0" i="0" lang="es-MX" sz="900" u="none" cap="none" strike="noStrike">
                <a:solidFill>
                  <a:schemeClr val="dk1"/>
                </a:solidFill>
                <a:highlight>
                  <a:schemeClr val="lt1"/>
                </a:highlight>
                <a:latin typeface="Arial"/>
                <a:ea typeface="Arial"/>
                <a:cs typeface="Arial"/>
                <a:sym typeface="Arial"/>
              </a:rPr>
              <a:t>731 solicitudes </a:t>
            </a:r>
            <a:r>
              <a:rPr b="0" i="0" lang="es-MX" sz="900" u="none" cap="none" strike="noStrike">
                <a:solidFill>
                  <a:schemeClr val="dk1"/>
                </a:solidFill>
                <a:latin typeface="Arial"/>
                <a:ea typeface="Arial"/>
                <a:cs typeface="Arial"/>
                <a:sym typeface="Arial"/>
              </a:rPr>
              <a:t>radicadas, se evidencio la superación del término inicial asignado en  </a:t>
            </a:r>
            <a:r>
              <a:rPr lang="es-MX" sz="900">
                <a:solidFill>
                  <a:schemeClr val="dk1"/>
                </a:solidFill>
                <a:highlight>
                  <a:schemeClr val="lt1"/>
                </a:highlight>
              </a:rPr>
              <a:t>9</a:t>
            </a:r>
            <a:r>
              <a:rPr b="0" i="0" lang="es-MX" sz="900" u="none" cap="none" strike="noStrike">
                <a:solidFill>
                  <a:schemeClr val="dk1"/>
                </a:solidFill>
                <a:highlight>
                  <a:schemeClr val="lt1"/>
                </a:highlight>
                <a:latin typeface="Arial"/>
                <a:ea typeface="Arial"/>
                <a:cs typeface="Arial"/>
                <a:sym typeface="Arial"/>
              </a:rPr>
              <a:t> </a:t>
            </a:r>
            <a:r>
              <a:rPr b="0" i="0" lang="es-MX" sz="900" u="none" cap="none" strike="noStrike">
                <a:solidFill>
                  <a:schemeClr val="dk1"/>
                </a:solidFill>
                <a:latin typeface="Arial"/>
                <a:ea typeface="Arial"/>
                <a:cs typeface="Arial"/>
                <a:sym typeface="Arial"/>
              </a:rPr>
              <a:t>solicitudes, no obstante, cabe resaltar que desde la Coordinación de Relación con el Ciudadano y las Audiencias se realizará con base en esta información el seguimiento y retroalimentación con las áreas pertinentes.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accent3"/>
              </a:solidFill>
              <a:latin typeface="Arial"/>
              <a:ea typeface="Arial"/>
              <a:cs typeface="Arial"/>
              <a:sym typeface="Arial"/>
            </a:endParaRPr>
          </a:p>
        </p:txBody>
      </p:sp>
      <p:sp>
        <p:nvSpPr>
          <p:cNvPr id="169" name="Google Shape;169;p20"/>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pic>
        <p:nvPicPr>
          <p:cNvPr id="170" name="Google Shape;170;p20"/>
          <p:cNvPicPr preferRelativeResize="0"/>
          <p:nvPr/>
        </p:nvPicPr>
        <p:blipFill>
          <a:blip r:embed="rId8">
            <a:alphaModFix/>
          </a:blip>
          <a:stretch>
            <a:fillRect/>
          </a:stretch>
        </p:blipFill>
        <p:spPr>
          <a:xfrm>
            <a:off x="2854125" y="929628"/>
            <a:ext cx="5876925" cy="3105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1"/>
          <p:cNvPicPr preferRelativeResize="0"/>
          <p:nvPr/>
        </p:nvPicPr>
        <p:blipFill rotWithShape="1">
          <a:blip r:embed="rId3">
            <a:alphaModFix/>
          </a:blip>
          <a:srcRect b="0" l="0" r="0" t="0"/>
          <a:stretch/>
        </p:blipFill>
        <p:spPr>
          <a:xfrm>
            <a:off x="5049157" y="917553"/>
            <a:ext cx="3901204" cy="2841647"/>
          </a:xfrm>
          <a:prstGeom prst="rect">
            <a:avLst/>
          </a:prstGeom>
          <a:noFill/>
          <a:ln>
            <a:noFill/>
          </a:ln>
        </p:spPr>
      </p:pic>
      <p:pic>
        <p:nvPicPr>
          <p:cNvPr id="176" name="Google Shape;176;p21"/>
          <p:cNvPicPr preferRelativeResize="0"/>
          <p:nvPr/>
        </p:nvPicPr>
        <p:blipFill rotWithShape="1">
          <a:blip r:embed="rId4">
            <a:alphaModFix/>
          </a:blip>
          <a:srcRect b="0" l="0" r="0" t="0"/>
          <a:stretch/>
        </p:blipFill>
        <p:spPr>
          <a:xfrm>
            <a:off x="0" y="4752677"/>
            <a:ext cx="1341776" cy="390825"/>
          </a:xfrm>
          <a:prstGeom prst="rect">
            <a:avLst/>
          </a:prstGeom>
          <a:noFill/>
          <a:ln>
            <a:noFill/>
          </a:ln>
        </p:spPr>
      </p:pic>
      <p:pic>
        <p:nvPicPr>
          <p:cNvPr id="177" name="Google Shape;177;p21"/>
          <p:cNvPicPr preferRelativeResize="0"/>
          <p:nvPr/>
        </p:nvPicPr>
        <p:blipFill rotWithShape="1">
          <a:blip r:embed="rId5">
            <a:alphaModFix/>
          </a:blip>
          <a:srcRect b="0" l="0" r="0" t="0"/>
          <a:stretch/>
        </p:blipFill>
        <p:spPr>
          <a:xfrm>
            <a:off x="8120574" y="1"/>
            <a:ext cx="1023426" cy="483350"/>
          </a:xfrm>
          <a:prstGeom prst="rect">
            <a:avLst/>
          </a:prstGeom>
          <a:noFill/>
          <a:ln>
            <a:noFill/>
          </a:ln>
        </p:spPr>
      </p:pic>
      <p:pic>
        <p:nvPicPr>
          <p:cNvPr id="178" name="Google Shape;178;p21"/>
          <p:cNvPicPr preferRelativeResize="0"/>
          <p:nvPr/>
        </p:nvPicPr>
        <p:blipFill rotWithShape="1">
          <a:blip r:embed="rId6">
            <a:alphaModFix/>
          </a:blip>
          <a:srcRect b="0" l="0" r="0" t="0"/>
          <a:stretch/>
        </p:blipFill>
        <p:spPr>
          <a:xfrm>
            <a:off x="7815150" y="4619625"/>
            <a:ext cx="1052625" cy="353980"/>
          </a:xfrm>
          <a:prstGeom prst="rect">
            <a:avLst/>
          </a:prstGeom>
          <a:noFill/>
          <a:ln>
            <a:noFill/>
          </a:ln>
        </p:spPr>
      </p:pic>
      <p:pic>
        <p:nvPicPr>
          <p:cNvPr id="179" name="Google Shape;179;p21"/>
          <p:cNvPicPr preferRelativeResize="0"/>
          <p:nvPr/>
        </p:nvPicPr>
        <p:blipFill rotWithShape="1">
          <a:blip r:embed="rId7">
            <a:alphaModFix/>
          </a:blip>
          <a:srcRect b="0" l="0" r="0" t="0"/>
          <a:stretch/>
        </p:blipFill>
        <p:spPr>
          <a:xfrm>
            <a:off x="240050" y="245175"/>
            <a:ext cx="64750" cy="898650"/>
          </a:xfrm>
          <a:prstGeom prst="rect">
            <a:avLst/>
          </a:prstGeom>
          <a:noFill/>
          <a:ln>
            <a:noFill/>
          </a:ln>
        </p:spPr>
      </p:pic>
      <p:sp>
        <p:nvSpPr>
          <p:cNvPr id="180" name="Google Shape;180;p21"/>
          <p:cNvSpPr txBox="1"/>
          <p:nvPr/>
        </p:nvSpPr>
        <p:spPr>
          <a:xfrm>
            <a:off x="514025" y="164190"/>
            <a:ext cx="7267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s-MX" sz="2000" u="none" cap="none" strike="noStrike">
                <a:solidFill>
                  <a:srgbClr val="2A3E56"/>
                </a:solidFill>
                <a:latin typeface="Arial"/>
                <a:ea typeface="Arial"/>
                <a:cs typeface="Arial"/>
                <a:sym typeface="Arial"/>
              </a:rPr>
              <a:t>Informe PQRSD IV Trimestre 2024 - Estandarización del uso del Proceso. </a:t>
            </a:r>
            <a:endParaRPr b="0" i="0" sz="1400" u="none" cap="none" strike="noStrike">
              <a:solidFill>
                <a:srgbClr val="000000"/>
              </a:solidFill>
              <a:latin typeface="Arial"/>
              <a:ea typeface="Arial"/>
              <a:cs typeface="Arial"/>
              <a:sym typeface="Arial"/>
            </a:endParaRPr>
          </a:p>
        </p:txBody>
      </p:sp>
      <p:sp>
        <p:nvSpPr>
          <p:cNvPr id="181" name="Google Shape;181;p21"/>
          <p:cNvSpPr txBox="1"/>
          <p:nvPr/>
        </p:nvSpPr>
        <p:spPr>
          <a:xfrm>
            <a:off x="404671" y="1346142"/>
            <a:ext cx="4544616" cy="2185183"/>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Mediante diversos canales de comunicación, se difunde entre los usuarios de OrfeoGob la metodología para generar respuestas vinculadas al documento inicial y su gestión. Esto garantiza la trazabilidad de las PQRSD (Peticiones, Quejas, Reclamos, Sugerencias y Denuncias) atendidas y, al mismo tiempo, asegura el uso adecuado de la plataforma como herramienta para la administración de solicitudes.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s-MX" sz="1000" u="none" cap="none" strike="noStrike">
                <a:solidFill>
                  <a:schemeClr val="dk1"/>
                </a:solidFill>
                <a:latin typeface="Arial"/>
                <a:ea typeface="Arial"/>
                <a:cs typeface="Arial"/>
                <a:sym typeface="Arial"/>
              </a:rPr>
              <a:t>Ante las solicitudes identificadas que no se ajustan a la estandarización del proceso, implementaremos durante el cuarto trimestre de la presente anualidad, sesiones de sensibilización dirigidas a las áreas y colaboradores pertinentes. El objetivo es reducir significativamente el número de solicitudes no relacionadas y, al mismo tiempo, fomentar una mayor adherencia a los estándares establecidos</a:t>
            </a:r>
            <a:endParaRPr b="0" i="0" sz="1000" u="none" cap="none" strike="noStrike">
              <a:solidFill>
                <a:schemeClr val="dk1"/>
              </a:solidFill>
              <a:latin typeface="Arial"/>
              <a:ea typeface="Arial"/>
              <a:cs typeface="Arial"/>
              <a:sym typeface="Arial"/>
            </a:endParaRPr>
          </a:p>
        </p:txBody>
      </p:sp>
      <p:sp>
        <p:nvSpPr>
          <p:cNvPr id="182" name="Google Shape;182;p21"/>
          <p:cNvSpPr txBox="1"/>
          <p:nvPr/>
        </p:nvSpPr>
        <p:spPr>
          <a:xfrm>
            <a:off x="1599709" y="4030887"/>
            <a:ext cx="59445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s-MX" sz="1100" u="none" cap="none" strike="noStrike">
                <a:solidFill>
                  <a:schemeClr val="dk1"/>
                </a:solidFill>
                <a:latin typeface="Arial"/>
                <a:ea typeface="Arial"/>
                <a:cs typeface="Arial"/>
                <a:sym typeface="Arial"/>
              </a:rPr>
              <a:t>No. de solicitudes recibidas	         Respuestas no asociadas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Arial"/>
                <a:ea typeface="Arial"/>
                <a:cs typeface="Arial"/>
                <a:sym typeface="Arial"/>
              </a:rPr>
              <a:t>                   </a:t>
            </a:r>
            <a:r>
              <a:rPr b="1" i="0" lang="es-MX" sz="1100" u="none" cap="none" strike="noStrike">
                <a:solidFill>
                  <a:schemeClr val="dk1"/>
                </a:solidFill>
                <a:latin typeface="Arial"/>
                <a:ea typeface="Arial"/>
                <a:cs typeface="Arial"/>
                <a:sym typeface="Arial"/>
              </a:rPr>
              <a:t>731</a:t>
            </a:r>
            <a:r>
              <a:rPr b="1" i="0" lang="es-MX" sz="1200" u="none" cap="none" strike="noStrike">
                <a:solidFill>
                  <a:schemeClr val="dk1"/>
                </a:solidFill>
                <a:latin typeface="Arial"/>
                <a:ea typeface="Arial"/>
                <a:cs typeface="Arial"/>
                <a:sym typeface="Arial"/>
              </a:rPr>
              <a:t>		                             </a:t>
            </a:r>
            <a:r>
              <a:rPr b="1" i="0" lang="es-MX" sz="1200" u="none" cap="none" strike="noStrike">
                <a:solidFill>
                  <a:schemeClr val="dk1"/>
                </a:solidFill>
                <a:highlight>
                  <a:schemeClr val="lt1"/>
                </a:highlight>
                <a:latin typeface="Arial"/>
                <a:ea typeface="Arial"/>
                <a:cs typeface="Arial"/>
                <a:sym typeface="Arial"/>
              </a:rPr>
              <a:t> 37</a:t>
            </a:r>
            <a:endParaRPr b="0" i="0" sz="1400" u="none" cap="none" strike="noStrike">
              <a:solidFill>
                <a:srgbClr val="000000"/>
              </a:solidFill>
              <a:highlight>
                <a:schemeClr val="lt1"/>
              </a:highlight>
              <a:latin typeface="Arial"/>
              <a:ea typeface="Arial"/>
              <a:cs typeface="Arial"/>
              <a:sym typeface="Arial"/>
            </a:endParaRPr>
          </a:p>
        </p:txBody>
      </p:sp>
      <p:sp>
        <p:nvSpPr>
          <p:cNvPr id="183" name="Google Shape;183;p21"/>
          <p:cNvSpPr txBox="1"/>
          <p:nvPr/>
        </p:nvSpPr>
        <p:spPr>
          <a:xfrm>
            <a:off x="7113591" y="4948089"/>
            <a:ext cx="2013966"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s-MX" sz="600" u="none" cap="none" strike="noStrike">
                <a:solidFill>
                  <a:srgbClr val="000000"/>
                </a:solidFill>
                <a:latin typeface="Arial"/>
                <a:ea typeface="Arial"/>
                <a:cs typeface="Arial"/>
                <a:sym typeface="Arial"/>
              </a:rPr>
              <a:t>Fuente: Plataforma Tecnológica Orfeo -  (abril-junio)</a:t>
            </a:r>
            <a:endParaRPr b="0" i="0" sz="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