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p:nvPr>
            <p:ph idx="2" type="pic"/>
          </p:nvPr>
        </p:nvSpPr>
        <p:spPr>
          <a:xfrm>
            <a:off x="5183188" y="987425"/>
            <a:ext cx="6172200" cy="4873625"/>
          </a:xfrm>
          <a:prstGeom prst="rect">
            <a:avLst/>
          </a:prstGeom>
          <a:noFill/>
          <a:ln>
            <a:noFill/>
          </a:ln>
        </p:spPr>
      </p:sp>
      <p:sp>
        <p:nvSpPr>
          <p:cNvPr id="72" name="Google Shape;72;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6" name="Shape 76"/>
        <p:cNvGrpSpPr/>
        <p:nvPr/>
      </p:nvGrpSpPr>
      <p:grpSpPr>
        <a:xfrm>
          <a:off x="0" y="0"/>
          <a:ext cx="0" cy="0"/>
          <a:chOff x="0" y="0"/>
          <a:chExt cx="0" cy="0"/>
        </a:xfrm>
      </p:grpSpPr>
      <p:sp>
        <p:nvSpPr>
          <p:cNvPr id="77" name="Google Shape;7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2" name="Shape 82"/>
        <p:cNvGrpSpPr/>
        <p:nvPr/>
      </p:nvGrpSpPr>
      <p:grpSpPr>
        <a:xfrm>
          <a:off x="0" y="0"/>
          <a:ext cx="0" cy="0"/>
          <a:chOff x="0" y="0"/>
          <a:chExt cx="0" cy="0"/>
        </a:xfrm>
      </p:grpSpPr>
      <p:sp>
        <p:nvSpPr>
          <p:cNvPr id="83" name="Google Shape;83;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3"/>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3"/>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24" name="Google Shape;24;p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8" name="Shape 58"/>
        <p:cNvGrpSpPr/>
        <p:nvPr/>
      </p:nvGrpSpPr>
      <p:grpSpPr>
        <a:xfrm>
          <a:off x="0" y="0"/>
          <a:ext cx="0" cy="0"/>
          <a:chOff x="0" y="0"/>
          <a:chExt cx="0" cy="0"/>
        </a:xfrm>
      </p:grpSpPr>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ctrTitle"/>
          </p:nvPr>
        </p:nvSpPr>
        <p:spPr>
          <a:xfrm>
            <a:off x="415611" y="992767"/>
            <a:ext cx="11360800" cy="2736800"/>
          </a:xfrm>
          <a:prstGeom prst="rect">
            <a:avLst/>
          </a:prstGeom>
          <a:noFill/>
          <a:ln>
            <a:noFill/>
          </a:ln>
        </p:spPr>
        <p:txBody>
          <a:bodyPr anchorCtr="0" anchor="b" bIns="121900" lIns="121900" spcFirstLastPara="1" rIns="121900" wrap="square" tIns="1219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93" name="Google Shape;93;p14"/>
          <p:cNvSpPr txBox="1"/>
          <p:nvPr>
            <p:ph idx="1" type="subTitle"/>
          </p:nvPr>
        </p:nvSpPr>
        <p:spPr>
          <a:xfrm>
            <a:off x="415600" y="3778833"/>
            <a:ext cx="11360800" cy="1056800"/>
          </a:xfrm>
          <a:prstGeom prst="rect">
            <a:avLst/>
          </a:prstGeom>
          <a:noFill/>
          <a:ln>
            <a:noFill/>
          </a:ln>
        </p:spPr>
        <p:txBody>
          <a:bodyPr anchorCtr="0" anchor="t" bIns="121900" lIns="121900" spcFirstLastPara="1" rIns="121900" wrap="square" tIns="1219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94" name="Google Shape;94;p14"/>
          <p:cNvPicPr preferRelativeResize="0"/>
          <p:nvPr/>
        </p:nvPicPr>
        <p:blipFill rotWithShape="1">
          <a:blip r:embed="rId3">
            <a:alphaModFix/>
          </a:blip>
          <a:srcRect b="0" l="0" r="0" t="0"/>
          <a:stretch/>
        </p:blipFill>
        <p:spPr>
          <a:xfrm>
            <a:off x="1" y="396"/>
            <a:ext cx="12192001" cy="68572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5"/>
          <p:cNvPicPr preferRelativeResize="0"/>
          <p:nvPr/>
        </p:nvPicPr>
        <p:blipFill rotWithShape="1">
          <a:blip r:embed="rId3">
            <a:alphaModFix/>
          </a:blip>
          <a:srcRect b="0" l="0" r="0" t="0"/>
          <a:stretch/>
        </p:blipFill>
        <p:spPr>
          <a:xfrm>
            <a:off x="5795900" y="1"/>
            <a:ext cx="6396101" cy="3997567"/>
          </a:xfrm>
          <a:prstGeom prst="rect">
            <a:avLst/>
          </a:prstGeom>
          <a:noFill/>
          <a:ln>
            <a:noFill/>
          </a:ln>
        </p:spPr>
      </p:pic>
      <p:pic>
        <p:nvPicPr>
          <p:cNvPr id="100" name="Google Shape;100;p15"/>
          <p:cNvPicPr preferRelativeResize="0"/>
          <p:nvPr/>
        </p:nvPicPr>
        <p:blipFill rotWithShape="1">
          <a:blip r:embed="rId4">
            <a:alphaModFix/>
          </a:blip>
          <a:srcRect b="0" l="0" r="0" t="0"/>
          <a:stretch/>
        </p:blipFill>
        <p:spPr>
          <a:xfrm>
            <a:off x="5639" y="1"/>
            <a:ext cx="12180723" cy="6858001"/>
          </a:xfrm>
          <a:prstGeom prst="rect">
            <a:avLst/>
          </a:prstGeom>
          <a:noFill/>
          <a:ln>
            <a:noFill/>
          </a:ln>
        </p:spPr>
      </p:pic>
      <p:pic>
        <p:nvPicPr>
          <p:cNvPr id="101" name="Google Shape;101;p15"/>
          <p:cNvPicPr preferRelativeResize="0"/>
          <p:nvPr/>
        </p:nvPicPr>
        <p:blipFill rotWithShape="1">
          <a:blip r:embed="rId5">
            <a:alphaModFix/>
          </a:blip>
          <a:srcRect b="0" l="0" r="0" t="0"/>
          <a:stretch/>
        </p:blipFill>
        <p:spPr>
          <a:xfrm>
            <a:off x="10420201" y="6159500"/>
            <a:ext cx="1403500" cy="471973"/>
          </a:xfrm>
          <a:prstGeom prst="rect">
            <a:avLst/>
          </a:prstGeom>
          <a:noFill/>
          <a:ln>
            <a:noFill/>
          </a:ln>
        </p:spPr>
      </p:pic>
      <p:sp>
        <p:nvSpPr>
          <p:cNvPr id="102" name="Google Shape;102;p15"/>
          <p:cNvSpPr txBox="1"/>
          <p:nvPr/>
        </p:nvSpPr>
        <p:spPr>
          <a:xfrm>
            <a:off x="519672" y="3012723"/>
            <a:ext cx="9585600" cy="985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2A3E56"/>
              </a:buClr>
              <a:buSzPts val="2400"/>
              <a:buFont typeface="Arial"/>
              <a:buNone/>
            </a:pPr>
            <a:r>
              <a:rPr b="1" i="0" lang="es-MX" sz="2400" u="none" cap="none" strike="noStrike">
                <a:solidFill>
                  <a:srgbClr val="2A3E56"/>
                </a:solidFill>
                <a:latin typeface="Arial"/>
                <a:ea typeface="Arial"/>
                <a:cs typeface="Arial"/>
                <a:sym typeface="Arial"/>
              </a:rPr>
              <a:t>Tiempos Promedio de Respuestas PQRSD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2A3E56"/>
              </a:buClr>
              <a:buSzPts val="2400"/>
              <a:buFont typeface="Arial"/>
              <a:buNone/>
            </a:pPr>
            <a:r>
              <a:rPr b="1" i="0" lang="es-MX" sz="2400" u="none" cap="none" strike="noStrike">
                <a:solidFill>
                  <a:srgbClr val="2A3E56"/>
                </a:solidFill>
                <a:latin typeface="Arial"/>
                <a:ea typeface="Arial"/>
                <a:cs typeface="Arial"/>
                <a:sym typeface="Arial"/>
              </a:rPr>
              <a:t>IV Trimestre 2024</a:t>
            </a:r>
            <a:endParaRPr b="0" i="0" sz="1400" u="none" cap="none" strike="noStrike">
              <a:solidFill>
                <a:srgbClr val="000000"/>
              </a:solidFill>
              <a:latin typeface="Arial"/>
              <a:ea typeface="Arial"/>
              <a:cs typeface="Arial"/>
              <a:sym typeface="Arial"/>
            </a:endParaRPr>
          </a:p>
        </p:txBody>
      </p:sp>
      <p:sp>
        <p:nvSpPr>
          <p:cNvPr id="103" name="Google Shape;103;p15"/>
          <p:cNvSpPr txBox="1"/>
          <p:nvPr/>
        </p:nvSpPr>
        <p:spPr>
          <a:xfrm>
            <a:off x="519672" y="4247598"/>
            <a:ext cx="10864595" cy="553957"/>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2A3E56"/>
              </a:buClr>
              <a:buSzPts val="2000"/>
              <a:buFont typeface="Arial"/>
              <a:buNone/>
            </a:pPr>
            <a:r>
              <a:rPr b="1" i="0" lang="es-MX" sz="2000" u="none" cap="none" strike="noStrike">
                <a:solidFill>
                  <a:srgbClr val="2A3E56"/>
                </a:solidFill>
                <a:latin typeface="Arial"/>
                <a:ea typeface="Arial"/>
                <a:cs typeface="Arial"/>
                <a:sym typeface="Arial"/>
              </a:rPr>
              <a:t>Coordinación de Relación con el Ciudadano y las Audiencias</a:t>
            </a:r>
            <a:endParaRPr b="1" i="0" sz="2000" u="none" cap="none" strike="noStrike">
              <a:solidFill>
                <a:srgbClr val="2A3E56"/>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6"/>
          <p:cNvPicPr preferRelativeResize="0"/>
          <p:nvPr/>
        </p:nvPicPr>
        <p:blipFill rotWithShape="1">
          <a:blip r:embed="rId3">
            <a:alphaModFix/>
          </a:blip>
          <a:srcRect b="0" l="0" r="0" t="0"/>
          <a:stretch/>
        </p:blipFill>
        <p:spPr>
          <a:xfrm rot="1014386">
            <a:off x="1780460" y="1108869"/>
            <a:ext cx="588504" cy="832463"/>
          </a:xfrm>
          <a:prstGeom prst="rect">
            <a:avLst/>
          </a:prstGeom>
          <a:noFill/>
          <a:ln>
            <a:noFill/>
          </a:ln>
        </p:spPr>
      </p:pic>
      <p:pic>
        <p:nvPicPr>
          <p:cNvPr id="109" name="Google Shape;109;p16"/>
          <p:cNvPicPr preferRelativeResize="0"/>
          <p:nvPr/>
        </p:nvPicPr>
        <p:blipFill rotWithShape="1">
          <a:blip r:embed="rId4">
            <a:alphaModFix/>
          </a:blip>
          <a:srcRect b="0" l="0" r="0" t="0"/>
          <a:stretch/>
        </p:blipFill>
        <p:spPr>
          <a:xfrm>
            <a:off x="0" y="6336903"/>
            <a:ext cx="1789035" cy="521100"/>
          </a:xfrm>
          <a:prstGeom prst="rect">
            <a:avLst/>
          </a:prstGeom>
          <a:noFill/>
          <a:ln>
            <a:noFill/>
          </a:ln>
        </p:spPr>
      </p:pic>
      <p:pic>
        <p:nvPicPr>
          <p:cNvPr id="110" name="Google Shape;110;p16"/>
          <p:cNvPicPr preferRelativeResize="0"/>
          <p:nvPr/>
        </p:nvPicPr>
        <p:blipFill rotWithShape="1">
          <a:blip r:embed="rId5">
            <a:alphaModFix/>
          </a:blip>
          <a:srcRect b="0" l="0" r="0" t="0"/>
          <a:stretch/>
        </p:blipFill>
        <p:spPr>
          <a:xfrm>
            <a:off x="10827432" y="1"/>
            <a:ext cx="1364568" cy="644467"/>
          </a:xfrm>
          <a:prstGeom prst="rect">
            <a:avLst/>
          </a:prstGeom>
          <a:noFill/>
          <a:ln>
            <a:noFill/>
          </a:ln>
        </p:spPr>
      </p:pic>
      <p:pic>
        <p:nvPicPr>
          <p:cNvPr id="111" name="Google Shape;111;p16"/>
          <p:cNvPicPr preferRelativeResize="0"/>
          <p:nvPr/>
        </p:nvPicPr>
        <p:blipFill rotWithShape="1">
          <a:blip r:embed="rId6">
            <a:alphaModFix/>
          </a:blip>
          <a:srcRect b="0" l="0" r="0" t="0"/>
          <a:stretch/>
        </p:blipFill>
        <p:spPr>
          <a:xfrm>
            <a:off x="10511214" y="6181539"/>
            <a:ext cx="1403500" cy="471973"/>
          </a:xfrm>
          <a:prstGeom prst="rect">
            <a:avLst/>
          </a:prstGeom>
          <a:noFill/>
          <a:ln>
            <a:noFill/>
          </a:ln>
        </p:spPr>
      </p:pic>
      <p:pic>
        <p:nvPicPr>
          <p:cNvPr id="112" name="Google Shape;112;p16"/>
          <p:cNvPicPr preferRelativeResize="0"/>
          <p:nvPr/>
        </p:nvPicPr>
        <p:blipFill rotWithShape="1">
          <a:blip r:embed="rId7">
            <a:alphaModFix/>
          </a:blip>
          <a:srcRect b="0" l="0" r="0" t="0"/>
          <a:stretch/>
        </p:blipFill>
        <p:spPr>
          <a:xfrm>
            <a:off x="320067" y="326900"/>
            <a:ext cx="86333" cy="1198200"/>
          </a:xfrm>
          <a:prstGeom prst="rect">
            <a:avLst/>
          </a:prstGeom>
          <a:noFill/>
          <a:ln>
            <a:noFill/>
          </a:ln>
        </p:spPr>
      </p:pic>
      <p:sp>
        <p:nvSpPr>
          <p:cNvPr id="113" name="Google Shape;113;p16"/>
          <p:cNvSpPr txBox="1"/>
          <p:nvPr/>
        </p:nvSpPr>
        <p:spPr>
          <a:xfrm>
            <a:off x="809897" y="-30895"/>
            <a:ext cx="10091100" cy="1067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667"/>
              <a:buFont typeface="Arial"/>
              <a:buNone/>
            </a:pPr>
            <a:r>
              <a:rPr b="1" i="0" lang="es-MX" sz="2667" u="none" cap="none" strike="noStrike">
                <a:solidFill>
                  <a:srgbClr val="2A3E56"/>
                </a:solidFill>
                <a:latin typeface="Arial"/>
                <a:ea typeface="Arial"/>
                <a:cs typeface="Arial"/>
                <a:sym typeface="Arial"/>
              </a:rPr>
              <a:t>Informe PQRSD IV Trimestre 2024 - Tiempos promedio de Respuesta por Dependencias</a:t>
            </a:r>
            <a:endParaRPr b="0" i="0" sz="1400" u="none" cap="none" strike="noStrike">
              <a:solidFill>
                <a:srgbClr val="000000"/>
              </a:solidFill>
              <a:latin typeface="Arial"/>
              <a:ea typeface="Arial"/>
              <a:cs typeface="Arial"/>
              <a:sym typeface="Arial"/>
            </a:endParaRPr>
          </a:p>
        </p:txBody>
      </p:sp>
      <p:sp>
        <p:nvSpPr>
          <p:cNvPr id="114" name="Google Shape;114;p16"/>
          <p:cNvSpPr txBox="1"/>
          <p:nvPr/>
        </p:nvSpPr>
        <p:spPr>
          <a:xfrm>
            <a:off x="809900" y="2008925"/>
            <a:ext cx="2922600" cy="4576800"/>
          </a:xfrm>
          <a:prstGeom prst="rect">
            <a:avLst/>
          </a:prstGeom>
          <a:noFill/>
          <a:ln>
            <a:noFill/>
          </a:ln>
        </p:spPr>
        <p:txBody>
          <a:bodyPr anchorCtr="0" anchor="t" bIns="121900" lIns="121900" spcFirstLastPara="1" rIns="121900" wrap="square" tIns="121900">
            <a:spAutoFit/>
          </a:bodyPr>
          <a:lstStyle/>
          <a:p>
            <a:pPr indent="0" lvl="0" marL="0" marR="0" rtl="0" algn="just">
              <a:lnSpc>
                <a:spcPct val="100000"/>
              </a:lnSpc>
              <a:spcBef>
                <a:spcPts val="0"/>
              </a:spcBef>
              <a:spcAft>
                <a:spcPts val="0"/>
              </a:spcAft>
              <a:buClr>
                <a:schemeClr val="dk1"/>
              </a:buClr>
              <a:buSzPts val="900"/>
              <a:buFont typeface="Arial"/>
              <a:buNone/>
            </a:pPr>
            <a:r>
              <a:rPr b="0" i="0" lang="es-MX" sz="1300" u="none" cap="none" strike="noStrike">
                <a:solidFill>
                  <a:schemeClr val="dk1"/>
                </a:solidFill>
                <a:latin typeface="Arial"/>
                <a:ea typeface="Arial"/>
                <a:cs typeface="Arial"/>
                <a:sym typeface="Arial"/>
              </a:rPr>
              <a:t>El tiempo promedio de respuesta para las</a:t>
            </a:r>
            <a:r>
              <a:rPr b="0" i="0" lang="es-MX" sz="1300" u="none" cap="none" strike="noStrike">
                <a:solidFill>
                  <a:schemeClr val="dk1"/>
                </a:solidFill>
                <a:highlight>
                  <a:schemeClr val="lt1"/>
                </a:highlight>
                <a:latin typeface="Arial"/>
                <a:ea typeface="Arial"/>
                <a:cs typeface="Arial"/>
                <a:sym typeface="Arial"/>
              </a:rPr>
              <a:t> 7</a:t>
            </a:r>
            <a:r>
              <a:rPr lang="es-MX" sz="1300">
                <a:solidFill>
                  <a:schemeClr val="dk1"/>
                </a:solidFill>
                <a:highlight>
                  <a:schemeClr val="lt1"/>
                </a:highlight>
              </a:rPr>
              <a:t>31</a:t>
            </a:r>
            <a:r>
              <a:rPr b="0" i="0" lang="es-MX" sz="1300" u="none" cap="none" strike="noStrike">
                <a:solidFill>
                  <a:schemeClr val="dk1"/>
                </a:solidFill>
                <a:highlight>
                  <a:schemeClr val="lt1"/>
                </a:highlight>
                <a:latin typeface="Arial"/>
                <a:ea typeface="Arial"/>
                <a:cs typeface="Arial"/>
                <a:sym typeface="Arial"/>
              </a:rPr>
              <a:t> </a:t>
            </a:r>
            <a:r>
              <a:rPr b="0" i="0" lang="es-MX" sz="1300" u="none" cap="none" strike="noStrike">
                <a:solidFill>
                  <a:schemeClr val="dk1"/>
                </a:solidFill>
                <a:latin typeface="Arial"/>
                <a:ea typeface="Arial"/>
                <a:cs typeface="Arial"/>
                <a:sym typeface="Arial"/>
              </a:rPr>
              <a:t>solicitudes recibidas en el cuarto trimestre de 2024 se mantuvo constante en 15 días, igualando el promedio del tercer trimestre de 2024, durante el cual se recibieron 662 solicitudes por complejidad en las peticiones.</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900"/>
              <a:buFont typeface="Arial"/>
              <a:buNone/>
            </a:pPr>
            <a:r>
              <a:t/>
            </a:r>
            <a:endParaRPr b="0" i="0" sz="13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900"/>
              <a:buFont typeface="Arial"/>
              <a:buNone/>
            </a:pPr>
            <a:r>
              <a:rPr b="0" i="0" lang="es-MX" sz="1300" u="none" cap="none" strike="noStrike">
                <a:solidFill>
                  <a:schemeClr val="dk1"/>
                </a:solidFill>
                <a:latin typeface="Arial"/>
                <a:ea typeface="Arial"/>
                <a:cs typeface="Arial"/>
                <a:sym typeface="Arial"/>
              </a:rPr>
              <a:t>De la</a:t>
            </a:r>
            <a:r>
              <a:rPr b="0" i="0" lang="es-MX" sz="1300" u="none" cap="none" strike="noStrike">
                <a:solidFill>
                  <a:schemeClr val="dk1"/>
                </a:solidFill>
                <a:highlight>
                  <a:schemeClr val="lt1"/>
                </a:highlight>
                <a:latin typeface="Arial"/>
                <a:ea typeface="Arial"/>
                <a:cs typeface="Arial"/>
                <a:sym typeface="Arial"/>
              </a:rPr>
              <a:t>s 7</a:t>
            </a:r>
            <a:r>
              <a:rPr lang="es-MX" sz="1300">
                <a:solidFill>
                  <a:schemeClr val="dk1"/>
                </a:solidFill>
                <a:highlight>
                  <a:schemeClr val="lt1"/>
                </a:highlight>
              </a:rPr>
              <a:t>31 </a:t>
            </a:r>
            <a:r>
              <a:rPr b="0" i="0" lang="es-MX" sz="1300" u="none" cap="none" strike="noStrike">
                <a:solidFill>
                  <a:schemeClr val="dk1"/>
                </a:solidFill>
                <a:highlight>
                  <a:schemeClr val="lt1"/>
                </a:highlight>
                <a:latin typeface="Arial"/>
                <a:ea typeface="Arial"/>
                <a:cs typeface="Arial"/>
                <a:sym typeface="Arial"/>
              </a:rPr>
              <a:t> </a:t>
            </a:r>
            <a:r>
              <a:rPr b="0" i="0" lang="es-MX" sz="1300" u="none" cap="none" strike="noStrike">
                <a:solidFill>
                  <a:schemeClr val="dk1"/>
                </a:solidFill>
                <a:latin typeface="Arial"/>
                <a:ea typeface="Arial"/>
                <a:cs typeface="Arial"/>
                <a:sym typeface="Arial"/>
              </a:rPr>
              <a:t>solicitudes radicadas, se evidencio la superación del término inicial asignado en  </a:t>
            </a:r>
            <a:r>
              <a:rPr b="0" i="0" lang="es-MX" sz="1300" u="none" cap="none" strike="noStrike">
                <a:solidFill>
                  <a:schemeClr val="dk1"/>
                </a:solidFill>
                <a:highlight>
                  <a:schemeClr val="lt1"/>
                </a:highlight>
                <a:latin typeface="Arial"/>
                <a:ea typeface="Arial"/>
                <a:cs typeface="Arial"/>
                <a:sym typeface="Arial"/>
              </a:rPr>
              <a:t> </a:t>
            </a:r>
            <a:r>
              <a:rPr lang="es-MX" sz="1300">
                <a:solidFill>
                  <a:schemeClr val="dk1"/>
                </a:solidFill>
                <a:highlight>
                  <a:schemeClr val="lt1"/>
                </a:highlight>
              </a:rPr>
              <a:t>9 </a:t>
            </a:r>
            <a:r>
              <a:rPr b="0" i="0" lang="es-MX" sz="1300" u="none" cap="none" strike="noStrike">
                <a:solidFill>
                  <a:schemeClr val="dk1"/>
                </a:solidFill>
                <a:highlight>
                  <a:schemeClr val="lt1"/>
                </a:highlight>
                <a:latin typeface="Arial"/>
                <a:ea typeface="Arial"/>
                <a:cs typeface="Arial"/>
                <a:sym typeface="Arial"/>
              </a:rPr>
              <a:t> solicitudes, no obstante, cabe </a:t>
            </a:r>
            <a:r>
              <a:rPr b="0" i="0" lang="es-MX" sz="1300" u="none" cap="none" strike="noStrike">
                <a:solidFill>
                  <a:schemeClr val="dk1"/>
                </a:solidFill>
                <a:latin typeface="Arial"/>
                <a:ea typeface="Arial"/>
                <a:cs typeface="Arial"/>
                <a:sym typeface="Arial"/>
              </a:rPr>
              <a:t>resaltar que desde la Coordinación de Relación con el Ciudadano y las Audiencias se realizará con base en esta información el seguimiento y retroalimentación con las áreas pertinentes.</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067"/>
              <a:buFont typeface="Calibri"/>
              <a:buNone/>
            </a:pPr>
            <a:r>
              <a:t/>
            </a:r>
            <a:endParaRPr b="0" i="0" sz="1867"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accent3"/>
              </a:buClr>
              <a:buSzPts val="1067"/>
              <a:buFont typeface="Montserrat Medium"/>
              <a:buNone/>
            </a:pPr>
            <a:r>
              <a:t/>
            </a:r>
            <a:endParaRPr b="0" i="0" sz="1567" u="none" cap="none" strike="noStrike">
              <a:solidFill>
                <a:schemeClr val="dk1"/>
              </a:solidFill>
              <a:latin typeface="Calibri"/>
              <a:ea typeface="Calibri"/>
              <a:cs typeface="Calibri"/>
              <a:sym typeface="Calibri"/>
            </a:endParaRPr>
          </a:p>
        </p:txBody>
      </p:sp>
      <p:sp>
        <p:nvSpPr>
          <p:cNvPr id="115" name="Google Shape;115;p16"/>
          <p:cNvSpPr txBox="1"/>
          <p:nvPr/>
        </p:nvSpPr>
        <p:spPr>
          <a:xfrm>
            <a:off x="9484788" y="6597452"/>
            <a:ext cx="268528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s-MX" sz="800" u="none" cap="none" strike="noStrike">
                <a:solidFill>
                  <a:schemeClr val="dk1"/>
                </a:solidFill>
                <a:latin typeface="Calibri"/>
                <a:ea typeface="Calibri"/>
                <a:cs typeface="Calibri"/>
                <a:sym typeface="Calibri"/>
              </a:rPr>
              <a:t>Fuente: Plataforma Tecnológica Orfeo -  (abril-junio)</a:t>
            </a:r>
            <a:endParaRPr b="0" i="0" sz="800" u="none" cap="none" strike="noStrike">
              <a:solidFill>
                <a:schemeClr val="dk1"/>
              </a:solidFill>
              <a:latin typeface="Calibri"/>
              <a:ea typeface="Calibri"/>
              <a:cs typeface="Calibri"/>
              <a:sym typeface="Calibri"/>
            </a:endParaRPr>
          </a:p>
        </p:txBody>
      </p:sp>
      <p:pic>
        <p:nvPicPr>
          <p:cNvPr id="116" name="Google Shape;116;p16"/>
          <p:cNvPicPr preferRelativeResize="0"/>
          <p:nvPr/>
        </p:nvPicPr>
        <p:blipFill>
          <a:blip r:embed="rId8">
            <a:alphaModFix/>
          </a:blip>
          <a:stretch>
            <a:fillRect/>
          </a:stretch>
        </p:blipFill>
        <p:spPr>
          <a:xfrm>
            <a:off x="4289525" y="1497574"/>
            <a:ext cx="7250399" cy="4217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