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olors1.xml" ContentType="application/vnd.ms-office.chartcolorstyle+xml"/>
  <Override PartName="/ppt/charts/style1.xml" ContentType="application/vnd.ms-office.chart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58" r:id="rId6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oleObject" Target="file:///C:\Users\andyb\Desktop\Insumo%20para%20El%20INFORME%20DEL%20II%20TRIM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[Insumo para El INFORME DEL II TRIM.xlsx]Tiempos de Rta!TablaDinámica3</c:name>
    <c:fmtId val="-1"/>
  </c:pivotSource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'Tiempos de Rta'!$B$3</c:f>
              <c:strCache>
                <c:ptCount val="1"/>
                <c:pt idx="0">
                  <c:v>Cuenta de Radicado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en-US" sz="5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'Tiempos de Rta'!$A$4:$A$34</c:f>
              <c:strCache>
                <c:ptCount val="30"/>
                <c:pt idx="0">
                  <c:v>COORDINACION GESTION DE EMISION TV</c:v>
                </c:pt>
                <c:pt idx="1">
                  <c:v>COORDINACION DE PLANEACION</c:v>
                </c:pt>
                <c:pt idx="2">
                  <c:v>COORDINACION DE PRESUPUESTO</c:v>
                </c:pt>
                <c:pt idx="3">
                  <c:v>CANAL INSTITUCIONAL - PRODUCCION TELEVISION</c:v>
                </c:pt>
                <c:pt idx="4">
                  <c:v>COORDINACION DE TECNOLOGIAS DE LA INFORMACION</c:v>
                </c:pt>
                <c:pt idx="5">
                  <c:v>COORDINACION GESTION TECNICA DE SEÑALES</c:v>
                </c:pt>
                <c:pt idx="6">
                  <c:v>COORDINACION DE TESORERIA</c:v>
                </c:pt>
                <c:pt idx="7">
                  <c:v>CONTROL INTERNO DISCIPLINARIO</c:v>
                </c:pt>
                <c:pt idx="8">
                  <c:v>DIRECCION TECNOLOGIAS CONVERGENTES</c:v>
                </c:pt>
                <c:pt idx="9">
                  <c:v>COORDINACIÓN GESTIÓN ADMINISTRATIVA</c:v>
                </c:pt>
                <c:pt idx="10">
                  <c:v>COORDINACION DE COMUNICACIONES</c:v>
                </c:pt>
                <c:pt idx="11">
                  <c:v>OFICINA ASESORA JURIDICA</c:v>
                </c:pt>
                <c:pt idx="12">
                  <c:v>RADIONICA</c:v>
                </c:pt>
                <c:pt idx="13">
                  <c:v>COORDINACION DE GESTION JURIDICA</c:v>
                </c:pt>
                <c:pt idx="14">
                  <c:v>RADIO NACIONAL - MUSICAL Y CULTURAL</c:v>
                </c:pt>
                <c:pt idx="15">
                  <c:v>SUBGERENCIA DE SOPORTE CORPORATIVO</c:v>
                </c:pt>
                <c:pt idx="16">
                  <c:v>RADIO NACIONAL - INFORMACION</c:v>
                </c:pt>
                <c:pt idx="17">
                  <c:v>COORDINACION DE GESTION TALENTO HUMANO</c:v>
                </c:pt>
                <c:pt idx="18">
                  <c:v>RTVC PLAY</c:v>
                </c:pt>
                <c:pt idx="19">
                  <c:v>COORDINACION DE PROCESOS DE SELECCION Y CONTRATACION</c:v>
                </c:pt>
                <c:pt idx="20">
                  <c:v>RADIO NACIONAL</c:v>
                </c:pt>
                <c:pt idx="21">
                  <c:v>RADIO NACIONAL - PRODUCCION RADIO</c:v>
                </c:pt>
                <c:pt idx="22">
                  <c:v>CANAL INSTITUCIONAL</c:v>
                </c:pt>
                <c:pt idx="23">
                  <c:v>GESTION COMERCIAL</c:v>
                </c:pt>
                <c:pt idx="24">
                  <c:v>GERENCIA</c:v>
                </c:pt>
                <c:pt idx="25">
                  <c:v>SEÑAL MEMORIA</c:v>
                </c:pt>
                <c:pt idx="26">
                  <c:v>SUBGERENCIA DE TELEVISION</c:v>
                </c:pt>
                <c:pt idx="27">
                  <c:v>COORDINACIÓN DE RELACIÓN CON EL CIUDADANO</c:v>
                </c:pt>
                <c:pt idx="28">
                  <c:v>COORDINACION INGENIERIA DE RED</c:v>
                </c:pt>
                <c:pt idx="29">
                  <c:v>CANAL SEÑAL COLOMBIA</c:v>
                </c:pt>
              </c:strCache>
            </c:strRef>
          </c:cat>
          <c:val>
            <c:numRef>
              <c:f>'Tiempos de Rta'!$B$4:$B$34</c:f>
              <c:numCache>
                <c:formatCode>General</c:formatCode>
                <c:ptCount val="3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3</c:v>
                </c:pt>
                <c:pt idx="9">
                  <c:v>3</c:v>
                </c:pt>
                <c:pt idx="10">
                  <c:v>4</c:v>
                </c:pt>
                <c:pt idx="11">
                  <c:v>4</c:v>
                </c:pt>
                <c:pt idx="12">
                  <c:v>4</c:v>
                </c:pt>
                <c:pt idx="13">
                  <c:v>5</c:v>
                </c:pt>
                <c:pt idx="14">
                  <c:v>5</c:v>
                </c:pt>
                <c:pt idx="15">
                  <c:v>7</c:v>
                </c:pt>
                <c:pt idx="16">
                  <c:v>11</c:v>
                </c:pt>
                <c:pt idx="17">
                  <c:v>12</c:v>
                </c:pt>
                <c:pt idx="18">
                  <c:v>12</c:v>
                </c:pt>
                <c:pt idx="19">
                  <c:v>13</c:v>
                </c:pt>
                <c:pt idx="20">
                  <c:v>15</c:v>
                </c:pt>
                <c:pt idx="21">
                  <c:v>17</c:v>
                </c:pt>
                <c:pt idx="22">
                  <c:v>21</c:v>
                </c:pt>
                <c:pt idx="23">
                  <c:v>23</c:v>
                </c:pt>
                <c:pt idx="24">
                  <c:v>34</c:v>
                </c:pt>
                <c:pt idx="25">
                  <c:v>39</c:v>
                </c:pt>
                <c:pt idx="26">
                  <c:v>83</c:v>
                </c:pt>
                <c:pt idx="27">
                  <c:v>96</c:v>
                </c:pt>
                <c:pt idx="28">
                  <c:v>130</c:v>
                </c:pt>
                <c:pt idx="29">
                  <c:v>164</c:v>
                </c:pt>
              </c:numCache>
            </c:numRef>
          </c:val>
        </c:ser>
        <c:ser>
          <c:idx val="1"/>
          <c:order val="1"/>
          <c:tx>
            <c:strRef>
              <c:f>'Tiempos de Rta'!$C$3</c:f>
              <c:strCache>
                <c:ptCount val="1"/>
                <c:pt idx="0">
                  <c:v>Promedio de Tiempo hasta archivo (días hábiles)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en-US" sz="500" b="1" i="0" u="none" strike="noStrike" kern="1200" baseline="0">
                    <a:gradFill>
                      <a:gsLst>
                        <a:gs pos="39000">
                          <a:srgbClr val="BDD5FB"/>
                        </a:gs>
                        <a:gs pos="37000">
                          <a:srgbClr val="D0E1FC"/>
                        </a:gs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path path="circle">
                        <a:fillToRect l="100000" t="100000"/>
                      </a:path>
                    </a:gradFill>
                    <a:latin typeface="+mn-lt"/>
                    <a:ea typeface="+mn-ea"/>
                    <a:cs typeface="+mn-cs"/>
                  </a:defRPr>
                </a:pPr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'Tiempos de Rta'!$A$4:$A$34</c:f>
              <c:strCache>
                <c:ptCount val="30"/>
                <c:pt idx="0">
                  <c:v>COORDINACION GESTION DE EMISION TV</c:v>
                </c:pt>
                <c:pt idx="1">
                  <c:v>COORDINACION DE PLANEACION</c:v>
                </c:pt>
                <c:pt idx="2">
                  <c:v>COORDINACION DE PRESUPUESTO</c:v>
                </c:pt>
                <c:pt idx="3">
                  <c:v>CANAL INSTITUCIONAL - PRODUCCION TELEVISION</c:v>
                </c:pt>
                <c:pt idx="4">
                  <c:v>COORDINACION DE TECNOLOGIAS DE LA INFORMACION</c:v>
                </c:pt>
                <c:pt idx="5">
                  <c:v>COORDINACION GESTION TECNICA DE SEÑALES</c:v>
                </c:pt>
                <c:pt idx="6">
                  <c:v>COORDINACION DE TESORERIA</c:v>
                </c:pt>
                <c:pt idx="7">
                  <c:v>CONTROL INTERNO DISCIPLINARIO</c:v>
                </c:pt>
                <c:pt idx="8">
                  <c:v>DIRECCION TECNOLOGIAS CONVERGENTES</c:v>
                </c:pt>
                <c:pt idx="9">
                  <c:v>COORDINACIÓN GESTIÓN ADMINISTRATIVA</c:v>
                </c:pt>
                <c:pt idx="10">
                  <c:v>COORDINACION DE COMUNICACIONES</c:v>
                </c:pt>
                <c:pt idx="11">
                  <c:v>OFICINA ASESORA JURIDICA</c:v>
                </c:pt>
                <c:pt idx="12">
                  <c:v>RADIONICA</c:v>
                </c:pt>
                <c:pt idx="13">
                  <c:v>COORDINACION DE GESTION JURIDICA</c:v>
                </c:pt>
                <c:pt idx="14">
                  <c:v>RADIO NACIONAL - MUSICAL Y CULTURAL</c:v>
                </c:pt>
                <c:pt idx="15">
                  <c:v>SUBGERENCIA DE SOPORTE CORPORATIVO</c:v>
                </c:pt>
                <c:pt idx="16">
                  <c:v>RADIO NACIONAL - INFORMACION</c:v>
                </c:pt>
                <c:pt idx="17">
                  <c:v>COORDINACION DE GESTION TALENTO HUMANO</c:v>
                </c:pt>
                <c:pt idx="18">
                  <c:v>RTVC PLAY</c:v>
                </c:pt>
                <c:pt idx="19">
                  <c:v>COORDINACION DE PROCESOS DE SELECCION Y CONTRATACION</c:v>
                </c:pt>
                <c:pt idx="20">
                  <c:v>RADIO NACIONAL</c:v>
                </c:pt>
                <c:pt idx="21">
                  <c:v>RADIO NACIONAL - PRODUCCION RADIO</c:v>
                </c:pt>
                <c:pt idx="22">
                  <c:v>CANAL INSTITUCIONAL</c:v>
                </c:pt>
                <c:pt idx="23">
                  <c:v>GESTION COMERCIAL</c:v>
                </c:pt>
                <c:pt idx="24">
                  <c:v>GERENCIA</c:v>
                </c:pt>
                <c:pt idx="25">
                  <c:v>SEÑAL MEMORIA</c:v>
                </c:pt>
                <c:pt idx="26">
                  <c:v>SUBGERENCIA DE TELEVISION</c:v>
                </c:pt>
                <c:pt idx="27">
                  <c:v>COORDINACIÓN DE RELACIÓN CON EL CIUDADANO</c:v>
                </c:pt>
                <c:pt idx="28">
                  <c:v>COORDINACION INGENIERIA DE RED</c:v>
                </c:pt>
                <c:pt idx="29">
                  <c:v>CANAL SEÑAL COLOMBIA</c:v>
                </c:pt>
              </c:strCache>
            </c:strRef>
          </c:cat>
          <c:val>
            <c:numRef>
              <c:f>'Tiempos de Rta'!$C$4:$C$34</c:f>
              <c:numCache>
                <c:formatCode>0</c:formatCode>
                <c:ptCount val="30"/>
                <c:pt idx="0">
                  <c:v>14</c:v>
                </c:pt>
                <c:pt idx="1">
                  <c:v>5</c:v>
                </c:pt>
                <c:pt idx="2">
                  <c:v>8</c:v>
                </c:pt>
                <c:pt idx="3">
                  <c:v>11</c:v>
                </c:pt>
                <c:pt idx="4">
                  <c:v>7</c:v>
                </c:pt>
                <c:pt idx="5">
                  <c:v>12</c:v>
                </c:pt>
                <c:pt idx="6">
                  <c:v>8.5</c:v>
                </c:pt>
                <c:pt idx="7">
                  <c:v>10.5</c:v>
                </c:pt>
                <c:pt idx="8">
                  <c:v>3</c:v>
                </c:pt>
                <c:pt idx="9">
                  <c:v>11.6666666666667</c:v>
                </c:pt>
                <c:pt idx="10">
                  <c:v>5</c:v>
                </c:pt>
                <c:pt idx="11">
                  <c:v>16.3333333333333</c:v>
                </c:pt>
                <c:pt idx="12">
                  <c:v>5</c:v>
                </c:pt>
                <c:pt idx="13">
                  <c:v>16.25</c:v>
                </c:pt>
                <c:pt idx="14">
                  <c:v>10.2</c:v>
                </c:pt>
                <c:pt idx="15">
                  <c:v>9.14285714285714</c:v>
                </c:pt>
                <c:pt idx="16">
                  <c:v>10</c:v>
                </c:pt>
                <c:pt idx="17">
                  <c:v>8.09090909090909</c:v>
                </c:pt>
                <c:pt idx="18">
                  <c:v>9.08333333333333</c:v>
                </c:pt>
                <c:pt idx="19">
                  <c:v>9.66666666666667</c:v>
                </c:pt>
                <c:pt idx="20">
                  <c:v>6.78571428571429</c:v>
                </c:pt>
                <c:pt idx="21">
                  <c:v>4.4375</c:v>
                </c:pt>
                <c:pt idx="22">
                  <c:v>8.52380952380952</c:v>
                </c:pt>
                <c:pt idx="23">
                  <c:v>10.8947368421053</c:v>
                </c:pt>
                <c:pt idx="24">
                  <c:v>8.47058823529412</c:v>
                </c:pt>
                <c:pt idx="25">
                  <c:v>12.7777777777778</c:v>
                </c:pt>
                <c:pt idx="26">
                  <c:v>13.9375</c:v>
                </c:pt>
                <c:pt idx="27">
                  <c:v>2.71875</c:v>
                </c:pt>
                <c:pt idx="28">
                  <c:v>12</c:v>
                </c:pt>
                <c:pt idx="29">
                  <c:v>11.7677419354839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29653264"/>
        <c:axId val="529652784"/>
      </c:barChart>
      <c:catAx>
        <c:axId val="5296532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5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529652784"/>
        <c:crosses val="autoZero"/>
        <c:auto val="1"/>
        <c:lblAlgn val="l"/>
        <c:lblOffset val="100"/>
        <c:noMultiLvlLbl val="0"/>
      </c:catAx>
      <c:valAx>
        <c:axId val="52965278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en-US" sz="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529653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</a:p>
      </c:txPr>
    </c:legend>
    <c:plotVisOnly val="1"/>
    <c:dispBlanksAs val="gap"/>
    <c:showDLblsOverMax val="0"/>
    <c:extLst>
      <c:ext uri="{0b15fc19-7d7d-44ad-8c2d-2c3a37ce22c3}">
        <chartProps xmlns="https://web.wps.cn/et/2018/main" chartId="{1c8440bc-6de9-4b93-8ddf-1b87809d5ce2}"/>
      </c:ext>
    </c:extLst>
  </c:chart>
  <c:spPr>
    <a:noFill/>
    <a:ln>
      <a:noFill/>
    </a:ln>
    <a:effectLst/>
  </c:spPr>
  <c:txPr>
    <a:bodyPr/>
    <a:lstStyle/>
    <a:p>
      <a:pPr>
        <a:defRPr lang="en-US" sz="400"/>
      </a:pPr>
    </a:p>
  </c:txPr>
  <c:externalData r:id="rId1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</c:extLst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5" name="Google Shape;5;n"/>
          <p:cNvSpPr/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/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</a:fld>
            <a:endParaRPr sz="12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:notes"/>
          <p:cNvSpPr/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0" name="Google Shape;90;p1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 panose="020F0502020204030204"/>
              <a:buNone/>
            </a:p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/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7" name="Google Shape;97;p2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 panose="020F0502020204030204"/>
              <a:buNone/>
            </a:p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:notes"/>
          <p:cNvSpPr/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6" name="Google Shape;106;p3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 panose="020F0502020204030204"/>
              <a:buNone/>
            </a:p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Diapositiva de título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5"/>
          <p:cNvSpPr txBox="1"/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5"/>
          <p:cNvSpPr txBox="1"/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5"/>
          <p:cNvSpPr txBox="1"/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5"/>
          <p:cNvSpPr txBox="1"/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matchingName="Imagen con título">
  <p:cSld name="PICTURE_WITH_CAPTION_TEX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4"/>
          <p:cNvSpPr/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2" name="Google Shape;72;p14"/>
          <p:cNvSpPr txBox="1"/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3" name="Google Shape;73;p14"/>
          <p:cNvSpPr txBox="1"/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4"/>
          <p:cNvSpPr txBox="1"/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4"/>
          <p:cNvSpPr txBox="1"/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matchingName="Título y texto vertical">
  <p:cSld name="VERTICAL_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5"/>
          <p:cNvSpPr txBox="1"/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9" name="Google Shape;79;p15"/>
          <p:cNvSpPr txBox="1"/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5"/>
          <p:cNvSpPr txBox="1"/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5"/>
          <p:cNvSpPr txBox="1"/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</a:fld>
            <a:endParaRPr lang="es-MX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matchingName="Título vertical y texto">
  <p:cSld name="VERTICAL_TITLE_AND_VERTICAL_TEXT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6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6"/>
          <p:cNvSpPr txBox="1"/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" name="Google Shape;85;p16"/>
          <p:cNvSpPr txBox="1"/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16"/>
          <p:cNvSpPr txBox="1"/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16"/>
          <p:cNvSpPr txBox="1"/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matchingName="Title and body">
  <p:cSld name="TITLE_AND_BOD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"/>
          <p:cNvSpPr txBox="1"/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 panose="020F0502020204030204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3" name="Google Shape;23;p6"/>
          <p:cNvSpPr txBox="1"/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marL="1371600" lvl="2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marL="1828800" lvl="3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marL="2286000" lvl="4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marL="2743200" lvl="5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3200400" lvl="6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3657600" lvl="7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4114800" lvl="8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24" name="Google Shape;24;p6"/>
          <p:cNvSpPr txBox="1"/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lvl="0" indent="0" algn="r">
              <a:buClr>
                <a:srgbClr val="888888"/>
              </a:buClr>
              <a:buSzPts val="1200"/>
              <a:buFont typeface="Calibri" panose="020F050202020403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lvl="1" indent="0" algn="r">
              <a:buClr>
                <a:srgbClr val="888888"/>
              </a:buClr>
              <a:buSzPts val="1200"/>
              <a:buFont typeface="Calibri" panose="020F050202020403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lvl="2" indent="0" algn="r">
              <a:buClr>
                <a:srgbClr val="888888"/>
              </a:buClr>
              <a:buSzPts val="1200"/>
              <a:buFont typeface="Calibri" panose="020F050202020403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lvl="3" indent="0" algn="r">
              <a:buClr>
                <a:srgbClr val="888888"/>
              </a:buClr>
              <a:buSzPts val="1200"/>
              <a:buFont typeface="Calibri" panose="020F050202020403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lvl="4" indent="0" algn="r">
              <a:buClr>
                <a:srgbClr val="888888"/>
              </a:buClr>
              <a:buSzPts val="1200"/>
              <a:buFont typeface="Calibri" panose="020F050202020403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lvl="5" indent="0" algn="r">
              <a:buClr>
                <a:srgbClr val="888888"/>
              </a:buClr>
              <a:buSzPts val="1200"/>
              <a:buFont typeface="Calibri" panose="020F050202020403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lvl="6" indent="0" algn="r">
              <a:buClr>
                <a:srgbClr val="888888"/>
              </a:buClr>
              <a:buSzPts val="1200"/>
              <a:buFont typeface="Calibri" panose="020F050202020403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lvl="7" indent="0" algn="r">
              <a:buClr>
                <a:srgbClr val="888888"/>
              </a:buClr>
              <a:buSzPts val="1200"/>
              <a:buFont typeface="Calibri" panose="020F050202020403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lvl="8" indent="0" algn="r">
              <a:buClr>
                <a:srgbClr val="888888"/>
              </a:buClr>
              <a:buSzPts val="1200"/>
              <a:buFont typeface="Calibri" panose="020F050202020403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matchingName="Título y objetos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7"/>
          <p:cNvSpPr txBox="1"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7"/>
          <p:cNvSpPr txBox="1"/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7"/>
          <p:cNvSpPr txBox="1"/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7"/>
          <p:cNvSpPr txBox="1"/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Encabezado de sección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8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8"/>
          <p:cNvSpPr txBox="1"/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8"/>
          <p:cNvSpPr txBox="1"/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8"/>
          <p:cNvSpPr txBox="1"/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8"/>
          <p:cNvSpPr txBox="1"/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matchingName="Dos objetos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9"/>
          <p:cNvSpPr txBox="1"/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9"/>
          <p:cNvSpPr txBox="1"/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9"/>
          <p:cNvSpPr txBox="1"/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9"/>
          <p:cNvSpPr txBox="1"/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matchingName="Comparación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0"/>
          <p:cNvSpPr txBox="1"/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7" name="Google Shape;47;p10"/>
          <p:cNvSpPr txBox="1"/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10"/>
          <p:cNvSpPr txBox="1"/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9" name="Google Shape;49;p10"/>
          <p:cNvSpPr txBox="1"/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10"/>
          <p:cNvSpPr txBox="1"/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0"/>
          <p:cNvSpPr txBox="1"/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0"/>
          <p:cNvSpPr txBox="1"/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Solo el título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1"/>
          <p:cNvSpPr txBox="1"/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1"/>
          <p:cNvSpPr txBox="1"/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1"/>
          <p:cNvSpPr txBox="1"/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En blanco">
  <p:cSld name="BLANK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/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2"/>
          <p:cNvSpPr txBox="1"/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2"/>
          <p:cNvSpPr txBox="1"/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matchingName="Contenido con título">
  <p:cSld name="OBJECT_WITH_CAPTIO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3"/>
          <p:cNvSpPr txBox="1"/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5" name="Google Shape;65;p13"/>
          <p:cNvSpPr txBox="1"/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6" name="Google Shape;66;p13"/>
          <p:cNvSpPr txBox="1"/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3"/>
          <p:cNvSpPr txBox="1"/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3"/>
          <p:cNvSpPr txBox="1"/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4"/>
          <p:cNvSpPr txBox="1"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2" name="Google Shape;12;p4"/>
          <p:cNvSpPr txBox="1"/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3" name="Google Shape;13;p4"/>
          <p:cNvSpPr txBox="1"/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4" name="Google Shape;14;p4"/>
          <p:cNvSpPr txBox="1"/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</a:fld>
            <a:endParaRPr lang="es-MX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"/>
          <p:cNvSpPr txBox="1"/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</a:pPr>
          </a:p>
        </p:txBody>
      </p:sp>
      <p:sp>
        <p:nvSpPr>
          <p:cNvPr id="93" name="Google Shape;93;p1"/>
          <p:cNvSpPr txBox="1"/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</a:p>
        </p:txBody>
      </p:sp>
      <p:pic>
        <p:nvPicPr>
          <p:cNvPr id="94" name="Google Shape;94;p1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1" y="396"/>
            <a:ext cx="12192001" cy="68572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2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5795900" y="1"/>
            <a:ext cx="6396101" cy="39975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5639" y="1"/>
            <a:ext cx="12180723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2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10420201" y="6159500"/>
            <a:ext cx="1403500" cy="471973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2"/>
          <p:cNvSpPr txBox="1"/>
          <p:nvPr/>
        </p:nvSpPr>
        <p:spPr>
          <a:xfrm>
            <a:off x="519672" y="3012723"/>
            <a:ext cx="9585739" cy="984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2A3E56"/>
              </a:buClr>
              <a:buSzPts val="2400"/>
              <a:buFont typeface="Arial" panose="020B0604020202020204"/>
              <a:buNone/>
            </a:pPr>
            <a:r>
              <a:rPr lang="es-MX" sz="2400" b="1" i="0" u="none" strike="noStrike" cap="none">
                <a:solidFill>
                  <a:srgbClr val="2A3E56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Tiempos Promedio de Respuestas PQRSD </a:t>
            </a:r>
            <a:endParaRPr lang="es-MX" sz="2400" b="1" i="0" u="none" strike="noStrike" cap="none">
              <a:solidFill>
                <a:srgbClr val="2A3E56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2A3E56"/>
              </a:buClr>
              <a:buSzPts val="2400"/>
              <a:buFont typeface="Arial" panose="020B0604020202020204"/>
              <a:buNone/>
            </a:pPr>
            <a:r>
              <a:rPr lang="es-MX" sz="2400" b="1" i="0" u="none" strike="noStrike" cap="none">
                <a:solidFill>
                  <a:srgbClr val="2A3E56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III Trimestre 2024</a:t>
            </a:r>
            <a:endParaRPr lang="es-MX" sz="2400" b="1" i="0" u="none" strike="noStrike" cap="none">
              <a:solidFill>
                <a:srgbClr val="2A3E56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03" name="Google Shape;103;p2"/>
          <p:cNvSpPr txBox="1"/>
          <p:nvPr/>
        </p:nvSpPr>
        <p:spPr>
          <a:xfrm>
            <a:off x="519672" y="4247598"/>
            <a:ext cx="10864595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2A3E56"/>
              </a:buClr>
              <a:buSzPts val="2000"/>
              <a:buFont typeface="Arial" panose="020B0604020202020204"/>
              <a:buNone/>
            </a:pPr>
            <a:r>
              <a:rPr lang="es-MX" sz="2000" b="1" i="0" u="none" strike="noStrike" cap="none">
                <a:solidFill>
                  <a:srgbClr val="2A3E56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Coordinación de Relación con el Ciudadano y las Audiencias</a:t>
            </a:r>
            <a:endParaRPr sz="2000" b="1" i="0" u="none" strike="noStrike" cap="none">
              <a:solidFill>
                <a:srgbClr val="2A3E56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3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 rot="1014386">
            <a:off x="1780460" y="1108869"/>
            <a:ext cx="588504" cy="8324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3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0" y="6336903"/>
            <a:ext cx="1789035" cy="52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3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10827432" y="1"/>
            <a:ext cx="1364568" cy="644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3"/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10511214" y="6181539"/>
            <a:ext cx="1403500" cy="4719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3"/>
          <p:cNvPicPr preferRelativeResize="0"/>
          <p:nvPr/>
        </p:nvPicPr>
        <p:blipFill rotWithShape="1">
          <a:blip r:embed="rId6"/>
          <a:srcRect/>
          <a:stretch>
            <a:fillRect/>
          </a:stretch>
        </p:blipFill>
        <p:spPr>
          <a:xfrm>
            <a:off x="320067" y="326900"/>
            <a:ext cx="86333" cy="119820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3"/>
          <p:cNvSpPr txBox="1"/>
          <p:nvPr/>
        </p:nvSpPr>
        <p:spPr>
          <a:xfrm>
            <a:off x="809897" y="-30895"/>
            <a:ext cx="10090976" cy="1067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665" b="1" i="0" u="none" strike="noStrike" cap="none">
                <a:solidFill>
                  <a:srgbClr val="2A3E56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Informe PQRSD III Trimestre 2024 - Tiempos promedio de Respuesta por Dependencias</a:t>
            </a:r>
            <a:endParaRPr lang="es-MX" sz="2665" b="1" i="0" u="none" strike="noStrike" cap="none">
              <a:solidFill>
                <a:srgbClr val="2A3E56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14" name="Google Shape;114;p3"/>
          <p:cNvSpPr txBox="1"/>
          <p:nvPr/>
        </p:nvSpPr>
        <p:spPr>
          <a:xfrm>
            <a:off x="809900" y="2008925"/>
            <a:ext cx="2922600" cy="41922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Calibri" panose="020F0502020204030204"/>
              <a:buNone/>
            </a:pPr>
            <a:r>
              <a:rPr lang="es-MX" sz="1365" b="0" u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El tiempo promedio de respuesta para las 662 solicitudes recibidas en el segundo trimestre de 2024 se mantuvo constante en 1</a:t>
            </a:r>
            <a:r>
              <a:rPr lang="es-CO" altLang="es-MX" sz="1365" b="0" u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7</a:t>
            </a:r>
            <a:r>
              <a:rPr lang="es-MX" sz="1365" b="0" u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días, igualando el promedio del primer trimestre de 2024, durante el cual se recibieron 716  solicitudes.</a:t>
            </a:r>
            <a:endParaRPr sz="1700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67"/>
              <a:buFont typeface="Montserrat Medium"/>
              <a:buNone/>
            </a:pPr>
            <a:endParaRPr sz="1365" b="0" u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Calibri" panose="020F0502020204030204"/>
              <a:buNone/>
            </a:pPr>
            <a:r>
              <a:rPr lang="es-MX" sz="1365" b="0" u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De las  solicitudes radicadas, se evidencio la superación del término inicial asignado en 1 solicitud, no obstante, cabe resaltar que desde la Coordinación de Relación con el Ciudadano y las Audiencias se realizará con base en esta información el seguimiento y retroalimentación con las áreas pertinentes.</a:t>
            </a:r>
            <a:endParaRPr sz="1700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67"/>
              <a:buFont typeface="Montserrat Medium"/>
              <a:buNone/>
            </a:pPr>
            <a:endParaRPr sz="1065" b="0" u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15" name="Google Shape;115;p3"/>
          <p:cNvSpPr txBox="1"/>
          <p:nvPr/>
        </p:nvSpPr>
        <p:spPr>
          <a:xfrm>
            <a:off x="9484788" y="6597452"/>
            <a:ext cx="2685288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Fuente: Plataforma Tecnológica Orfeo -  (abril-junio)</a:t>
            </a:r>
            <a:endParaRPr sz="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graphicFrame>
        <p:nvGraphicFramePr>
          <p:cNvPr id="116" name="Google Shape;116;p3"/>
          <p:cNvGraphicFramePr/>
          <p:nvPr/>
        </p:nvGraphicFramePr>
        <p:xfrm>
          <a:off x="3862316" y="1036152"/>
          <a:ext cx="7956645" cy="55370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783</Words>
  <Application>WPS Presentation</Application>
  <PresentationFormat/>
  <Paragraphs>14</Paragraphs>
  <Slides>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3" baseType="lpstr">
      <vt:lpstr>Arial</vt:lpstr>
      <vt:lpstr>SimSun</vt:lpstr>
      <vt:lpstr>Wingdings</vt:lpstr>
      <vt:lpstr>Arial</vt:lpstr>
      <vt:lpstr>Calibri</vt:lpstr>
      <vt:lpstr>Montserrat Medium</vt:lpstr>
      <vt:lpstr>Segoe Print</vt:lpstr>
      <vt:lpstr>Microsoft YaHei</vt:lpstr>
      <vt:lpstr>Arial Unicode MS</vt:lpstr>
      <vt:lpstr>Tema de Office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1CZ1060B6T</dc:creator>
  <cp:lastModifiedBy>Familia</cp:lastModifiedBy>
  <cp:revision>1</cp:revision>
  <dcterms:created xsi:type="dcterms:W3CDTF">2025-01-31T21:18:02Z</dcterms:created>
  <dcterms:modified xsi:type="dcterms:W3CDTF">2025-01-31T21:18:02Z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38B397305E99438F9A4D4D9D0A613766_12</vt:lpwstr>
  </property>
  <property fmtid="{D5CDD505-2E9C-101B-9397-08002B2CF9AE}" pid="3" name="KSOProductBuildVer">
    <vt:lpwstr>1033-12.2.0.19805</vt:lpwstr>
  </property>
</Properties>
</file>