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2"/>
  </p:notesMasterIdLst>
  <p:sldIdLst>
    <p:sldId id="256" r:id="rId2"/>
    <p:sldId id="257" r:id="rId3"/>
    <p:sldId id="271" r:id="rId4"/>
    <p:sldId id="259" r:id="rId5"/>
    <p:sldId id="273" r:id="rId6"/>
    <p:sldId id="277" r:id="rId7"/>
    <p:sldId id="274" r:id="rId8"/>
    <p:sldId id="275" r:id="rId9"/>
    <p:sldId id="280" r:id="rId10"/>
    <p:sldId id="263" r:id="rId11"/>
    <p:sldId id="264" r:id="rId12"/>
    <p:sldId id="258" r:id="rId13"/>
    <p:sldId id="281" r:id="rId14"/>
    <p:sldId id="268" r:id="rId15"/>
    <p:sldId id="284" r:id="rId16"/>
    <p:sldId id="266" r:id="rId17"/>
    <p:sldId id="276" r:id="rId18"/>
    <p:sldId id="267" r:id="rId19"/>
    <p:sldId id="270" r:id="rId20"/>
    <p:sldId id="261" r:id="rId21"/>
  </p:sldIdLst>
  <p:sldSz cx="9144000" cy="5143500" type="screen16x9"/>
  <p:notesSz cx="6858000" cy="9144000"/>
  <p:embeddedFontLst>
    <p:embeddedFont>
      <p:font typeface="Fira Sans Extra Condensed Medium" panose="020B0604020202020204" charset="0"/>
      <p:regular r:id="rId23"/>
      <p:bold r:id="rId24"/>
      <p:italic r:id="rId25"/>
      <p:boldItalic r:id="rId26"/>
    </p:embeddedFont>
    <p:embeddedFont>
      <p:font typeface="Montserrat ExtraBold" panose="00000900000000000000" pitchFamily="2" charset="0"/>
      <p:bold r:id="rId27"/>
      <p:boldItalic r:id="rId28"/>
    </p:embeddedFont>
    <p:embeddedFont>
      <p:font typeface="Montserrat Medium" panose="00000600000000000000" pitchFamily="2" charset="0"/>
      <p:regular r:id="rId29"/>
      <p:bold r:id="rId30"/>
      <p:italic r:id="rId31"/>
      <p:boldItalic r:id="rId32"/>
    </p:embeddedFont>
    <p:embeddedFont>
      <p:font typeface="Roboto" panose="02000000000000000000" pitchFamily="2"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3600D45-02F8-04EA-4D18-93CA7C9F0DE2}" name="rtvcusuario438" initials="r" userId="S::rtvcusuario438@rtvc2.onmicrosoft.com::8f6246c3-e101-4955-a8a9-c778b321cc79" providerId="AD"/>
  <p188:author id="{A9CCD666-96C8-A6B4-2CB2-CBD27E0708DB}" name="Libia Alba" initials="LA" userId="c906794bd327b073"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906"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lcastelblanco\Documents\LUISA%20CASTELBLANCO%20RTVC\PARTICIPACI&#211;N%202025\Resultados%20de%20ejercicios%20de%20participaci&#243;n\grafico%20de%20evaluaci&#243;n%20a%20las%20estrategia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lcastelblanco\Documents\LUISA%20CASTELBLANCO%20RTVC\PARTICIPACI&#211;N%202025\Resultados%20de%20ejercicios%20de%20participaci&#243;n\grafico%20de%20evaluaci&#243;n%20a%20las%20estrategia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sz="2000" b="1" dirty="0"/>
              <a:t> Grupo</a:t>
            </a:r>
            <a:r>
              <a:rPr lang="es-CO" sz="2000" b="1" baseline="0" dirty="0"/>
              <a:t>s de valor identificados</a:t>
            </a:r>
            <a:endParaRPr lang="es-CO" sz="2000"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bar"/>
        <c:grouping val="clustered"/>
        <c:varyColors val="0"/>
        <c:ser>
          <c:idx val="0"/>
          <c:order val="0"/>
          <c:spPr>
            <a:solidFill>
              <a:schemeClr val="accent1"/>
            </a:solidFill>
            <a:ln>
              <a:noFill/>
            </a:ln>
            <a:effectLst/>
          </c:spPr>
          <c:invertIfNegative val="0"/>
          <c:cat>
            <c:strRef>
              <c:f>'sexo estrategi'!$C$35:$G$35</c:f>
              <c:strCache>
                <c:ptCount val="5"/>
                <c:pt idx="0">
                  <c:v>Ciudadanos</c:v>
                </c:pt>
                <c:pt idx="1">
                  <c:v>Contratistas</c:v>
                </c:pt>
                <c:pt idx="2">
                  <c:v>ONG</c:v>
                </c:pt>
                <c:pt idx="3">
                  <c:v>Estudiantes</c:v>
                </c:pt>
                <c:pt idx="4">
                  <c:v>Sin información</c:v>
                </c:pt>
              </c:strCache>
            </c:strRef>
          </c:cat>
          <c:val>
            <c:numRef>
              <c:f>'sexo estrategi'!$C$36:$G$36</c:f>
            </c:numRef>
          </c:val>
          <c:extLst>
            <c:ext xmlns:c16="http://schemas.microsoft.com/office/drawing/2014/chart" uri="{C3380CC4-5D6E-409C-BE32-E72D297353CC}">
              <c16:uniqueId val="{00000000-77F0-40E7-AB82-313FADD452AA}"/>
            </c:ext>
          </c:extLst>
        </c:ser>
        <c:ser>
          <c:idx val="1"/>
          <c:order val="1"/>
          <c:spPr>
            <a:solidFill>
              <a:schemeClr val="accent5">
                <a:lumMod val="75000"/>
              </a:schemeClr>
            </a:solidFill>
            <a:ln>
              <a:noFill/>
            </a:ln>
            <a:effectLst/>
          </c:spPr>
          <c:invertIfNegative val="0"/>
          <c:cat>
            <c:strRef>
              <c:f>'sexo estrategi'!$C$35:$G$35</c:f>
              <c:strCache>
                <c:ptCount val="5"/>
                <c:pt idx="0">
                  <c:v>Ciudadanos</c:v>
                </c:pt>
                <c:pt idx="1">
                  <c:v>Contratistas</c:v>
                </c:pt>
                <c:pt idx="2">
                  <c:v>ONG</c:v>
                </c:pt>
                <c:pt idx="3">
                  <c:v>Estudiantes</c:v>
                </c:pt>
                <c:pt idx="4">
                  <c:v>Sin información</c:v>
                </c:pt>
              </c:strCache>
            </c:strRef>
          </c:cat>
          <c:val>
            <c:numRef>
              <c:f>'sexo estrategi'!$C$37:$G$37</c:f>
              <c:numCache>
                <c:formatCode>0%</c:formatCode>
                <c:ptCount val="5"/>
                <c:pt idx="0">
                  <c:v>0.33</c:v>
                </c:pt>
                <c:pt idx="1">
                  <c:v>0.33333333333333331</c:v>
                </c:pt>
                <c:pt idx="2">
                  <c:v>0.11</c:v>
                </c:pt>
                <c:pt idx="3">
                  <c:v>0.11</c:v>
                </c:pt>
                <c:pt idx="4">
                  <c:v>0.11</c:v>
                </c:pt>
              </c:numCache>
            </c:numRef>
          </c:val>
          <c:extLst>
            <c:ext xmlns:c16="http://schemas.microsoft.com/office/drawing/2014/chart" uri="{C3380CC4-5D6E-409C-BE32-E72D297353CC}">
              <c16:uniqueId val="{00000001-77F0-40E7-AB82-313FADD452AA}"/>
            </c:ext>
          </c:extLst>
        </c:ser>
        <c:dLbls>
          <c:showLegendKey val="0"/>
          <c:showVal val="0"/>
          <c:showCatName val="0"/>
          <c:showSerName val="0"/>
          <c:showPercent val="0"/>
          <c:showBubbleSize val="0"/>
        </c:dLbls>
        <c:gapWidth val="182"/>
        <c:axId val="1370340256"/>
        <c:axId val="1370339296"/>
      </c:barChart>
      <c:catAx>
        <c:axId val="13703402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370339296"/>
        <c:crosses val="autoZero"/>
        <c:auto val="1"/>
        <c:lblAlgn val="ctr"/>
        <c:lblOffset val="100"/>
        <c:noMultiLvlLbl val="0"/>
      </c:catAx>
      <c:valAx>
        <c:axId val="137033929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3703402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422-40EB-9B07-062CA12F58FC}"/>
              </c:ext>
            </c:extLst>
          </c:dPt>
          <c:dPt>
            <c:idx val="1"/>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03-4422-40EB-9B07-062CA12F58FC}"/>
              </c:ext>
            </c:extLst>
          </c:dPt>
          <c:dPt>
            <c:idx val="2"/>
            <c:bubble3D val="0"/>
            <c:spPr>
              <a:solidFill>
                <a:schemeClr val="accent5">
                  <a:lumMod val="75000"/>
                </a:schemeClr>
              </a:solidFill>
              <a:ln w="19050">
                <a:solidFill>
                  <a:schemeClr val="lt1"/>
                </a:solidFill>
              </a:ln>
              <a:effectLst/>
            </c:spPr>
            <c:extLst>
              <c:ext xmlns:c16="http://schemas.microsoft.com/office/drawing/2014/chart" uri="{C3380CC4-5D6E-409C-BE32-E72D297353CC}">
                <c16:uniqueId val="{00000005-4422-40EB-9B07-062CA12F58FC}"/>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s-CO"/>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'sexo estrategi'!$D$65:$F$65</c:f>
              <c:strCache>
                <c:ptCount val="3"/>
                <c:pt idx="0">
                  <c:v>Relacionamiento con el Ciudadano</c:v>
                </c:pt>
                <c:pt idx="1">
                  <c:v>Participación Ciudadana y Rendición de Cuentas</c:v>
                </c:pt>
                <c:pt idx="2">
                  <c:v>Ambas estrategias</c:v>
                </c:pt>
              </c:strCache>
            </c:strRef>
          </c:cat>
          <c:val>
            <c:numRef>
              <c:f>'sexo estrategi'!$D$66:$F$66</c:f>
              <c:numCache>
                <c:formatCode>0.00%</c:formatCode>
                <c:ptCount val="3"/>
                <c:pt idx="0">
                  <c:v>0.44444444444444442</c:v>
                </c:pt>
                <c:pt idx="1">
                  <c:v>0.33333333333333331</c:v>
                </c:pt>
                <c:pt idx="2">
                  <c:v>0.22222222222222221</c:v>
                </c:pt>
              </c:numCache>
            </c:numRef>
          </c:val>
          <c:extLst>
            <c:ext xmlns:c16="http://schemas.microsoft.com/office/drawing/2014/chart" uri="{C3380CC4-5D6E-409C-BE32-E72D297353CC}">
              <c16:uniqueId val="{00000006-4422-40EB-9B07-062CA12F58FC}"/>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legendEntry>
      <c:legendEntry>
        <c:idx val="1"/>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legendEntry>
      <c:legendEntry>
        <c:idx val="2"/>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34245796174312E-2"/>
          <c:y val="4.5598442369518696E-2"/>
          <c:w val="0.93138058231735388"/>
          <c:h val="0.78739841651843323"/>
        </c:manualLayout>
      </c:layout>
      <c:barChart>
        <c:barDir val="col"/>
        <c:grouping val="clustered"/>
        <c:varyColors val="0"/>
        <c:ser>
          <c:idx val="0"/>
          <c:order val="0"/>
          <c:tx>
            <c:strRef>
              <c:f>Hoja1!$C$2</c:f>
              <c:strCache>
                <c:ptCount val="1"/>
                <c:pt idx="0">
                  <c:v>Deficiente</c:v>
                </c:pt>
              </c:strCache>
            </c:strRef>
          </c:tx>
          <c:spPr>
            <a:solidFill>
              <a:schemeClr val="accent1"/>
            </a:solidFill>
            <a:ln>
              <a:noFill/>
            </a:ln>
            <a:effectLst/>
          </c:spPr>
          <c:invertIfNegative val="0"/>
          <c:cat>
            <c:strRef>
              <c:f>Hoja1!$B$3:$B$5</c:f>
              <c:strCache>
                <c:ptCount val="3"/>
                <c:pt idx="0">
                  <c:v>Clara (la información fue fácil de comprender)</c:v>
                </c:pt>
                <c:pt idx="1">
                  <c:v>Sencillo (lenguaje accesible y directo)</c:v>
                </c:pt>
                <c:pt idx="2">
                  <c:v>Relevante (Incluye información útil y pertinente para el propósito del documento)</c:v>
                </c:pt>
              </c:strCache>
            </c:strRef>
          </c:cat>
          <c:val>
            <c:numRef>
              <c:f>Hoja1!$C$3:$C$5</c:f>
              <c:numCache>
                <c:formatCode>0%</c:formatCode>
                <c:ptCount val="3"/>
                <c:pt idx="0">
                  <c:v>0</c:v>
                </c:pt>
                <c:pt idx="1">
                  <c:v>0</c:v>
                </c:pt>
                <c:pt idx="2">
                  <c:v>0</c:v>
                </c:pt>
              </c:numCache>
            </c:numRef>
          </c:val>
          <c:extLst>
            <c:ext xmlns:c16="http://schemas.microsoft.com/office/drawing/2014/chart" uri="{C3380CC4-5D6E-409C-BE32-E72D297353CC}">
              <c16:uniqueId val="{00000000-C3D9-414C-8929-4B0855CE0CB9}"/>
            </c:ext>
          </c:extLst>
        </c:ser>
        <c:ser>
          <c:idx val="1"/>
          <c:order val="1"/>
          <c:tx>
            <c:strRef>
              <c:f>Hoja1!$D$2</c:f>
              <c:strCache>
                <c:ptCount val="1"/>
                <c:pt idx="0">
                  <c:v>Aceptable</c:v>
                </c:pt>
              </c:strCache>
            </c:strRef>
          </c:tx>
          <c:spPr>
            <a:solidFill>
              <a:schemeClr val="accent2"/>
            </a:solidFill>
            <a:ln>
              <a:noFill/>
            </a:ln>
            <a:effectLst/>
          </c:spPr>
          <c:invertIfNegative val="0"/>
          <c:cat>
            <c:strRef>
              <c:f>Hoja1!$B$3:$B$5</c:f>
              <c:strCache>
                <c:ptCount val="3"/>
                <c:pt idx="0">
                  <c:v>Clara (la información fue fácil de comprender)</c:v>
                </c:pt>
                <c:pt idx="1">
                  <c:v>Sencillo (lenguaje accesible y directo)</c:v>
                </c:pt>
                <c:pt idx="2">
                  <c:v>Relevante (Incluye información útil y pertinente para el propósito del documento)</c:v>
                </c:pt>
              </c:strCache>
            </c:strRef>
          </c:cat>
          <c:val>
            <c:numRef>
              <c:f>Hoja1!$D$3:$D$5</c:f>
              <c:numCache>
                <c:formatCode>0%</c:formatCode>
                <c:ptCount val="3"/>
                <c:pt idx="0">
                  <c:v>0</c:v>
                </c:pt>
                <c:pt idx="1">
                  <c:v>0.1111111111111111</c:v>
                </c:pt>
                <c:pt idx="2">
                  <c:v>0.1111111111111111</c:v>
                </c:pt>
              </c:numCache>
            </c:numRef>
          </c:val>
          <c:extLst>
            <c:ext xmlns:c16="http://schemas.microsoft.com/office/drawing/2014/chart" uri="{C3380CC4-5D6E-409C-BE32-E72D297353CC}">
              <c16:uniqueId val="{00000001-C3D9-414C-8929-4B0855CE0CB9}"/>
            </c:ext>
          </c:extLst>
        </c:ser>
        <c:ser>
          <c:idx val="2"/>
          <c:order val="2"/>
          <c:tx>
            <c:strRef>
              <c:f>Hoja1!$E$2</c:f>
              <c:strCache>
                <c:ptCount val="1"/>
                <c:pt idx="0">
                  <c:v>Buena</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Hoja1!$B$3:$B$5</c:f>
              <c:strCache>
                <c:ptCount val="3"/>
                <c:pt idx="0">
                  <c:v>Clara (la información fue fácil de comprender)</c:v>
                </c:pt>
                <c:pt idx="1">
                  <c:v>Sencillo (lenguaje accesible y directo)</c:v>
                </c:pt>
                <c:pt idx="2">
                  <c:v>Relevante (Incluye información útil y pertinente para el propósito del documento)</c:v>
                </c:pt>
              </c:strCache>
            </c:strRef>
          </c:cat>
          <c:val>
            <c:numRef>
              <c:f>Hoja1!$E$3:$E$5</c:f>
              <c:numCache>
                <c:formatCode>0%</c:formatCode>
                <c:ptCount val="3"/>
                <c:pt idx="0">
                  <c:v>0.33333333333333331</c:v>
                </c:pt>
                <c:pt idx="1">
                  <c:v>0.33333333333333331</c:v>
                </c:pt>
                <c:pt idx="2">
                  <c:v>0.22222222222222221</c:v>
                </c:pt>
              </c:numCache>
            </c:numRef>
          </c:val>
          <c:extLst>
            <c:ext xmlns:c16="http://schemas.microsoft.com/office/drawing/2014/chart" uri="{C3380CC4-5D6E-409C-BE32-E72D297353CC}">
              <c16:uniqueId val="{00000002-C3D9-414C-8929-4B0855CE0CB9}"/>
            </c:ext>
          </c:extLst>
        </c:ser>
        <c:ser>
          <c:idx val="3"/>
          <c:order val="3"/>
          <c:tx>
            <c:strRef>
              <c:f>Hoja1!$F$2</c:f>
              <c:strCache>
                <c:ptCount val="1"/>
                <c:pt idx="0">
                  <c:v>Muy buena</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Hoja1!$B$3:$B$5</c:f>
              <c:strCache>
                <c:ptCount val="3"/>
                <c:pt idx="0">
                  <c:v>Clara (la información fue fácil de comprender)</c:v>
                </c:pt>
                <c:pt idx="1">
                  <c:v>Sencillo (lenguaje accesible y directo)</c:v>
                </c:pt>
                <c:pt idx="2">
                  <c:v>Relevante (Incluye información útil y pertinente para el propósito del documento)</c:v>
                </c:pt>
              </c:strCache>
            </c:strRef>
          </c:cat>
          <c:val>
            <c:numRef>
              <c:f>Hoja1!$F$3:$F$5</c:f>
              <c:numCache>
                <c:formatCode>0%</c:formatCode>
                <c:ptCount val="3"/>
                <c:pt idx="0">
                  <c:v>0.22222222222222221</c:v>
                </c:pt>
                <c:pt idx="1">
                  <c:v>0.44444444444444442</c:v>
                </c:pt>
                <c:pt idx="2">
                  <c:v>0.55555555555555558</c:v>
                </c:pt>
              </c:numCache>
            </c:numRef>
          </c:val>
          <c:extLst>
            <c:ext xmlns:c16="http://schemas.microsoft.com/office/drawing/2014/chart" uri="{C3380CC4-5D6E-409C-BE32-E72D297353CC}">
              <c16:uniqueId val="{00000003-C3D9-414C-8929-4B0855CE0CB9}"/>
            </c:ext>
          </c:extLst>
        </c:ser>
        <c:ser>
          <c:idx val="4"/>
          <c:order val="4"/>
          <c:tx>
            <c:strRef>
              <c:f>Hoja1!$G$2</c:f>
              <c:strCache>
                <c:ptCount val="1"/>
                <c:pt idx="0">
                  <c:v>Excelente</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Hoja1!$B$3:$B$5</c:f>
              <c:strCache>
                <c:ptCount val="3"/>
                <c:pt idx="0">
                  <c:v>Clara (la información fue fácil de comprender)</c:v>
                </c:pt>
                <c:pt idx="1">
                  <c:v>Sencillo (lenguaje accesible y directo)</c:v>
                </c:pt>
                <c:pt idx="2">
                  <c:v>Relevante (Incluye información útil y pertinente para el propósito del documento)</c:v>
                </c:pt>
              </c:strCache>
            </c:strRef>
          </c:cat>
          <c:val>
            <c:numRef>
              <c:f>Hoja1!$G$3:$G$5</c:f>
              <c:numCache>
                <c:formatCode>0%</c:formatCode>
                <c:ptCount val="3"/>
                <c:pt idx="0">
                  <c:v>0.44444444444444442</c:v>
                </c:pt>
                <c:pt idx="1">
                  <c:v>0.1111111111111111</c:v>
                </c:pt>
                <c:pt idx="2">
                  <c:v>0.1111111111111111</c:v>
                </c:pt>
              </c:numCache>
            </c:numRef>
          </c:val>
          <c:extLst>
            <c:ext xmlns:c16="http://schemas.microsoft.com/office/drawing/2014/chart" uri="{C3380CC4-5D6E-409C-BE32-E72D297353CC}">
              <c16:uniqueId val="{00000004-C3D9-414C-8929-4B0855CE0CB9}"/>
            </c:ext>
          </c:extLst>
        </c:ser>
        <c:dLbls>
          <c:showLegendKey val="0"/>
          <c:showVal val="0"/>
          <c:showCatName val="0"/>
          <c:showSerName val="0"/>
          <c:showPercent val="0"/>
          <c:showBubbleSize val="0"/>
        </c:dLbls>
        <c:gapWidth val="219"/>
        <c:overlap val="-27"/>
        <c:axId val="1289017296"/>
        <c:axId val="1289016816"/>
      </c:barChart>
      <c:catAx>
        <c:axId val="1289017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crossAx val="1289016816"/>
        <c:crosses val="autoZero"/>
        <c:auto val="1"/>
        <c:lblAlgn val="ctr"/>
        <c:lblOffset val="100"/>
        <c:noMultiLvlLbl val="0"/>
      </c:catAx>
      <c:valAx>
        <c:axId val="128901681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crossAx val="1289017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legend>
    <c:plotVisOnly val="1"/>
    <c:dispBlanksAs val="gap"/>
    <c:showDLblsOverMax val="0"/>
  </c:chart>
  <c:spPr>
    <a:noFill/>
    <a:ln w="9525" cap="flat" cmpd="sng" algn="ctr">
      <a:solidFill>
        <a:schemeClr val="tx1">
          <a:lumMod val="15000"/>
          <a:lumOff val="85000"/>
        </a:schemeClr>
      </a:solidFill>
      <a:round/>
    </a:ln>
    <a:effectLst/>
  </c:spPr>
  <c:txPr>
    <a:bodyPr/>
    <a:lstStyle/>
    <a:p>
      <a:pPr>
        <a:defRPr>
          <a:latin typeface="Arial" panose="020B0604020202020204" pitchFamily="34" charset="0"/>
          <a:cs typeface="Arial" panose="020B0604020202020204" pitchFamily="34" charset="0"/>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1" Type="http://schemas.openxmlformats.org/officeDocument/2006/relationships/hyperlink" Target="mailto:correspondencia@rtvc.gov.co" TargetMode="External"/></Relationships>
</file>

<file path=ppt/diagrams/_rels/data2.xml.rels><?xml version="1.0" encoding="UTF-8" standalone="yes"?>
<Relationships xmlns="http://schemas.openxmlformats.org/package/2006/relationships"><Relationship Id="rId2" Type="http://schemas.openxmlformats.org/officeDocument/2006/relationships/hyperlink" Target="mailto:correspondencia@rtvc.gov.co" TargetMode="External"/><Relationship Id="rId1" Type="http://schemas.openxmlformats.org/officeDocument/2006/relationships/hyperlink" Target="mailto:soytransparente@rtvc.gov.co" TargetMode="External"/></Relationships>
</file>

<file path=ppt/diagrams/_rels/data3.xml.rels><?xml version="1.0" encoding="UTF-8" standalone="yes"?>
<Relationships xmlns="http://schemas.openxmlformats.org/package/2006/relationships"><Relationship Id="rId2" Type="http://schemas.openxmlformats.org/officeDocument/2006/relationships/hyperlink" Target="https://www.rtvc.gov.co/atencion-al-ciudadano/listado-de-tramites-y-servicios" TargetMode="External"/><Relationship Id="rId1" Type="http://schemas.openxmlformats.org/officeDocument/2006/relationships/hyperlink" Target="https://www.rtvc.gov.co/atencion-al-ciudadano/formulario"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mailto:correspondencia@rtvc.gov.co" TargetMode="External"/></Relationships>
</file>

<file path=ppt/diagrams/_rels/drawing2.xml.rels><?xml version="1.0" encoding="UTF-8" standalone="yes"?>
<Relationships xmlns="http://schemas.openxmlformats.org/package/2006/relationships"><Relationship Id="rId2" Type="http://schemas.openxmlformats.org/officeDocument/2006/relationships/hyperlink" Target="mailto:correspondencia@rtvc.gov.co" TargetMode="External"/><Relationship Id="rId1" Type="http://schemas.openxmlformats.org/officeDocument/2006/relationships/hyperlink" Target="mailto:soytransparente@rtvc.gov.co" TargetMode="External"/></Relationships>
</file>

<file path=ppt/diagrams/_rels/drawing3.xml.rels><?xml version="1.0" encoding="UTF-8" standalone="yes"?>
<Relationships xmlns="http://schemas.openxmlformats.org/package/2006/relationships"><Relationship Id="rId2" Type="http://schemas.openxmlformats.org/officeDocument/2006/relationships/hyperlink" Target="https://www.rtvc.gov.co/atencion-al-ciudadano/listado-de-tramites-y-servicios" TargetMode="External"/><Relationship Id="rId1" Type="http://schemas.openxmlformats.org/officeDocument/2006/relationships/hyperlink" Target="https://www.rtvc.gov.co/atencion-al-ciudadano/formulario"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C408C2-7A3A-4EA3-A5A7-7106AAC307DA}" type="doc">
      <dgm:prSet loTypeId="urn:microsoft.com/office/officeart/2005/8/layout/vList5" loCatId="list" qsTypeId="urn:microsoft.com/office/officeart/2005/8/quickstyle/simple5" qsCatId="simple" csTypeId="urn:microsoft.com/office/officeart/2005/8/colors/colorful1" csCatId="colorful" phldr="1"/>
      <dgm:spPr/>
      <dgm:t>
        <a:bodyPr/>
        <a:lstStyle/>
        <a:p>
          <a:endParaRPr lang="es-CO"/>
        </a:p>
      </dgm:t>
    </dgm:pt>
    <dgm:pt modelId="{1B32A49D-8DCB-4FFA-905E-8285BBAD39E3}">
      <dgm:prSet phldrT="[Texto]" custT="1"/>
      <dgm:spPr/>
      <dgm:t>
        <a:bodyPr/>
        <a:lstStyle/>
        <a:p>
          <a:r>
            <a:rPr lang="es-MX" sz="2000" dirty="0"/>
            <a:t>Incluir más espacios de rendición de cuentas. </a:t>
          </a:r>
          <a:endParaRPr lang="es-CO" sz="2000" dirty="0"/>
        </a:p>
      </dgm:t>
    </dgm:pt>
    <dgm:pt modelId="{8145FE23-BDEC-41DA-8A33-778DB6155C6A}" type="parTrans" cxnId="{F0F7C445-03E9-440D-9C8A-4CAABCEA1AF4}">
      <dgm:prSet/>
      <dgm:spPr/>
      <dgm:t>
        <a:bodyPr/>
        <a:lstStyle/>
        <a:p>
          <a:endParaRPr lang="es-CO"/>
        </a:p>
      </dgm:t>
    </dgm:pt>
    <dgm:pt modelId="{0338B6FB-AA0E-4E9D-9037-19F9AB37CAD4}" type="sibTrans" cxnId="{F0F7C445-03E9-440D-9C8A-4CAABCEA1AF4}">
      <dgm:prSet/>
      <dgm:spPr/>
      <dgm:t>
        <a:bodyPr/>
        <a:lstStyle/>
        <a:p>
          <a:endParaRPr lang="es-CO"/>
        </a:p>
      </dgm:t>
    </dgm:pt>
    <dgm:pt modelId="{613BE87C-3BC4-4700-8B10-4CD334974F9F}">
      <dgm:prSet phldrT="[Texto]"/>
      <dgm:spPr/>
      <dgm:t>
        <a:bodyPr/>
        <a:lstStyle/>
        <a:p>
          <a:pPr>
            <a:buClr>
              <a:srgbClr val="000000"/>
            </a:buClr>
            <a:buSzTx/>
            <a:buFont typeface="Arial"/>
            <a:buNone/>
          </a:pPr>
          <a:r>
            <a:rPr lang="es-MX" dirty="0"/>
            <a:t>Informamos que se ha incluido acciones estratégicas para movilizar y promover espacios de rendición de cuentas en temas de paz, razón por la cual ha sido incluida en el Programa de Transparencia y Ética Pública para su implementación en la vigencia 2025. </a:t>
          </a:r>
          <a:endParaRPr lang="es-CO" dirty="0"/>
        </a:p>
      </dgm:t>
    </dgm:pt>
    <dgm:pt modelId="{ED02A476-5791-4567-8F44-BC69B8394A29}" type="parTrans" cxnId="{575CFDB5-6BA5-40EC-AC42-A10EB48C0136}">
      <dgm:prSet/>
      <dgm:spPr/>
      <dgm:t>
        <a:bodyPr/>
        <a:lstStyle/>
        <a:p>
          <a:endParaRPr lang="es-CO"/>
        </a:p>
      </dgm:t>
    </dgm:pt>
    <dgm:pt modelId="{6D3241BE-F7D0-4D6D-92ED-45EEB14BBE53}" type="sibTrans" cxnId="{575CFDB5-6BA5-40EC-AC42-A10EB48C0136}">
      <dgm:prSet/>
      <dgm:spPr/>
      <dgm:t>
        <a:bodyPr/>
        <a:lstStyle/>
        <a:p>
          <a:endParaRPr lang="es-CO"/>
        </a:p>
      </dgm:t>
    </dgm:pt>
    <dgm:pt modelId="{8730DB16-93D6-498C-8FBC-9FFB9BF0905C}">
      <dgm:prSet phldrT="[Texto]" custT="1"/>
      <dgm:spPr/>
      <dgm:t>
        <a:bodyPr/>
        <a:lstStyle/>
        <a:p>
          <a:r>
            <a:rPr lang="es-MX" sz="2000" b="0" dirty="0"/>
            <a:t>Que </a:t>
          </a:r>
          <a:r>
            <a:rPr lang="es-MX" sz="2000" dirty="0"/>
            <a:t>el acceso a las instalaciones sea más fácil.</a:t>
          </a:r>
          <a:endParaRPr lang="es-CO" sz="2000" dirty="0"/>
        </a:p>
      </dgm:t>
    </dgm:pt>
    <dgm:pt modelId="{00FF1A98-2C2E-4D4F-9499-D5635CE74C75}" type="parTrans" cxnId="{A8EE17F4-577D-440C-821F-30F571387222}">
      <dgm:prSet/>
      <dgm:spPr/>
      <dgm:t>
        <a:bodyPr/>
        <a:lstStyle/>
        <a:p>
          <a:endParaRPr lang="es-CO"/>
        </a:p>
      </dgm:t>
    </dgm:pt>
    <dgm:pt modelId="{61D374B6-9C16-47B3-B38C-A33939F68C6F}" type="sibTrans" cxnId="{A8EE17F4-577D-440C-821F-30F571387222}">
      <dgm:prSet/>
      <dgm:spPr/>
      <dgm:t>
        <a:bodyPr/>
        <a:lstStyle/>
        <a:p>
          <a:endParaRPr lang="es-CO"/>
        </a:p>
      </dgm:t>
    </dgm:pt>
    <dgm:pt modelId="{020D5FDE-BA9C-469B-99A1-5BBDFE0BA920}">
      <dgm:prSet phldrT="[Texto]"/>
      <dgm:spPr/>
      <dgm:t>
        <a:bodyPr/>
        <a:lstStyle/>
        <a:p>
          <a:pPr>
            <a:buClr>
              <a:srgbClr val="000000"/>
            </a:buClr>
            <a:buSzTx/>
            <a:buFont typeface="Arial"/>
            <a:buNone/>
          </a:pPr>
          <a:r>
            <a:rPr lang="es-MX" dirty="0"/>
            <a:t>Informamos que se espera implementar un sistema de citas, con el fin de facilitar las gestiones que se consideren. Así mismo, en caso de referirse en la agilidad para el ingreso a las instalaciones cuando se encuentra convocado a alguna actividad por parte de la entidad, será elevada su solicitud al equipo de Gestión Administrativa. </a:t>
          </a:r>
          <a:endParaRPr lang="es-CO" dirty="0"/>
        </a:p>
      </dgm:t>
    </dgm:pt>
    <dgm:pt modelId="{2D6C92AF-C924-4F43-A19E-584F5F0623C2}" type="parTrans" cxnId="{358AFC59-77F4-4457-B1FE-274DE5B99F62}">
      <dgm:prSet/>
      <dgm:spPr/>
      <dgm:t>
        <a:bodyPr/>
        <a:lstStyle/>
        <a:p>
          <a:endParaRPr lang="es-CO"/>
        </a:p>
      </dgm:t>
    </dgm:pt>
    <dgm:pt modelId="{C1EB3767-AFFB-4DF1-9B76-4DAC7569FFD2}" type="sibTrans" cxnId="{358AFC59-77F4-4457-B1FE-274DE5B99F62}">
      <dgm:prSet/>
      <dgm:spPr/>
      <dgm:t>
        <a:bodyPr/>
        <a:lstStyle/>
        <a:p>
          <a:endParaRPr lang="es-CO"/>
        </a:p>
      </dgm:t>
    </dgm:pt>
    <dgm:pt modelId="{2FFE97A7-9C4D-4A38-8C70-E46A4A49CFF8}">
      <dgm:prSet phldrT="[Texto]" custT="1"/>
      <dgm:spPr/>
      <dgm:t>
        <a:bodyPr/>
        <a:lstStyle/>
        <a:p>
          <a:r>
            <a:rPr lang="es-MX" sz="2000" dirty="0"/>
            <a:t>Programa</a:t>
          </a:r>
          <a:r>
            <a:rPr lang="es-MX" sz="4300" dirty="0"/>
            <a:t> </a:t>
          </a:r>
          <a:endParaRPr lang="es-CO" sz="4300" dirty="0"/>
        </a:p>
      </dgm:t>
    </dgm:pt>
    <dgm:pt modelId="{494E2163-0038-44D6-B6D9-4EB5002012DF}" type="parTrans" cxnId="{C608B32F-FE76-4620-B2E6-43ED8005F537}">
      <dgm:prSet/>
      <dgm:spPr/>
      <dgm:t>
        <a:bodyPr/>
        <a:lstStyle/>
        <a:p>
          <a:endParaRPr lang="es-CO"/>
        </a:p>
      </dgm:t>
    </dgm:pt>
    <dgm:pt modelId="{944E8937-22C7-4462-906A-B72F0A781905}" type="sibTrans" cxnId="{C608B32F-FE76-4620-B2E6-43ED8005F537}">
      <dgm:prSet/>
      <dgm:spPr/>
      <dgm:t>
        <a:bodyPr/>
        <a:lstStyle/>
        <a:p>
          <a:endParaRPr lang="es-CO"/>
        </a:p>
      </dgm:t>
    </dgm:pt>
    <dgm:pt modelId="{87A65119-E22C-4330-A131-2C1EDAE33A0B}">
      <dgm:prSet phldrT="[Texto]"/>
      <dgm:spPr/>
      <dgm:t>
        <a:bodyPr/>
        <a:lstStyle/>
        <a:p>
          <a:pPr>
            <a:buClr>
              <a:srgbClr val="000000"/>
            </a:buClr>
            <a:buSzTx/>
            <a:buFont typeface="Arial"/>
            <a:buNone/>
          </a:pPr>
          <a:r>
            <a:rPr lang="es-MX" dirty="0"/>
            <a:t>Teniendo en cuenta que no contamos con los datos de contacto para solicitar un alcance a su comentario “programa”, no es posible brindarle una respuesta de fondo. Lo invitamos a continuar participando de las diferentes actividades de la entidad. En caso de considerar incluir un alcance a su comentario, favor remitirlo a través de correo electrónico </a:t>
          </a:r>
          <a:r>
            <a:rPr lang="es-MX" dirty="0">
              <a:hlinkClick xmlns:r="http://schemas.openxmlformats.org/officeDocument/2006/relationships" r:id="rId1"/>
            </a:rPr>
            <a:t>correspondencia@rtvc.gov.co</a:t>
          </a:r>
          <a:r>
            <a:rPr lang="es-MX" dirty="0"/>
            <a:t> </a:t>
          </a:r>
          <a:endParaRPr lang="es-CO" dirty="0"/>
        </a:p>
      </dgm:t>
    </dgm:pt>
    <dgm:pt modelId="{15AEE953-C3EF-42A9-9049-910B7F6D49CA}" type="parTrans" cxnId="{83DAFCFE-8C55-431E-B3A3-4BD81981F018}">
      <dgm:prSet/>
      <dgm:spPr/>
      <dgm:t>
        <a:bodyPr/>
        <a:lstStyle/>
        <a:p>
          <a:endParaRPr lang="es-CO"/>
        </a:p>
      </dgm:t>
    </dgm:pt>
    <dgm:pt modelId="{1D73A196-431E-4CB3-8DFF-B86F8A0750D0}" type="sibTrans" cxnId="{83DAFCFE-8C55-431E-B3A3-4BD81981F018}">
      <dgm:prSet/>
      <dgm:spPr/>
      <dgm:t>
        <a:bodyPr/>
        <a:lstStyle/>
        <a:p>
          <a:endParaRPr lang="es-CO"/>
        </a:p>
      </dgm:t>
    </dgm:pt>
    <dgm:pt modelId="{2925CE13-2A30-4BDA-BCBB-DC6A3CEC4DE5}" type="pres">
      <dgm:prSet presAssocID="{BBC408C2-7A3A-4EA3-A5A7-7106AAC307DA}" presName="Name0" presStyleCnt="0">
        <dgm:presLayoutVars>
          <dgm:dir/>
          <dgm:animLvl val="lvl"/>
          <dgm:resizeHandles val="exact"/>
        </dgm:presLayoutVars>
      </dgm:prSet>
      <dgm:spPr/>
    </dgm:pt>
    <dgm:pt modelId="{4E032437-3D14-4475-96D8-472D293159EE}" type="pres">
      <dgm:prSet presAssocID="{1B32A49D-8DCB-4FFA-905E-8285BBAD39E3}" presName="linNode" presStyleCnt="0"/>
      <dgm:spPr/>
    </dgm:pt>
    <dgm:pt modelId="{0B61342B-4CF5-4512-A000-4222AAAD954E}" type="pres">
      <dgm:prSet presAssocID="{1B32A49D-8DCB-4FFA-905E-8285BBAD39E3}" presName="parentText" presStyleLbl="node1" presStyleIdx="0" presStyleCnt="3">
        <dgm:presLayoutVars>
          <dgm:chMax val="1"/>
          <dgm:bulletEnabled val="1"/>
        </dgm:presLayoutVars>
      </dgm:prSet>
      <dgm:spPr/>
    </dgm:pt>
    <dgm:pt modelId="{C05267CE-8FB7-4210-A148-E5B0F63AA61D}" type="pres">
      <dgm:prSet presAssocID="{1B32A49D-8DCB-4FFA-905E-8285BBAD39E3}" presName="descendantText" presStyleLbl="alignAccFollowNode1" presStyleIdx="0" presStyleCnt="3">
        <dgm:presLayoutVars>
          <dgm:bulletEnabled val="1"/>
        </dgm:presLayoutVars>
      </dgm:prSet>
      <dgm:spPr/>
    </dgm:pt>
    <dgm:pt modelId="{BFC0D27E-0CD0-4DB9-9414-BF6AF734BE88}" type="pres">
      <dgm:prSet presAssocID="{0338B6FB-AA0E-4E9D-9037-19F9AB37CAD4}" presName="sp" presStyleCnt="0"/>
      <dgm:spPr/>
    </dgm:pt>
    <dgm:pt modelId="{CB9C99AC-7A24-4F67-AE73-21CC4CDA376A}" type="pres">
      <dgm:prSet presAssocID="{8730DB16-93D6-498C-8FBC-9FFB9BF0905C}" presName="linNode" presStyleCnt="0"/>
      <dgm:spPr/>
    </dgm:pt>
    <dgm:pt modelId="{92372A9C-38DF-46BD-8067-97DB4C1BCD9C}" type="pres">
      <dgm:prSet presAssocID="{8730DB16-93D6-498C-8FBC-9FFB9BF0905C}" presName="parentText" presStyleLbl="node1" presStyleIdx="1" presStyleCnt="3">
        <dgm:presLayoutVars>
          <dgm:chMax val="1"/>
          <dgm:bulletEnabled val="1"/>
        </dgm:presLayoutVars>
      </dgm:prSet>
      <dgm:spPr/>
    </dgm:pt>
    <dgm:pt modelId="{C4F1CE9E-760D-4EA6-9692-AB326076FD39}" type="pres">
      <dgm:prSet presAssocID="{8730DB16-93D6-498C-8FBC-9FFB9BF0905C}" presName="descendantText" presStyleLbl="alignAccFollowNode1" presStyleIdx="1" presStyleCnt="3">
        <dgm:presLayoutVars>
          <dgm:bulletEnabled val="1"/>
        </dgm:presLayoutVars>
      </dgm:prSet>
      <dgm:spPr/>
    </dgm:pt>
    <dgm:pt modelId="{29EB84D5-F34D-4641-B0C8-DAE42D2AA0F9}" type="pres">
      <dgm:prSet presAssocID="{61D374B6-9C16-47B3-B38C-A33939F68C6F}" presName="sp" presStyleCnt="0"/>
      <dgm:spPr/>
    </dgm:pt>
    <dgm:pt modelId="{DA487002-5C10-4E58-A3E6-D7D1757B7401}" type="pres">
      <dgm:prSet presAssocID="{2FFE97A7-9C4D-4A38-8C70-E46A4A49CFF8}" presName="linNode" presStyleCnt="0"/>
      <dgm:spPr/>
    </dgm:pt>
    <dgm:pt modelId="{638EB501-08C4-4923-A4FC-5B4BFCBC43F3}" type="pres">
      <dgm:prSet presAssocID="{2FFE97A7-9C4D-4A38-8C70-E46A4A49CFF8}" presName="parentText" presStyleLbl="node1" presStyleIdx="2" presStyleCnt="3">
        <dgm:presLayoutVars>
          <dgm:chMax val="1"/>
          <dgm:bulletEnabled val="1"/>
        </dgm:presLayoutVars>
      </dgm:prSet>
      <dgm:spPr/>
    </dgm:pt>
    <dgm:pt modelId="{67FD7666-9EDA-4D8B-8246-25CC85565C62}" type="pres">
      <dgm:prSet presAssocID="{2FFE97A7-9C4D-4A38-8C70-E46A4A49CFF8}" presName="descendantText" presStyleLbl="alignAccFollowNode1" presStyleIdx="2" presStyleCnt="3">
        <dgm:presLayoutVars>
          <dgm:bulletEnabled val="1"/>
        </dgm:presLayoutVars>
      </dgm:prSet>
      <dgm:spPr/>
    </dgm:pt>
  </dgm:ptLst>
  <dgm:cxnLst>
    <dgm:cxn modelId="{C608B32F-FE76-4620-B2E6-43ED8005F537}" srcId="{BBC408C2-7A3A-4EA3-A5A7-7106AAC307DA}" destId="{2FFE97A7-9C4D-4A38-8C70-E46A4A49CFF8}" srcOrd="2" destOrd="0" parTransId="{494E2163-0038-44D6-B6D9-4EB5002012DF}" sibTransId="{944E8937-22C7-4462-906A-B72F0A781905}"/>
    <dgm:cxn modelId="{F0F7C445-03E9-440D-9C8A-4CAABCEA1AF4}" srcId="{BBC408C2-7A3A-4EA3-A5A7-7106AAC307DA}" destId="{1B32A49D-8DCB-4FFA-905E-8285BBAD39E3}" srcOrd="0" destOrd="0" parTransId="{8145FE23-BDEC-41DA-8A33-778DB6155C6A}" sibTransId="{0338B6FB-AA0E-4E9D-9037-19F9AB37CAD4}"/>
    <dgm:cxn modelId="{AB6C6568-902E-4CFA-BFDC-C4CFAFB6C0CC}" type="presOf" srcId="{8730DB16-93D6-498C-8FBC-9FFB9BF0905C}" destId="{92372A9C-38DF-46BD-8067-97DB4C1BCD9C}" srcOrd="0" destOrd="0" presId="urn:microsoft.com/office/officeart/2005/8/layout/vList5"/>
    <dgm:cxn modelId="{3E16B770-84D1-4BF6-9028-DC3FA9A0E168}" type="presOf" srcId="{613BE87C-3BC4-4700-8B10-4CD334974F9F}" destId="{C05267CE-8FB7-4210-A148-E5B0F63AA61D}" srcOrd="0" destOrd="0" presId="urn:microsoft.com/office/officeart/2005/8/layout/vList5"/>
    <dgm:cxn modelId="{358AFC59-77F4-4457-B1FE-274DE5B99F62}" srcId="{8730DB16-93D6-498C-8FBC-9FFB9BF0905C}" destId="{020D5FDE-BA9C-469B-99A1-5BBDFE0BA920}" srcOrd="0" destOrd="0" parTransId="{2D6C92AF-C924-4F43-A19E-584F5F0623C2}" sibTransId="{C1EB3767-AFFB-4DF1-9B76-4DAC7569FFD2}"/>
    <dgm:cxn modelId="{0CB06A8A-437A-47FA-90AA-4D062DE63FFA}" type="presOf" srcId="{87A65119-E22C-4330-A131-2C1EDAE33A0B}" destId="{67FD7666-9EDA-4D8B-8246-25CC85565C62}" srcOrd="0" destOrd="0" presId="urn:microsoft.com/office/officeart/2005/8/layout/vList5"/>
    <dgm:cxn modelId="{846F94A3-A57F-4643-918A-F2A9CDD3F655}" type="presOf" srcId="{020D5FDE-BA9C-469B-99A1-5BBDFE0BA920}" destId="{C4F1CE9E-760D-4EA6-9692-AB326076FD39}" srcOrd="0" destOrd="0" presId="urn:microsoft.com/office/officeart/2005/8/layout/vList5"/>
    <dgm:cxn modelId="{575CFDB5-6BA5-40EC-AC42-A10EB48C0136}" srcId="{1B32A49D-8DCB-4FFA-905E-8285BBAD39E3}" destId="{613BE87C-3BC4-4700-8B10-4CD334974F9F}" srcOrd="0" destOrd="0" parTransId="{ED02A476-5791-4567-8F44-BC69B8394A29}" sibTransId="{6D3241BE-F7D0-4D6D-92ED-45EEB14BBE53}"/>
    <dgm:cxn modelId="{1157D3BF-5603-40FB-ABBC-2C596056D00D}" type="presOf" srcId="{BBC408C2-7A3A-4EA3-A5A7-7106AAC307DA}" destId="{2925CE13-2A30-4BDA-BCBB-DC6A3CEC4DE5}" srcOrd="0" destOrd="0" presId="urn:microsoft.com/office/officeart/2005/8/layout/vList5"/>
    <dgm:cxn modelId="{6FA855D4-9E1E-46E2-AD0C-9460EF79BB31}" type="presOf" srcId="{2FFE97A7-9C4D-4A38-8C70-E46A4A49CFF8}" destId="{638EB501-08C4-4923-A4FC-5B4BFCBC43F3}" srcOrd="0" destOrd="0" presId="urn:microsoft.com/office/officeart/2005/8/layout/vList5"/>
    <dgm:cxn modelId="{B8B80CE1-1EF5-405F-AE3B-8F0A41DFE1B8}" type="presOf" srcId="{1B32A49D-8DCB-4FFA-905E-8285BBAD39E3}" destId="{0B61342B-4CF5-4512-A000-4222AAAD954E}" srcOrd="0" destOrd="0" presId="urn:microsoft.com/office/officeart/2005/8/layout/vList5"/>
    <dgm:cxn modelId="{A8EE17F4-577D-440C-821F-30F571387222}" srcId="{BBC408C2-7A3A-4EA3-A5A7-7106AAC307DA}" destId="{8730DB16-93D6-498C-8FBC-9FFB9BF0905C}" srcOrd="1" destOrd="0" parTransId="{00FF1A98-2C2E-4D4F-9499-D5635CE74C75}" sibTransId="{61D374B6-9C16-47B3-B38C-A33939F68C6F}"/>
    <dgm:cxn modelId="{83DAFCFE-8C55-431E-B3A3-4BD81981F018}" srcId="{2FFE97A7-9C4D-4A38-8C70-E46A4A49CFF8}" destId="{87A65119-E22C-4330-A131-2C1EDAE33A0B}" srcOrd="0" destOrd="0" parTransId="{15AEE953-C3EF-42A9-9049-910B7F6D49CA}" sibTransId="{1D73A196-431E-4CB3-8DFF-B86F8A0750D0}"/>
    <dgm:cxn modelId="{5A95DFA4-2B8E-4B46-A4C5-FA542EDF9D2C}" type="presParOf" srcId="{2925CE13-2A30-4BDA-BCBB-DC6A3CEC4DE5}" destId="{4E032437-3D14-4475-96D8-472D293159EE}" srcOrd="0" destOrd="0" presId="urn:microsoft.com/office/officeart/2005/8/layout/vList5"/>
    <dgm:cxn modelId="{7778F836-AACF-49B0-A8F0-CB06840EFDB9}" type="presParOf" srcId="{4E032437-3D14-4475-96D8-472D293159EE}" destId="{0B61342B-4CF5-4512-A000-4222AAAD954E}" srcOrd="0" destOrd="0" presId="urn:microsoft.com/office/officeart/2005/8/layout/vList5"/>
    <dgm:cxn modelId="{8E5432EB-A58D-4A19-8739-1D1414904CA4}" type="presParOf" srcId="{4E032437-3D14-4475-96D8-472D293159EE}" destId="{C05267CE-8FB7-4210-A148-E5B0F63AA61D}" srcOrd="1" destOrd="0" presId="urn:microsoft.com/office/officeart/2005/8/layout/vList5"/>
    <dgm:cxn modelId="{4384B500-7925-4B52-8B59-E4F8237ADD69}" type="presParOf" srcId="{2925CE13-2A30-4BDA-BCBB-DC6A3CEC4DE5}" destId="{BFC0D27E-0CD0-4DB9-9414-BF6AF734BE88}" srcOrd="1" destOrd="0" presId="urn:microsoft.com/office/officeart/2005/8/layout/vList5"/>
    <dgm:cxn modelId="{6973E3A5-39B7-4C35-9BAE-B4072B6AE468}" type="presParOf" srcId="{2925CE13-2A30-4BDA-BCBB-DC6A3CEC4DE5}" destId="{CB9C99AC-7A24-4F67-AE73-21CC4CDA376A}" srcOrd="2" destOrd="0" presId="urn:microsoft.com/office/officeart/2005/8/layout/vList5"/>
    <dgm:cxn modelId="{6FAA6DC2-75BD-4E81-BD51-FC9407BB1725}" type="presParOf" srcId="{CB9C99AC-7A24-4F67-AE73-21CC4CDA376A}" destId="{92372A9C-38DF-46BD-8067-97DB4C1BCD9C}" srcOrd="0" destOrd="0" presId="urn:microsoft.com/office/officeart/2005/8/layout/vList5"/>
    <dgm:cxn modelId="{1072A496-10ED-4A35-8CD7-8225D37F3FBA}" type="presParOf" srcId="{CB9C99AC-7A24-4F67-AE73-21CC4CDA376A}" destId="{C4F1CE9E-760D-4EA6-9692-AB326076FD39}" srcOrd="1" destOrd="0" presId="urn:microsoft.com/office/officeart/2005/8/layout/vList5"/>
    <dgm:cxn modelId="{0D0E573A-23B0-4738-A203-E0639156F821}" type="presParOf" srcId="{2925CE13-2A30-4BDA-BCBB-DC6A3CEC4DE5}" destId="{29EB84D5-F34D-4641-B0C8-DAE42D2AA0F9}" srcOrd="3" destOrd="0" presId="urn:microsoft.com/office/officeart/2005/8/layout/vList5"/>
    <dgm:cxn modelId="{D50A5592-48C3-4342-B3F3-8BE8D7398456}" type="presParOf" srcId="{2925CE13-2A30-4BDA-BCBB-DC6A3CEC4DE5}" destId="{DA487002-5C10-4E58-A3E6-D7D1757B7401}" srcOrd="4" destOrd="0" presId="urn:microsoft.com/office/officeart/2005/8/layout/vList5"/>
    <dgm:cxn modelId="{E4638ADA-E568-4AA5-8EDF-4793D9BE5111}" type="presParOf" srcId="{DA487002-5C10-4E58-A3E6-D7D1757B7401}" destId="{638EB501-08C4-4923-A4FC-5B4BFCBC43F3}" srcOrd="0" destOrd="0" presId="urn:microsoft.com/office/officeart/2005/8/layout/vList5"/>
    <dgm:cxn modelId="{CA95E777-C877-4A75-8C0C-640386455A75}" type="presParOf" srcId="{DA487002-5C10-4E58-A3E6-D7D1757B7401}" destId="{67FD7666-9EDA-4D8B-8246-25CC85565C6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FD149E-902E-4A7B-B0A9-74ACFA4977E1}" type="doc">
      <dgm:prSet loTypeId="urn:microsoft.com/office/officeart/2005/8/layout/vList5" loCatId="list" qsTypeId="urn:microsoft.com/office/officeart/2005/8/quickstyle/simple5" qsCatId="simple" csTypeId="urn:microsoft.com/office/officeart/2005/8/colors/colorful1" csCatId="colorful" phldr="1"/>
      <dgm:spPr/>
      <dgm:t>
        <a:bodyPr/>
        <a:lstStyle/>
        <a:p>
          <a:endParaRPr lang="es-CO"/>
        </a:p>
      </dgm:t>
    </dgm:pt>
    <dgm:pt modelId="{6AE73160-2D01-4D93-A413-F17B07FA3521}">
      <dgm:prSet phldrT="[Texto]" custT="1"/>
      <dgm:spPr/>
      <dgm:t>
        <a:bodyPr/>
        <a:lstStyle/>
        <a:p>
          <a:r>
            <a:rPr lang="es-MX" sz="2000" dirty="0">
              <a:solidFill>
                <a:schemeClr val="bg1"/>
              </a:solidFill>
            </a:rPr>
            <a:t>Evitar la corrupción </a:t>
          </a:r>
          <a:endParaRPr lang="es-CO" sz="2000" dirty="0">
            <a:solidFill>
              <a:schemeClr val="bg1"/>
            </a:solidFill>
          </a:endParaRPr>
        </a:p>
      </dgm:t>
    </dgm:pt>
    <dgm:pt modelId="{514BCFD1-25C7-4637-8F85-96BFDBA5A71F}" type="parTrans" cxnId="{B0E17A19-6C62-4DC5-A4B8-C43815A53388}">
      <dgm:prSet/>
      <dgm:spPr/>
      <dgm:t>
        <a:bodyPr/>
        <a:lstStyle/>
        <a:p>
          <a:endParaRPr lang="es-CO"/>
        </a:p>
      </dgm:t>
    </dgm:pt>
    <dgm:pt modelId="{AE6C7599-D25C-4264-830A-C31FC6AE65E6}" type="sibTrans" cxnId="{B0E17A19-6C62-4DC5-A4B8-C43815A53388}">
      <dgm:prSet/>
      <dgm:spPr/>
      <dgm:t>
        <a:bodyPr/>
        <a:lstStyle/>
        <a:p>
          <a:endParaRPr lang="es-CO"/>
        </a:p>
      </dgm:t>
    </dgm:pt>
    <dgm:pt modelId="{7170A5D4-6940-4ED1-B1FF-56F320515316}">
      <dgm:prSet phldrT="[Texto]" custT="1"/>
      <dgm:spPr/>
      <dgm:t>
        <a:bodyPr/>
        <a:lstStyle/>
        <a:p>
          <a:r>
            <a:rPr lang="es-CO" sz="1400" dirty="0"/>
            <a:t>En la estrategia de Relacionamiento con la Ciudadanía y del Plan de acción de la estrategia de Transparencia y acceso a la Información, hemos promovido los canales de denuncias de posibles actos de corrupción evidenciados en la entidad, el cual podrá realizarse a través del correo </a:t>
          </a:r>
          <a:r>
            <a:rPr lang="es-CO" sz="1400" dirty="0">
              <a:hlinkClick xmlns:r="http://schemas.openxmlformats.org/officeDocument/2006/relationships" r:id="rId1"/>
            </a:rPr>
            <a:t>soytransparente@rtvc.gov.co</a:t>
          </a:r>
          <a:r>
            <a:rPr lang="es-CO" sz="1400" dirty="0"/>
            <a:t>.</a:t>
          </a:r>
        </a:p>
      </dgm:t>
    </dgm:pt>
    <dgm:pt modelId="{528F790C-6AF4-4EC9-9D6C-B7EF3812CCA6}" type="parTrans" cxnId="{369DE3CF-113F-41FB-861F-D547D23AA7C4}">
      <dgm:prSet/>
      <dgm:spPr/>
      <dgm:t>
        <a:bodyPr/>
        <a:lstStyle/>
        <a:p>
          <a:endParaRPr lang="es-CO"/>
        </a:p>
      </dgm:t>
    </dgm:pt>
    <dgm:pt modelId="{C50A4273-359B-4FBF-AF52-3786047CD761}" type="sibTrans" cxnId="{369DE3CF-113F-41FB-861F-D547D23AA7C4}">
      <dgm:prSet/>
      <dgm:spPr/>
      <dgm:t>
        <a:bodyPr/>
        <a:lstStyle/>
        <a:p>
          <a:endParaRPr lang="es-CO"/>
        </a:p>
      </dgm:t>
    </dgm:pt>
    <dgm:pt modelId="{96C1015F-C19E-4941-8D9F-EB44EA4EAD92}">
      <dgm:prSet phldrT="[Texto]" custT="1"/>
      <dgm:spPr/>
      <dgm:t>
        <a:bodyPr/>
        <a:lstStyle/>
        <a:p>
          <a:r>
            <a:rPr lang="es-MX" sz="2000" dirty="0">
              <a:solidFill>
                <a:schemeClr val="tx1"/>
              </a:solidFill>
            </a:rPr>
            <a:t>Buenos proyectos </a:t>
          </a:r>
          <a:endParaRPr lang="es-CO" sz="2000" dirty="0">
            <a:solidFill>
              <a:schemeClr val="tx1"/>
            </a:solidFill>
          </a:endParaRPr>
        </a:p>
      </dgm:t>
    </dgm:pt>
    <dgm:pt modelId="{DA63068A-DC25-46B2-AEAC-C92003A168D3}" type="parTrans" cxnId="{8350E15C-1910-45F0-8E93-00948B89B334}">
      <dgm:prSet/>
      <dgm:spPr/>
      <dgm:t>
        <a:bodyPr/>
        <a:lstStyle/>
        <a:p>
          <a:endParaRPr lang="es-CO"/>
        </a:p>
      </dgm:t>
    </dgm:pt>
    <dgm:pt modelId="{20A1718F-FBA0-4A82-B064-2DAE552A0DE1}" type="sibTrans" cxnId="{8350E15C-1910-45F0-8E93-00948B89B334}">
      <dgm:prSet/>
      <dgm:spPr/>
      <dgm:t>
        <a:bodyPr/>
        <a:lstStyle/>
        <a:p>
          <a:endParaRPr lang="es-CO"/>
        </a:p>
      </dgm:t>
    </dgm:pt>
    <dgm:pt modelId="{F96C703E-DDEE-4C32-A799-0584A1FCB23F}">
      <dgm:prSet phldrT="[Texto]" custT="1"/>
      <dgm:spPr/>
      <dgm:t>
        <a:bodyPr/>
        <a:lstStyle/>
        <a:p>
          <a:pPr algn="just">
            <a:buClr>
              <a:srgbClr val="000000"/>
            </a:buClr>
            <a:buSzTx/>
            <a:buFont typeface="Arial"/>
            <a:buNone/>
          </a:pPr>
          <a:r>
            <a:rPr lang="es-MX" sz="1300" dirty="0"/>
            <a:t>Teniendo en cuenta que no contamos con los datos de contacto para solicitar un alcance a su comentario “buenos proyectos”, no es posible brindarle una respuesta de fondo. Igualmente, y si es una afirmación por parte suya, agradecemos su comentario. Lo invitamos a continuar participando de las diferentes actividades convocadas por la entidad. En caso de considerar incluir un alcance a su comentario, favor remitirlo a través de correo electrónico </a:t>
          </a:r>
          <a:r>
            <a:rPr lang="es-MX" sz="1300" dirty="0">
              <a:hlinkClick xmlns:r="http://schemas.openxmlformats.org/officeDocument/2006/relationships" r:id="rId2"/>
            </a:rPr>
            <a:t>correspondencia@rtvc.gov.co</a:t>
          </a:r>
          <a:r>
            <a:rPr lang="es-MX" sz="1300" dirty="0"/>
            <a:t> </a:t>
          </a:r>
          <a:endParaRPr lang="es-CO" sz="1300" dirty="0"/>
        </a:p>
      </dgm:t>
    </dgm:pt>
    <dgm:pt modelId="{6AB0C9F3-8A50-4D8B-8E55-CF841ECC8BEA}" type="parTrans" cxnId="{027FC313-AC4E-497F-89F6-F40607733DF0}">
      <dgm:prSet/>
      <dgm:spPr/>
      <dgm:t>
        <a:bodyPr/>
        <a:lstStyle/>
        <a:p>
          <a:endParaRPr lang="es-CO"/>
        </a:p>
      </dgm:t>
    </dgm:pt>
    <dgm:pt modelId="{F8AED026-C187-4D10-A250-F05B279BC2A5}" type="sibTrans" cxnId="{027FC313-AC4E-497F-89F6-F40607733DF0}">
      <dgm:prSet/>
      <dgm:spPr/>
      <dgm:t>
        <a:bodyPr/>
        <a:lstStyle/>
        <a:p>
          <a:endParaRPr lang="es-CO"/>
        </a:p>
      </dgm:t>
    </dgm:pt>
    <dgm:pt modelId="{D4850034-3738-4136-BC04-6236AF9081C2}" type="pres">
      <dgm:prSet presAssocID="{1EFD149E-902E-4A7B-B0A9-74ACFA4977E1}" presName="Name0" presStyleCnt="0">
        <dgm:presLayoutVars>
          <dgm:dir/>
          <dgm:animLvl val="lvl"/>
          <dgm:resizeHandles val="exact"/>
        </dgm:presLayoutVars>
      </dgm:prSet>
      <dgm:spPr/>
    </dgm:pt>
    <dgm:pt modelId="{4441B575-5DB1-4904-AEAA-BBCA6782EBCF}" type="pres">
      <dgm:prSet presAssocID="{6AE73160-2D01-4D93-A413-F17B07FA3521}" presName="linNode" presStyleCnt="0"/>
      <dgm:spPr/>
    </dgm:pt>
    <dgm:pt modelId="{CE24FBFF-BC46-4223-8DB7-E5D421D54000}" type="pres">
      <dgm:prSet presAssocID="{6AE73160-2D01-4D93-A413-F17B07FA3521}" presName="parentText" presStyleLbl="node1" presStyleIdx="0" presStyleCnt="2" custScaleX="102207" custScaleY="52833">
        <dgm:presLayoutVars>
          <dgm:chMax val="1"/>
          <dgm:bulletEnabled val="1"/>
        </dgm:presLayoutVars>
      </dgm:prSet>
      <dgm:spPr/>
    </dgm:pt>
    <dgm:pt modelId="{7902B425-3E66-4937-8944-8DAF211B7CE9}" type="pres">
      <dgm:prSet presAssocID="{6AE73160-2D01-4D93-A413-F17B07FA3521}" presName="descendantText" presStyleLbl="alignAccFollowNode1" presStyleIdx="0" presStyleCnt="2" custScaleX="151907" custScaleY="55771">
        <dgm:presLayoutVars>
          <dgm:bulletEnabled val="1"/>
        </dgm:presLayoutVars>
      </dgm:prSet>
      <dgm:spPr/>
    </dgm:pt>
    <dgm:pt modelId="{07918AC8-FE85-4083-819A-0B65A053FDCB}" type="pres">
      <dgm:prSet presAssocID="{AE6C7599-D25C-4264-830A-C31FC6AE65E6}" presName="sp" presStyleCnt="0"/>
      <dgm:spPr/>
    </dgm:pt>
    <dgm:pt modelId="{F26E7D8D-41C4-4375-A23C-F6203F667C2E}" type="pres">
      <dgm:prSet presAssocID="{96C1015F-C19E-4941-8D9F-EB44EA4EAD92}" presName="linNode" presStyleCnt="0"/>
      <dgm:spPr/>
    </dgm:pt>
    <dgm:pt modelId="{3922C3F0-4751-4B7C-96DF-55160CCB5262}" type="pres">
      <dgm:prSet presAssocID="{96C1015F-C19E-4941-8D9F-EB44EA4EAD92}" presName="parentText" presStyleLbl="node1" presStyleIdx="1" presStyleCnt="2" custScaleX="78942" custScaleY="57466">
        <dgm:presLayoutVars>
          <dgm:chMax val="1"/>
          <dgm:bulletEnabled val="1"/>
        </dgm:presLayoutVars>
      </dgm:prSet>
      <dgm:spPr/>
    </dgm:pt>
    <dgm:pt modelId="{9AC95D71-1CFD-4038-9113-A1C2347DD645}" type="pres">
      <dgm:prSet presAssocID="{96C1015F-C19E-4941-8D9F-EB44EA4EAD92}" presName="descendantText" presStyleLbl="alignAccFollowNode1" presStyleIdx="1" presStyleCnt="2" custScaleX="115877" custScaleY="73055">
        <dgm:presLayoutVars>
          <dgm:bulletEnabled val="1"/>
        </dgm:presLayoutVars>
      </dgm:prSet>
      <dgm:spPr/>
    </dgm:pt>
  </dgm:ptLst>
  <dgm:cxnLst>
    <dgm:cxn modelId="{D8039613-0020-44AB-8722-55BC0E591F5A}" type="presOf" srcId="{1EFD149E-902E-4A7B-B0A9-74ACFA4977E1}" destId="{D4850034-3738-4136-BC04-6236AF9081C2}" srcOrd="0" destOrd="0" presId="urn:microsoft.com/office/officeart/2005/8/layout/vList5"/>
    <dgm:cxn modelId="{027FC313-AC4E-497F-89F6-F40607733DF0}" srcId="{96C1015F-C19E-4941-8D9F-EB44EA4EAD92}" destId="{F96C703E-DDEE-4C32-A799-0584A1FCB23F}" srcOrd="0" destOrd="0" parTransId="{6AB0C9F3-8A50-4D8B-8E55-CF841ECC8BEA}" sibTransId="{F8AED026-C187-4D10-A250-F05B279BC2A5}"/>
    <dgm:cxn modelId="{B0E17A19-6C62-4DC5-A4B8-C43815A53388}" srcId="{1EFD149E-902E-4A7B-B0A9-74ACFA4977E1}" destId="{6AE73160-2D01-4D93-A413-F17B07FA3521}" srcOrd="0" destOrd="0" parTransId="{514BCFD1-25C7-4637-8F85-96BFDBA5A71F}" sibTransId="{AE6C7599-D25C-4264-830A-C31FC6AE65E6}"/>
    <dgm:cxn modelId="{6B0BA438-77DD-4961-9B29-C819D16422CE}" type="presOf" srcId="{96C1015F-C19E-4941-8D9F-EB44EA4EAD92}" destId="{3922C3F0-4751-4B7C-96DF-55160CCB5262}" srcOrd="0" destOrd="0" presId="urn:microsoft.com/office/officeart/2005/8/layout/vList5"/>
    <dgm:cxn modelId="{8350E15C-1910-45F0-8E93-00948B89B334}" srcId="{1EFD149E-902E-4A7B-B0A9-74ACFA4977E1}" destId="{96C1015F-C19E-4941-8D9F-EB44EA4EAD92}" srcOrd="1" destOrd="0" parTransId="{DA63068A-DC25-46B2-AEAC-C92003A168D3}" sibTransId="{20A1718F-FBA0-4A82-B064-2DAE552A0DE1}"/>
    <dgm:cxn modelId="{5AAE4466-AFBA-4D6D-A0AB-BFA4B577CB76}" type="presOf" srcId="{7170A5D4-6940-4ED1-B1FF-56F320515316}" destId="{7902B425-3E66-4937-8944-8DAF211B7CE9}" srcOrd="0" destOrd="0" presId="urn:microsoft.com/office/officeart/2005/8/layout/vList5"/>
    <dgm:cxn modelId="{A4246A7F-8138-4546-88F1-55245386FA45}" type="presOf" srcId="{F96C703E-DDEE-4C32-A799-0584A1FCB23F}" destId="{9AC95D71-1CFD-4038-9113-A1C2347DD645}" srcOrd="0" destOrd="0" presId="urn:microsoft.com/office/officeart/2005/8/layout/vList5"/>
    <dgm:cxn modelId="{EAA565A4-7B2D-4C06-9744-04CE34A87960}" type="presOf" srcId="{6AE73160-2D01-4D93-A413-F17B07FA3521}" destId="{CE24FBFF-BC46-4223-8DB7-E5D421D54000}" srcOrd="0" destOrd="0" presId="urn:microsoft.com/office/officeart/2005/8/layout/vList5"/>
    <dgm:cxn modelId="{369DE3CF-113F-41FB-861F-D547D23AA7C4}" srcId="{6AE73160-2D01-4D93-A413-F17B07FA3521}" destId="{7170A5D4-6940-4ED1-B1FF-56F320515316}" srcOrd="0" destOrd="0" parTransId="{528F790C-6AF4-4EC9-9D6C-B7EF3812CCA6}" sibTransId="{C50A4273-359B-4FBF-AF52-3786047CD761}"/>
    <dgm:cxn modelId="{129B7905-2902-47BC-90F6-0501C9AFD5AB}" type="presParOf" srcId="{D4850034-3738-4136-BC04-6236AF9081C2}" destId="{4441B575-5DB1-4904-AEAA-BBCA6782EBCF}" srcOrd="0" destOrd="0" presId="urn:microsoft.com/office/officeart/2005/8/layout/vList5"/>
    <dgm:cxn modelId="{E1D6371E-2010-4802-BE74-3B1EB83104C6}" type="presParOf" srcId="{4441B575-5DB1-4904-AEAA-BBCA6782EBCF}" destId="{CE24FBFF-BC46-4223-8DB7-E5D421D54000}" srcOrd="0" destOrd="0" presId="urn:microsoft.com/office/officeart/2005/8/layout/vList5"/>
    <dgm:cxn modelId="{4FDA7923-687B-415E-8BFE-672C3F1F9EA8}" type="presParOf" srcId="{4441B575-5DB1-4904-AEAA-BBCA6782EBCF}" destId="{7902B425-3E66-4937-8944-8DAF211B7CE9}" srcOrd="1" destOrd="0" presId="urn:microsoft.com/office/officeart/2005/8/layout/vList5"/>
    <dgm:cxn modelId="{84CA3E0B-5212-4D0D-BFEA-6AADC0BF0429}" type="presParOf" srcId="{D4850034-3738-4136-BC04-6236AF9081C2}" destId="{07918AC8-FE85-4083-819A-0B65A053FDCB}" srcOrd="1" destOrd="0" presId="urn:microsoft.com/office/officeart/2005/8/layout/vList5"/>
    <dgm:cxn modelId="{C646B307-4E21-46DF-B557-7AA3EF7A679A}" type="presParOf" srcId="{D4850034-3738-4136-BC04-6236AF9081C2}" destId="{F26E7D8D-41C4-4375-A23C-F6203F667C2E}" srcOrd="2" destOrd="0" presId="urn:microsoft.com/office/officeart/2005/8/layout/vList5"/>
    <dgm:cxn modelId="{1AD18A9A-4241-434C-9E03-03C3EEE028B4}" type="presParOf" srcId="{F26E7D8D-41C4-4375-A23C-F6203F667C2E}" destId="{3922C3F0-4751-4B7C-96DF-55160CCB5262}" srcOrd="0" destOrd="0" presId="urn:microsoft.com/office/officeart/2005/8/layout/vList5"/>
    <dgm:cxn modelId="{BC898EF4-93B2-4395-91A8-7ED478CE1E4D}" type="presParOf" srcId="{F26E7D8D-41C4-4375-A23C-F6203F667C2E}" destId="{9AC95D71-1CFD-4038-9113-A1C2347DD64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871497-F166-4D09-86C1-62B7E8841210}" type="doc">
      <dgm:prSet loTypeId="urn:microsoft.com/office/officeart/2005/8/layout/vList5" loCatId="list" qsTypeId="urn:microsoft.com/office/officeart/2005/8/quickstyle/simple5" qsCatId="simple" csTypeId="urn:microsoft.com/office/officeart/2005/8/colors/accent4_2" csCatId="accent4" phldr="1"/>
      <dgm:spPr/>
      <dgm:t>
        <a:bodyPr/>
        <a:lstStyle/>
        <a:p>
          <a:endParaRPr lang="es-CO"/>
        </a:p>
      </dgm:t>
    </dgm:pt>
    <dgm:pt modelId="{E8B1913D-1BE6-4279-85E2-10ABDE091322}">
      <dgm:prSet phldrT="[Texto]" custT="1"/>
      <dgm:spPr/>
      <dgm:t>
        <a:bodyPr/>
        <a:lstStyle/>
        <a:p>
          <a:r>
            <a:rPr lang="es-MX" sz="2000" dirty="0">
              <a:solidFill>
                <a:schemeClr val="tx1"/>
              </a:solidFill>
            </a:rPr>
            <a:t>Generar un espacio desde Canal Institucional que le muestre al ciudadano cómo funcionan las marcas de RTVC</a:t>
          </a:r>
          <a:endParaRPr lang="es-CO" sz="2000" dirty="0">
            <a:solidFill>
              <a:schemeClr val="tx1"/>
            </a:solidFill>
          </a:endParaRPr>
        </a:p>
      </dgm:t>
    </dgm:pt>
    <dgm:pt modelId="{831D2E15-DC0C-424B-8220-B686FCEDA32F}" type="parTrans" cxnId="{A08E48EE-BFB5-4F98-9D24-4BF994372944}">
      <dgm:prSet/>
      <dgm:spPr/>
      <dgm:t>
        <a:bodyPr/>
        <a:lstStyle/>
        <a:p>
          <a:endParaRPr lang="es-CO"/>
        </a:p>
      </dgm:t>
    </dgm:pt>
    <dgm:pt modelId="{2BF8C04C-92A4-4044-B031-3CE4828E23D5}" type="sibTrans" cxnId="{A08E48EE-BFB5-4F98-9D24-4BF994372944}">
      <dgm:prSet/>
      <dgm:spPr/>
      <dgm:t>
        <a:bodyPr/>
        <a:lstStyle/>
        <a:p>
          <a:endParaRPr lang="es-CO"/>
        </a:p>
      </dgm:t>
    </dgm:pt>
    <dgm:pt modelId="{E6F582CF-31DD-499C-A0AD-79494063861E}">
      <dgm:prSet phldrT="[Texto]"/>
      <dgm:spPr/>
      <dgm:t>
        <a:bodyPr/>
        <a:lstStyle/>
        <a:p>
          <a:pPr algn="l"/>
          <a:endParaRPr lang="es-CO" sz="1200" dirty="0"/>
        </a:p>
      </dgm:t>
    </dgm:pt>
    <dgm:pt modelId="{3C11FEE7-B6FE-4B31-A2AF-F386A0391E82}" type="parTrans" cxnId="{8ED32D8E-C6EC-4ECF-880C-B69A0FA9323C}">
      <dgm:prSet/>
      <dgm:spPr/>
      <dgm:t>
        <a:bodyPr/>
        <a:lstStyle/>
        <a:p>
          <a:endParaRPr lang="es-CO"/>
        </a:p>
      </dgm:t>
    </dgm:pt>
    <dgm:pt modelId="{628E3993-0A07-4AC3-9E00-4AC5987DB155}" type="sibTrans" cxnId="{8ED32D8E-C6EC-4ECF-880C-B69A0FA9323C}">
      <dgm:prSet/>
      <dgm:spPr/>
      <dgm:t>
        <a:bodyPr/>
        <a:lstStyle/>
        <a:p>
          <a:endParaRPr lang="es-CO"/>
        </a:p>
      </dgm:t>
    </dgm:pt>
    <dgm:pt modelId="{ECE3953D-0B0E-4D6E-BFE4-B36A2806889B}">
      <dgm:prSet custT="1"/>
      <dgm:spPr/>
      <dgm:t>
        <a:bodyPr/>
        <a:lstStyle/>
        <a:p>
          <a:pPr algn="just"/>
          <a:r>
            <a:rPr lang="es-MX" sz="1300" dirty="0"/>
            <a:t>Con respecto a su sugerencia de crear un espacio en el Canal Institucional que muestre cómo funcionan las marcas de RTVC, podemos indicarle que, por el momento, no contamos con el presupuesto necesario para desarrollar un programa específico como el que propone. Sin embargo, en RTVC mantenemos una relación directa y abierta con la ciudadanía, ya que somos una entidad de puertas abiertas. Cualquier ciudadano puede acercarse a nuestras instalaciones y conocer de primera mano el funcionamiento de las marcas de RTVC. Además, dentro de nuestra propuesta de relación con las audiencias, ofrecemos el servicio de visitas guiadas a nuestras instalaciones, mediante las cuales los ciudadanos pueden explorar la historia y el presente de los medios públicos. Si desea conocer la entidad y sus marcas lo invitamos a diligenciar el formulario de servicio de visitas guiadas en el siguiente enlace </a:t>
          </a:r>
          <a:r>
            <a:rPr lang="es-MX" sz="1300" dirty="0">
              <a:hlinkClick xmlns:r="http://schemas.openxmlformats.org/officeDocument/2006/relationships" r:id="rId1"/>
            </a:rPr>
            <a:t>https://www.rtvc.gov.co/atencion-al-ciudadano/formulario</a:t>
          </a:r>
          <a:r>
            <a:rPr lang="es-MX" sz="1300" dirty="0"/>
            <a:t> y conocer previamente los requerimientos solicitados por RTVC en el Manual del usuario del servicio de visitas guiadas en el siguiente enlace </a:t>
          </a:r>
          <a:r>
            <a:rPr lang="es-MX" sz="1300" dirty="0">
              <a:hlinkClick xmlns:r="http://schemas.openxmlformats.org/officeDocument/2006/relationships" r:id="rId2"/>
            </a:rPr>
            <a:t>https://www.rtvc.gov.co/atencion-al-ciudadano/listado-de-tramites-y-servicios</a:t>
          </a:r>
          <a:r>
            <a:rPr lang="es-MX" sz="1300" dirty="0"/>
            <a:t>.</a:t>
          </a:r>
        </a:p>
      </dgm:t>
    </dgm:pt>
    <dgm:pt modelId="{CABB24D8-9A4D-4676-94BB-92BC1898F87C}" type="parTrans" cxnId="{27665915-7D6B-423D-924A-D888221EFF2D}">
      <dgm:prSet/>
      <dgm:spPr/>
      <dgm:t>
        <a:bodyPr/>
        <a:lstStyle/>
        <a:p>
          <a:endParaRPr lang="es-CO"/>
        </a:p>
      </dgm:t>
    </dgm:pt>
    <dgm:pt modelId="{994E8D3E-0A0D-43F2-B331-51838E3E9F3F}" type="sibTrans" cxnId="{27665915-7D6B-423D-924A-D888221EFF2D}">
      <dgm:prSet/>
      <dgm:spPr/>
      <dgm:t>
        <a:bodyPr/>
        <a:lstStyle/>
        <a:p>
          <a:endParaRPr lang="es-CO"/>
        </a:p>
      </dgm:t>
    </dgm:pt>
    <dgm:pt modelId="{868F950B-4A1E-4D24-AF07-892442595EDC}" type="pres">
      <dgm:prSet presAssocID="{9D871497-F166-4D09-86C1-62B7E8841210}" presName="Name0" presStyleCnt="0">
        <dgm:presLayoutVars>
          <dgm:dir/>
          <dgm:animLvl val="lvl"/>
          <dgm:resizeHandles val="exact"/>
        </dgm:presLayoutVars>
      </dgm:prSet>
      <dgm:spPr/>
    </dgm:pt>
    <dgm:pt modelId="{AE2886B9-5CD3-4B15-BD2E-8DEA00B54C4E}" type="pres">
      <dgm:prSet presAssocID="{E8B1913D-1BE6-4279-85E2-10ABDE091322}" presName="linNode" presStyleCnt="0"/>
      <dgm:spPr/>
    </dgm:pt>
    <dgm:pt modelId="{E8900CD6-A2EF-4650-B306-B07ABE1939FD}" type="pres">
      <dgm:prSet presAssocID="{E8B1913D-1BE6-4279-85E2-10ABDE091322}" presName="parentText" presStyleLbl="node1" presStyleIdx="0" presStyleCnt="1">
        <dgm:presLayoutVars>
          <dgm:chMax val="1"/>
          <dgm:bulletEnabled val="1"/>
        </dgm:presLayoutVars>
      </dgm:prSet>
      <dgm:spPr/>
    </dgm:pt>
    <dgm:pt modelId="{2C763126-D5EC-4915-B9AF-C413CCE09541}" type="pres">
      <dgm:prSet presAssocID="{E8B1913D-1BE6-4279-85E2-10ABDE091322}" presName="descendantText" presStyleLbl="alignAccFollowNode1" presStyleIdx="0" presStyleCnt="1" custScaleX="103544" custScaleY="120997">
        <dgm:presLayoutVars>
          <dgm:bulletEnabled val="1"/>
        </dgm:presLayoutVars>
      </dgm:prSet>
      <dgm:spPr/>
    </dgm:pt>
  </dgm:ptLst>
  <dgm:cxnLst>
    <dgm:cxn modelId="{2B245B05-8EA1-440F-8B55-289D9A681422}" type="presOf" srcId="{E6F582CF-31DD-499C-A0AD-79494063861E}" destId="{2C763126-D5EC-4915-B9AF-C413CCE09541}" srcOrd="0" destOrd="0" presId="urn:microsoft.com/office/officeart/2005/8/layout/vList5"/>
    <dgm:cxn modelId="{27665915-7D6B-423D-924A-D888221EFF2D}" srcId="{E8B1913D-1BE6-4279-85E2-10ABDE091322}" destId="{ECE3953D-0B0E-4D6E-BFE4-B36A2806889B}" srcOrd="1" destOrd="0" parTransId="{CABB24D8-9A4D-4676-94BB-92BC1898F87C}" sibTransId="{994E8D3E-0A0D-43F2-B331-51838E3E9F3F}"/>
    <dgm:cxn modelId="{CED18821-555E-44D7-A333-7072F289D42D}" type="presOf" srcId="{E8B1913D-1BE6-4279-85E2-10ABDE091322}" destId="{E8900CD6-A2EF-4650-B306-B07ABE1939FD}" srcOrd="0" destOrd="0" presId="urn:microsoft.com/office/officeart/2005/8/layout/vList5"/>
    <dgm:cxn modelId="{F04A6A2D-2A45-4EB1-B30F-A666F151FAAD}" type="presOf" srcId="{9D871497-F166-4D09-86C1-62B7E8841210}" destId="{868F950B-4A1E-4D24-AF07-892442595EDC}" srcOrd="0" destOrd="0" presId="urn:microsoft.com/office/officeart/2005/8/layout/vList5"/>
    <dgm:cxn modelId="{D3623559-6EB2-4909-A5F7-056824561F7F}" type="presOf" srcId="{ECE3953D-0B0E-4D6E-BFE4-B36A2806889B}" destId="{2C763126-D5EC-4915-B9AF-C413CCE09541}" srcOrd="0" destOrd="1" presId="urn:microsoft.com/office/officeart/2005/8/layout/vList5"/>
    <dgm:cxn modelId="{8ED32D8E-C6EC-4ECF-880C-B69A0FA9323C}" srcId="{E8B1913D-1BE6-4279-85E2-10ABDE091322}" destId="{E6F582CF-31DD-499C-A0AD-79494063861E}" srcOrd="0" destOrd="0" parTransId="{3C11FEE7-B6FE-4B31-A2AF-F386A0391E82}" sibTransId="{628E3993-0A07-4AC3-9E00-4AC5987DB155}"/>
    <dgm:cxn modelId="{A08E48EE-BFB5-4F98-9D24-4BF994372944}" srcId="{9D871497-F166-4D09-86C1-62B7E8841210}" destId="{E8B1913D-1BE6-4279-85E2-10ABDE091322}" srcOrd="0" destOrd="0" parTransId="{831D2E15-DC0C-424B-8220-B686FCEDA32F}" sibTransId="{2BF8C04C-92A4-4044-B031-3CE4828E23D5}"/>
    <dgm:cxn modelId="{F7F448B4-76ED-48BE-9A6F-D73B5967C203}" type="presParOf" srcId="{868F950B-4A1E-4D24-AF07-892442595EDC}" destId="{AE2886B9-5CD3-4B15-BD2E-8DEA00B54C4E}" srcOrd="0" destOrd="0" presId="urn:microsoft.com/office/officeart/2005/8/layout/vList5"/>
    <dgm:cxn modelId="{DCE18EB8-EC0D-4BA8-B730-3A4FEFB243B9}" type="presParOf" srcId="{AE2886B9-5CD3-4B15-BD2E-8DEA00B54C4E}" destId="{E8900CD6-A2EF-4650-B306-B07ABE1939FD}" srcOrd="0" destOrd="0" presId="urn:microsoft.com/office/officeart/2005/8/layout/vList5"/>
    <dgm:cxn modelId="{5165B1CE-2919-47D5-97AE-0CC18FEE6055}" type="presParOf" srcId="{AE2886B9-5CD3-4B15-BD2E-8DEA00B54C4E}" destId="{2C763126-D5EC-4915-B9AF-C413CCE0954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8844864-2DE3-4652-A80B-954E8B5E0B88}" type="doc">
      <dgm:prSet loTypeId="urn:microsoft.com/office/officeart/2005/8/layout/vList5" loCatId="list" qsTypeId="urn:microsoft.com/office/officeart/2005/8/quickstyle/simple5" qsCatId="simple" csTypeId="urn:microsoft.com/office/officeart/2005/8/colors/accent2_2" csCatId="accent2" phldr="1"/>
      <dgm:spPr/>
      <dgm:t>
        <a:bodyPr/>
        <a:lstStyle/>
        <a:p>
          <a:endParaRPr lang="es-CO"/>
        </a:p>
      </dgm:t>
    </dgm:pt>
    <dgm:pt modelId="{189693F8-6F67-4CB6-A6F0-E8EBCDFD136A}">
      <dgm:prSet phldrT="[Texto]" custT="1"/>
      <dgm:spPr/>
      <dgm:t>
        <a:bodyPr/>
        <a:lstStyle/>
        <a:p>
          <a:r>
            <a:rPr lang="es-MX" sz="2000" dirty="0"/>
            <a:t>Incluir más temas de paz. </a:t>
          </a:r>
          <a:endParaRPr lang="es-CO" sz="2000" dirty="0"/>
        </a:p>
      </dgm:t>
    </dgm:pt>
    <dgm:pt modelId="{89998E80-B56A-4CC4-BFF4-8E9C567B4FB9}" type="parTrans" cxnId="{E750F8A6-D65E-4D6E-AACA-514548114026}">
      <dgm:prSet/>
      <dgm:spPr/>
      <dgm:t>
        <a:bodyPr/>
        <a:lstStyle/>
        <a:p>
          <a:endParaRPr lang="es-CO"/>
        </a:p>
      </dgm:t>
    </dgm:pt>
    <dgm:pt modelId="{BEE5ACEC-1468-4E8A-8F82-A686662C0DBA}" type="sibTrans" cxnId="{E750F8A6-D65E-4D6E-AACA-514548114026}">
      <dgm:prSet/>
      <dgm:spPr/>
      <dgm:t>
        <a:bodyPr/>
        <a:lstStyle/>
        <a:p>
          <a:endParaRPr lang="es-CO"/>
        </a:p>
      </dgm:t>
    </dgm:pt>
    <dgm:pt modelId="{F0452436-563B-4B43-B746-0BEEAA5EBC40}">
      <dgm:prSet phldrT="[Texto]" custT="1"/>
      <dgm:spPr/>
      <dgm:t>
        <a:bodyPr/>
        <a:lstStyle/>
        <a:p>
          <a:pPr algn="just">
            <a:buClr>
              <a:srgbClr val="000000"/>
            </a:buClr>
            <a:buSzTx/>
            <a:buFont typeface="Arial"/>
            <a:buNone/>
          </a:pPr>
          <a:r>
            <a:rPr lang="es-MX" sz="1500" dirty="0"/>
            <a:t>Respecto a su solicitud, nos permitimos informarle que se ha incluido acciones estratégicas para promover espacios de rendición de cuentas en temas de paz, razón por la cual esta actividad ha sido incluida en el Programa de Transparencia y Ética Pública para su implementación en la vigencia 2025.  Así mismo, en la estrategia de Participación Ciudadana y de Rendición de Cuentas de la presente vigencia, se tiene contemplado acciones articuladas con las emisoras de Paz, ateniendo a los compromisos del Acuerdo </a:t>
          </a:r>
          <a:r>
            <a:rPr lang="es-MX" sz="1500" b="0" i="0" u="none" strike="noStrike" cap="none" dirty="0">
              <a:effectLst/>
              <a:latin typeface="+mn-lt"/>
              <a:ea typeface="+mn-ea"/>
              <a:cs typeface="+mn-cs"/>
              <a:sym typeface="Arial"/>
            </a:rPr>
            <a:t>Final para la Terminación del Conflicto y la Construcción de una Paz Estable y Duradera. </a:t>
          </a:r>
          <a:endParaRPr lang="es-CO" sz="1500" dirty="0"/>
        </a:p>
      </dgm:t>
    </dgm:pt>
    <dgm:pt modelId="{607ABB1B-B0C9-4262-9B13-12D29E28B6FA}" type="parTrans" cxnId="{932EBCC0-ADDC-40E6-857D-D253333F40C3}">
      <dgm:prSet/>
      <dgm:spPr/>
      <dgm:t>
        <a:bodyPr/>
        <a:lstStyle/>
        <a:p>
          <a:endParaRPr lang="es-CO"/>
        </a:p>
      </dgm:t>
    </dgm:pt>
    <dgm:pt modelId="{26F0A0BC-574C-47D2-8EAA-5FD017785BB4}" type="sibTrans" cxnId="{932EBCC0-ADDC-40E6-857D-D253333F40C3}">
      <dgm:prSet/>
      <dgm:spPr/>
      <dgm:t>
        <a:bodyPr/>
        <a:lstStyle/>
        <a:p>
          <a:endParaRPr lang="es-CO"/>
        </a:p>
      </dgm:t>
    </dgm:pt>
    <dgm:pt modelId="{1FDDF0EC-2107-40AA-A8D0-49219CBB3F45}" type="pres">
      <dgm:prSet presAssocID="{28844864-2DE3-4652-A80B-954E8B5E0B88}" presName="Name0" presStyleCnt="0">
        <dgm:presLayoutVars>
          <dgm:dir/>
          <dgm:animLvl val="lvl"/>
          <dgm:resizeHandles val="exact"/>
        </dgm:presLayoutVars>
      </dgm:prSet>
      <dgm:spPr/>
    </dgm:pt>
    <dgm:pt modelId="{7C41C2D9-ED44-4F87-9118-45BC506412B9}" type="pres">
      <dgm:prSet presAssocID="{189693F8-6F67-4CB6-A6F0-E8EBCDFD136A}" presName="linNode" presStyleCnt="0"/>
      <dgm:spPr/>
    </dgm:pt>
    <dgm:pt modelId="{14813472-22C9-4E34-A327-D07DC18A29BC}" type="pres">
      <dgm:prSet presAssocID="{189693F8-6F67-4CB6-A6F0-E8EBCDFD136A}" presName="parentText" presStyleLbl="node1" presStyleIdx="0" presStyleCnt="1" custScaleX="62172">
        <dgm:presLayoutVars>
          <dgm:chMax val="1"/>
          <dgm:bulletEnabled val="1"/>
        </dgm:presLayoutVars>
      </dgm:prSet>
      <dgm:spPr/>
    </dgm:pt>
    <dgm:pt modelId="{80A8FC60-6226-48D0-B2BD-8DD10D088B16}" type="pres">
      <dgm:prSet presAssocID="{189693F8-6F67-4CB6-A6F0-E8EBCDFD136A}" presName="descendantText" presStyleLbl="alignAccFollowNode1" presStyleIdx="0" presStyleCnt="1" custScaleX="117926" custScaleY="111620">
        <dgm:presLayoutVars>
          <dgm:bulletEnabled val="1"/>
        </dgm:presLayoutVars>
      </dgm:prSet>
      <dgm:spPr/>
    </dgm:pt>
  </dgm:ptLst>
  <dgm:cxnLst>
    <dgm:cxn modelId="{F7902322-218C-42E3-8D70-5AA0B53FB3B9}" type="presOf" srcId="{189693F8-6F67-4CB6-A6F0-E8EBCDFD136A}" destId="{14813472-22C9-4E34-A327-D07DC18A29BC}" srcOrd="0" destOrd="0" presId="urn:microsoft.com/office/officeart/2005/8/layout/vList5"/>
    <dgm:cxn modelId="{84556099-4B20-4E4A-9EBA-711F2BAD0A4A}" type="presOf" srcId="{28844864-2DE3-4652-A80B-954E8B5E0B88}" destId="{1FDDF0EC-2107-40AA-A8D0-49219CBB3F45}" srcOrd="0" destOrd="0" presId="urn:microsoft.com/office/officeart/2005/8/layout/vList5"/>
    <dgm:cxn modelId="{E750F8A6-D65E-4D6E-AACA-514548114026}" srcId="{28844864-2DE3-4652-A80B-954E8B5E0B88}" destId="{189693F8-6F67-4CB6-A6F0-E8EBCDFD136A}" srcOrd="0" destOrd="0" parTransId="{89998E80-B56A-4CC4-BFF4-8E9C567B4FB9}" sibTransId="{BEE5ACEC-1468-4E8A-8F82-A686662C0DBA}"/>
    <dgm:cxn modelId="{932EBCC0-ADDC-40E6-857D-D253333F40C3}" srcId="{189693F8-6F67-4CB6-A6F0-E8EBCDFD136A}" destId="{F0452436-563B-4B43-B746-0BEEAA5EBC40}" srcOrd="0" destOrd="0" parTransId="{607ABB1B-B0C9-4262-9B13-12D29E28B6FA}" sibTransId="{26F0A0BC-574C-47D2-8EAA-5FD017785BB4}"/>
    <dgm:cxn modelId="{7B2083D2-E11C-4A19-B5D2-8188BE9FB07E}" type="presOf" srcId="{F0452436-563B-4B43-B746-0BEEAA5EBC40}" destId="{80A8FC60-6226-48D0-B2BD-8DD10D088B16}" srcOrd="0" destOrd="0" presId="urn:microsoft.com/office/officeart/2005/8/layout/vList5"/>
    <dgm:cxn modelId="{EFAD970A-30E7-497A-B811-874554E3A103}" type="presParOf" srcId="{1FDDF0EC-2107-40AA-A8D0-49219CBB3F45}" destId="{7C41C2D9-ED44-4F87-9118-45BC506412B9}" srcOrd="0" destOrd="0" presId="urn:microsoft.com/office/officeart/2005/8/layout/vList5"/>
    <dgm:cxn modelId="{7CDEDDF8-6601-4875-A62B-43F589B083A5}" type="presParOf" srcId="{7C41C2D9-ED44-4F87-9118-45BC506412B9}" destId="{14813472-22C9-4E34-A327-D07DC18A29BC}" srcOrd="0" destOrd="0" presId="urn:microsoft.com/office/officeart/2005/8/layout/vList5"/>
    <dgm:cxn modelId="{7F83007A-2F95-4B31-BF73-A08DC151E30A}" type="presParOf" srcId="{7C41C2D9-ED44-4F87-9118-45BC506412B9}" destId="{80A8FC60-6226-48D0-B2BD-8DD10D088B1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3A62AAE-978B-4943-A6F2-0E5727C61263}" type="doc">
      <dgm:prSet loTypeId="urn:microsoft.com/office/officeart/2005/8/layout/vList5" loCatId="list" qsTypeId="urn:microsoft.com/office/officeart/2005/8/quickstyle/simple5" qsCatId="simple" csTypeId="urn:microsoft.com/office/officeart/2005/8/colors/accent3_2" csCatId="accent3" phldr="1"/>
      <dgm:spPr/>
      <dgm:t>
        <a:bodyPr/>
        <a:lstStyle/>
        <a:p>
          <a:endParaRPr lang="es-CO"/>
        </a:p>
      </dgm:t>
    </dgm:pt>
    <dgm:pt modelId="{792B4BF1-6A55-4DB8-B334-84E280E8561F}">
      <dgm:prSet phldrT="[Texto]"/>
      <dgm:spPr/>
      <dgm:t>
        <a:bodyPr/>
        <a:lstStyle/>
        <a:p>
          <a:r>
            <a:rPr lang="es-MX" dirty="0">
              <a:solidFill>
                <a:schemeClr val="tx1"/>
              </a:solidFill>
            </a:rPr>
            <a:t>Crear un espacio por televisión en Canal Institucional que explique cómo realizar ciertos trámites públicos útiles para la ciudadanía. Este espacio serviría para para el plan de acción y servicio al ciudadano y para el plan de acción racionalización y simplificación de trámites</a:t>
          </a:r>
          <a:endParaRPr lang="es-CO" dirty="0">
            <a:solidFill>
              <a:schemeClr val="tx1"/>
            </a:solidFill>
          </a:endParaRPr>
        </a:p>
      </dgm:t>
    </dgm:pt>
    <dgm:pt modelId="{E1860F57-4642-48A7-A70A-43BE8F9B307D}" type="parTrans" cxnId="{31651368-A220-4BFA-B5EA-C58F29DA0C06}">
      <dgm:prSet/>
      <dgm:spPr/>
      <dgm:t>
        <a:bodyPr/>
        <a:lstStyle/>
        <a:p>
          <a:endParaRPr lang="es-CO"/>
        </a:p>
      </dgm:t>
    </dgm:pt>
    <dgm:pt modelId="{6FE50C4F-0D87-421F-950F-B6264B282FA2}" type="sibTrans" cxnId="{31651368-A220-4BFA-B5EA-C58F29DA0C06}">
      <dgm:prSet/>
      <dgm:spPr/>
      <dgm:t>
        <a:bodyPr/>
        <a:lstStyle/>
        <a:p>
          <a:endParaRPr lang="es-CO"/>
        </a:p>
      </dgm:t>
    </dgm:pt>
    <dgm:pt modelId="{76464B12-AFCA-4AA7-A6F1-990AA45DDACA}">
      <dgm:prSet phldrT="[Texto]"/>
      <dgm:spPr/>
      <dgm:t>
        <a:bodyPr/>
        <a:lstStyle/>
        <a:p>
          <a:pPr algn="just"/>
          <a:r>
            <a:rPr lang="es-MX" dirty="0"/>
            <a:t>En el Canal Institucional, nuestra razón de ser es precisamente acercar a los ciudadanos a las instituciones del Estado, promoviendo una mayor comprensión y accesibilidad a sus servicios y la información de sus acciones en beneficio de todos los colombianos. Para hacer realidad un proyecto de esta envergadura sería indispensable contar con el concurso y la disposición de las entidades de las tres ramas del poder público (Ejecutivo, Legislativo y Judicial), así como de los órganos de control. Además, la realización de un programa de este tipo requiere un proceso de planificación detallado, recursos técnicos adecuados y personal calificado para conducir a cabo con éxito. Por ello, aunque en la actualidad no contamos con el presupuesto y los recursos técnicos y humanos necesarios para desarrollar esta iniciativa, valoramos profundamente su propuesta y la tendremos en cuenta para futuras vigencias, pues nuestro compromiso es seguir generando contenido útil y relevante para la ciudadanía.</a:t>
          </a:r>
          <a:endParaRPr lang="es-CO" dirty="0"/>
        </a:p>
      </dgm:t>
    </dgm:pt>
    <dgm:pt modelId="{E1BB74AB-9662-4CAD-A61E-24595B6F4761}" type="parTrans" cxnId="{529440B0-C75D-4FD6-953A-9FDBAB40E40B}">
      <dgm:prSet/>
      <dgm:spPr/>
      <dgm:t>
        <a:bodyPr/>
        <a:lstStyle/>
        <a:p>
          <a:endParaRPr lang="es-CO"/>
        </a:p>
      </dgm:t>
    </dgm:pt>
    <dgm:pt modelId="{6FF2AD5A-CE44-4324-816C-1BA6E7009E3B}" type="sibTrans" cxnId="{529440B0-C75D-4FD6-953A-9FDBAB40E40B}">
      <dgm:prSet/>
      <dgm:spPr/>
      <dgm:t>
        <a:bodyPr/>
        <a:lstStyle/>
        <a:p>
          <a:endParaRPr lang="es-CO"/>
        </a:p>
      </dgm:t>
    </dgm:pt>
    <dgm:pt modelId="{EB153E84-FC6A-40F2-8688-7B26046C4CB1}" type="pres">
      <dgm:prSet presAssocID="{23A62AAE-978B-4943-A6F2-0E5727C61263}" presName="Name0" presStyleCnt="0">
        <dgm:presLayoutVars>
          <dgm:dir/>
          <dgm:animLvl val="lvl"/>
          <dgm:resizeHandles val="exact"/>
        </dgm:presLayoutVars>
      </dgm:prSet>
      <dgm:spPr/>
    </dgm:pt>
    <dgm:pt modelId="{A560E839-551C-4015-87AA-634D117E1F46}" type="pres">
      <dgm:prSet presAssocID="{792B4BF1-6A55-4DB8-B334-84E280E8561F}" presName="linNode" presStyleCnt="0"/>
      <dgm:spPr/>
    </dgm:pt>
    <dgm:pt modelId="{50130F85-4C94-440F-AA55-8A6A2AC276E4}" type="pres">
      <dgm:prSet presAssocID="{792B4BF1-6A55-4DB8-B334-84E280E8561F}" presName="parentText" presStyleLbl="node1" presStyleIdx="0" presStyleCnt="1">
        <dgm:presLayoutVars>
          <dgm:chMax val="1"/>
          <dgm:bulletEnabled val="1"/>
        </dgm:presLayoutVars>
      </dgm:prSet>
      <dgm:spPr/>
    </dgm:pt>
    <dgm:pt modelId="{B9F441E3-CF2B-4846-AE9D-FFD36BCCF5DA}" type="pres">
      <dgm:prSet presAssocID="{792B4BF1-6A55-4DB8-B334-84E280E8561F}" presName="descendantText" presStyleLbl="alignAccFollowNode1" presStyleIdx="0" presStyleCnt="1">
        <dgm:presLayoutVars>
          <dgm:bulletEnabled val="1"/>
        </dgm:presLayoutVars>
      </dgm:prSet>
      <dgm:spPr/>
    </dgm:pt>
  </dgm:ptLst>
  <dgm:cxnLst>
    <dgm:cxn modelId="{E046AC04-E1C7-4B53-93E7-50B92C1F27C9}" type="presOf" srcId="{76464B12-AFCA-4AA7-A6F1-990AA45DDACA}" destId="{B9F441E3-CF2B-4846-AE9D-FFD36BCCF5DA}" srcOrd="0" destOrd="0" presId="urn:microsoft.com/office/officeart/2005/8/layout/vList5"/>
    <dgm:cxn modelId="{31651368-A220-4BFA-B5EA-C58F29DA0C06}" srcId="{23A62AAE-978B-4943-A6F2-0E5727C61263}" destId="{792B4BF1-6A55-4DB8-B334-84E280E8561F}" srcOrd="0" destOrd="0" parTransId="{E1860F57-4642-48A7-A70A-43BE8F9B307D}" sibTransId="{6FE50C4F-0D87-421F-950F-B6264B282FA2}"/>
    <dgm:cxn modelId="{529440B0-C75D-4FD6-953A-9FDBAB40E40B}" srcId="{792B4BF1-6A55-4DB8-B334-84E280E8561F}" destId="{76464B12-AFCA-4AA7-A6F1-990AA45DDACA}" srcOrd="0" destOrd="0" parTransId="{E1BB74AB-9662-4CAD-A61E-24595B6F4761}" sibTransId="{6FF2AD5A-CE44-4324-816C-1BA6E7009E3B}"/>
    <dgm:cxn modelId="{A00FC3C4-E82D-4BB8-8FC3-D137A638E797}" type="presOf" srcId="{23A62AAE-978B-4943-A6F2-0E5727C61263}" destId="{EB153E84-FC6A-40F2-8688-7B26046C4CB1}" srcOrd="0" destOrd="0" presId="urn:microsoft.com/office/officeart/2005/8/layout/vList5"/>
    <dgm:cxn modelId="{A7975AF9-AEDE-418D-A62E-E0BEEA9729A4}" type="presOf" srcId="{792B4BF1-6A55-4DB8-B334-84E280E8561F}" destId="{50130F85-4C94-440F-AA55-8A6A2AC276E4}" srcOrd="0" destOrd="0" presId="urn:microsoft.com/office/officeart/2005/8/layout/vList5"/>
    <dgm:cxn modelId="{1D749E88-5700-4B2A-944D-45496D27CDAB}" type="presParOf" srcId="{EB153E84-FC6A-40F2-8688-7B26046C4CB1}" destId="{A560E839-551C-4015-87AA-634D117E1F46}" srcOrd="0" destOrd="0" presId="urn:microsoft.com/office/officeart/2005/8/layout/vList5"/>
    <dgm:cxn modelId="{54FB676F-5A24-4551-98BA-B9AD7F3EA271}" type="presParOf" srcId="{A560E839-551C-4015-87AA-634D117E1F46}" destId="{50130F85-4C94-440F-AA55-8A6A2AC276E4}" srcOrd="0" destOrd="0" presId="urn:microsoft.com/office/officeart/2005/8/layout/vList5"/>
    <dgm:cxn modelId="{A2571C6C-67C9-4058-8F12-46751936E2C3}" type="presParOf" srcId="{A560E839-551C-4015-87AA-634D117E1F46}" destId="{B9F441E3-CF2B-4846-AE9D-FFD36BCCF5D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3C11A75-AE11-4883-9C60-EF8D99C78ABA}" type="doc">
      <dgm:prSet loTypeId="urn:microsoft.com/office/officeart/2005/8/layout/vList5" loCatId="list" qsTypeId="urn:microsoft.com/office/officeart/2005/8/quickstyle/simple5" qsCatId="simple" csTypeId="urn:microsoft.com/office/officeart/2005/8/colors/accent4_2" csCatId="accent4" phldr="1"/>
      <dgm:spPr/>
      <dgm:t>
        <a:bodyPr/>
        <a:lstStyle/>
        <a:p>
          <a:endParaRPr lang="es-CO"/>
        </a:p>
      </dgm:t>
    </dgm:pt>
    <dgm:pt modelId="{5D414AD0-088E-4C39-A74C-F702C9A2001A}">
      <dgm:prSet phldrT="[Texto]" custT="1"/>
      <dgm:spPr/>
      <dgm:t>
        <a:bodyPr/>
        <a:lstStyle/>
        <a:p>
          <a:r>
            <a:rPr lang="es-MX" sz="1800" dirty="0">
              <a:solidFill>
                <a:schemeClr val="tx1"/>
              </a:solidFill>
            </a:rPr>
            <a:t>Las actividades están interesante podría incluirse temas de capacitación sobre relación con el ciudadano.</a:t>
          </a:r>
          <a:endParaRPr lang="es-CO" sz="1800" dirty="0">
            <a:solidFill>
              <a:schemeClr val="tx1"/>
            </a:solidFill>
          </a:endParaRPr>
        </a:p>
      </dgm:t>
    </dgm:pt>
    <dgm:pt modelId="{A199D97F-BE8A-4853-B401-8B97FA93A0AD}" type="parTrans" cxnId="{46069435-FABA-45E4-9D6F-10DC1E636CEC}">
      <dgm:prSet/>
      <dgm:spPr/>
      <dgm:t>
        <a:bodyPr/>
        <a:lstStyle/>
        <a:p>
          <a:endParaRPr lang="es-CO"/>
        </a:p>
      </dgm:t>
    </dgm:pt>
    <dgm:pt modelId="{FC193D23-6D07-4D5C-A37E-1E1C73483229}" type="sibTrans" cxnId="{46069435-FABA-45E4-9D6F-10DC1E636CEC}">
      <dgm:prSet/>
      <dgm:spPr/>
      <dgm:t>
        <a:bodyPr/>
        <a:lstStyle/>
        <a:p>
          <a:endParaRPr lang="es-CO"/>
        </a:p>
      </dgm:t>
    </dgm:pt>
    <dgm:pt modelId="{739E1B0D-BB4D-4A58-934F-48E7C0FBFCA4}">
      <dgm:prSet phldrT="[Texto]" custT="1"/>
      <dgm:spPr/>
      <dgm:t>
        <a:bodyPr/>
        <a:lstStyle/>
        <a:p>
          <a:pPr algn="just"/>
          <a:r>
            <a:rPr lang="es-MX" sz="1400" dirty="0"/>
            <a:t>Le informamos que los temas de capacitación sobre relación con el Ciudadano, se encuentran incluidos en el Plan de Capacitaciones 2025, el cual se ejecutará desde la Coordinación de Gestión del Talento Humano.</a:t>
          </a:r>
          <a:endParaRPr lang="es-CO" sz="1400" dirty="0"/>
        </a:p>
      </dgm:t>
    </dgm:pt>
    <dgm:pt modelId="{6BD15925-754D-4453-AB08-4E911750D984}" type="parTrans" cxnId="{26CADEEB-EB3B-47D5-B3AC-8F1E4D29A509}">
      <dgm:prSet/>
      <dgm:spPr/>
      <dgm:t>
        <a:bodyPr/>
        <a:lstStyle/>
        <a:p>
          <a:endParaRPr lang="es-CO"/>
        </a:p>
      </dgm:t>
    </dgm:pt>
    <dgm:pt modelId="{8D4B5D71-48DD-4884-A9D8-20786F74B9C0}" type="sibTrans" cxnId="{26CADEEB-EB3B-47D5-B3AC-8F1E4D29A509}">
      <dgm:prSet/>
      <dgm:spPr/>
      <dgm:t>
        <a:bodyPr/>
        <a:lstStyle/>
        <a:p>
          <a:endParaRPr lang="es-CO"/>
        </a:p>
      </dgm:t>
    </dgm:pt>
    <dgm:pt modelId="{D7438946-B5E6-45C4-81BF-92EC0E524D91}" type="pres">
      <dgm:prSet presAssocID="{13C11A75-AE11-4883-9C60-EF8D99C78ABA}" presName="Name0" presStyleCnt="0">
        <dgm:presLayoutVars>
          <dgm:dir/>
          <dgm:animLvl val="lvl"/>
          <dgm:resizeHandles val="exact"/>
        </dgm:presLayoutVars>
      </dgm:prSet>
      <dgm:spPr/>
    </dgm:pt>
    <dgm:pt modelId="{88056EFB-50C9-435F-BECA-54727ECE8966}" type="pres">
      <dgm:prSet presAssocID="{5D414AD0-088E-4C39-A74C-F702C9A2001A}" presName="linNode" presStyleCnt="0"/>
      <dgm:spPr/>
    </dgm:pt>
    <dgm:pt modelId="{E985FBA8-707B-420A-B747-896EA15982AB}" type="pres">
      <dgm:prSet presAssocID="{5D414AD0-088E-4C39-A74C-F702C9A2001A}" presName="parentText" presStyleLbl="node1" presStyleIdx="0" presStyleCnt="1" custLinFactNeighborY="-1065">
        <dgm:presLayoutVars>
          <dgm:chMax val="1"/>
          <dgm:bulletEnabled val="1"/>
        </dgm:presLayoutVars>
      </dgm:prSet>
      <dgm:spPr/>
    </dgm:pt>
    <dgm:pt modelId="{1741A070-FAF8-42E9-B02E-6422064DA8BF}" type="pres">
      <dgm:prSet presAssocID="{5D414AD0-088E-4C39-A74C-F702C9A2001A}" presName="descendantText" presStyleLbl="alignAccFollowNode1" presStyleIdx="0" presStyleCnt="1">
        <dgm:presLayoutVars>
          <dgm:bulletEnabled val="1"/>
        </dgm:presLayoutVars>
      </dgm:prSet>
      <dgm:spPr/>
    </dgm:pt>
  </dgm:ptLst>
  <dgm:cxnLst>
    <dgm:cxn modelId="{46069435-FABA-45E4-9D6F-10DC1E636CEC}" srcId="{13C11A75-AE11-4883-9C60-EF8D99C78ABA}" destId="{5D414AD0-088E-4C39-A74C-F702C9A2001A}" srcOrd="0" destOrd="0" parTransId="{A199D97F-BE8A-4853-B401-8B97FA93A0AD}" sibTransId="{FC193D23-6D07-4D5C-A37E-1E1C73483229}"/>
    <dgm:cxn modelId="{67E4814F-850C-40AC-89DD-B514DC7587F8}" type="presOf" srcId="{13C11A75-AE11-4883-9C60-EF8D99C78ABA}" destId="{D7438946-B5E6-45C4-81BF-92EC0E524D91}" srcOrd="0" destOrd="0" presId="urn:microsoft.com/office/officeart/2005/8/layout/vList5"/>
    <dgm:cxn modelId="{3FD6F7E4-018E-414C-8A30-8AFCC90EF9B3}" type="presOf" srcId="{739E1B0D-BB4D-4A58-934F-48E7C0FBFCA4}" destId="{1741A070-FAF8-42E9-B02E-6422064DA8BF}" srcOrd="0" destOrd="0" presId="urn:microsoft.com/office/officeart/2005/8/layout/vList5"/>
    <dgm:cxn modelId="{26CADEEB-EB3B-47D5-B3AC-8F1E4D29A509}" srcId="{5D414AD0-088E-4C39-A74C-F702C9A2001A}" destId="{739E1B0D-BB4D-4A58-934F-48E7C0FBFCA4}" srcOrd="0" destOrd="0" parTransId="{6BD15925-754D-4453-AB08-4E911750D984}" sibTransId="{8D4B5D71-48DD-4884-A9D8-20786F74B9C0}"/>
    <dgm:cxn modelId="{9BF7B5F9-4078-40E1-AD1C-8BC7ADAF8401}" type="presOf" srcId="{5D414AD0-088E-4C39-A74C-F702C9A2001A}" destId="{E985FBA8-707B-420A-B747-896EA15982AB}" srcOrd="0" destOrd="0" presId="urn:microsoft.com/office/officeart/2005/8/layout/vList5"/>
    <dgm:cxn modelId="{24ED383D-06E2-47FD-8DEB-EC66A222EF5B}" type="presParOf" srcId="{D7438946-B5E6-45C4-81BF-92EC0E524D91}" destId="{88056EFB-50C9-435F-BECA-54727ECE8966}" srcOrd="0" destOrd="0" presId="urn:microsoft.com/office/officeart/2005/8/layout/vList5"/>
    <dgm:cxn modelId="{4587CA28-8A00-4D5F-827C-DB1D5F8C415C}" type="presParOf" srcId="{88056EFB-50C9-435F-BECA-54727ECE8966}" destId="{E985FBA8-707B-420A-B747-896EA15982AB}" srcOrd="0" destOrd="0" presId="urn:microsoft.com/office/officeart/2005/8/layout/vList5"/>
    <dgm:cxn modelId="{079BB514-1AE9-4916-84BD-90BB5529DD6C}" type="presParOf" srcId="{88056EFB-50C9-435F-BECA-54727ECE8966}" destId="{1741A070-FAF8-42E9-B02E-6422064DA8B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5267CE-8FB7-4210-A148-E5B0F63AA61D}">
      <dsp:nvSpPr>
        <dsp:cNvPr id="0" name=""/>
        <dsp:cNvSpPr/>
      </dsp:nvSpPr>
      <dsp:spPr>
        <a:xfrm rot="5400000">
          <a:off x="5236973" y="-2076105"/>
          <a:ext cx="991708" cy="5395602"/>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lr>
              <a:srgbClr val="000000"/>
            </a:buClr>
            <a:buSzTx/>
            <a:buFont typeface="Arial"/>
            <a:buNone/>
          </a:pPr>
          <a:r>
            <a:rPr lang="es-MX" sz="1100" kern="1200" dirty="0"/>
            <a:t>Informamos que se ha incluido acciones estratégicas para movilizar y promover espacios de rendición de cuentas en temas de paz, razón por la cual ha sido incluida en el Programa de Transparencia y Ética Pública para su implementación en la vigencia 2025. </a:t>
          </a:r>
          <a:endParaRPr lang="es-CO" sz="1100" kern="1200" dirty="0"/>
        </a:p>
      </dsp:txBody>
      <dsp:txXfrm rot="-5400000">
        <a:off x="3035027" y="174252"/>
        <a:ext cx="5347191" cy="894886"/>
      </dsp:txXfrm>
    </dsp:sp>
    <dsp:sp modelId="{0B61342B-4CF5-4512-A000-4222AAAD954E}">
      <dsp:nvSpPr>
        <dsp:cNvPr id="0" name=""/>
        <dsp:cNvSpPr/>
      </dsp:nvSpPr>
      <dsp:spPr>
        <a:xfrm>
          <a:off x="0" y="1878"/>
          <a:ext cx="3035026" cy="1239635"/>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s-MX" sz="2000" kern="1200" dirty="0"/>
            <a:t>Incluir más espacios de rendición de cuentas. </a:t>
          </a:r>
          <a:endParaRPr lang="es-CO" sz="2000" kern="1200" dirty="0"/>
        </a:p>
      </dsp:txBody>
      <dsp:txXfrm>
        <a:off x="60514" y="62392"/>
        <a:ext cx="2913998" cy="1118607"/>
      </dsp:txXfrm>
    </dsp:sp>
    <dsp:sp modelId="{C4F1CE9E-760D-4EA6-9692-AB326076FD39}">
      <dsp:nvSpPr>
        <dsp:cNvPr id="0" name=""/>
        <dsp:cNvSpPr/>
      </dsp:nvSpPr>
      <dsp:spPr>
        <a:xfrm rot="5400000">
          <a:off x="5236973" y="-774488"/>
          <a:ext cx="991708" cy="5395602"/>
        </a:xfrm>
        <a:prstGeom prst="round2Same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lr>
              <a:srgbClr val="000000"/>
            </a:buClr>
            <a:buSzTx/>
            <a:buFont typeface="Arial"/>
            <a:buNone/>
          </a:pPr>
          <a:r>
            <a:rPr lang="es-MX" sz="1100" kern="1200" dirty="0"/>
            <a:t>Informamos que se espera implementar un sistema de citas, con el fin de facilitar las gestiones que se consideren. Así mismo, en caso de referirse en la agilidad para el ingreso a las instalaciones cuando se encuentra convocado a alguna actividad por parte de la entidad, será elevada su solicitud al equipo de Gestión Administrativa. </a:t>
          </a:r>
          <a:endParaRPr lang="es-CO" sz="1100" kern="1200" dirty="0"/>
        </a:p>
      </dsp:txBody>
      <dsp:txXfrm rot="-5400000">
        <a:off x="3035027" y="1475869"/>
        <a:ext cx="5347191" cy="894886"/>
      </dsp:txXfrm>
    </dsp:sp>
    <dsp:sp modelId="{92372A9C-38DF-46BD-8067-97DB4C1BCD9C}">
      <dsp:nvSpPr>
        <dsp:cNvPr id="0" name=""/>
        <dsp:cNvSpPr/>
      </dsp:nvSpPr>
      <dsp:spPr>
        <a:xfrm>
          <a:off x="0" y="1303495"/>
          <a:ext cx="3035026" cy="1239635"/>
        </a:xfrm>
        <a:prstGeom prst="round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s-MX" sz="2000" b="0" kern="1200" dirty="0"/>
            <a:t>Que </a:t>
          </a:r>
          <a:r>
            <a:rPr lang="es-MX" sz="2000" kern="1200" dirty="0"/>
            <a:t>el acceso a las instalaciones sea más fácil.</a:t>
          </a:r>
          <a:endParaRPr lang="es-CO" sz="2000" kern="1200" dirty="0"/>
        </a:p>
      </dsp:txBody>
      <dsp:txXfrm>
        <a:off x="60514" y="1364009"/>
        <a:ext cx="2913998" cy="1118607"/>
      </dsp:txXfrm>
    </dsp:sp>
    <dsp:sp modelId="{67FD7666-9EDA-4D8B-8246-25CC85565C62}">
      <dsp:nvSpPr>
        <dsp:cNvPr id="0" name=""/>
        <dsp:cNvSpPr/>
      </dsp:nvSpPr>
      <dsp:spPr>
        <a:xfrm rot="5400000">
          <a:off x="5236973" y="527128"/>
          <a:ext cx="991708" cy="5395602"/>
        </a:xfrm>
        <a:prstGeom prst="round2Same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lr>
              <a:srgbClr val="000000"/>
            </a:buClr>
            <a:buSzTx/>
            <a:buFont typeface="Arial"/>
            <a:buNone/>
          </a:pPr>
          <a:r>
            <a:rPr lang="es-MX" sz="1100" kern="1200" dirty="0"/>
            <a:t>Teniendo en cuenta que no contamos con los datos de contacto para solicitar un alcance a su comentario “programa”, no es posible brindarle una respuesta de fondo. Lo invitamos a continuar participando de las diferentes actividades de la entidad. En caso de considerar incluir un alcance a su comentario, favor remitirlo a través de correo electrónico </a:t>
          </a:r>
          <a:r>
            <a:rPr lang="es-MX" sz="1100" kern="1200" dirty="0">
              <a:hlinkClick xmlns:r="http://schemas.openxmlformats.org/officeDocument/2006/relationships" r:id="rId1"/>
            </a:rPr>
            <a:t>correspondencia@rtvc.gov.co</a:t>
          </a:r>
          <a:r>
            <a:rPr lang="es-MX" sz="1100" kern="1200" dirty="0"/>
            <a:t> </a:t>
          </a:r>
          <a:endParaRPr lang="es-CO" sz="1100" kern="1200" dirty="0"/>
        </a:p>
      </dsp:txBody>
      <dsp:txXfrm rot="-5400000">
        <a:off x="3035027" y="2777486"/>
        <a:ext cx="5347191" cy="894886"/>
      </dsp:txXfrm>
    </dsp:sp>
    <dsp:sp modelId="{638EB501-08C4-4923-A4FC-5B4BFCBC43F3}">
      <dsp:nvSpPr>
        <dsp:cNvPr id="0" name=""/>
        <dsp:cNvSpPr/>
      </dsp:nvSpPr>
      <dsp:spPr>
        <a:xfrm>
          <a:off x="0" y="2605112"/>
          <a:ext cx="3035026" cy="1239635"/>
        </a:xfrm>
        <a:prstGeom prst="round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s-MX" sz="2000" kern="1200" dirty="0"/>
            <a:t>Programa</a:t>
          </a:r>
          <a:r>
            <a:rPr lang="es-MX" sz="4300" kern="1200" dirty="0"/>
            <a:t> </a:t>
          </a:r>
          <a:endParaRPr lang="es-CO" sz="4300" kern="1200" dirty="0"/>
        </a:p>
      </dsp:txBody>
      <dsp:txXfrm>
        <a:off x="60514" y="2665626"/>
        <a:ext cx="2913998" cy="11186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02B425-3E66-4937-8944-8DAF211B7CE9}">
      <dsp:nvSpPr>
        <dsp:cNvPr id="0" name=""/>
        <dsp:cNvSpPr/>
      </dsp:nvSpPr>
      <dsp:spPr>
        <a:xfrm rot="5400000">
          <a:off x="4705778" y="-2262467"/>
          <a:ext cx="1347503" cy="6123197"/>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s-CO" sz="1400" kern="1200" dirty="0"/>
            <a:t>En la estrategia de Relacionamiento con la Ciudadanía y del Plan de acción de la estrategia de Transparencia y acceso a la Información, hemos promovido los canales de denuncias de posibles actos de corrupción evidenciados en la entidad, el cual podrá realizarse a través del correo </a:t>
          </a:r>
          <a:r>
            <a:rPr lang="es-CO" sz="1400" kern="1200" dirty="0">
              <a:hlinkClick xmlns:r="http://schemas.openxmlformats.org/officeDocument/2006/relationships" r:id="rId1"/>
            </a:rPr>
            <a:t>soytransparente@rtvc.gov.co</a:t>
          </a:r>
          <a:r>
            <a:rPr lang="es-CO" sz="1400" kern="1200" dirty="0"/>
            <a:t>.</a:t>
          </a:r>
        </a:p>
      </dsp:txBody>
      <dsp:txXfrm rot="-5400000">
        <a:off x="2317931" y="191160"/>
        <a:ext cx="6057417" cy="1215943"/>
      </dsp:txXfrm>
    </dsp:sp>
    <dsp:sp modelId="{CE24FBFF-BC46-4223-8DB7-E5D421D54000}">
      <dsp:nvSpPr>
        <dsp:cNvPr id="0" name=""/>
        <dsp:cNvSpPr/>
      </dsp:nvSpPr>
      <dsp:spPr>
        <a:xfrm>
          <a:off x="516" y="1308"/>
          <a:ext cx="2317414" cy="1595646"/>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s-MX" sz="2000" kern="1200" dirty="0">
              <a:solidFill>
                <a:schemeClr val="bg1"/>
              </a:solidFill>
            </a:rPr>
            <a:t>Evitar la corrupción </a:t>
          </a:r>
          <a:endParaRPr lang="es-CO" sz="2000" kern="1200" dirty="0">
            <a:solidFill>
              <a:schemeClr val="bg1"/>
            </a:solidFill>
          </a:endParaRPr>
        </a:p>
      </dsp:txBody>
      <dsp:txXfrm>
        <a:off x="78409" y="79201"/>
        <a:ext cx="2161628" cy="1439860"/>
      </dsp:txXfrm>
    </dsp:sp>
    <dsp:sp modelId="{9AC95D71-1CFD-4038-9113-A1C2347DD645}">
      <dsp:nvSpPr>
        <dsp:cNvPr id="0" name=""/>
        <dsp:cNvSpPr/>
      </dsp:nvSpPr>
      <dsp:spPr>
        <a:xfrm rot="5400000">
          <a:off x="4506829" y="-420220"/>
          <a:ext cx="1765108" cy="6101476"/>
        </a:xfrm>
        <a:prstGeom prst="round2Same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577850">
            <a:lnSpc>
              <a:spcPct val="90000"/>
            </a:lnSpc>
            <a:spcBef>
              <a:spcPct val="0"/>
            </a:spcBef>
            <a:spcAft>
              <a:spcPct val="15000"/>
            </a:spcAft>
            <a:buClr>
              <a:srgbClr val="000000"/>
            </a:buClr>
            <a:buSzTx/>
            <a:buFont typeface="Arial"/>
            <a:buNone/>
          </a:pPr>
          <a:r>
            <a:rPr lang="es-MX" sz="1300" kern="1200" dirty="0"/>
            <a:t>Teniendo en cuenta que no contamos con los datos de contacto para solicitar un alcance a su comentario “buenos proyectos”, no es posible brindarle una respuesta de fondo. Igualmente, y si es una afirmación por parte suya, agradecemos su comentario. Lo invitamos a continuar participando de las diferentes actividades convocadas por la entidad. En caso de considerar incluir un alcance a su comentario, favor remitirlo a través de correo electrónico </a:t>
          </a:r>
          <a:r>
            <a:rPr lang="es-MX" sz="1300" kern="1200" dirty="0">
              <a:hlinkClick xmlns:r="http://schemas.openxmlformats.org/officeDocument/2006/relationships" r:id="rId2"/>
            </a:rPr>
            <a:t>correspondencia@rtvc.gov.co</a:t>
          </a:r>
          <a:r>
            <a:rPr lang="es-MX" sz="1300" kern="1200" dirty="0"/>
            <a:t> </a:t>
          </a:r>
          <a:endParaRPr lang="es-CO" sz="1300" kern="1200" dirty="0"/>
        </a:p>
      </dsp:txBody>
      <dsp:txXfrm rot="-5400000">
        <a:off x="2338646" y="1834128"/>
        <a:ext cx="6015311" cy="1592778"/>
      </dsp:txXfrm>
    </dsp:sp>
    <dsp:sp modelId="{3922C3F0-4751-4B7C-96DF-55160CCB5262}">
      <dsp:nvSpPr>
        <dsp:cNvPr id="0" name=""/>
        <dsp:cNvSpPr/>
      </dsp:nvSpPr>
      <dsp:spPr>
        <a:xfrm>
          <a:off x="516" y="1762732"/>
          <a:ext cx="2338128" cy="1735571"/>
        </a:xfrm>
        <a:prstGeom prst="round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s-MX" sz="2000" kern="1200" dirty="0">
              <a:solidFill>
                <a:schemeClr val="tx1"/>
              </a:solidFill>
            </a:rPr>
            <a:t>Buenos proyectos </a:t>
          </a:r>
          <a:endParaRPr lang="es-CO" sz="2000" kern="1200" dirty="0">
            <a:solidFill>
              <a:schemeClr val="tx1"/>
            </a:solidFill>
          </a:endParaRPr>
        </a:p>
      </dsp:txBody>
      <dsp:txXfrm>
        <a:off x="85240" y="1847456"/>
        <a:ext cx="2168680" cy="15661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763126-D5EC-4915-B9AF-C413CCE09541}">
      <dsp:nvSpPr>
        <dsp:cNvPr id="0" name=""/>
        <dsp:cNvSpPr/>
      </dsp:nvSpPr>
      <dsp:spPr>
        <a:xfrm rot="5400000">
          <a:off x="3792990" y="-741513"/>
          <a:ext cx="3877927" cy="5493165"/>
        </a:xfrm>
        <a:prstGeom prst="round2SameRect">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endParaRPr lang="es-CO" sz="1200" kern="1200" dirty="0"/>
        </a:p>
        <a:p>
          <a:pPr marL="114300" lvl="1" indent="-114300" algn="just" defTabSz="577850">
            <a:lnSpc>
              <a:spcPct val="90000"/>
            </a:lnSpc>
            <a:spcBef>
              <a:spcPct val="0"/>
            </a:spcBef>
            <a:spcAft>
              <a:spcPct val="15000"/>
            </a:spcAft>
            <a:buChar char="•"/>
          </a:pPr>
          <a:r>
            <a:rPr lang="es-MX" sz="1300" kern="1200" dirty="0"/>
            <a:t>Con respecto a su sugerencia de crear un espacio en el Canal Institucional que muestre cómo funcionan las marcas de RTVC, podemos indicarle que, por el momento, no contamos con el presupuesto necesario para desarrollar un programa específico como el que propone. Sin embargo, en RTVC mantenemos una relación directa y abierta con la ciudadanía, ya que somos una entidad de puertas abiertas. Cualquier ciudadano puede acercarse a nuestras instalaciones y conocer de primera mano el funcionamiento de las marcas de RTVC. Además, dentro de nuestra propuesta de relación con las audiencias, ofrecemos el servicio de visitas guiadas a nuestras instalaciones, mediante las cuales los ciudadanos pueden explorar la historia y el presente de los medios públicos. Si desea conocer la entidad y sus marcas lo invitamos a diligenciar el formulario de servicio de visitas guiadas en el siguiente enlace </a:t>
          </a:r>
          <a:r>
            <a:rPr lang="es-MX" sz="1300" kern="1200" dirty="0">
              <a:hlinkClick xmlns:r="http://schemas.openxmlformats.org/officeDocument/2006/relationships" r:id="rId1"/>
            </a:rPr>
            <a:t>https://www.rtvc.gov.co/atencion-al-ciudadano/formulario</a:t>
          </a:r>
          <a:r>
            <a:rPr lang="es-MX" sz="1300" kern="1200" dirty="0"/>
            <a:t> y conocer previamente los requerimientos solicitados por RTVC en el Manual del usuario del servicio de visitas guiadas en el siguiente enlace </a:t>
          </a:r>
          <a:r>
            <a:rPr lang="es-MX" sz="1300" kern="1200" dirty="0">
              <a:hlinkClick xmlns:r="http://schemas.openxmlformats.org/officeDocument/2006/relationships" r:id="rId2"/>
            </a:rPr>
            <a:t>https://www.rtvc.gov.co/atencion-al-ciudadano/listado-de-tramites-y-servicios</a:t>
          </a:r>
          <a:r>
            <a:rPr lang="es-MX" sz="1300" kern="1200" dirty="0"/>
            <a:t>.</a:t>
          </a:r>
        </a:p>
      </dsp:txBody>
      <dsp:txXfrm rot="-5400000">
        <a:off x="2985372" y="255410"/>
        <a:ext cx="5303860" cy="3499317"/>
      </dsp:txXfrm>
    </dsp:sp>
    <dsp:sp modelId="{E8900CD6-A2EF-4650-B306-B07ABE1939FD}">
      <dsp:nvSpPr>
        <dsp:cNvPr id="0" name=""/>
        <dsp:cNvSpPr/>
      </dsp:nvSpPr>
      <dsp:spPr>
        <a:xfrm>
          <a:off x="1224" y="1958"/>
          <a:ext cx="2984147" cy="4006222"/>
        </a:xfrm>
        <a:prstGeom prst="round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s-MX" sz="2000" kern="1200" dirty="0">
              <a:solidFill>
                <a:schemeClr val="tx1"/>
              </a:solidFill>
            </a:rPr>
            <a:t>Generar un espacio desde Canal Institucional que le muestre al ciudadano cómo funcionan las marcas de RTVC</a:t>
          </a:r>
          <a:endParaRPr lang="es-CO" sz="2000" kern="1200" dirty="0">
            <a:solidFill>
              <a:schemeClr val="tx1"/>
            </a:solidFill>
          </a:endParaRPr>
        </a:p>
      </dsp:txBody>
      <dsp:txXfrm>
        <a:off x="146898" y="147632"/>
        <a:ext cx="2692799" cy="37148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A8FC60-6226-48D0-B2BD-8DD10D088B16}">
      <dsp:nvSpPr>
        <dsp:cNvPr id="0" name=""/>
        <dsp:cNvSpPr/>
      </dsp:nvSpPr>
      <dsp:spPr>
        <a:xfrm rot="5400000">
          <a:off x="3660688" y="-1568660"/>
          <a:ext cx="2732187" cy="6200009"/>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66750">
            <a:lnSpc>
              <a:spcPct val="90000"/>
            </a:lnSpc>
            <a:spcBef>
              <a:spcPct val="0"/>
            </a:spcBef>
            <a:spcAft>
              <a:spcPct val="15000"/>
            </a:spcAft>
            <a:buClr>
              <a:srgbClr val="000000"/>
            </a:buClr>
            <a:buSzTx/>
            <a:buFont typeface="Arial"/>
            <a:buNone/>
          </a:pPr>
          <a:r>
            <a:rPr lang="es-MX" sz="1500" kern="1200" dirty="0"/>
            <a:t>Respecto a su solicitud, nos permitimos informarle que se ha incluido acciones estratégicas para promover espacios de rendición de cuentas en temas de paz, razón por la cual esta actividad ha sido incluida en el Programa de Transparencia y Ética Pública para su implementación en la vigencia 2025.  Así mismo, en la estrategia de Participación Ciudadana y de Rendición de Cuentas de la presente vigencia, se tiene contemplado acciones articuladas con las emisoras de Paz, ateniendo a los compromisos del Acuerdo </a:t>
          </a:r>
          <a:r>
            <a:rPr lang="es-MX" sz="1500" b="0" i="0" u="none" strike="noStrike" kern="1200" cap="none" dirty="0">
              <a:effectLst/>
              <a:latin typeface="+mn-lt"/>
              <a:ea typeface="+mn-ea"/>
              <a:cs typeface="+mn-cs"/>
              <a:sym typeface="Arial"/>
            </a:rPr>
            <a:t>Final para la Terminación del Conflicto y la Construcción de una Paz Estable y Duradera. </a:t>
          </a:r>
          <a:endParaRPr lang="es-CO" sz="1500" kern="1200" dirty="0"/>
        </a:p>
      </dsp:txBody>
      <dsp:txXfrm rot="-5400000">
        <a:off x="1926777" y="298625"/>
        <a:ext cx="6066635" cy="2465439"/>
      </dsp:txXfrm>
    </dsp:sp>
    <dsp:sp modelId="{14813472-22C9-4E34-A327-D07DC18A29BC}">
      <dsp:nvSpPr>
        <dsp:cNvPr id="0" name=""/>
        <dsp:cNvSpPr/>
      </dsp:nvSpPr>
      <dsp:spPr>
        <a:xfrm>
          <a:off x="88122" y="1495"/>
          <a:ext cx="1838654" cy="3059697"/>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s-MX" sz="2000" kern="1200" dirty="0"/>
            <a:t>Incluir más temas de paz. </a:t>
          </a:r>
          <a:endParaRPr lang="es-CO" sz="2000" kern="1200" dirty="0"/>
        </a:p>
      </dsp:txBody>
      <dsp:txXfrm>
        <a:off x="177878" y="91251"/>
        <a:ext cx="1659142" cy="28801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F441E3-CF2B-4846-AE9D-FFD36BCCF5DA}">
      <dsp:nvSpPr>
        <dsp:cNvPr id="0" name=""/>
        <dsp:cNvSpPr/>
      </dsp:nvSpPr>
      <dsp:spPr>
        <a:xfrm rot="5400000">
          <a:off x="4751941" y="-1113070"/>
          <a:ext cx="2882012" cy="5828657"/>
        </a:xfrm>
        <a:prstGeom prst="round2Same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5720" tIns="22860" rIns="45720" bIns="22860" numCol="1" spcCol="1270" anchor="ctr" anchorCtr="0">
          <a:noAutofit/>
        </a:bodyPr>
        <a:lstStyle/>
        <a:p>
          <a:pPr marL="114300" lvl="1" indent="-114300" algn="just" defTabSz="533400">
            <a:lnSpc>
              <a:spcPct val="90000"/>
            </a:lnSpc>
            <a:spcBef>
              <a:spcPct val="0"/>
            </a:spcBef>
            <a:spcAft>
              <a:spcPct val="15000"/>
            </a:spcAft>
            <a:buChar char="•"/>
          </a:pPr>
          <a:r>
            <a:rPr lang="es-MX" sz="1200" kern="1200" dirty="0"/>
            <a:t>En el Canal Institucional, nuestra razón de ser es precisamente acercar a los ciudadanos a las instituciones del Estado, promoviendo una mayor comprensión y accesibilidad a sus servicios y la información de sus acciones en beneficio de todos los colombianos. Para hacer realidad un proyecto de esta envergadura sería indispensable contar con el concurso y la disposición de las entidades de las tres ramas del poder público (Ejecutivo, Legislativo y Judicial), así como de los órganos de control. Además, la realización de un programa de este tipo requiere un proceso de planificación detallado, recursos técnicos adecuados y personal calificado para conducir a cabo con éxito. Por ello, aunque en la actualidad no contamos con el presupuesto y los recursos técnicos y humanos necesarios para desarrollar esta iniciativa, valoramos profundamente su propuesta y la tendremos en cuenta para futuras vigencias, pues nuestro compromiso es seguir generando contenido útil y relevante para la ciudadanía.</a:t>
          </a:r>
          <a:endParaRPr lang="es-CO" sz="1200" kern="1200" dirty="0"/>
        </a:p>
      </dsp:txBody>
      <dsp:txXfrm rot="-5400000">
        <a:off x="3278619" y="500940"/>
        <a:ext cx="5687969" cy="2600636"/>
      </dsp:txXfrm>
    </dsp:sp>
    <dsp:sp modelId="{50130F85-4C94-440F-AA55-8A6A2AC276E4}">
      <dsp:nvSpPr>
        <dsp:cNvPr id="0" name=""/>
        <dsp:cNvSpPr/>
      </dsp:nvSpPr>
      <dsp:spPr>
        <a:xfrm>
          <a:off x="0" y="0"/>
          <a:ext cx="3278619" cy="3602516"/>
        </a:xfrm>
        <a:prstGeom prst="round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s-MX" sz="1900" kern="1200" dirty="0">
              <a:solidFill>
                <a:schemeClr val="tx1"/>
              </a:solidFill>
            </a:rPr>
            <a:t>Crear un espacio por televisión en Canal Institucional que explique cómo realizar ciertos trámites públicos útiles para la ciudadanía. Este espacio serviría para para el plan de acción y servicio al ciudadano y para el plan de acción racionalización y simplificación de trámites</a:t>
          </a:r>
          <a:endParaRPr lang="es-CO" sz="1900" kern="1200" dirty="0">
            <a:solidFill>
              <a:schemeClr val="tx1"/>
            </a:solidFill>
          </a:endParaRPr>
        </a:p>
      </dsp:txBody>
      <dsp:txXfrm>
        <a:off x="160049" y="160049"/>
        <a:ext cx="2958521" cy="328241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41A070-FAF8-42E9-B02E-6422064DA8BF}">
      <dsp:nvSpPr>
        <dsp:cNvPr id="0" name=""/>
        <dsp:cNvSpPr/>
      </dsp:nvSpPr>
      <dsp:spPr>
        <a:xfrm rot="5400000">
          <a:off x="4952969" y="-1685496"/>
          <a:ext cx="1655896" cy="5440864"/>
        </a:xfrm>
        <a:prstGeom prst="round2SameRect">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r>
            <a:rPr lang="es-MX" sz="1400" kern="1200" dirty="0"/>
            <a:t>Le informamos que los temas de capacitación sobre relación con el Ciudadano, se encuentran incluidos en el Plan de Capacitaciones 2025, el cual se ejecutará desde la Coordinación de Gestión del Talento Humano.</a:t>
          </a:r>
          <a:endParaRPr lang="es-CO" sz="1400" kern="1200" dirty="0"/>
        </a:p>
      </dsp:txBody>
      <dsp:txXfrm rot="-5400000">
        <a:off x="3060485" y="287822"/>
        <a:ext cx="5360030" cy="1494228"/>
      </dsp:txXfrm>
    </dsp:sp>
    <dsp:sp modelId="{E985FBA8-707B-420A-B747-896EA15982AB}">
      <dsp:nvSpPr>
        <dsp:cNvPr id="0" name=""/>
        <dsp:cNvSpPr/>
      </dsp:nvSpPr>
      <dsp:spPr>
        <a:xfrm>
          <a:off x="0" y="0"/>
          <a:ext cx="3060486" cy="2069871"/>
        </a:xfrm>
        <a:prstGeom prst="round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s-MX" sz="1800" kern="1200" dirty="0">
              <a:solidFill>
                <a:schemeClr val="tx1"/>
              </a:solidFill>
            </a:rPr>
            <a:t>Las actividades están interesante podría incluirse temas de capacitación sobre relación con el ciudadano.</a:t>
          </a:r>
          <a:endParaRPr lang="es-CO" sz="1800" kern="1200" dirty="0">
            <a:solidFill>
              <a:schemeClr val="tx1"/>
            </a:solidFill>
          </a:endParaRPr>
        </a:p>
      </dsp:txBody>
      <dsp:txXfrm>
        <a:off x="101043" y="101043"/>
        <a:ext cx="2858400" cy="186778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a:extLst>
            <a:ext uri="{FF2B5EF4-FFF2-40B4-BE49-F238E27FC236}">
              <a16:creationId xmlns:a16="http://schemas.microsoft.com/office/drawing/2014/main" id="{E17238D1-DC71-F835-3915-E3BA7322454E}"/>
            </a:ext>
          </a:extLst>
        </p:cNvPr>
        <p:cNvGrpSpPr/>
        <p:nvPr/>
      </p:nvGrpSpPr>
      <p:grpSpPr>
        <a:xfrm>
          <a:off x="0" y="0"/>
          <a:ext cx="0" cy="0"/>
          <a:chOff x="0" y="0"/>
          <a:chExt cx="0" cy="0"/>
        </a:xfrm>
      </p:grpSpPr>
      <p:sp>
        <p:nvSpPr>
          <p:cNvPr id="83" name="Google Shape;83;g11c1d92d6ac_0_0:notes">
            <a:extLst>
              <a:ext uri="{FF2B5EF4-FFF2-40B4-BE49-F238E27FC236}">
                <a16:creationId xmlns:a16="http://schemas.microsoft.com/office/drawing/2014/main" id="{7F807D15-D91B-E41B-D4B7-E52EBD7F064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11c1d92d6ac_0_0:notes">
            <a:extLst>
              <a:ext uri="{FF2B5EF4-FFF2-40B4-BE49-F238E27FC236}">
                <a16:creationId xmlns:a16="http://schemas.microsoft.com/office/drawing/2014/main" id="{0E52082A-6FE0-9FB3-AAE4-39A9E656C4D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85655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281cc0ec6d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1281cc0ec6d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7BB472-DAB8-2055-F7C6-5D284C4F91CC}"/>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5266461-8A21-9F61-7B5C-902F4687F0EC}"/>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A89376FB-81CA-1761-FBA6-E19E0D97D477}"/>
              </a:ext>
            </a:extLst>
          </p:cNvPr>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11288353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281cc0ec6d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1281cc0ec6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281cc0ec6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281cc0ec6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a:extLst>
            <a:ext uri="{FF2B5EF4-FFF2-40B4-BE49-F238E27FC236}">
              <a16:creationId xmlns:a16="http://schemas.microsoft.com/office/drawing/2014/main" id="{87DB0E28-944E-7EBA-3D55-47CF1EB05331}"/>
            </a:ext>
          </a:extLst>
        </p:cNvPr>
        <p:cNvGrpSpPr/>
        <p:nvPr/>
      </p:nvGrpSpPr>
      <p:grpSpPr>
        <a:xfrm>
          <a:off x="0" y="0"/>
          <a:ext cx="0" cy="0"/>
          <a:chOff x="0" y="0"/>
          <a:chExt cx="0" cy="0"/>
        </a:xfrm>
      </p:grpSpPr>
      <p:sp>
        <p:nvSpPr>
          <p:cNvPr id="68" name="Google Shape;68;g1281cc0ec6d_0_8:notes">
            <a:extLst>
              <a:ext uri="{FF2B5EF4-FFF2-40B4-BE49-F238E27FC236}">
                <a16:creationId xmlns:a16="http://schemas.microsoft.com/office/drawing/2014/main" id="{AEEF7C72-2307-206C-3FB1-D08E1D4B2B3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1281cc0ec6d_0_8:notes">
            <a:extLst>
              <a:ext uri="{FF2B5EF4-FFF2-40B4-BE49-F238E27FC236}">
                <a16:creationId xmlns:a16="http://schemas.microsoft.com/office/drawing/2014/main" id="{72ED568C-D75D-7E9F-1972-5960646923A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454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1c1d92d6a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11c1d92d6a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a:extLst>
            <a:ext uri="{FF2B5EF4-FFF2-40B4-BE49-F238E27FC236}">
              <a16:creationId xmlns:a16="http://schemas.microsoft.com/office/drawing/2014/main" id="{6F079297-9C50-8B24-A2F6-0AE003F71054}"/>
            </a:ext>
          </a:extLst>
        </p:cNvPr>
        <p:cNvGrpSpPr/>
        <p:nvPr/>
      </p:nvGrpSpPr>
      <p:grpSpPr>
        <a:xfrm>
          <a:off x="0" y="0"/>
          <a:ext cx="0" cy="0"/>
          <a:chOff x="0" y="0"/>
          <a:chExt cx="0" cy="0"/>
        </a:xfrm>
      </p:grpSpPr>
      <p:sp>
        <p:nvSpPr>
          <p:cNvPr id="83" name="Google Shape;83;g11c1d92d6ac_0_0:notes">
            <a:extLst>
              <a:ext uri="{FF2B5EF4-FFF2-40B4-BE49-F238E27FC236}">
                <a16:creationId xmlns:a16="http://schemas.microsoft.com/office/drawing/2014/main" id="{E961664D-0E19-5149-C002-0CC00113D0A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11c1d92d6ac_0_0:notes">
            <a:extLst>
              <a:ext uri="{FF2B5EF4-FFF2-40B4-BE49-F238E27FC236}">
                <a16:creationId xmlns:a16="http://schemas.microsoft.com/office/drawing/2014/main" id="{CD0D87A7-B215-2107-D76A-DA514F9795A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2061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a:extLst>
            <a:ext uri="{FF2B5EF4-FFF2-40B4-BE49-F238E27FC236}">
              <a16:creationId xmlns:a16="http://schemas.microsoft.com/office/drawing/2014/main" id="{E362AD47-7EAD-4666-09A6-5E20AE928761}"/>
            </a:ext>
          </a:extLst>
        </p:cNvPr>
        <p:cNvGrpSpPr/>
        <p:nvPr/>
      </p:nvGrpSpPr>
      <p:grpSpPr>
        <a:xfrm>
          <a:off x="0" y="0"/>
          <a:ext cx="0" cy="0"/>
          <a:chOff x="0" y="0"/>
          <a:chExt cx="0" cy="0"/>
        </a:xfrm>
      </p:grpSpPr>
      <p:sp>
        <p:nvSpPr>
          <p:cNvPr id="83" name="Google Shape;83;g11c1d92d6ac_0_0:notes">
            <a:extLst>
              <a:ext uri="{FF2B5EF4-FFF2-40B4-BE49-F238E27FC236}">
                <a16:creationId xmlns:a16="http://schemas.microsoft.com/office/drawing/2014/main" id="{D7B01731-0102-DE82-0BD9-CD85408BC89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11c1d92d6ac_0_0:notes">
            <a:extLst>
              <a:ext uri="{FF2B5EF4-FFF2-40B4-BE49-F238E27FC236}">
                <a16:creationId xmlns:a16="http://schemas.microsoft.com/office/drawing/2014/main" id="{0693023D-8B90-49C3-4C8A-FDEB5F7BFB8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8218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a:extLst>
            <a:ext uri="{FF2B5EF4-FFF2-40B4-BE49-F238E27FC236}">
              <a16:creationId xmlns:a16="http://schemas.microsoft.com/office/drawing/2014/main" id="{6DEDDD70-ECB3-103B-E109-8BF0BAD2555B}"/>
            </a:ext>
          </a:extLst>
        </p:cNvPr>
        <p:cNvGrpSpPr/>
        <p:nvPr/>
      </p:nvGrpSpPr>
      <p:grpSpPr>
        <a:xfrm>
          <a:off x="0" y="0"/>
          <a:ext cx="0" cy="0"/>
          <a:chOff x="0" y="0"/>
          <a:chExt cx="0" cy="0"/>
        </a:xfrm>
      </p:grpSpPr>
      <p:sp>
        <p:nvSpPr>
          <p:cNvPr id="68" name="Google Shape;68;g1281cc0ec6d_0_8:notes">
            <a:extLst>
              <a:ext uri="{FF2B5EF4-FFF2-40B4-BE49-F238E27FC236}">
                <a16:creationId xmlns:a16="http://schemas.microsoft.com/office/drawing/2014/main" id="{5402FE4A-3870-D7CD-3133-1EEA9E935E2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1281cc0ec6d_0_8:notes">
            <a:extLst>
              <a:ext uri="{FF2B5EF4-FFF2-40B4-BE49-F238E27FC236}">
                <a16:creationId xmlns:a16="http://schemas.microsoft.com/office/drawing/2014/main" id="{803731D2-6B45-A3EF-4957-204BA402B8B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6948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a:extLst>
            <a:ext uri="{FF2B5EF4-FFF2-40B4-BE49-F238E27FC236}">
              <a16:creationId xmlns:a16="http://schemas.microsoft.com/office/drawing/2014/main" id="{C234C4E0-A79E-5489-A093-2F245A9E9A7E}"/>
            </a:ext>
          </a:extLst>
        </p:cNvPr>
        <p:cNvGrpSpPr/>
        <p:nvPr/>
      </p:nvGrpSpPr>
      <p:grpSpPr>
        <a:xfrm>
          <a:off x="0" y="0"/>
          <a:ext cx="0" cy="0"/>
          <a:chOff x="0" y="0"/>
          <a:chExt cx="0" cy="0"/>
        </a:xfrm>
      </p:grpSpPr>
      <p:sp>
        <p:nvSpPr>
          <p:cNvPr id="83" name="Google Shape;83;g11c1d92d6ac_0_0:notes">
            <a:extLst>
              <a:ext uri="{FF2B5EF4-FFF2-40B4-BE49-F238E27FC236}">
                <a16:creationId xmlns:a16="http://schemas.microsoft.com/office/drawing/2014/main" id="{66217812-0B16-44B5-9EEC-B7EFA3BA41C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11c1d92d6ac_0_0:notes">
            <a:extLst>
              <a:ext uri="{FF2B5EF4-FFF2-40B4-BE49-F238E27FC236}">
                <a16:creationId xmlns:a16="http://schemas.microsoft.com/office/drawing/2014/main" id="{251F5BC7-B720-DD06-A190-B5C7D823736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4461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a:extLst>
            <a:ext uri="{FF2B5EF4-FFF2-40B4-BE49-F238E27FC236}">
              <a16:creationId xmlns:a16="http://schemas.microsoft.com/office/drawing/2014/main" id="{E8DC8076-7D6A-9A83-D6C4-CAC923BA1D1C}"/>
            </a:ext>
          </a:extLst>
        </p:cNvPr>
        <p:cNvGrpSpPr/>
        <p:nvPr/>
      </p:nvGrpSpPr>
      <p:grpSpPr>
        <a:xfrm>
          <a:off x="0" y="0"/>
          <a:ext cx="0" cy="0"/>
          <a:chOff x="0" y="0"/>
          <a:chExt cx="0" cy="0"/>
        </a:xfrm>
      </p:grpSpPr>
      <p:sp>
        <p:nvSpPr>
          <p:cNvPr id="83" name="Google Shape;83;g11c1d92d6ac_0_0:notes">
            <a:extLst>
              <a:ext uri="{FF2B5EF4-FFF2-40B4-BE49-F238E27FC236}">
                <a16:creationId xmlns:a16="http://schemas.microsoft.com/office/drawing/2014/main" id="{1650CAF1-C439-9EE6-78E0-DD286A80357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11c1d92d6ac_0_0:notes">
            <a:extLst>
              <a:ext uri="{FF2B5EF4-FFF2-40B4-BE49-F238E27FC236}">
                <a16:creationId xmlns:a16="http://schemas.microsoft.com/office/drawing/2014/main" id="{6FAF3082-5133-D4DD-11F6-0FF9D8981D6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225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14.png"/><Relationship Id="rId5" Type="http://schemas.openxmlformats.org/officeDocument/2006/relationships/image" Target="../media/image4.png"/><Relationship Id="rId10" Type="http://schemas.openxmlformats.org/officeDocument/2006/relationships/image" Target="../media/image13.svg"/><Relationship Id="rId4" Type="http://schemas.openxmlformats.org/officeDocument/2006/relationships/image" Target="../media/image7.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6.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6.pn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4.png"/><Relationship Id="rId10" Type="http://schemas.openxmlformats.org/officeDocument/2006/relationships/image" Target="../media/image21.svg"/><Relationship Id="rId4" Type="http://schemas.openxmlformats.org/officeDocument/2006/relationships/image" Target="../media/image7.pn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pic>
        <p:nvPicPr>
          <p:cNvPr id="56" name="Google Shape;56;p13"/>
          <p:cNvPicPr preferRelativeResize="0"/>
          <p:nvPr/>
        </p:nvPicPr>
        <p:blipFill>
          <a:blip r:embed="rId3">
            <a:alphaModFix/>
          </a:blip>
          <a:stretch>
            <a:fillRect/>
          </a:stretch>
        </p:blipFill>
        <p:spPr>
          <a:xfrm>
            <a:off x="0" y="297"/>
            <a:ext cx="9144001" cy="514290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5">
          <a:extLst>
            <a:ext uri="{FF2B5EF4-FFF2-40B4-BE49-F238E27FC236}">
              <a16:creationId xmlns:a16="http://schemas.microsoft.com/office/drawing/2014/main" id="{CFEF21B3-2B21-A5AF-CAFA-B1216AC21103}"/>
            </a:ext>
          </a:extLst>
        </p:cNvPr>
        <p:cNvGrpSpPr/>
        <p:nvPr/>
      </p:nvGrpSpPr>
      <p:grpSpPr>
        <a:xfrm>
          <a:off x="0" y="0"/>
          <a:ext cx="0" cy="0"/>
          <a:chOff x="0" y="0"/>
          <a:chExt cx="0" cy="0"/>
        </a:xfrm>
      </p:grpSpPr>
      <p:pic>
        <p:nvPicPr>
          <p:cNvPr id="86" name="Google Shape;86;p16">
            <a:extLst>
              <a:ext uri="{FF2B5EF4-FFF2-40B4-BE49-F238E27FC236}">
                <a16:creationId xmlns:a16="http://schemas.microsoft.com/office/drawing/2014/main" id="{C9CD47EA-D1FB-9525-4F89-5CBEE0CF1907}"/>
              </a:ext>
            </a:extLst>
          </p:cNvPr>
          <p:cNvPicPr preferRelativeResize="0"/>
          <p:nvPr/>
        </p:nvPicPr>
        <p:blipFill>
          <a:blip r:embed="rId3">
            <a:alphaModFix/>
          </a:blip>
          <a:stretch>
            <a:fillRect/>
          </a:stretch>
        </p:blipFill>
        <p:spPr>
          <a:xfrm>
            <a:off x="0" y="4752677"/>
            <a:ext cx="1341776" cy="390825"/>
          </a:xfrm>
          <a:prstGeom prst="rect">
            <a:avLst/>
          </a:prstGeom>
          <a:noFill/>
          <a:ln>
            <a:noFill/>
          </a:ln>
        </p:spPr>
      </p:pic>
      <p:pic>
        <p:nvPicPr>
          <p:cNvPr id="87" name="Google Shape;87;p16">
            <a:extLst>
              <a:ext uri="{FF2B5EF4-FFF2-40B4-BE49-F238E27FC236}">
                <a16:creationId xmlns:a16="http://schemas.microsoft.com/office/drawing/2014/main" id="{39D257E0-CE34-241B-CD9E-F3BF91ABE784}"/>
              </a:ext>
            </a:extLst>
          </p:cNvPr>
          <p:cNvPicPr preferRelativeResize="0"/>
          <p:nvPr/>
        </p:nvPicPr>
        <p:blipFill>
          <a:blip r:embed="rId4">
            <a:alphaModFix/>
          </a:blip>
          <a:stretch>
            <a:fillRect/>
          </a:stretch>
        </p:blipFill>
        <p:spPr>
          <a:xfrm>
            <a:off x="8120574" y="1"/>
            <a:ext cx="1023426" cy="483350"/>
          </a:xfrm>
          <a:prstGeom prst="rect">
            <a:avLst/>
          </a:prstGeom>
          <a:noFill/>
          <a:ln>
            <a:noFill/>
          </a:ln>
        </p:spPr>
      </p:pic>
      <p:pic>
        <p:nvPicPr>
          <p:cNvPr id="88" name="Google Shape;88;p16">
            <a:extLst>
              <a:ext uri="{FF2B5EF4-FFF2-40B4-BE49-F238E27FC236}">
                <a16:creationId xmlns:a16="http://schemas.microsoft.com/office/drawing/2014/main" id="{6AECFFCD-9785-C6DE-6147-8F6D64B26CA8}"/>
              </a:ext>
            </a:extLst>
          </p:cNvPr>
          <p:cNvPicPr preferRelativeResize="0"/>
          <p:nvPr/>
        </p:nvPicPr>
        <p:blipFill>
          <a:blip r:embed="rId5">
            <a:alphaModFix/>
          </a:blip>
          <a:stretch>
            <a:fillRect/>
          </a:stretch>
        </p:blipFill>
        <p:spPr>
          <a:xfrm>
            <a:off x="7815150" y="4619625"/>
            <a:ext cx="1052625" cy="353980"/>
          </a:xfrm>
          <a:prstGeom prst="rect">
            <a:avLst/>
          </a:prstGeom>
          <a:noFill/>
          <a:ln>
            <a:noFill/>
          </a:ln>
        </p:spPr>
      </p:pic>
      <p:pic>
        <p:nvPicPr>
          <p:cNvPr id="89" name="Google Shape;89;p16">
            <a:extLst>
              <a:ext uri="{FF2B5EF4-FFF2-40B4-BE49-F238E27FC236}">
                <a16:creationId xmlns:a16="http://schemas.microsoft.com/office/drawing/2014/main" id="{ABA544D1-7B3B-34EB-7308-35701ACEDF21}"/>
              </a:ext>
            </a:extLst>
          </p:cNvPr>
          <p:cNvPicPr preferRelativeResize="0"/>
          <p:nvPr/>
        </p:nvPicPr>
        <p:blipFill>
          <a:blip r:embed="rId6">
            <a:alphaModFix/>
          </a:blip>
          <a:stretch>
            <a:fillRect/>
          </a:stretch>
        </p:blipFill>
        <p:spPr>
          <a:xfrm>
            <a:off x="240050" y="245175"/>
            <a:ext cx="64750" cy="898650"/>
          </a:xfrm>
          <a:prstGeom prst="rect">
            <a:avLst/>
          </a:prstGeom>
          <a:noFill/>
          <a:ln>
            <a:noFill/>
          </a:ln>
        </p:spPr>
      </p:pic>
      <p:graphicFrame>
        <p:nvGraphicFramePr>
          <p:cNvPr id="2" name="Gráfico 1">
            <a:extLst>
              <a:ext uri="{FF2B5EF4-FFF2-40B4-BE49-F238E27FC236}">
                <a16:creationId xmlns:a16="http://schemas.microsoft.com/office/drawing/2014/main" id="{97EBD950-31C2-FBE6-5DCF-29FDABB4B78F}"/>
              </a:ext>
            </a:extLst>
          </p:cNvPr>
          <p:cNvGraphicFramePr>
            <a:graphicFrameLocks/>
          </p:cNvGraphicFramePr>
          <p:nvPr>
            <p:extLst>
              <p:ext uri="{D42A27DB-BD31-4B8C-83A1-F6EECF244321}">
                <p14:modId xmlns:p14="http://schemas.microsoft.com/office/powerpoint/2010/main" val="3129318408"/>
              </p:ext>
            </p:extLst>
          </p:nvPr>
        </p:nvGraphicFramePr>
        <p:xfrm>
          <a:off x="670888" y="483351"/>
          <a:ext cx="7690914" cy="4055598"/>
        </p:xfrm>
        <a:graphic>
          <a:graphicData uri="http://schemas.openxmlformats.org/drawingml/2006/chart">
            <c:chart xmlns:c="http://schemas.openxmlformats.org/drawingml/2006/chart" xmlns:r="http://schemas.openxmlformats.org/officeDocument/2006/relationships" r:id="rId7"/>
          </a:graphicData>
        </a:graphic>
      </p:graphicFrame>
      <p:sp>
        <p:nvSpPr>
          <p:cNvPr id="4" name="CuadroTexto 3">
            <a:extLst>
              <a:ext uri="{FF2B5EF4-FFF2-40B4-BE49-F238E27FC236}">
                <a16:creationId xmlns:a16="http://schemas.microsoft.com/office/drawing/2014/main" id="{CAB470DF-74A9-EB42-3A12-34E7FC88C8EA}"/>
              </a:ext>
            </a:extLst>
          </p:cNvPr>
          <p:cNvSpPr txBox="1"/>
          <p:nvPr/>
        </p:nvSpPr>
        <p:spPr>
          <a:xfrm>
            <a:off x="1922443" y="4711995"/>
            <a:ext cx="5679196" cy="307777"/>
          </a:xfrm>
          <a:prstGeom prst="rect">
            <a:avLst/>
          </a:prstGeom>
          <a:noFill/>
        </p:spPr>
        <p:txBody>
          <a:bodyPr wrap="square">
            <a:spAutoFit/>
          </a:bodyPr>
          <a:lstStyle/>
          <a:p>
            <a:r>
              <a:rPr lang="es-MX" i="1" dirty="0">
                <a:solidFill>
                  <a:schemeClr val="accent5">
                    <a:lumMod val="75000"/>
                  </a:schemeClr>
                </a:solidFill>
              </a:rPr>
              <a:t>*Nota: En su totalidad, se presentaron 9 participaciones ciudadanas</a:t>
            </a:r>
            <a:endParaRPr lang="es-CO" dirty="0"/>
          </a:p>
        </p:txBody>
      </p:sp>
    </p:spTree>
    <p:extLst>
      <p:ext uri="{BB962C8B-B14F-4D97-AF65-F5344CB8AC3E}">
        <p14:creationId xmlns:p14="http://schemas.microsoft.com/office/powerpoint/2010/main" val="1807566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A9DF45-792C-F71B-5C7C-CB9D5EC963E0}"/>
              </a:ext>
            </a:extLst>
          </p:cNvPr>
          <p:cNvSpPr>
            <a:spLocks noGrp="1"/>
          </p:cNvSpPr>
          <p:nvPr>
            <p:ph type="title"/>
          </p:nvPr>
        </p:nvSpPr>
        <p:spPr/>
        <p:txBody>
          <a:bodyPr>
            <a:normAutofit/>
          </a:bodyPr>
          <a:lstStyle/>
          <a:p>
            <a:pPr algn="ctr"/>
            <a:r>
              <a:rPr lang="es-MX" sz="2000" b="1" dirty="0"/>
              <a:t>¿En qué estrategia participó la Ciudadanía y grupos de Interés?</a:t>
            </a:r>
            <a:endParaRPr lang="es-CO" sz="2000" b="1" dirty="0"/>
          </a:p>
        </p:txBody>
      </p:sp>
      <p:graphicFrame>
        <p:nvGraphicFramePr>
          <p:cNvPr id="4" name="Gráfico 3">
            <a:extLst>
              <a:ext uri="{FF2B5EF4-FFF2-40B4-BE49-F238E27FC236}">
                <a16:creationId xmlns:a16="http://schemas.microsoft.com/office/drawing/2014/main" id="{331B6F01-B5D5-A462-EC6B-92507BC83675}"/>
              </a:ext>
            </a:extLst>
          </p:cNvPr>
          <p:cNvGraphicFramePr>
            <a:graphicFrameLocks/>
          </p:cNvGraphicFramePr>
          <p:nvPr>
            <p:extLst>
              <p:ext uri="{D42A27DB-BD31-4B8C-83A1-F6EECF244321}">
                <p14:modId xmlns:p14="http://schemas.microsoft.com/office/powerpoint/2010/main" val="1224092252"/>
              </p:ext>
            </p:extLst>
          </p:nvPr>
        </p:nvGraphicFramePr>
        <p:xfrm>
          <a:off x="1106120" y="1157206"/>
          <a:ext cx="6833548" cy="3782784"/>
        </p:xfrm>
        <a:graphic>
          <a:graphicData uri="http://schemas.openxmlformats.org/drawingml/2006/chart">
            <c:chart xmlns:c="http://schemas.openxmlformats.org/drawingml/2006/chart" xmlns:r="http://schemas.openxmlformats.org/officeDocument/2006/relationships" r:id="rId2"/>
          </a:graphicData>
        </a:graphic>
      </p:graphicFrame>
      <p:sp>
        <p:nvSpPr>
          <p:cNvPr id="6" name="CuadroTexto 5">
            <a:extLst>
              <a:ext uri="{FF2B5EF4-FFF2-40B4-BE49-F238E27FC236}">
                <a16:creationId xmlns:a16="http://schemas.microsoft.com/office/drawing/2014/main" id="{4F749FD1-6960-2DDE-CEC4-C2913E97BDD4}"/>
              </a:ext>
            </a:extLst>
          </p:cNvPr>
          <p:cNvSpPr txBox="1"/>
          <p:nvPr/>
        </p:nvSpPr>
        <p:spPr>
          <a:xfrm>
            <a:off x="0" y="4897279"/>
            <a:ext cx="7623672" cy="246221"/>
          </a:xfrm>
          <a:prstGeom prst="rect">
            <a:avLst/>
          </a:prstGeom>
          <a:noFill/>
        </p:spPr>
        <p:txBody>
          <a:bodyPr wrap="square">
            <a:spAutoFit/>
          </a:bodyPr>
          <a:lstStyle/>
          <a:p>
            <a:r>
              <a:rPr lang="es-MX" sz="1000" i="1" dirty="0">
                <a:solidFill>
                  <a:schemeClr val="accent5">
                    <a:lumMod val="75000"/>
                  </a:schemeClr>
                </a:solidFill>
              </a:rPr>
              <a:t>*Nota: En su totalidad, se presentaron 9 participaciones ciudadanas</a:t>
            </a:r>
            <a:endParaRPr lang="es-CO" sz="1000" dirty="0"/>
          </a:p>
        </p:txBody>
      </p:sp>
    </p:spTree>
    <p:extLst>
      <p:ext uri="{BB962C8B-B14F-4D97-AF65-F5344CB8AC3E}">
        <p14:creationId xmlns:p14="http://schemas.microsoft.com/office/powerpoint/2010/main" val="2825212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pic>
        <p:nvPicPr>
          <p:cNvPr id="71" name="Google Shape;71;p15"/>
          <p:cNvPicPr preferRelativeResize="0"/>
          <p:nvPr/>
        </p:nvPicPr>
        <p:blipFill>
          <a:blip r:embed="rId3">
            <a:alphaModFix/>
          </a:blip>
          <a:stretch>
            <a:fillRect/>
          </a:stretch>
        </p:blipFill>
        <p:spPr>
          <a:xfrm>
            <a:off x="0" y="2975"/>
            <a:ext cx="8220071" cy="5137551"/>
          </a:xfrm>
          <a:prstGeom prst="rect">
            <a:avLst/>
          </a:prstGeom>
          <a:noFill/>
          <a:ln>
            <a:noFill/>
          </a:ln>
        </p:spPr>
      </p:pic>
      <p:pic>
        <p:nvPicPr>
          <p:cNvPr id="72" name="Google Shape;72;p15"/>
          <p:cNvPicPr preferRelativeResize="0"/>
          <p:nvPr/>
        </p:nvPicPr>
        <p:blipFill>
          <a:blip r:embed="rId4">
            <a:alphaModFix/>
          </a:blip>
          <a:stretch>
            <a:fillRect/>
          </a:stretch>
        </p:blipFill>
        <p:spPr>
          <a:xfrm>
            <a:off x="4229" y="0"/>
            <a:ext cx="9135542" cy="5143501"/>
          </a:xfrm>
          <a:prstGeom prst="rect">
            <a:avLst/>
          </a:prstGeom>
          <a:noFill/>
          <a:ln>
            <a:noFill/>
          </a:ln>
        </p:spPr>
      </p:pic>
      <p:pic>
        <p:nvPicPr>
          <p:cNvPr id="73" name="Google Shape;73;p15"/>
          <p:cNvPicPr preferRelativeResize="0"/>
          <p:nvPr/>
        </p:nvPicPr>
        <p:blipFill>
          <a:blip r:embed="rId5">
            <a:alphaModFix/>
          </a:blip>
          <a:stretch>
            <a:fillRect/>
          </a:stretch>
        </p:blipFill>
        <p:spPr>
          <a:xfrm>
            <a:off x="7815150" y="4619625"/>
            <a:ext cx="1052625" cy="353980"/>
          </a:xfrm>
          <a:prstGeom prst="rect">
            <a:avLst/>
          </a:prstGeom>
          <a:noFill/>
          <a:ln>
            <a:noFill/>
          </a:ln>
        </p:spPr>
      </p:pic>
      <p:sp>
        <p:nvSpPr>
          <p:cNvPr id="74" name="Google Shape;74;p15"/>
          <p:cNvSpPr txBox="1"/>
          <p:nvPr/>
        </p:nvSpPr>
        <p:spPr>
          <a:xfrm>
            <a:off x="771525" y="1781175"/>
            <a:ext cx="2295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76" name="Google Shape;76;p15"/>
          <p:cNvSpPr txBox="1"/>
          <p:nvPr/>
        </p:nvSpPr>
        <p:spPr>
          <a:xfrm>
            <a:off x="5114925" y="1924050"/>
            <a:ext cx="2752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78" name="Google Shape;78;p15"/>
          <p:cNvSpPr txBox="1"/>
          <p:nvPr/>
        </p:nvSpPr>
        <p:spPr>
          <a:xfrm>
            <a:off x="4572000" y="1648451"/>
            <a:ext cx="4212531" cy="1292631"/>
          </a:xfrm>
          <a:prstGeom prst="rect">
            <a:avLst/>
          </a:prstGeom>
          <a:noFill/>
          <a:ln>
            <a:noFill/>
          </a:ln>
        </p:spPr>
        <p:txBody>
          <a:bodyPr spcFirstLastPara="1" wrap="square" lIns="91425" tIns="91425" rIns="91425" bIns="91425" anchor="t" anchorCtr="0">
            <a:spAutoFit/>
          </a:bodyPr>
          <a:lstStyle/>
          <a:p>
            <a:pPr lvl="0"/>
            <a:r>
              <a:rPr lang="es-MX" sz="2400" b="1" dirty="0"/>
              <a:t>Respuestas a los comentarios ciudadanos y de grupos de valor</a:t>
            </a:r>
            <a:endParaRPr lang="es-CO" sz="2400" dirty="0">
              <a:solidFill>
                <a:schemeClr val="accent3"/>
              </a:solidFill>
              <a:latin typeface="Montserrat Medium"/>
              <a:ea typeface="Montserrat Medium"/>
              <a:cs typeface="Montserrat Medium"/>
              <a:sym typeface="Montserrat Medium"/>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06858F-F4D3-C0F9-9115-598AF45E0B79}"/>
            </a:ext>
          </a:extLst>
        </p:cNvPr>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B724C44B-FD7C-57A5-B468-9CD80797C635}"/>
              </a:ext>
            </a:extLst>
          </p:cNvPr>
          <p:cNvGraphicFramePr/>
          <p:nvPr>
            <p:extLst>
              <p:ext uri="{D42A27DB-BD31-4B8C-83A1-F6EECF244321}">
                <p14:modId xmlns:p14="http://schemas.microsoft.com/office/powerpoint/2010/main" val="14268700"/>
              </p:ext>
            </p:extLst>
          </p:nvPr>
        </p:nvGraphicFramePr>
        <p:xfrm>
          <a:off x="459982" y="1097333"/>
          <a:ext cx="8430629" cy="38466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ángulo: esquinas redondeadas 2">
            <a:extLst>
              <a:ext uri="{FF2B5EF4-FFF2-40B4-BE49-F238E27FC236}">
                <a16:creationId xmlns:a16="http://schemas.microsoft.com/office/drawing/2014/main" id="{CF40CA3E-C279-7A58-BF08-DF915E7A17C5}"/>
              </a:ext>
            </a:extLst>
          </p:cNvPr>
          <p:cNvSpPr/>
          <p:nvPr/>
        </p:nvSpPr>
        <p:spPr>
          <a:xfrm>
            <a:off x="459982" y="587226"/>
            <a:ext cx="3010331" cy="352540"/>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s-MX" dirty="0"/>
              <a:t>Comentario/Pregunta</a:t>
            </a:r>
            <a:endParaRPr lang="es-CO" dirty="0"/>
          </a:p>
        </p:txBody>
      </p:sp>
      <p:sp>
        <p:nvSpPr>
          <p:cNvPr id="6" name="Rectángulo: esquinas redondeadas 5">
            <a:extLst>
              <a:ext uri="{FF2B5EF4-FFF2-40B4-BE49-F238E27FC236}">
                <a16:creationId xmlns:a16="http://schemas.microsoft.com/office/drawing/2014/main" id="{E327632B-2113-9863-B216-075AF865735D}"/>
              </a:ext>
            </a:extLst>
          </p:cNvPr>
          <p:cNvSpPr/>
          <p:nvPr/>
        </p:nvSpPr>
        <p:spPr>
          <a:xfrm>
            <a:off x="3569465" y="587226"/>
            <a:ext cx="5210978" cy="352540"/>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s-MX" dirty="0"/>
              <a:t>Respuesta/Aclaración</a:t>
            </a:r>
            <a:endParaRPr lang="es-CO" dirty="0"/>
          </a:p>
        </p:txBody>
      </p:sp>
      <p:sp>
        <p:nvSpPr>
          <p:cNvPr id="7" name="Rectángulo: esquinas redondeadas 6">
            <a:extLst>
              <a:ext uri="{FF2B5EF4-FFF2-40B4-BE49-F238E27FC236}">
                <a16:creationId xmlns:a16="http://schemas.microsoft.com/office/drawing/2014/main" id="{E0B227C7-52CA-C892-4E18-AE7C00F856A4}"/>
              </a:ext>
            </a:extLst>
          </p:cNvPr>
          <p:cNvSpPr/>
          <p:nvPr/>
        </p:nvSpPr>
        <p:spPr>
          <a:xfrm>
            <a:off x="1571516" y="51753"/>
            <a:ext cx="6000967" cy="352540"/>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s-MX" b="1" dirty="0"/>
              <a:t>Estrategia de Participación Ciudadana y de Rendición de Cuentas </a:t>
            </a:r>
            <a:endParaRPr lang="es-CO" b="1" dirty="0"/>
          </a:p>
        </p:txBody>
      </p:sp>
    </p:spTree>
    <p:extLst>
      <p:ext uri="{BB962C8B-B14F-4D97-AF65-F5344CB8AC3E}">
        <p14:creationId xmlns:p14="http://schemas.microsoft.com/office/powerpoint/2010/main" val="2641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6DA419-B23E-A5C5-5DCC-EDFC9EEC6BF4}"/>
            </a:ext>
          </a:extLst>
        </p:cNvPr>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C1C09FFB-1731-69B8-0552-93BBE61DB4F5}"/>
              </a:ext>
            </a:extLst>
          </p:cNvPr>
          <p:cNvGraphicFramePr/>
          <p:nvPr>
            <p:extLst>
              <p:ext uri="{D42A27DB-BD31-4B8C-83A1-F6EECF244321}">
                <p14:modId xmlns:p14="http://schemas.microsoft.com/office/powerpoint/2010/main" val="4293874089"/>
              </p:ext>
            </p:extLst>
          </p:nvPr>
        </p:nvGraphicFramePr>
        <p:xfrm>
          <a:off x="360831" y="1276580"/>
          <a:ext cx="8441646" cy="35143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esquinas redondeadas 4">
            <a:extLst>
              <a:ext uri="{FF2B5EF4-FFF2-40B4-BE49-F238E27FC236}">
                <a16:creationId xmlns:a16="http://schemas.microsoft.com/office/drawing/2014/main" id="{3C343C67-5248-1099-FE5A-DA8484AF71CE}"/>
              </a:ext>
            </a:extLst>
          </p:cNvPr>
          <p:cNvSpPr/>
          <p:nvPr/>
        </p:nvSpPr>
        <p:spPr>
          <a:xfrm>
            <a:off x="360831" y="638290"/>
            <a:ext cx="3010331" cy="352540"/>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s-MX" dirty="0"/>
              <a:t>Comentario/Pregunta</a:t>
            </a:r>
            <a:endParaRPr lang="es-CO" dirty="0"/>
          </a:p>
        </p:txBody>
      </p:sp>
      <p:sp>
        <p:nvSpPr>
          <p:cNvPr id="6" name="Rectángulo: esquinas redondeadas 5">
            <a:extLst>
              <a:ext uri="{FF2B5EF4-FFF2-40B4-BE49-F238E27FC236}">
                <a16:creationId xmlns:a16="http://schemas.microsoft.com/office/drawing/2014/main" id="{9AF62754-0883-6B47-CF92-E78A1131CF59}"/>
              </a:ext>
            </a:extLst>
          </p:cNvPr>
          <p:cNvSpPr/>
          <p:nvPr/>
        </p:nvSpPr>
        <p:spPr>
          <a:xfrm>
            <a:off x="3470314" y="638290"/>
            <a:ext cx="5210978" cy="352540"/>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s-MX" dirty="0"/>
              <a:t>Respuesta/Aclaración</a:t>
            </a:r>
            <a:endParaRPr lang="es-CO" dirty="0"/>
          </a:p>
        </p:txBody>
      </p:sp>
      <p:sp>
        <p:nvSpPr>
          <p:cNvPr id="7" name="Rectángulo: esquinas redondeadas 6">
            <a:extLst>
              <a:ext uri="{FF2B5EF4-FFF2-40B4-BE49-F238E27FC236}">
                <a16:creationId xmlns:a16="http://schemas.microsoft.com/office/drawing/2014/main" id="{634780F8-F3EA-6738-D078-050493CBC42A}"/>
              </a:ext>
            </a:extLst>
          </p:cNvPr>
          <p:cNvSpPr/>
          <p:nvPr/>
        </p:nvSpPr>
        <p:spPr>
          <a:xfrm>
            <a:off x="1571516" y="51753"/>
            <a:ext cx="6000967" cy="352540"/>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s-MX" b="1" dirty="0"/>
              <a:t>Estrategia de Participación Ciudadana y de Rendición de Cuentas </a:t>
            </a:r>
            <a:endParaRPr lang="es-CO" b="1" dirty="0"/>
          </a:p>
        </p:txBody>
      </p:sp>
    </p:spTree>
    <p:extLst>
      <p:ext uri="{BB962C8B-B14F-4D97-AF65-F5344CB8AC3E}">
        <p14:creationId xmlns:p14="http://schemas.microsoft.com/office/powerpoint/2010/main" val="1811092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A2EFCC-740F-EFC2-DF54-2FD4E120B2D5}"/>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79D17C5-7AF2-C201-A923-8013A1D01782}"/>
              </a:ext>
            </a:extLst>
          </p:cNvPr>
          <p:cNvSpPr txBox="1"/>
          <p:nvPr/>
        </p:nvSpPr>
        <p:spPr>
          <a:xfrm>
            <a:off x="388818" y="857938"/>
            <a:ext cx="3183875" cy="523220"/>
          </a:xfrm>
          <a:prstGeom prst="rect">
            <a:avLst/>
          </a:prstGeom>
          <a:noFill/>
        </p:spPr>
        <p:txBody>
          <a:bodyPr wrap="square" rtlCol="0">
            <a:spAutoFit/>
          </a:bodyPr>
          <a:lstStyle/>
          <a:p>
            <a:endParaRPr lang="es-MX" dirty="0"/>
          </a:p>
          <a:p>
            <a:endParaRPr lang="es-MX" dirty="0"/>
          </a:p>
        </p:txBody>
      </p:sp>
      <p:graphicFrame>
        <p:nvGraphicFramePr>
          <p:cNvPr id="2" name="Diagrama 1">
            <a:extLst>
              <a:ext uri="{FF2B5EF4-FFF2-40B4-BE49-F238E27FC236}">
                <a16:creationId xmlns:a16="http://schemas.microsoft.com/office/drawing/2014/main" id="{FB3C2A89-3F29-40E0-A943-2A38C4D65FDB}"/>
              </a:ext>
            </a:extLst>
          </p:cNvPr>
          <p:cNvGraphicFramePr/>
          <p:nvPr>
            <p:extLst>
              <p:ext uri="{D42A27DB-BD31-4B8C-83A1-F6EECF244321}">
                <p14:modId xmlns:p14="http://schemas.microsoft.com/office/powerpoint/2010/main" val="2471851017"/>
              </p:ext>
            </p:extLst>
          </p:nvPr>
        </p:nvGraphicFramePr>
        <p:xfrm>
          <a:off x="388818" y="857938"/>
          <a:ext cx="8479761" cy="40101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ángulo: esquinas redondeadas 4">
            <a:extLst>
              <a:ext uri="{FF2B5EF4-FFF2-40B4-BE49-F238E27FC236}">
                <a16:creationId xmlns:a16="http://schemas.microsoft.com/office/drawing/2014/main" id="{A3F3650C-109E-305B-DFC0-CEFF56E8CC26}"/>
              </a:ext>
            </a:extLst>
          </p:cNvPr>
          <p:cNvSpPr/>
          <p:nvPr/>
        </p:nvSpPr>
        <p:spPr>
          <a:xfrm>
            <a:off x="256615" y="462711"/>
            <a:ext cx="3010331" cy="352540"/>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s-MX" dirty="0"/>
              <a:t>Comentario/Pregunta</a:t>
            </a:r>
            <a:endParaRPr lang="es-CO" dirty="0"/>
          </a:p>
        </p:txBody>
      </p:sp>
      <p:sp>
        <p:nvSpPr>
          <p:cNvPr id="6" name="Rectángulo: esquinas redondeadas 5">
            <a:extLst>
              <a:ext uri="{FF2B5EF4-FFF2-40B4-BE49-F238E27FC236}">
                <a16:creationId xmlns:a16="http://schemas.microsoft.com/office/drawing/2014/main" id="{E035A751-B280-0084-05F1-ED8B89579938}"/>
              </a:ext>
            </a:extLst>
          </p:cNvPr>
          <p:cNvSpPr/>
          <p:nvPr/>
        </p:nvSpPr>
        <p:spPr>
          <a:xfrm>
            <a:off x="3473542" y="454845"/>
            <a:ext cx="5210978" cy="352540"/>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s-MX" dirty="0"/>
              <a:t>Respuesta/Aclaración</a:t>
            </a:r>
            <a:endParaRPr lang="es-CO" dirty="0"/>
          </a:p>
        </p:txBody>
      </p:sp>
      <p:sp>
        <p:nvSpPr>
          <p:cNvPr id="7" name="Rectángulo: esquinas redondeadas 6">
            <a:extLst>
              <a:ext uri="{FF2B5EF4-FFF2-40B4-BE49-F238E27FC236}">
                <a16:creationId xmlns:a16="http://schemas.microsoft.com/office/drawing/2014/main" id="{73CB382F-1192-CDF9-C9F2-CB425AF4CDA8}"/>
              </a:ext>
            </a:extLst>
          </p:cNvPr>
          <p:cNvSpPr/>
          <p:nvPr/>
        </p:nvSpPr>
        <p:spPr>
          <a:xfrm>
            <a:off x="1483381" y="51752"/>
            <a:ext cx="6000967" cy="352540"/>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s-MX" b="1" dirty="0"/>
              <a:t>Estrategia de Participación Ciudadana y de Rendición de Cuentas </a:t>
            </a:r>
            <a:endParaRPr lang="es-CO" b="1" dirty="0"/>
          </a:p>
        </p:txBody>
      </p:sp>
    </p:spTree>
    <p:extLst>
      <p:ext uri="{BB962C8B-B14F-4D97-AF65-F5344CB8AC3E}">
        <p14:creationId xmlns:p14="http://schemas.microsoft.com/office/powerpoint/2010/main" val="2765914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B9F12C58-4FCE-03E6-F04D-06F1ED7D5BC4}"/>
              </a:ext>
            </a:extLst>
          </p:cNvPr>
          <p:cNvGraphicFramePr/>
          <p:nvPr>
            <p:extLst>
              <p:ext uri="{D42A27DB-BD31-4B8C-83A1-F6EECF244321}">
                <p14:modId xmlns:p14="http://schemas.microsoft.com/office/powerpoint/2010/main" val="3640860386"/>
              </p:ext>
            </p:extLst>
          </p:nvPr>
        </p:nvGraphicFramePr>
        <p:xfrm>
          <a:off x="488415" y="1663548"/>
          <a:ext cx="8214910" cy="3062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ángulo: esquinas redondeadas 2">
            <a:extLst>
              <a:ext uri="{FF2B5EF4-FFF2-40B4-BE49-F238E27FC236}">
                <a16:creationId xmlns:a16="http://schemas.microsoft.com/office/drawing/2014/main" id="{E18F311B-B8F8-68A4-57E1-5B8BD4A09D19}"/>
              </a:ext>
            </a:extLst>
          </p:cNvPr>
          <p:cNvSpPr/>
          <p:nvPr/>
        </p:nvSpPr>
        <p:spPr>
          <a:xfrm>
            <a:off x="275420" y="651953"/>
            <a:ext cx="3010331" cy="352540"/>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s-MX" dirty="0"/>
              <a:t>Comentario/Pregunta</a:t>
            </a:r>
            <a:endParaRPr lang="es-CO" dirty="0"/>
          </a:p>
        </p:txBody>
      </p:sp>
      <p:sp>
        <p:nvSpPr>
          <p:cNvPr id="4" name="Rectángulo: esquinas redondeadas 3">
            <a:extLst>
              <a:ext uri="{FF2B5EF4-FFF2-40B4-BE49-F238E27FC236}">
                <a16:creationId xmlns:a16="http://schemas.microsoft.com/office/drawing/2014/main" id="{F0534D8F-1342-6C77-0372-3309B94B7FCC}"/>
              </a:ext>
            </a:extLst>
          </p:cNvPr>
          <p:cNvSpPr/>
          <p:nvPr/>
        </p:nvSpPr>
        <p:spPr>
          <a:xfrm>
            <a:off x="3492347" y="644087"/>
            <a:ext cx="5210978" cy="352540"/>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s-MX" dirty="0"/>
              <a:t>Respuesta/Aclaración</a:t>
            </a:r>
            <a:endParaRPr lang="es-CO" dirty="0"/>
          </a:p>
        </p:txBody>
      </p:sp>
      <p:sp>
        <p:nvSpPr>
          <p:cNvPr id="6" name="Rectángulo: esquinas redondeadas 5">
            <a:extLst>
              <a:ext uri="{FF2B5EF4-FFF2-40B4-BE49-F238E27FC236}">
                <a16:creationId xmlns:a16="http://schemas.microsoft.com/office/drawing/2014/main" id="{588A958C-A9C3-80ED-0024-184EEEA111B2}"/>
              </a:ext>
            </a:extLst>
          </p:cNvPr>
          <p:cNvSpPr/>
          <p:nvPr/>
        </p:nvSpPr>
        <p:spPr>
          <a:xfrm>
            <a:off x="1502186" y="240994"/>
            <a:ext cx="6000967" cy="352540"/>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s-MX" b="1" dirty="0"/>
              <a:t>Estrategia de Relacionamiento con la Ciudadanía</a:t>
            </a:r>
            <a:endParaRPr lang="es-CO" b="1" dirty="0"/>
          </a:p>
        </p:txBody>
      </p:sp>
    </p:spTree>
    <p:extLst>
      <p:ext uri="{BB962C8B-B14F-4D97-AF65-F5344CB8AC3E}">
        <p14:creationId xmlns:p14="http://schemas.microsoft.com/office/powerpoint/2010/main" val="39955814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98969B-1E95-9D31-3BA5-4603790F7AA8}"/>
            </a:ext>
          </a:extLst>
        </p:cNvPr>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AB241714-3001-6C0E-744A-6EDEFA137C01}"/>
              </a:ext>
            </a:extLst>
          </p:cNvPr>
          <p:cNvGraphicFramePr/>
          <p:nvPr>
            <p:extLst>
              <p:ext uri="{D42A27DB-BD31-4B8C-83A1-F6EECF244321}">
                <p14:modId xmlns:p14="http://schemas.microsoft.com/office/powerpoint/2010/main" val="3216400679"/>
              </p:ext>
            </p:extLst>
          </p:nvPr>
        </p:nvGraphicFramePr>
        <p:xfrm>
          <a:off x="36723" y="1322024"/>
          <a:ext cx="9107277" cy="36025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ángulo: esquinas redondeadas 2">
            <a:extLst>
              <a:ext uri="{FF2B5EF4-FFF2-40B4-BE49-F238E27FC236}">
                <a16:creationId xmlns:a16="http://schemas.microsoft.com/office/drawing/2014/main" id="{8AB6F100-EDB4-1AB0-AF07-8E20EF855553}"/>
              </a:ext>
            </a:extLst>
          </p:cNvPr>
          <p:cNvSpPr/>
          <p:nvPr/>
        </p:nvSpPr>
        <p:spPr>
          <a:xfrm>
            <a:off x="344750" y="552801"/>
            <a:ext cx="3010331" cy="352540"/>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s-MX" dirty="0"/>
              <a:t>Comentario/Pregunta</a:t>
            </a:r>
            <a:endParaRPr lang="es-CO" dirty="0"/>
          </a:p>
        </p:txBody>
      </p:sp>
      <p:sp>
        <p:nvSpPr>
          <p:cNvPr id="4" name="Rectángulo: esquinas redondeadas 3">
            <a:extLst>
              <a:ext uri="{FF2B5EF4-FFF2-40B4-BE49-F238E27FC236}">
                <a16:creationId xmlns:a16="http://schemas.microsoft.com/office/drawing/2014/main" id="{633D7561-FE3C-DABC-9FF0-03638E531E58}"/>
              </a:ext>
            </a:extLst>
          </p:cNvPr>
          <p:cNvSpPr/>
          <p:nvPr/>
        </p:nvSpPr>
        <p:spPr>
          <a:xfrm>
            <a:off x="3561677" y="544935"/>
            <a:ext cx="5210978" cy="352540"/>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s-MX" dirty="0"/>
              <a:t>Respuesta/Aclaración</a:t>
            </a:r>
            <a:endParaRPr lang="es-CO" dirty="0"/>
          </a:p>
        </p:txBody>
      </p:sp>
      <p:sp>
        <p:nvSpPr>
          <p:cNvPr id="6" name="Rectángulo: esquinas redondeadas 5">
            <a:extLst>
              <a:ext uri="{FF2B5EF4-FFF2-40B4-BE49-F238E27FC236}">
                <a16:creationId xmlns:a16="http://schemas.microsoft.com/office/drawing/2014/main" id="{0DA98DAB-FCCC-2E3A-82F2-B09AB9B69157}"/>
              </a:ext>
            </a:extLst>
          </p:cNvPr>
          <p:cNvSpPr/>
          <p:nvPr/>
        </p:nvSpPr>
        <p:spPr>
          <a:xfrm>
            <a:off x="1571516" y="141842"/>
            <a:ext cx="6000967" cy="352540"/>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s-MX" b="1" dirty="0"/>
              <a:t>Estrategia de Relacionamiento con la Ciudadanía</a:t>
            </a:r>
            <a:endParaRPr lang="es-CO" b="1" dirty="0"/>
          </a:p>
        </p:txBody>
      </p:sp>
    </p:spTree>
    <p:extLst>
      <p:ext uri="{BB962C8B-B14F-4D97-AF65-F5344CB8AC3E}">
        <p14:creationId xmlns:p14="http://schemas.microsoft.com/office/powerpoint/2010/main" val="3527082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18F058-4AC9-9976-6BE8-25656001D400}"/>
            </a:ext>
          </a:extLst>
        </p:cNvPr>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34FC9DBF-FAC7-095A-1957-71001BBA36D4}"/>
              </a:ext>
            </a:extLst>
          </p:cNvPr>
          <p:cNvGraphicFramePr/>
          <p:nvPr>
            <p:extLst>
              <p:ext uri="{D42A27DB-BD31-4B8C-83A1-F6EECF244321}">
                <p14:modId xmlns:p14="http://schemas.microsoft.com/office/powerpoint/2010/main" val="172210396"/>
              </p:ext>
            </p:extLst>
          </p:nvPr>
        </p:nvGraphicFramePr>
        <p:xfrm>
          <a:off x="378244" y="1873517"/>
          <a:ext cx="8501350" cy="20698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ángulo: esquinas redondeadas 5">
            <a:extLst>
              <a:ext uri="{FF2B5EF4-FFF2-40B4-BE49-F238E27FC236}">
                <a16:creationId xmlns:a16="http://schemas.microsoft.com/office/drawing/2014/main" id="{B3685D3C-6CC8-6A1D-695D-C4ED66A87CF2}"/>
              </a:ext>
            </a:extLst>
          </p:cNvPr>
          <p:cNvSpPr/>
          <p:nvPr/>
        </p:nvSpPr>
        <p:spPr>
          <a:xfrm>
            <a:off x="287830" y="938391"/>
            <a:ext cx="3010331" cy="352540"/>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s-MX" dirty="0"/>
              <a:t>Comentario/Pregunta</a:t>
            </a:r>
            <a:endParaRPr lang="es-CO" dirty="0"/>
          </a:p>
        </p:txBody>
      </p:sp>
      <p:sp>
        <p:nvSpPr>
          <p:cNvPr id="7" name="Rectángulo: esquinas redondeadas 6">
            <a:extLst>
              <a:ext uri="{FF2B5EF4-FFF2-40B4-BE49-F238E27FC236}">
                <a16:creationId xmlns:a16="http://schemas.microsoft.com/office/drawing/2014/main" id="{A047AA64-2E6B-0580-CCAB-04F21C45A091}"/>
              </a:ext>
            </a:extLst>
          </p:cNvPr>
          <p:cNvSpPr/>
          <p:nvPr/>
        </p:nvSpPr>
        <p:spPr>
          <a:xfrm>
            <a:off x="3504757" y="930525"/>
            <a:ext cx="5210978" cy="352540"/>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s-MX" dirty="0"/>
              <a:t>Respuesta/Aclaración</a:t>
            </a:r>
            <a:endParaRPr lang="es-CO" dirty="0"/>
          </a:p>
        </p:txBody>
      </p:sp>
      <p:sp>
        <p:nvSpPr>
          <p:cNvPr id="8" name="Rectángulo: esquinas redondeadas 7">
            <a:extLst>
              <a:ext uri="{FF2B5EF4-FFF2-40B4-BE49-F238E27FC236}">
                <a16:creationId xmlns:a16="http://schemas.microsoft.com/office/drawing/2014/main" id="{699C9394-073C-FAD3-0B94-7681D530755C}"/>
              </a:ext>
            </a:extLst>
          </p:cNvPr>
          <p:cNvSpPr/>
          <p:nvPr/>
        </p:nvSpPr>
        <p:spPr>
          <a:xfrm>
            <a:off x="1571516" y="467220"/>
            <a:ext cx="6000967" cy="352540"/>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s-MX" b="1" dirty="0"/>
              <a:t>Ambas estrategias</a:t>
            </a:r>
            <a:endParaRPr lang="es-CO" b="1" dirty="0"/>
          </a:p>
        </p:txBody>
      </p:sp>
    </p:spTree>
    <p:extLst>
      <p:ext uri="{BB962C8B-B14F-4D97-AF65-F5344CB8AC3E}">
        <p14:creationId xmlns:p14="http://schemas.microsoft.com/office/powerpoint/2010/main" val="14183855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8A6E9E-C91C-8201-5D51-A8B4CA0EB36E}"/>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BE5C84F3-1AE9-38EE-18BE-1BAB02A58630}"/>
              </a:ext>
            </a:extLst>
          </p:cNvPr>
          <p:cNvSpPr txBox="1"/>
          <p:nvPr/>
        </p:nvSpPr>
        <p:spPr>
          <a:xfrm>
            <a:off x="412213" y="264751"/>
            <a:ext cx="8004673" cy="523220"/>
          </a:xfrm>
          <a:prstGeom prst="rect">
            <a:avLst/>
          </a:prstGeom>
          <a:noFill/>
        </p:spPr>
        <p:txBody>
          <a:bodyPr wrap="square" rtlCol="0">
            <a:spAutoFit/>
          </a:bodyPr>
          <a:lstStyle/>
          <a:p>
            <a:pPr algn="ctr"/>
            <a:r>
              <a:rPr lang="es-MX" b="1" dirty="0">
                <a:solidFill>
                  <a:schemeClr val="accent5"/>
                </a:solidFill>
              </a:rPr>
              <a:t>Evaluación Ciudadana frente a la información contenida en las estrategias de Relacionamiento con la Ciudadanía y de Participación Ciudadana y Rendición de Cuentas</a:t>
            </a:r>
            <a:endParaRPr lang="es-CO" b="1" dirty="0">
              <a:solidFill>
                <a:schemeClr val="accent5"/>
              </a:solidFill>
            </a:endParaRPr>
          </a:p>
        </p:txBody>
      </p:sp>
      <p:graphicFrame>
        <p:nvGraphicFramePr>
          <p:cNvPr id="3" name="Gráfico 2">
            <a:extLst>
              <a:ext uri="{FF2B5EF4-FFF2-40B4-BE49-F238E27FC236}">
                <a16:creationId xmlns:a16="http://schemas.microsoft.com/office/drawing/2014/main" id="{520284F1-C6FA-B70A-B090-EA3FEA128CCF}"/>
              </a:ext>
            </a:extLst>
          </p:cNvPr>
          <p:cNvGraphicFramePr>
            <a:graphicFrameLocks/>
          </p:cNvGraphicFramePr>
          <p:nvPr>
            <p:extLst>
              <p:ext uri="{D42A27DB-BD31-4B8C-83A1-F6EECF244321}">
                <p14:modId xmlns:p14="http://schemas.microsoft.com/office/powerpoint/2010/main" val="2249165984"/>
              </p:ext>
            </p:extLst>
          </p:nvPr>
        </p:nvGraphicFramePr>
        <p:xfrm>
          <a:off x="412212" y="1244244"/>
          <a:ext cx="8004673" cy="38992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42967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4346925" y="0"/>
            <a:ext cx="4797076" cy="2998175"/>
          </a:xfrm>
          <a:prstGeom prst="rect">
            <a:avLst/>
          </a:prstGeom>
          <a:noFill/>
          <a:ln>
            <a:noFill/>
          </a:ln>
        </p:spPr>
      </p:pic>
      <p:pic>
        <p:nvPicPr>
          <p:cNvPr id="62" name="Google Shape;62;p14"/>
          <p:cNvPicPr preferRelativeResize="0"/>
          <p:nvPr/>
        </p:nvPicPr>
        <p:blipFill>
          <a:blip r:embed="rId4">
            <a:alphaModFix/>
          </a:blip>
          <a:stretch>
            <a:fillRect/>
          </a:stretch>
        </p:blipFill>
        <p:spPr>
          <a:xfrm>
            <a:off x="4229" y="0"/>
            <a:ext cx="9135542" cy="5143501"/>
          </a:xfrm>
          <a:prstGeom prst="rect">
            <a:avLst/>
          </a:prstGeom>
          <a:noFill/>
          <a:ln>
            <a:noFill/>
          </a:ln>
        </p:spPr>
      </p:pic>
      <p:pic>
        <p:nvPicPr>
          <p:cNvPr id="63" name="Google Shape;63;p14"/>
          <p:cNvPicPr preferRelativeResize="0"/>
          <p:nvPr/>
        </p:nvPicPr>
        <p:blipFill>
          <a:blip r:embed="rId5">
            <a:alphaModFix/>
          </a:blip>
          <a:stretch>
            <a:fillRect/>
          </a:stretch>
        </p:blipFill>
        <p:spPr>
          <a:xfrm>
            <a:off x="7815150" y="4619625"/>
            <a:ext cx="1052625" cy="353980"/>
          </a:xfrm>
          <a:prstGeom prst="rect">
            <a:avLst/>
          </a:prstGeom>
          <a:noFill/>
          <a:ln>
            <a:noFill/>
          </a:ln>
        </p:spPr>
      </p:pic>
      <p:sp>
        <p:nvSpPr>
          <p:cNvPr id="65" name="Google Shape;65;p14"/>
          <p:cNvSpPr txBox="1"/>
          <p:nvPr/>
        </p:nvSpPr>
        <p:spPr>
          <a:xfrm>
            <a:off x="618376" y="2866341"/>
            <a:ext cx="7457098" cy="1292631"/>
          </a:xfrm>
          <a:prstGeom prst="rect">
            <a:avLst/>
          </a:prstGeom>
          <a:noFill/>
          <a:ln>
            <a:noFill/>
          </a:ln>
        </p:spPr>
        <p:txBody>
          <a:bodyPr spcFirstLastPara="1" wrap="square" lIns="91425" tIns="91425" rIns="91425" bIns="91425" anchor="t" anchorCtr="0">
            <a:spAutoFit/>
          </a:bodyPr>
          <a:lstStyle/>
          <a:p>
            <a:pPr lvl="0">
              <a:buSzPts val="2900"/>
            </a:pPr>
            <a:r>
              <a:rPr lang="es-MX" sz="2400" b="1" dirty="0"/>
              <a:t>Informe de resultados de participación ciudadana en la construcción de las estrategias de Relacionamiento y participación ciudadana 2025</a:t>
            </a:r>
            <a:endParaRPr lang="es-MX" sz="2400" b="1" dirty="0">
              <a:solidFill>
                <a:srgbClr val="2A3E56"/>
              </a:solidFill>
              <a:latin typeface="Montserrat ExtraBold"/>
              <a:ea typeface="Montserrat ExtraBold"/>
              <a:cs typeface="Montserrat ExtraBold"/>
              <a:sym typeface="Montserrat ExtraBo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18"/>
          <p:cNvPicPr preferRelativeResize="0"/>
          <p:nvPr/>
        </p:nvPicPr>
        <p:blipFill>
          <a:blip r:embed="rId3">
            <a:alphaModFix/>
          </a:blip>
          <a:stretch>
            <a:fillRect/>
          </a:stretch>
        </p:blipFill>
        <p:spPr>
          <a:xfrm>
            <a:off x="3697" y="0"/>
            <a:ext cx="9136607" cy="51435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a:extLst>
            <a:ext uri="{FF2B5EF4-FFF2-40B4-BE49-F238E27FC236}">
              <a16:creationId xmlns:a16="http://schemas.microsoft.com/office/drawing/2014/main" id="{69C69DC4-DE70-5D20-7914-62A772C578D0}"/>
            </a:ext>
          </a:extLst>
        </p:cNvPr>
        <p:cNvGrpSpPr/>
        <p:nvPr/>
      </p:nvGrpSpPr>
      <p:grpSpPr>
        <a:xfrm>
          <a:off x="0" y="0"/>
          <a:ext cx="0" cy="0"/>
          <a:chOff x="0" y="0"/>
          <a:chExt cx="0" cy="0"/>
        </a:xfrm>
      </p:grpSpPr>
      <p:pic>
        <p:nvPicPr>
          <p:cNvPr id="71" name="Google Shape;71;p15">
            <a:extLst>
              <a:ext uri="{FF2B5EF4-FFF2-40B4-BE49-F238E27FC236}">
                <a16:creationId xmlns:a16="http://schemas.microsoft.com/office/drawing/2014/main" id="{4A019443-AC79-8E2B-2EF4-AE2C8F237B05}"/>
              </a:ext>
            </a:extLst>
          </p:cNvPr>
          <p:cNvPicPr preferRelativeResize="0"/>
          <p:nvPr/>
        </p:nvPicPr>
        <p:blipFill>
          <a:blip r:embed="rId3">
            <a:alphaModFix/>
          </a:blip>
          <a:stretch>
            <a:fillRect/>
          </a:stretch>
        </p:blipFill>
        <p:spPr>
          <a:xfrm>
            <a:off x="0" y="2975"/>
            <a:ext cx="8220071" cy="5137551"/>
          </a:xfrm>
          <a:prstGeom prst="rect">
            <a:avLst/>
          </a:prstGeom>
          <a:noFill/>
          <a:ln>
            <a:noFill/>
          </a:ln>
        </p:spPr>
      </p:pic>
      <p:pic>
        <p:nvPicPr>
          <p:cNvPr id="72" name="Google Shape;72;p15">
            <a:extLst>
              <a:ext uri="{FF2B5EF4-FFF2-40B4-BE49-F238E27FC236}">
                <a16:creationId xmlns:a16="http://schemas.microsoft.com/office/drawing/2014/main" id="{4D3EBC45-14AF-06E7-F2D1-00E5672EB3E4}"/>
              </a:ext>
            </a:extLst>
          </p:cNvPr>
          <p:cNvPicPr preferRelativeResize="0"/>
          <p:nvPr/>
        </p:nvPicPr>
        <p:blipFill>
          <a:blip r:embed="rId4">
            <a:alphaModFix/>
          </a:blip>
          <a:stretch>
            <a:fillRect/>
          </a:stretch>
        </p:blipFill>
        <p:spPr>
          <a:xfrm>
            <a:off x="0" y="-2976"/>
            <a:ext cx="9135542" cy="5143501"/>
          </a:xfrm>
          <a:prstGeom prst="rect">
            <a:avLst/>
          </a:prstGeom>
          <a:noFill/>
          <a:ln>
            <a:noFill/>
          </a:ln>
        </p:spPr>
      </p:pic>
      <p:pic>
        <p:nvPicPr>
          <p:cNvPr id="73" name="Google Shape;73;p15">
            <a:extLst>
              <a:ext uri="{FF2B5EF4-FFF2-40B4-BE49-F238E27FC236}">
                <a16:creationId xmlns:a16="http://schemas.microsoft.com/office/drawing/2014/main" id="{6A2F5525-DF35-3286-3492-EE2667D98072}"/>
              </a:ext>
            </a:extLst>
          </p:cNvPr>
          <p:cNvPicPr preferRelativeResize="0"/>
          <p:nvPr/>
        </p:nvPicPr>
        <p:blipFill>
          <a:blip r:embed="rId5">
            <a:alphaModFix/>
          </a:blip>
          <a:stretch>
            <a:fillRect/>
          </a:stretch>
        </p:blipFill>
        <p:spPr>
          <a:xfrm>
            <a:off x="7815150" y="4619625"/>
            <a:ext cx="1052625" cy="353980"/>
          </a:xfrm>
          <a:prstGeom prst="rect">
            <a:avLst/>
          </a:prstGeom>
          <a:noFill/>
          <a:ln>
            <a:noFill/>
          </a:ln>
        </p:spPr>
      </p:pic>
      <p:sp>
        <p:nvSpPr>
          <p:cNvPr id="74" name="Google Shape;74;p15">
            <a:extLst>
              <a:ext uri="{FF2B5EF4-FFF2-40B4-BE49-F238E27FC236}">
                <a16:creationId xmlns:a16="http://schemas.microsoft.com/office/drawing/2014/main" id="{FCF447F1-2436-755C-0548-4AD23FF95C3B}"/>
              </a:ext>
            </a:extLst>
          </p:cNvPr>
          <p:cNvSpPr txBox="1"/>
          <p:nvPr/>
        </p:nvSpPr>
        <p:spPr>
          <a:xfrm>
            <a:off x="4952844" y="1723950"/>
            <a:ext cx="2295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2" name="CuadroTexto 1">
            <a:extLst>
              <a:ext uri="{FF2B5EF4-FFF2-40B4-BE49-F238E27FC236}">
                <a16:creationId xmlns:a16="http://schemas.microsoft.com/office/drawing/2014/main" id="{84A0EF2C-5085-14DB-5776-7946639BDA5F}"/>
              </a:ext>
            </a:extLst>
          </p:cNvPr>
          <p:cNvSpPr txBox="1"/>
          <p:nvPr/>
        </p:nvSpPr>
        <p:spPr>
          <a:xfrm>
            <a:off x="5989269" y="2779395"/>
            <a:ext cx="3275403" cy="984885"/>
          </a:xfrm>
          <a:prstGeom prst="rect">
            <a:avLst/>
          </a:prstGeom>
          <a:noFill/>
        </p:spPr>
        <p:txBody>
          <a:bodyPr wrap="square" rtlCol="0">
            <a:spAutoFit/>
          </a:bodyPr>
          <a:lstStyle/>
          <a:p>
            <a:r>
              <a:rPr lang="es-MX" sz="4400" b="1" dirty="0">
                <a:solidFill>
                  <a:schemeClr val="tx1"/>
                </a:solidFill>
                <a:latin typeface="Montserrat Medium"/>
                <a:ea typeface="Montserrat Medium"/>
                <a:cs typeface="Montserrat Medium"/>
                <a:sym typeface="Montserrat Medium"/>
              </a:rPr>
              <a:t>Contexto</a:t>
            </a:r>
          </a:p>
          <a:p>
            <a:endParaRPr lang="es-CO" dirty="0"/>
          </a:p>
        </p:txBody>
      </p:sp>
    </p:spTree>
    <p:extLst>
      <p:ext uri="{BB962C8B-B14F-4D97-AF65-F5344CB8AC3E}">
        <p14:creationId xmlns:p14="http://schemas.microsoft.com/office/powerpoint/2010/main" val="4075209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86" name="Google Shape;86;p16"/>
          <p:cNvPicPr preferRelativeResize="0"/>
          <p:nvPr/>
        </p:nvPicPr>
        <p:blipFill>
          <a:blip r:embed="rId3">
            <a:alphaModFix/>
          </a:blip>
          <a:stretch>
            <a:fillRect/>
          </a:stretch>
        </p:blipFill>
        <p:spPr>
          <a:xfrm>
            <a:off x="0" y="4752677"/>
            <a:ext cx="1341776" cy="390825"/>
          </a:xfrm>
          <a:prstGeom prst="rect">
            <a:avLst/>
          </a:prstGeom>
          <a:noFill/>
          <a:ln>
            <a:noFill/>
          </a:ln>
        </p:spPr>
      </p:pic>
      <p:pic>
        <p:nvPicPr>
          <p:cNvPr id="87" name="Google Shape;87;p16"/>
          <p:cNvPicPr preferRelativeResize="0"/>
          <p:nvPr/>
        </p:nvPicPr>
        <p:blipFill>
          <a:blip r:embed="rId4">
            <a:alphaModFix/>
          </a:blip>
          <a:stretch>
            <a:fillRect/>
          </a:stretch>
        </p:blipFill>
        <p:spPr>
          <a:xfrm>
            <a:off x="8120574" y="1"/>
            <a:ext cx="1023426" cy="483350"/>
          </a:xfrm>
          <a:prstGeom prst="rect">
            <a:avLst/>
          </a:prstGeom>
          <a:noFill/>
          <a:ln>
            <a:noFill/>
          </a:ln>
        </p:spPr>
      </p:pic>
      <p:pic>
        <p:nvPicPr>
          <p:cNvPr id="88" name="Google Shape;88;p16"/>
          <p:cNvPicPr preferRelativeResize="0"/>
          <p:nvPr/>
        </p:nvPicPr>
        <p:blipFill>
          <a:blip r:embed="rId5">
            <a:alphaModFix/>
          </a:blip>
          <a:stretch>
            <a:fillRect/>
          </a:stretch>
        </p:blipFill>
        <p:spPr>
          <a:xfrm>
            <a:off x="7815150" y="4619625"/>
            <a:ext cx="1052625" cy="353980"/>
          </a:xfrm>
          <a:prstGeom prst="rect">
            <a:avLst/>
          </a:prstGeom>
          <a:noFill/>
          <a:ln>
            <a:noFill/>
          </a:ln>
        </p:spPr>
      </p:pic>
      <p:pic>
        <p:nvPicPr>
          <p:cNvPr id="89" name="Google Shape;89;p16"/>
          <p:cNvPicPr preferRelativeResize="0"/>
          <p:nvPr/>
        </p:nvPicPr>
        <p:blipFill>
          <a:blip r:embed="rId6">
            <a:alphaModFix/>
          </a:blip>
          <a:stretch>
            <a:fillRect/>
          </a:stretch>
        </p:blipFill>
        <p:spPr>
          <a:xfrm>
            <a:off x="240050" y="245175"/>
            <a:ext cx="64750" cy="898650"/>
          </a:xfrm>
          <a:prstGeom prst="rect">
            <a:avLst/>
          </a:prstGeom>
          <a:noFill/>
          <a:ln>
            <a:noFill/>
          </a:ln>
        </p:spPr>
      </p:pic>
      <p:sp>
        <p:nvSpPr>
          <p:cNvPr id="5" name="CuadroTexto 4">
            <a:extLst>
              <a:ext uri="{FF2B5EF4-FFF2-40B4-BE49-F238E27FC236}">
                <a16:creationId xmlns:a16="http://schemas.microsoft.com/office/drawing/2014/main" id="{B6EA3855-7B55-BCA8-EE25-2918009A5371}"/>
              </a:ext>
            </a:extLst>
          </p:cNvPr>
          <p:cNvSpPr txBox="1"/>
          <p:nvPr/>
        </p:nvSpPr>
        <p:spPr>
          <a:xfrm>
            <a:off x="3182734" y="241676"/>
            <a:ext cx="5280923" cy="4062651"/>
          </a:xfrm>
          <a:prstGeom prst="rect">
            <a:avLst/>
          </a:prstGeom>
          <a:noFill/>
        </p:spPr>
        <p:txBody>
          <a:bodyPr wrap="square" rtlCol="0">
            <a:spAutoFit/>
          </a:bodyPr>
          <a:lstStyle/>
          <a:p>
            <a:r>
              <a:rPr lang="es-MX" sz="2000" b="1" dirty="0">
                <a:solidFill>
                  <a:schemeClr val="accent5"/>
                </a:solidFill>
              </a:rPr>
              <a:t>Objetivos:  </a:t>
            </a:r>
          </a:p>
          <a:p>
            <a:pPr algn="just"/>
            <a:endParaRPr lang="es-MX" dirty="0"/>
          </a:p>
          <a:p>
            <a:pPr algn="just"/>
            <a:r>
              <a:rPr lang="es-MX" b="1" dirty="0"/>
              <a:t>1. </a:t>
            </a:r>
            <a:r>
              <a:rPr lang="es-MX" dirty="0"/>
              <a:t>Dar a conocer los resultados obtenidos de la participación ciudadana en la construcción de las estrategias de relacionamiento con la ciudadanía y de participación ciudadana y de rendición de Cuentas 2025. </a:t>
            </a:r>
          </a:p>
          <a:p>
            <a:pPr algn="just"/>
            <a:endParaRPr lang="es-MX" dirty="0"/>
          </a:p>
          <a:p>
            <a:pPr algn="just"/>
            <a:r>
              <a:rPr lang="es-MX" b="1" dirty="0"/>
              <a:t>2. </a:t>
            </a:r>
            <a:r>
              <a:rPr lang="es-MX" dirty="0"/>
              <a:t>Socializar los comentarios y/o consideraciones ciudadanas identificadas en el periodo de participación ciudadana para la construcción de las estrategias de relacionamiento con la ciudadanía y de participación ciudadana y de rendición de Cuentas 2025. </a:t>
            </a:r>
          </a:p>
          <a:p>
            <a:pPr algn="just"/>
            <a:endParaRPr lang="es-MX" dirty="0"/>
          </a:p>
          <a:p>
            <a:pPr algn="just"/>
            <a:r>
              <a:rPr lang="es-MX" b="1" dirty="0"/>
              <a:t>3. </a:t>
            </a:r>
            <a:r>
              <a:rPr lang="es-MX" dirty="0"/>
              <a:t>Brindar las respuestas a los comentarios y/o consideraciones ciudadanas elevadas a través de los canales dispuestos para la construcción conjunta de las estrategias de relacionamiento con la ciudadanía  y de participación ciudadana y de rendición de Cuentas 2025. </a:t>
            </a:r>
            <a:endParaRPr lang="es-CO" dirty="0"/>
          </a:p>
        </p:txBody>
      </p:sp>
      <p:grpSp>
        <p:nvGrpSpPr>
          <p:cNvPr id="4" name="Google Shape;304;p35">
            <a:extLst>
              <a:ext uri="{FF2B5EF4-FFF2-40B4-BE49-F238E27FC236}">
                <a16:creationId xmlns:a16="http://schemas.microsoft.com/office/drawing/2014/main" id="{B76ACCD4-3B8D-7332-7E83-04BCD1F3952B}"/>
              </a:ext>
            </a:extLst>
          </p:cNvPr>
          <p:cNvGrpSpPr/>
          <p:nvPr/>
        </p:nvGrpSpPr>
        <p:grpSpPr>
          <a:xfrm>
            <a:off x="385539" y="383409"/>
            <a:ext cx="2392370" cy="4057860"/>
            <a:chOff x="6158333" y="1523475"/>
            <a:chExt cx="1894646" cy="3213637"/>
          </a:xfrm>
        </p:grpSpPr>
        <p:sp>
          <p:nvSpPr>
            <p:cNvPr id="6" name="Google Shape;305;p35">
              <a:extLst>
                <a:ext uri="{FF2B5EF4-FFF2-40B4-BE49-F238E27FC236}">
                  <a16:creationId xmlns:a16="http://schemas.microsoft.com/office/drawing/2014/main" id="{91575A54-12EC-441D-F0F0-75593BF91075}"/>
                </a:ext>
              </a:extLst>
            </p:cNvPr>
            <p:cNvSpPr/>
            <p:nvPr/>
          </p:nvSpPr>
          <p:spPr>
            <a:xfrm>
              <a:off x="6158333" y="1523475"/>
              <a:ext cx="1894646" cy="2339930"/>
            </a:xfrm>
            <a:custGeom>
              <a:avLst/>
              <a:gdLst/>
              <a:ahLst/>
              <a:cxnLst/>
              <a:rect l="l" t="t" r="r" b="b"/>
              <a:pathLst>
                <a:path w="158581" h="195851" extrusionOk="0">
                  <a:moveTo>
                    <a:pt x="79410" y="1"/>
                  </a:moveTo>
                  <a:cubicBezTo>
                    <a:pt x="79004" y="1"/>
                    <a:pt x="78597" y="4"/>
                    <a:pt x="78190" y="10"/>
                  </a:cubicBezTo>
                  <a:cubicBezTo>
                    <a:pt x="35426" y="610"/>
                    <a:pt x="601" y="35602"/>
                    <a:pt x="167" y="78366"/>
                  </a:cubicBezTo>
                  <a:cubicBezTo>
                    <a:pt x="1" y="94211"/>
                    <a:pt x="4470" y="109021"/>
                    <a:pt x="12343" y="121464"/>
                  </a:cubicBezTo>
                  <a:cubicBezTo>
                    <a:pt x="24985" y="141444"/>
                    <a:pt x="32924" y="163894"/>
                    <a:pt x="35292" y="187244"/>
                  </a:cubicBezTo>
                  <a:cubicBezTo>
                    <a:pt x="35793" y="192147"/>
                    <a:pt x="39962" y="195850"/>
                    <a:pt x="44866" y="195850"/>
                  </a:cubicBezTo>
                  <a:lnTo>
                    <a:pt x="113849" y="195850"/>
                  </a:lnTo>
                  <a:cubicBezTo>
                    <a:pt x="118785" y="195850"/>
                    <a:pt x="122955" y="192114"/>
                    <a:pt x="123422" y="187177"/>
                  </a:cubicBezTo>
                  <a:cubicBezTo>
                    <a:pt x="125624" y="164161"/>
                    <a:pt x="133129" y="141845"/>
                    <a:pt x="145805" y="122364"/>
                  </a:cubicBezTo>
                  <a:cubicBezTo>
                    <a:pt x="153877" y="109955"/>
                    <a:pt x="158581" y="95145"/>
                    <a:pt x="158581" y="79200"/>
                  </a:cubicBezTo>
                  <a:cubicBezTo>
                    <a:pt x="158581" y="35474"/>
                    <a:pt x="123149" y="1"/>
                    <a:pt x="79410" y="1"/>
                  </a:cubicBezTo>
                  <a:close/>
                </a:path>
              </a:pathLst>
            </a:custGeom>
            <a:solidFill>
              <a:schemeClr val="tx2"/>
            </a:solid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06;p35">
              <a:extLst>
                <a:ext uri="{FF2B5EF4-FFF2-40B4-BE49-F238E27FC236}">
                  <a16:creationId xmlns:a16="http://schemas.microsoft.com/office/drawing/2014/main" id="{1EC97768-46F2-7DA5-3B5B-EDF28BC5A986}"/>
                </a:ext>
              </a:extLst>
            </p:cNvPr>
            <p:cNvSpPr/>
            <p:nvPr/>
          </p:nvSpPr>
          <p:spPr>
            <a:xfrm>
              <a:off x="7097989" y="1523547"/>
              <a:ext cx="954904" cy="2339858"/>
            </a:xfrm>
            <a:custGeom>
              <a:avLst/>
              <a:gdLst/>
              <a:ahLst/>
              <a:cxnLst/>
              <a:rect l="l" t="t" r="r" b="b"/>
              <a:pathLst>
                <a:path w="79925" h="195845" extrusionOk="0">
                  <a:moveTo>
                    <a:pt x="736" y="1"/>
                  </a:moveTo>
                  <a:cubicBezTo>
                    <a:pt x="491" y="1"/>
                    <a:pt x="246" y="2"/>
                    <a:pt x="1" y="4"/>
                  </a:cubicBezTo>
                  <a:lnTo>
                    <a:pt x="1" y="195844"/>
                  </a:lnTo>
                  <a:lnTo>
                    <a:pt x="35193" y="195844"/>
                  </a:lnTo>
                  <a:cubicBezTo>
                    <a:pt x="40129" y="195844"/>
                    <a:pt x="44299" y="192108"/>
                    <a:pt x="44766" y="187205"/>
                  </a:cubicBezTo>
                  <a:cubicBezTo>
                    <a:pt x="46968" y="164155"/>
                    <a:pt x="54473" y="141839"/>
                    <a:pt x="67149" y="122358"/>
                  </a:cubicBezTo>
                  <a:cubicBezTo>
                    <a:pt x="75221" y="109949"/>
                    <a:pt x="79925" y="95139"/>
                    <a:pt x="79925" y="79194"/>
                  </a:cubicBezTo>
                  <a:cubicBezTo>
                    <a:pt x="79925" y="35474"/>
                    <a:pt x="44464" y="1"/>
                    <a:pt x="736" y="1"/>
                  </a:cubicBezTo>
                  <a:close/>
                </a:path>
              </a:pathLst>
            </a:custGeom>
            <a:solidFill>
              <a:schemeClr val="accent5">
                <a:lumMod val="75000"/>
              </a:schemeClr>
            </a:solid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307;p35">
              <a:extLst>
                <a:ext uri="{FF2B5EF4-FFF2-40B4-BE49-F238E27FC236}">
                  <a16:creationId xmlns:a16="http://schemas.microsoft.com/office/drawing/2014/main" id="{26848FA2-FF2B-535D-AC84-8491AEEB5F43}"/>
                </a:ext>
              </a:extLst>
            </p:cNvPr>
            <p:cNvSpPr/>
            <p:nvPr/>
          </p:nvSpPr>
          <p:spPr>
            <a:xfrm>
              <a:off x="6370334" y="1749537"/>
              <a:ext cx="727734" cy="1461036"/>
            </a:xfrm>
            <a:custGeom>
              <a:avLst/>
              <a:gdLst/>
              <a:ahLst/>
              <a:cxnLst/>
              <a:rect l="l" t="t" r="r" b="b"/>
              <a:pathLst>
                <a:path w="60911" h="122288" extrusionOk="0">
                  <a:moveTo>
                    <a:pt x="60911" y="0"/>
                  </a:moveTo>
                  <a:cubicBezTo>
                    <a:pt x="27253" y="134"/>
                    <a:pt x="1" y="27453"/>
                    <a:pt x="1" y="61144"/>
                  </a:cubicBezTo>
                  <a:cubicBezTo>
                    <a:pt x="1" y="94835"/>
                    <a:pt x="27253" y="122155"/>
                    <a:pt x="60911" y="122288"/>
                  </a:cubicBezTo>
                  <a:lnTo>
                    <a:pt x="60911" y="104375"/>
                  </a:lnTo>
                  <a:cubicBezTo>
                    <a:pt x="37160" y="104242"/>
                    <a:pt x="17913" y="84961"/>
                    <a:pt x="17913" y="61144"/>
                  </a:cubicBezTo>
                  <a:cubicBezTo>
                    <a:pt x="17913" y="37361"/>
                    <a:pt x="37160" y="18047"/>
                    <a:pt x="60911" y="17913"/>
                  </a:cubicBezTo>
                  <a:lnTo>
                    <a:pt x="60911" y="0"/>
                  </a:lnTo>
                  <a:close/>
                </a:path>
              </a:pathLst>
            </a:custGeom>
            <a:solidFill>
              <a:schemeClr val="accent5">
                <a:lumMod val="40000"/>
                <a:lumOff val="60000"/>
              </a:schemeClr>
            </a:solid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08;p35">
              <a:extLst>
                <a:ext uri="{FF2B5EF4-FFF2-40B4-BE49-F238E27FC236}">
                  <a16:creationId xmlns:a16="http://schemas.microsoft.com/office/drawing/2014/main" id="{3908755E-4F71-F949-EB6F-D365CEAE9CA1}"/>
                </a:ext>
              </a:extLst>
            </p:cNvPr>
            <p:cNvSpPr/>
            <p:nvPr/>
          </p:nvSpPr>
          <p:spPr>
            <a:xfrm>
              <a:off x="6584330" y="1963533"/>
              <a:ext cx="513719" cy="1033017"/>
            </a:xfrm>
            <a:custGeom>
              <a:avLst/>
              <a:gdLst/>
              <a:ahLst/>
              <a:cxnLst/>
              <a:rect l="l" t="t" r="r" b="b"/>
              <a:pathLst>
                <a:path w="42998" h="86463" extrusionOk="0">
                  <a:moveTo>
                    <a:pt x="42998" y="0"/>
                  </a:moveTo>
                  <a:cubicBezTo>
                    <a:pt x="19247" y="134"/>
                    <a:pt x="0" y="19448"/>
                    <a:pt x="0" y="43231"/>
                  </a:cubicBezTo>
                  <a:cubicBezTo>
                    <a:pt x="0" y="67048"/>
                    <a:pt x="19247" y="86329"/>
                    <a:pt x="42998" y="86462"/>
                  </a:cubicBezTo>
                  <a:lnTo>
                    <a:pt x="42998" y="70150"/>
                  </a:lnTo>
                  <a:cubicBezTo>
                    <a:pt x="28254" y="70017"/>
                    <a:pt x="16312" y="58008"/>
                    <a:pt x="16312" y="43231"/>
                  </a:cubicBezTo>
                  <a:cubicBezTo>
                    <a:pt x="16312" y="28454"/>
                    <a:pt x="28254" y="16445"/>
                    <a:pt x="42998" y="16312"/>
                  </a:cubicBezTo>
                  <a:lnTo>
                    <a:pt x="42998" y="0"/>
                  </a:lnTo>
                  <a:close/>
                </a:path>
              </a:pathLst>
            </a:custGeom>
            <a:solidFill>
              <a:schemeClr val="accent5"/>
            </a:solid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09;p35">
              <a:extLst>
                <a:ext uri="{FF2B5EF4-FFF2-40B4-BE49-F238E27FC236}">
                  <a16:creationId xmlns:a16="http://schemas.microsoft.com/office/drawing/2014/main" id="{2EF5EB7C-7657-A342-2A4A-EDD8522189D2}"/>
                </a:ext>
              </a:extLst>
            </p:cNvPr>
            <p:cNvSpPr/>
            <p:nvPr/>
          </p:nvSpPr>
          <p:spPr>
            <a:xfrm>
              <a:off x="6779200" y="2158391"/>
              <a:ext cx="318831" cy="643253"/>
            </a:xfrm>
            <a:custGeom>
              <a:avLst/>
              <a:gdLst/>
              <a:ahLst/>
              <a:cxnLst/>
              <a:rect l="l" t="t" r="r" b="b"/>
              <a:pathLst>
                <a:path w="26686" h="53840" extrusionOk="0">
                  <a:moveTo>
                    <a:pt x="26686" y="1"/>
                  </a:moveTo>
                  <a:cubicBezTo>
                    <a:pt x="11942" y="134"/>
                    <a:pt x="0" y="12143"/>
                    <a:pt x="0" y="26920"/>
                  </a:cubicBezTo>
                  <a:cubicBezTo>
                    <a:pt x="0" y="41697"/>
                    <a:pt x="11942" y="53706"/>
                    <a:pt x="26686" y="53839"/>
                  </a:cubicBezTo>
                  <a:lnTo>
                    <a:pt x="26686" y="1"/>
                  </a:lnTo>
                  <a:close/>
                </a:path>
              </a:pathLst>
            </a:custGeom>
            <a:solidFill>
              <a:schemeClr val="accent5">
                <a:lumMod val="75000"/>
              </a:schemeClr>
            </a:solid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10;p35">
              <a:extLst>
                <a:ext uri="{FF2B5EF4-FFF2-40B4-BE49-F238E27FC236}">
                  <a16:creationId xmlns:a16="http://schemas.microsoft.com/office/drawing/2014/main" id="{8712C695-9DFA-D610-0DDC-C0EA949122B5}"/>
                </a:ext>
              </a:extLst>
            </p:cNvPr>
            <p:cNvSpPr/>
            <p:nvPr/>
          </p:nvSpPr>
          <p:spPr>
            <a:xfrm>
              <a:off x="7097989" y="1749537"/>
              <a:ext cx="727734" cy="1461036"/>
            </a:xfrm>
            <a:custGeom>
              <a:avLst/>
              <a:gdLst/>
              <a:ahLst/>
              <a:cxnLst/>
              <a:rect l="l" t="t" r="r" b="b"/>
              <a:pathLst>
                <a:path w="60911" h="122288" extrusionOk="0">
                  <a:moveTo>
                    <a:pt x="1" y="0"/>
                  </a:moveTo>
                  <a:lnTo>
                    <a:pt x="1" y="17913"/>
                  </a:lnTo>
                  <a:cubicBezTo>
                    <a:pt x="23751" y="18047"/>
                    <a:pt x="42998" y="37361"/>
                    <a:pt x="42998" y="61144"/>
                  </a:cubicBezTo>
                  <a:cubicBezTo>
                    <a:pt x="42998" y="84961"/>
                    <a:pt x="23784" y="104242"/>
                    <a:pt x="1" y="104375"/>
                  </a:cubicBezTo>
                  <a:lnTo>
                    <a:pt x="1" y="122288"/>
                  </a:lnTo>
                  <a:cubicBezTo>
                    <a:pt x="33658" y="122155"/>
                    <a:pt x="60911" y="94835"/>
                    <a:pt x="60911" y="61144"/>
                  </a:cubicBezTo>
                  <a:cubicBezTo>
                    <a:pt x="60911" y="27453"/>
                    <a:pt x="33658" y="134"/>
                    <a:pt x="1" y="0"/>
                  </a:cubicBezTo>
                  <a:close/>
                </a:path>
              </a:pathLst>
            </a:custGeom>
            <a:solidFill>
              <a:schemeClr val="accent5"/>
            </a:solid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311;p35">
              <a:extLst>
                <a:ext uri="{FF2B5EF4-FFF2-40B4-BE49-F238E27FC236}">
                  <a16:creationId xmlns:a16="http://schemas.microsoft.com/office/drawing/2014/main" id="{C7D3D016-B00A-47BB-62C1-043F003A59D0}"/>
                </a:ext>
              </a:extLst>
            </p:cNvPr>
            <p:cNvSpPr/>
            <p:nvPr/>
          </p:nvSpPr>
          <p:spPr>
            <a:xfrm>
              <a:off x="7097989" y="1963533"/>
              <a:ext cx="513719" cy="1033017"/>
            </a:xfrm>
            <a:custGeom>
              <a:avLst/>
              <a:gdLst/>
              <a:ahLst/>
              <a:cxnLst/>
              <a:rect l="l" t="t" r="r" b="b"/>
              <a:pathLst>
                <a:path w="42998" h="86463" extrusionOk="0">
                  <a:moveTo>
                    <a:pt x="1" y="0"/>
                  </a:moveTo>
                  <a:lnTo>
                    <a:pt x="1" y="16312"/>
                  </a:lnTo>
                  <a:cubicBezTo>
                    <a:pt x="14745" y="16445"/>
                    <a:pt x="26686" y="28454"/>
                    <a:pt x="26686" y="43231"/>
                  </a:cubicBezTo>
                  <a:cubicBezTo>
                    <a:pt x="26686" y="58008"/>
                    <a:pt x="14745" y="70017"/>
                    <a:pt x="1" y="70150"/>
                  </a:cubicBezTo>
                  <a:lnTo>
                    <a:pt x="1" y="86462"/>
                  </a:lnTo>
                  <a:cubicBezTo>
                    <a:pt x="23751" y="86329"/>
                    <a:pt x="42998" y="67048"/>
                    <a:pt x="42998" y="43231"/>
                  </a:cubicBezTo>
                  <a:cubicBezTo>
                    <a:pt x="42998" y="19448"/>
                    <a:pt x="23784" y="134"/>
                    <a:pt x="1" y="0"/>
                  </a:cubicBezTo>
                  <a:close/>
                </a:path>
              </a:pathLst>
            </a:custGeom>
            <a:solidFill>
              <a:schemeClr val="accent5">
                <a:lumMod val="60000"/>
                <a:lumOff val="40000"/>
              </a:schemeClr>
            </a:solid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312;p35">
              <a:extLst>
                <a:ext uri="{FF2B5EF4-FFF2-40B4-BE49-F238E27FC236}">
                  <a16:creationId xmlns:a16="http://schemas.microsoft.com/office/drawing/2014/main" id="{7E2E7827-BC30-6883-A677-B04E077AB097}"/>
                </a:ext>
              </a:extLst>
            </p:cNvPr>
            <p:cNvSpPr/>
            <p:nvPr/>
          </p:nvSpPr>
          <p:spPr>
            <a:xfrm>
              <a:off x="7097989" y="2158391"/>
              <a:ext cx="318843" cy="643253"/>
            </a:xfrm>
            <a:custGeom>
              <a:avLst/>
              <a:gdLst/>
              <a:ahLst/>
              <a:cxnLst/>
              <a:rect l="l" t="t" r="r" b="b"/>
              <a:pathLst>
                <a:path w="26687" h="53840" extrusionOk="0">
                  <a:moveTo>
                    <a:pt x="1" y="1"/>
                  </a:moveTo>
                  <a:lnTo>
                    <a:pt x="1" y="53839"/>
                  </a:lnTo>
                  <a:cubicBezTo>
                    <a:pt x="14745" y="53706"/>
                    <a:pt x="26686" y="41697"/>
                    <a:pt x="26686" y="26920"/>
                  </a:cubicBezTo>
                  <a:cubicBezTo>
                    <a:pt x="26686" y="12143"/>
                    <a:pt x="14745" y="134"/>
                    <a:pt x="1" y="1"/>
                  </a:cubicBezTo>
                  <a:close/>
                </a:path>
              </a:pathLst>
            </a:custGeom>
            <a:solidFill>
              <a:schemeClr val="tx2"/>
            </a:solid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13;p35">
              <a:extLst>
                <a:ext uri="{FF2B5EF4-FFF2-40B4-BE49-F238E27FC236}">
                  <a16:creationId xmlns:a16="http://schemas.microsoft.com/office/drawing/2014/main" id="{F78DDB4C-F86F-D3A3-0E77-A647074EA98E}"/>
                </a:ext>
              </a:extLst>
            </p:cNvPr>
            <p:cNvSpPr/>
            <p:nvPr/>
          </p:nvSpPr>
          <p:spPr>
            <a:xfrm>
              <a:off x="7097989" y="3919364"/>
              <a:ext cx="619335" cy="236345"/>
            </a:xfrm>
            <a:custGeom>
              <a:avLst/>
              <a:gdLst/>
              <a:ahLst/>
              <a:cxnLst/>
              <a:rect l="l" t="t" r="r" b="b"/>
              <a:pathLst>
                <a:path w="51838" h="19782" extrusionOk="0">
                  <a:moveTo>
                    <a:pt x="1" y="0"/>
                  </a:moveTo>
                  <a:lnTo>
                    <a:pt x="1" y="19781"/>
                  </a:lnTo>
                  <a:lnTo>
                    <a:pt x="47034" y="19781"/>
                  </a:lnTo>
                  <a:cubicBezTo>
                    <a:pt x="49703" y="19781"/>
                    <a:pt x="51838" y="17646"/>
                    <a:pt x="51838" y="14978"/>
                  </a:cubicBezTo>
                  <a:lnTo>
                    <a:pt x="51838" y="4804"/>
                  </a:lnTo>
                  <a:cubicBezTo>
                    <a:pt x="51838" y="2135"/>
                    <a:pt x="49703" y="0"/>
                    <a:pt x="47034" y="0"/>
                  </a:cubicBezTo>
                  <a:close/>
                </a:path>
              </a:pathLst>
            </a:custGeom>
            <a:solidFill>
              <a:srgbClr val="595959"/>
            </a:solid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14;p35">
              <a:extLst>
                <a:ext uri="{FF2B5EF4-FFF2-40B4-BE49-F238E27FC236}">
                  <a16:creationId xmlns:a16="http://schemas.microsoft.com/office/drawing/2014/main" id="{33629BED-4A34-F47E-93C2-36B4FEFB1327}"/>
                </a:ext>
              </a:extLst>
            </p:cNvPr>
            <p:cNvSpPr/>
            <p:nvPr/>
          </p:nvSpPr>
          <p:spPr>
            <a:xfrm>
              <a:off x="7097989" y="4211860"/>
              <a:ext cx="551986" cy="123955"/>
            </a:xfrm>
            <a:custGeom>
              <a:avLst/>
              <a:gdLst/>
              <a:ahLst/>
              <a:cxnLst/>
              <a:rect l="l" t="t" r="r" b="b"/>
              <a:pathLst>
                <a:path w="46201" h="10375" extrusionOk="0">
                  <a:moveTo>
                    <a:pt x="1" y="1"/>
                  </a:moveTo>
                  <a:lnTo>
                    <a:pt x="1" y="10375"/>
                  </a:lnTo>
                  <a:lnTo>
                    <a:pt x="40997" y="10375"/>
                  </a:lnTo>
                  <a:cubicBezTo>
                    <a:pt x="43865" y="10375"/>
                    <a:pt x="46200" y="8073"/>
                    <a:pt x="46200" y="5204"/>
                  </a:cubicBezTo>
                  <a:cubicBezTo>
                    <a:pt x="46200" y="2336"/>
                    <a:pt x="43865" y="1"/>
                    <a:pt x="40997" y="1"/>
                  </a:cubicBezTo>
                  <a:close/>
                </a:path>
              </a:pathLst>
            </a:custGeom>
            <a:solidFill>
              <a:srgbClr val="595959"/>
            </a:solid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15;p35">
              <a:extLst>
                <a:ext uri="{FF2B5EF4-FFF2-40B4-BE49-F238E27FC236}">
                  <a16:creationId xmlns:a16="http://schemas.microsoft.com/office/drawing/2014/main" id="{3685B4F3-3109-2FE8-9999-4F117D5271C8}"/>
                </a:ext>
              </a:extLst>
            </p:cNvPr>
            <p:cNvSpPr/>
            <p:nvPr/>
          </p:nvSpPr>
          <p:spPr>
            <a:xfrm>
              <a:off x="7097989" y="4391988"/>
              <a:ext cx="551986" cy="123955"/>
            </a:xfrm>
            <a:custGeom>
              <a:avLst/>
              <a:gdLst/>
              <a:ahLst/>
              <a:cxnLst/>
              <a:rect l="l" t="t" r="r" b="b"/>
              <a:pathLst>
                <a:path w="46201" h="10375" extrusionOk="0">
                  <a:moveTo>
                    <a:pt x="1" y="0"/>
                  </a:moveTo>
                  <a:lnTo>
                    <a:pt x="1" y="10374"/>
                  </a:lnTo>
                  <a:lnTo>
                    <a:pt x="40997" y="10374"/>
                  </a:lnTo>
                  <a:cubicBezTo>
                    <a:pt x="43865" y="10374"/>
                    <a:pt x="46200" y="8073"/>
                    <a:pt x="46200" y="5204"/>
                  </a:cubicBezTo>
                  <a:cubicBezTo>
                    <a:pt x="46200" y="2335"/>
                    <a:pt x="43865" y="0"/>
                    <a:pt x="40997" y="0"/>
                  </a:cubicBezTo>
                  <a:close/>
                </a:path>
              </a:pathLst>
            </a:custGeom>
            <a:solidFill>
              <a:srgbClr val="595959"/>
            </a:solid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16;p35">
              <a:extLst>
                <a:ext uri="{FF2B5EF4-FFF2-40B4-BE49-F238E27FC236}">
                  <a16:creationId xmlns:a16="http://schemas.microsoft.com/office/drawing/2014/main" id="{2C02AD22-A2C6-4EF6-71E2-F37F5875CF5A}"/>
                </a:ext>
              </a:extLst>
            </p:cNvPr>
            <p:cNvSpPr/>
            <p:nvPr/>
          </p:nvSpPr>
          <p:spPr>
            <a:xfrm>
              <a:off x="7097989" y="4559751"/>
              <a:ext cx="374638" cy="177361"/>
            </a:xfrm>
            <a:custGeom>
              <a:avLst/>
              <a:gdLst/>
              <a:ahLst/>
              <a:cxnLst/>
              <a:rect l="l" t="t" r="r" b="b"/>
              <a:pathLst>
                <a:path w="31357" h="14845" extrusionOk="0">
                  <a:moveTo>
                    <a:pt x="1" y="0"/>
                  </a:moveTo>
                  <a:lnTo>
                    <a:pt x="1" y="14844"/>
                  </a:lnTo>
                  <a:lnTo>
                    <a:pt x="23951" y="14844"/>
                  </a:lnTo>
                  <a:cubicBezTo>
                    <a:pt x="28054" y="14844"/>
                    <a:pt x="31356" y="11509"/>
                    <a:pt x="31356" y="7406"/>
                  </a:cubicBezTo>
                  <a:cubicBezTo>
                    <a:pt x="31356" y="3303"/>
                    <a:pt x="28054" y="0"/>
                    <a:pt x="23951" y="0"/>
                  </a:cubicBezTo>
                  <a:close/>
                </a:path>
              </a:pathLst>
            </a:custGeom>
            <a:solidFill>
              <a:srgbClr val="595959"/>
            </a:solid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17;p35">
              <a:extLst>
                <a:ext uri="{FF2B5EF4-FFF2-40B4-BE49-F238E27FC236}">
                  <a16:creationId xmlns:a16="http://schemas.microsoft.com/office/drawing/2014/main" id="{B0490CEB-7E1F-69F6-A27B-8FE04823B73B}"/>
                </a:ext>
              </a:extLst>
            </p:cNvPr>
            <p:cNvSpPr/>
            <p:nvPr/>
          </p:nvSpPr>
          <p:spPr>
            <a:xfrm>
              <a:off x="6469561" y="3919364"/>
              <a:ext cx="619729" cy="236345"/>
            </a:xfrm>
            <a:custGeom>
              <a:avLst/>
              <a:gdLst/>
              <a:ahLst/>
              <a:cxnLst/>
              <a:rect l="l" t="t" r="r" b="b"/>
              <a:pathLst>
                <a:path w="51871" h="19782" extrusionOk="0">
                  <a:moveTo>
                    <a:pt x="4837" y="0"/>
                  </a:moveTo>
                  <a:cubicBezTo>
                    <a:pt x="2169" y="0"/>
                    <a:pt x="1" y="2135"/>
                    <a:pt x="1" y="4804"/>
                  </a:cubicBezTo>
                  <a:lnTo>
                    <a:pt x="1" y="14978"/>
                  </a:lnTo>
                  <a:cubicBezTo>
                    <a:pt x="1" y="17646"/>
                    <a:pt x="2169" y="19781"/>
                    <a:pt x="4837" y="19781"/>
                  </a:cubicBezTo>
                  <a:lnTo>
                    <a:pt x="51871" y="19781"/>
                  </a:lnTo>
                  <a:lnTo>
                    <a:pt x="51871" y="0"/>
                  </a:lnTo>
                  <a:close/>
                </a:path>
              </a:pathLst>
            </a:custGeom>
            <a:solidFill>
              <a:srgbClr val="EEEEEE"/>
            </a:solid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18;p35">
              <a:extLst>
                <a:ext uri="{FF2B5EF4-FFF2-40B4-BE49-F238E27FC236}">
                  <a16:creationId xmlns:a16="http://schemas.microsoft.com/office/drawing/2014/main" id="{42EBD091-017D-F4C9-6108-7FB844F7AA52}"/>
                </a:ext>
              </a:extLst>
            </p:cNvPr>
            <p:cNvSpPr/>
            <p:nvPr/>
          </p:nvSpPr>
          <p:spPr>
            <a:xfrm>
              <a:off x="6537309" y="4211860"/>
              <a:ext cx="551580" cy="123955"/>
            </a:xfrm>
            <a:custGeom>
              <a:avLst/>
              <a:gdLst/>
              <a:ahLst/>
              <a:cxnLst/>
              <a:rect l="l" t="t" r="r" b="b"/>
              <a:pathLst>
                <a:path w="46167" h="10375" extrusionOk="0">
                  <a:moveTo>
                    <a:pt x="5171" y="1"/>
                  </a:moveTo>
                  <a:cubicBezTo>
                    <a:pt x="2302" y="1"/>
                    <a:pt x="0" y="2336"/>
                    <a:pt x="0" y="5204"/>
                  </a:cubicBezTo>
                  <a:cubicBezTo>
                    <a:pt x="0" y="8073"/>
                    <a:pt x="2302" y="10375"/>
                    <a:pt x="5171" y="10375"/>
                  </a:cubicBezTo>
                  <a:lnTo>
                    <a:pt x="46167" y="10375"/>
                  </a:lnTo>
                  <a:lnTo>
                    <a:pt x="46167" y="1"/>
                  </a:lnTo>
                  <a:close/>
                </a:path>
              </a:pathLst>
            </a:custGeom>
            <a:solidFill>
              <a:srgbClr val="EEEEEE"/>
            </a:solid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19;p35">
              <a:extLst>
                <a:ext uri="{FF2B5EF4-FFF2-40B4-BE49-F238E27FC236}">
                  <a16:creationId xmlns:a16="http://schemas.microsoft.com/office/drawing/2014/main" id="{D9E1F7D1-2003-28FB-522F-D2CB13B52E82}"/>
                </a:ext>
              </a:extLst>
            </p:cNvPr>
            <p:cNvSpPr/>
            <p:nvPr/>
          </p:nvSpPr>
          <p:spPr>
            <a:xfrm>
              <a:off x="6537309" y="4391988"/>
              <a:ext cx="551580" cy="123955"/>
            </a:xfrm>
            <a:custGeom>
              <a:avLst/>
              <a:gdLst/>
              <a:ahLst/>
              <a:cxnLst/>
              <a:rect l="l" t="t" r="r" b="b"/>
              <a:pathLst>
                <a:path w="46167" h="10375" extrusionOk="0">
                  <a:moveTo>
                    <a:pt x="5171" y="0"/>
                  </a:moveTo>
                  <a:cubicBezTo>
                    <a:pt x="2302" y="0"/>
                    <a:pt x="0" y="2335"/>
                    <a:pt x="0" y="5204"/>
                  </a:cubicBezTo>
                  <a:cubicBezTo>
                    <a:pt x="0" y="8073"/>
                    <a:pt x="2302" y="10374"/>
                    <a:pt x="5171" y="10374"/>
                  </a:cubicBezTo>
                  <a:lnTo>
                    <a:pt x="46167" y="10374"/>
                  </a:lnTo>
                  <a:lnTo>
                    <a:pt x="46167" y="0"/>
                  </a:lnTo>
                  <a:close/>
                </a:path>
              </a:pathLst>
            </a:custGeom>
            <a:solidFill>
              <a:srgbClr val="EEEEEE"/>
            </a:solid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20;p35">
              <a:extLst>
                <a:ext uri="{FF2B5EF4-FFF2-40B4-BE49-F238E27FC236}">
                  <a16:creationId xmlns:a16="http://schemas.microsoft.com/office/drawing/2014/main" id="{0D43248D-1D00-FE1A-AD05-429D95519D04}"/>
                </a:ext>
              </a:extLst>
            </p:cNvPr>
            <p:cNvSpPr/>
            <p:nvPr/>
          </p:nvSpPr>
          <p:spPr>
            <a:xfrm>
              <a:off x="6714235" y="4559751"/>
              <a:ext cx="374638" cy="177361"/>
            </a:xfrm>
            <a:custGeom>
              <a:avLst/>
              <a:gdLst/>
              <a:ahLst/>
              <a:cxnLst/>
              <a:rect l="l" t="t" r="r" b="b"/>
              <a:pathLst>
                <a:path w="31357" h="14845" extrusionOk="0">
                  <a:moveTo>
                    <a:pt x="7439" y="0"/>
                  </a:moveTo>
                  <a:cubicBezTo>
                    <a:pt x="3337" y="0"/>
                    <a:pt x="1" y="3303"/>
                    <a:pt x="1" y="7406"/>
                  </a:cubicBezTo>
                  <a:cubicBezTo>
                    <a:pt x="1" y="11509"/>
                    <a:pt x="3337" y="14844"/>
                    <a:pt x="7439" y="14844"/>
                  </a:cubicBezTo>
                  <a:lnTo>
                    <a:pt x="31357" y="14844"/>
                  </a:lnTo>
                  <a:lnTo>
                    <a:pt x="31357" y="0"/>
                  </a:lnTo>
                  <a:close/>
                </a:path>
              </a:pathLst>
            </a:custGeom>
            <a:solidFill>
              <a:srgbClr val="EEEEEE"/>
            </a:solid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a:extLst>
            <a:ext uri="{FF2B5EF4-FFF2-40B4-BE49-F238E27FC236}">
              <a16:creationId xmlns:a16="http://schemas.microsoft.com/office/drawing/2014/main" id="{69E9E6E4-9DAC-1122-DAD6-5E0A2F3477CC}"/>
            </a:ext>
          </a:extLst>
        </p:cNvPr>
        <p:cNvGrpSpPr/>
        <p:nvPr/>
      </p:nvGrpSpPr>
      <p:grpSpPr>
        <a:xfrm>
          <a:off x="0" y="0"/>
          <a:ext cx="0" cy="0"/>
          <a:chOff x="0" y="0"/>
          <a:chExt cx="0" cy="0"/>
        </a:xfrm>
      </p:grpSpPr>
      <p:pic>
        <p:nvPicPr>
          <p:cNvPr id="86" name="Google Shape;86;p16">
            <a:extLst>
              <a:ext uri="{FF2B5EF4-FFF2-40B4-BE49-F238E27FC236}">
                <a16:creationId xmlns:a16="http://schemas.microsoft.com/office/drawing/2014/main" id="{F593A62F-0983-52E5-3A63-2B42CB3AA10D}"/>
              </a:ext>
            </a:extLst>
          </p:cNvPr>
          <p:cNvPicPr preferRelativeResize="0"/>
          <p:nvPr/>
        </p:nvPicPr>
        <p:blipFill>
          <a:blip r:embed="rId3">
            <a:alphaModFix/>
          </a:blip>
          <a:stretch>
            <a:fillRect/>
          </a:stretch>
        </p:blipFill>
        <p:spPr>
          <a:xfrm>
            <a:off x="0" y="4752677"/>
            <a:ext cx="1341776" cy="390825"/>
          </a:xfrm>
          <a:prstGeom prst="rect">
            <a:avLst/>
          </a:prstGeom>
          <a:noFill/>
          <a:ln>
            <a:noFill/>
          </a:ln>
        </p:spPr>
      </p:pic>
      <p:pic>
        <p:nvPicPr>
          <p:cNvPr id="87" name="Google Shape;87;p16">
            <a:extLst>
              <a:ext uri="{FF2B5EF4-FFF2-40B4-BE49-F238E27FC236}">
                <a16:creationId xmlns:a16="http://schemas.microsoft.com/office/drawing/2014/main" id="{EDE93778-D138-5C59-D98D-18666F383CAF}"/>
              </a:ext>
            </a:extLst>
          </p:cNvPr>
          <p:cNvPicPr preferRelativeResize="0"/>
          <p:nvPr/>
        </p:nvPicPr>
        <p:blipFill>
          <a:blip r:embed="rId4">
            <a:alphaModFix/>
          </a:blip>
          <a:stretch>
            <a:fillRect/>
          </a:stretch>
        </p:blipFill>
        <p:spPr>
          <a:xfrm>
            <a:off x="8120574" y="1"/>
            <a:ext cx="1023426" cy="483350"/>
          </a:xfrm>
          <a:prstGeom prst="rect">
            <a:avLst/>
          </a:prstGeom>
          <a:noFill/>
          <a:ln>
            <a:noFill/>
          </a:ln>
        </p:spPr>
      </p:pic>
      <p:pic>
        <p:nvPicPr>
          <p:cNvPr id="88" name="Google Shape;88;p16">
            <a:extLst>
              <a:ext uri="{FF2B5EF4-FFF2-40B4-BE49-F238E27FC236}">
                <a16:creationId xmlns:a16="http://schemas.microsoft.com/office/drawing/2014/main" id="{21844369-EB23-71ED-9BB7-DA62F37C4A46}"/>
              </a:ext>
            </a:extLst>
          </p:cNvPr>
          <p:cNvPicPr preferRelativeResize="0"/>
          <p:nvPr/>
        </p:nvPicPr>
        <p:blipFill>
          <a:blip r:embed="rId5">
            <a:alphaModFix/>
          </a:blip>
          <a:stretch>
            <a:fillRect/>
          </a:stretch>
        </p:blipFill>
        <p:spPr>
          <a:xfrm>
            <a:off x="7815150" y="4619625"/>
            <a:ext cx="1052625" cy="353980"/>
          </a:xfrm>
          <a:prstGeom prst="rect">
            <a:avLst/>
          </a:prstGeom>
          <a:noFill/>
          <a:ln>
            <a:noFill/>
          </a:ln>
        </p:spPr>
      </p:pic>
      <p:pic>
        <p:nvPicPr>
          <p:cNvPr id="89" name="Google Shape;89;p16">
            <a:extLst>
              <a:ext uri="{FF2B5EF4-FFF2-40B4-BE49-F238E27FC236}">
                <a16:creationId xmlns:a16="http://schemas.microsoft.com/office/drawing/2014/main" id="{533EA613-DFF2-5794-386D-B5F733374015}"/>
              </a:ext>
            </a:extLst>
          </p:cNvPr>
          <p:cNvPicPr preferRelativeResize="0"/>
          <p:nvPr/>
        </p:nvPicPr>
        <p:blipFill>
          <a:blip r:embed="rId6">
            <a:alphaModFix/>
          </a:blip>
          <a:stretch>
            <a:fillRect/>
          </a:stretch>
        </p:blipFill>
        <p:spPr>
          <a:xfrm>
            <a:off x="240050" y="245175"/>
            <a:ext cx="64750" cy="898650"/>
          </a:xfrm>
          <a:prstGeom prst="rect">
            <a:avLst/>
          </a:prstGeom>
          <a:noFill/>
          <a:ln>
            <a:noFill/>
          </a:ln>
        </p:spPr>
      </p:pic>
      <p:sp>
        <p:nvSpPr>
          <p:cNvPr id="6" name="CuadroTexto 5">
            <a:extLst>
              <a:ext uri="{FF2B5EF4-FFF2-40B4-BE49-F238E27FC236}">
                <a16:creationId xmlns:a16="http://schemas.microsoft.com/office/drawing/2014/main" id="{3ADD56B9-AD5D-A58E-56C7-0AE8C754ABC0}"/>
              </a:ext>
            </a:extLst>
          </p:cNvPr>
          <p:cNvSpPr txBox="1"/>
          <p:nvPr/>
        </p:nvSpPr>
        <p:spPr>
          <a:xfrm>
            <a:off x="670888" y="863590"/>
            <a:ext cx="3652285" cy="3416320"/>
          </a:xfrm>
          <a:prstGeom prst="rect">
            <a:avLst/>
          </a:prstGeom>
          <a:noFill/>
        </p:spPr>
        <p:txBody>
          <a:bodyPr wrap="square" rtlCol="0">
            <a:spAutoFit/>
          </a:bodyPr>
          <a:lstStyle/>
          <a:p>
            <a:r>
              <a:rPr lang="es-MX" sz="2000" b="1" dirty="0">
                <a:solidFill>
                  <a:schemeClr val="accent5"/>
                </a:solidFill>
              </a:rPr>
              <a:t>Alcance:</a:t>
            </a:r>
          </a:p>
          <a:p>
            <a:endParaRPr lang="es-MX" b="1" dirty="0"/>
          </a:p>
          <a:p>
            <a:pPr algn="just"/>
            <a:r>
              <a:rPr lang="es-MX" dirty="0">
                <a:solidFill>
                  <a:schemeClr val="tx1"/>
                </a:solidFill>
                <a:ea typeface="Montserrat Medium"/>
                <a:cs typeface="Montserrat Medium"/>
                <a:sym typeface="Montserrat Medium"/>
              </a:rPr>
              <a:t>Como parte de la Política de Participación ciudadana, en RTVC se realizó la publicación de la propuesta de las estrategias de relacionamiento con la ciudadanía y de participación ciudadana y de rendición de cuentas en mayo de 2025, las cuales fueron ubicadas en el botón de “</a:t>
            </a:r>
            <a:r>
              <a:rPr lang="es-MX" i="1" dirty="0">
                <a:solidFill>
                  <a:schemeClr val="tx1"/>
                </a:solidFill>
                <a:ea typeface="Montserrat Medium"/>
                <a:cs typeface="Montserrat Medium"/>
                <a:sym typeface="Montserrat Medium"/>
              </a:rPr>
              <a:t>participa</a:t>
            </a:r>
            <a:r>
              <a:rPr lang="es-MX" dirty="0">
                <a:solidFill>
                  <a:schemeClr val="tx1"/>
                </a:solidFill>
                <a:ea typeface="Montserrat Medium"/>
                <a:cs typeface="Montserrat Medium"/>
                <a:sym typeface="Montserrat Medium"/>
              </a:rPr>
              <a:t>” de la pagina Web de la entidad, con el fin fueran comentadas por parte de la ciudadanía y grupos de valor, para la construcción conjunta, finalizando con las respuestas a las observaciones recibidas.</a:t>
            </a:r>
          </a:p>
          <a:p>
            <a:pPr algn="just"/>
            <a:endParaRPr lang="es-MX" dirty="0">
              <a:solidFill>
                <a:schemeClr val="tx1"/>
              </a:solidFill>
              <a:ea typeface="Montserrat Medium"/>
              <a:cs typeface="Montserrat Medium"/>
              <a:sym typeface="Montserrat Medium"/>
            </a:endParaRPr>
          </a:p>
        </p:txBody>
      </p:sp>
      <p:pic>
        <p:nvPicPr>
          <p:cNvPr id="3" name="Imagen 2">
            <a:extLst>
              <a:ext uri="{FF2B5EF4-FFF2-40B4-BE49-F238E27FC236}">
                <a16:creationId xmlns:a16="http://schemas.microsoft.com/office/drawing/2014/main" id="{72B8FAA4-9C5A-FE87-4F59-10FB32C9AACD}"/>
              </a:ext>
            </a:extLst>
          </p:cNvPr>
          <p:cNvPicPr>
            <a:picLocks noChangeAspect="1"/>
          </p:cNvPicPr>
          <p:nvPr/>
        </p:nvPicPr>
        <p:blipFill>
          <a:blip r:embed="rId7"/>
          <a:srcRect l="7413" t="13116" r="6552" b="2267"/>
          <a:stretch>
            <a:fillRect/>
          </a:stretch>
        </p:blipFill>
        <p:spPr>
          <a:xfrm>
            <a:off x="5099393" y="863590"/>
            <a:ext cx="3652284" cy="3208421"/>
          </a:xfrm>
          <a:prstGeom prst="rect">
            <a:avLst/>
          </a:prstGeom>
        </p:spPr>
      </p:pic>
    </p:spTree>
    <p:extLst>
      <p:ext uri="{BB962C8B-B14F-4D97-AF65-F5344CB8AC3E}">
        <p14:creationId xmlns:p14="http://schemas.microsoft.com/office/powerpoint/2010/main" val="3842983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a:extLst>
            <a:ext uri="{FF2B5EF4-FFF2-40B4-BE49-F238E27FC236}">
              <a16:creationId xmlns:a16="http://schemas.microsoft.com/office/drawing/2014/main" id="{29482ADC-CC01-9DB5-E819-47DC5C3D7AD1}"/>
            </a:ext>
          </a:extLst>
        </p:cNvPr>
        <p:cNvGrpSpPr/>
        <p:nvPr/>
      </p:nvGrpSpPr>
      <p:grpSpPr>
        <a:xfrm>
          <a:off x="0" y="0"/>
          <a:ext cx="0" cy="0"/>
          <a:chOff x="0" y="0"/>
          <a:chExt cx="0" cy="0"/>
        </a:xfrm>
      </p:grpSpPr>
      <p:pic>
        <p:nvPicPr>
          <p:cNvPr id="86" name="Google Shape;86;p16">
            <a:extLst>
              <a:ext uri="{FF2B5EF4-FFF2-40B4-BE49-F238E27FC236}">
                <a16:creationId xmlns:a16="http://schemas.microsoft.com/office/drawing/2014/main" id="{305487C4-D57A-D0D9-B0BF-DCC1CC9716D4}"/>
              </a:ext>
            </a:extLst>
          </p:cNvPr>
          <p:cNvPicPr preferRelativeResize="0"/>
          <p:nvPr/>
        </p:nvPicPr>
        <p:blipFill>
          <a:blip r:embed="rId3">
            <a:alphaModFix/>
          </a:blip>
          <a:stretch>
            <a:fillRect/>
          </a:stretch>
        </p:blipFill>
        <p:spPr>
          <a:xfrm>
            <a:off x="0" y="4752677"/>
            <a:ext cx="1341776" cy="390825"/>
          </a:xfrm>
          <a:prstGeom prst="rect">
            <a:avLst/>
          </a:prstGeom>
          <a:noFill/>
          <a:ln>
            <a:noFill/>
          </a:ln>
        </p:spPr>
      </p:pic>
      <p:pic>
        <p:nvPicPr>
          <p:cNvPr id="87" name="Google Shape;87;p16">
            <a:extLst>
              <a:ext uri="{FF2B5EF4-FFF2-40B4-BE49-F238E27FC236}">
                <a16:creationId xmlns:a16="http://schemas.microsoft.com/office/drawing/2014/main" id="{92A03F41-519A-660F-6504-AC583CF5F665}"/>
              </a:ext>
            </a:extLst>
          </p:cNvPr>
          <p:cNvPicPr preferRelativeResize="0"/>
          <p:nvPr/>
        </p:nvPicPr>
        <p:blipFill>
          <a:blip r:embed="rId4">
            <a:alphaModFix/>
          </a:blip>
          <a:stretch>
            <a:fillRect/>
          </a:stretch>
        </p:blipFill>
        <p:spPr>
          <a:xfrm>
            <a:off x="8120574" y="1"/>
            <a:ext cx="1023426" cy="483350"/>
          </a:xfrm>
          <a:prstGeom prst="rect">
            <a:avLst/>
          </a:prstGeom>
          <a:noFill/>
          <a:ln>
            <a:noFill/>
          </a:ln>
        </p:spPr>
      </p:pic>
      <p:pic>
        <p:nvPicPr>
          <p:cNvPr id="88" name="Google Shape;88;p16">
            <a:extLst>
              <a:ext uri="{FF2B5EF4-FFF2-40B4-BE49-F238E27FC236}">
                <a16:creationId xmlns:a16="http://schemas.microsoft.com/office/drawing/2014/main" id="{0C76F717-DA65-C6DA-BDF2-8DE4F436A97A}"/>
              </a:ext>
            </a:extLst>
          </p:cNvPr>
          <p:cNvPicPr preferRelativeResize="0"/>
          <p:nvPr/>
        </p:nvPicPr>
        <p:blipFill>
          <a:blip r:embed="rId5">
            <a:alphaModFix/>
          </a:blip>
          <a:stretch>
            <a:fillRect/>
          </a:stretch>
        </p:blipFill>
        <p:spPr>
          <a:xfrm>
            <a:off x="7815150" y="4619625"/>
            <a:ext cx="1052625" cy="353980"/>
          </a:xfrm>
          <a:prstGeom prst="rect">
            <a:avLst/>
          </a:prstGeom>
          <a:noFill/>
          <a:ln>
            <a:noFill/>
          </a:ln>
        </p:spPr>
      </p:pic>
      <p:pic>
        <p:nvPicPr>
          <p:cNvPr id="89" name="Google Shape;89;p16">
            <a:extLst>
              <a:ext uri="{FF2B5EF4-FFF2-40B4-BE49-F238E27FC236}">
                <a16:creationId xmlns:a16="http://schemas.microsoft.com/office/drawing/2014/main" id="{9871BA66-B4BD-2C12-1F0F-2E86663E4861}"/>
              </a:ext>
            </a:extLst>
          </p:cNvPr>
          <p:cNvPicPr preferRelativeResize="0"/>
          <p:nvPr/>
        </p:nvPicPr>
        <p:blipFill>
          <a:blip r:embed="rId6">
            <a:alphaModFix/>
          </a:blip>
          <a:stretch>
            <a:fillRect/>
          </a:stretch>
        </p:blipFill>
        <p:spPr>
          <a:xfrm>
            <a:off x="240050" y="245175"/>
            <a:ext cx="64750" cy="898650"/>
          </a:xfrm>
          <a:prstGeom prst="rect">
            <a:avLst/>
          </a:prstGeom>
          <a:noFill/>
          <a:ln>
            <a:noFill/>
          </a:ln>
        </p:spPr>
      </p:pic>
      <p:sp>
        <p:nvSpPr>
          <p:cNvPr id="10" name="CuadroTexto 9">
            <a:extLst>
              <a:ext uri="{FF2B5EF4-FFF2-40B4-BE49-F238E27FC236}">
                <a16:creationId xmlns:a16="http://schemas.microsoft.com/office/drawing/2014/main" id="{DE7CF01A-7954-1CB2-87F3-0C51AAE37010}"/>
              </a:ext>
            </a:extLst>
          </p:cNvPr>
          <p:cNvSpPr txBox="1"/>
          <p:nvPr/>
        </p:nvSpPr>
        <p:spPr>
          <a:xfrm>
            <a:off x="448282" y="208289"/>
            <a:ext cx="7672291" cy="707886"/>
          </a:xfrm>
          <a:prstGeom prst="rect">
            <a:avLst/>
          </a:prstGeom>
          <a:noFill/>
        </p:spPr>
        <p:txBody>
          <a:bodyPr wrap="square" rtlCol="0">
            <a:spAutoFit/>
          </a:bodyPr>
          <a:lstStyle/>
          <a:p>
            <a:r>
              <a:rPr lang="es-CO" sz="2000" b="1" dirty="0">
                <a:solidFill>
                  <a:schemeClr val="accent5"/>
                </a:solidFill>
              </a:rPr>
              <a:t>Canales  y divulgación para el ejercicio de participación ciudadana</a:t>
            </a:r>
          </a:p>
        </p:txBody>
      </p:sp>
      <p:grpSp>
        <p:nvGrpSpPr>
          <p:cNvPr id="2" name="Google Shape;113;p16">
            <a:extLst>
              <a:ext uri="{FF2B5EF4-FFF2-40B4-BE49-F238E27FC236}">
                <a16:creationId xmlns:a16="http://schemas.microsoft.com/office/drawing/2014/main" id="{A95AF21F-42AD-4AC1-EAFF-75765A560A81}"/>
              </a:ext>
            </a:extLst>
          </p:cNvPr>
          <p:cNvGrpSpPr/>
          <p:nvPr/>
        </p:nvGrpSpPr>
        <p:grpSpPr>
          <a:xfrm>
            <a:off x="546037" y="1124463"/>
            <a:ext cx="8498198" cy="4146271"/>
            <a:chOff x="458400" y="1211450"/>
            <a:chExt cx="8498198" cy="4146271"/>
          </a:xfrm>
        </p:grpSpPr>
        <p:sp>
          <p:nvSpPr>
            <p:cNvPr id="6" name="Google Shape;115;p16">
              <a:extLst>
                <a:ext uri="{FF2B5EF4-FFF2-40B4-BE49-F238E27FC236}">
                  <a16:creationId xmlns:a16="http://schemas.microsoft.com/office/drawing/2014/main" id="{2FEB26BC-82F0-0B3C-EE84-2E06F7E84187}"/>
                </a:ext>
              </a:extLst>
            </p:cNvPr>
            <p:cNvSpPr/>
            <p:nvPr/>
          </p:nvSpPr>
          <p:spPr>
            <a:xfrm rot="10800000" flipH="1">
              <a:off x="3062900" y="1785471"/>
              <a:ext cx="3124800" cy="3124800"/>
            </a:xfrm>
            <a:prstGeom prst="pie">
              <a:avLst>
                <a:gd name="adj1" fmla="val 10777860"/>
                <a:gd name="adj2" fmla="val 1620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Google Shape;116;p16">
              <a:extLst>
                <a:ext uri="{FF2B5EF4-FFF2-40B4-BE49-F238E27FC236}">
                  <a16:creationId xmlns:a16="http://schemas.microsoft.com/office/drawing/2014/main" id="{AD08126C-C547-E8D3-8644-85E4EBF4C041}"/>
                </a:ext>
              </a:extLst>
            </p:cNvPr>
            <p:cNvSpPr/>
            <p:nvPr/>
          </p:nvSpPr>
          <p:spPr>
            <a:xfrm>
              <a:off x="2758512" y="1453038"/>
              <a:ext cx="3507000" cy="3507000"/>
            </a:xfrm>
            <a:prstGeom prst="pie">
              <a:avLst>
                <a:gd name="adj1" fmla="val 10777860"/>
                <a:gd name="adj2" fmla="val 1620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17;p16">
              <a:extLst>
                <a:ext uri="{FF2B5EF4-FFF2-40B4-BE49-F238E27FC236}">
                  <a16:creationId xmlns:a16="http://schemas.microsoft.com/office/drawing/2014/main" id="{90330DEE-31BB-C6FF-2D38-5F010A966195}"/>
                </a:ext>
              </a:extLst>
            </p:cNvPr>
            <p:cNvSpPr/>
            <p:nvPr/>
          </p:nvSpPr>
          <p:spPr>
            <a:xfrm flipH="1">
              <a:off x="2621913" y="1338021"/>
              <a:ext cx="4019700" cy="4019700"/>
            </a:xfrm>
            <a:prstGeom prst="pie">
              <a:avLst>
                <a:gd name="adj1" fmla="val 10777860"/>
                <a:gd name="adj2" fmla="val 162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19;p16">
              <a:extLst>
                <a:ext uri="{FF2B5EF4-FFF2-40B4-BE49-F238E27FC236}">
                  <a16:creationId xmlns:a16="http://schemas.microsoft.com/office/drawing/2014/main" id="{52DDE7C9-0C00-6211-BC27-48028E71AE17}"/>
                </a:ext>
              </a:extLst>
            </p:cNvPr>
            <p:cNvSpPr/>
            <p:nvPr/>
          </p:nvSpPr>
          <p:spPr>
            <a:xfrm>
              <a:off x="4561033" y="3064955"/>
              <a:ext cx="156" cy="156"/>
            </a:xfrm>
            <a:custGeom>
              <a:avLst/>
              <a:gdLst/>
              <a:ahLst/>
              <a:cxnLst/>
              <a:rect l="l" t="t" r="r" b="b"/>
              <a:pathLst>
                <a:path w="1" h="1" extrusionOk="0">
                  <a:moveTo>
                    <a:pt x="0" y="1"/>
                  </a:moveTo>
                  <a:close/>
                </a:path>
              </a:pathLst>
            </a:custGeom>
            <a:solidFill>
              <a:srgbClr val="FFA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20;p16">
              <a:extLst>
                <a:ext uri="{FF2B5EF4-FFF2-40B4-BE49-F238E27FC236}">
                  <a16:creationId xmlns:a16="http://schemas.microsoft.com/office/drawing/2014/main" id="{929BD88C-5BDB-1292-608D-3023A4DAA44F}"/>
                </a:ext>
              </a:extLst>
            </p:cNvPr>
            <p:cNvSpPr/>
            <p:nvPr/>
          </p:nvSpPr>
          <p:spPr>
            <a:xfrm>
              <a:off x="4561033" y="3064955"/>
              <a:ext cx="156" cy="156"/>
            </a:xfrm>
            <a:custGeom>
              <a:avLst/>
              <a:gdLst/>
              <a:ahLst/>
              <a:cxnLst/>
              <a:rect l="l" t="t" r="r" b="b"/>
              <a:pathLst>
                <a:path w="1" h="1" extrusionOk="0">
                  <a:moveTo>
                    <a:pt x="0" y="1"/>
                  </a:moveTo>
                  <a:close/>
                </a:path>
              </a:pathLst>
            </a:custGeom>
            <a:solidFill>
              <a:srgbClr val="FFA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21;p16">
              <a:extLst>
                <a:ext uri="{FF2B5EF4-FFF2-40B4-BE49-F238E27FC236}">
                  <a16:creationId xmlns:a16="http://schemas.microsoft.com/office/drawing/2014/main" id="{AC19DC08-2E3C-EEA4-7D97-546AA004DB72}"/>
                </a:ext>
              </a:extLst>
            </p:cNvPr>
            <p:cNvSpPr/>
            <p:nvPr/>
          </p:nvSpPr>
          <p:spPr>
            <a:xfrm>
              <a:off x="4561033" y="3064955"/>
              <a:ext cx="156" cy="156"/>
            </a:xfrm>
            <a:custGeom>
              <a:avLst/>
              <a:gdLst/>
              <a:ahLst/>
              <a:cxnLst/>
              <a:rect l="l" t="t" r="r" b="b"/>
              <a:pathLst>
                <a:path w="1" h="1" extrusionOk="0">
                  <a:moveTo>
                    <a:pt x="0" y="1"/>
                  </a:moveTo>
                  <a:close/>
                </a:path>
              </a:pathLst>
            </a:custGeom>
            <a:solidFill>
              <a:srgbClr val="FFA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2;p16">
              <a:extLst>
                <a:ext uri="{FF2B5EF4-FFF2-40B4-BE49-F238E27FC236}">
                  <a16:creationId xmlns:a16="http://schemas.microsoft.com/office/drawing/2014/main" id="{DC125471-3DD1-292B-0465-3F526BC67492}"/>
                </a:ext>
              </a:extLst>
            </p:cNvPr>
            <p:cNvSpPr/>
            <p:nvPr/>
          </p:nvSpPr>
          <p:spPr>
            <a:xfrm>
              <a:off x="4561033" y="3064955"/>
              <a:ext cx="156" cy="156"/>
            </a:xfrm>
            <a:custGeom>
              <a:avLst/>
              <a:gdLst/>
              <a:ahLst/>
              <a:cxnLst/>
              <a:rect l="l" t="t" r="r" b="b"/>
              <a:pathLst>
                <a:path w="1" h="1" extrusionOk="0">
                  <a:moveTo>
                    <a:pt x="0" y="1"/>
                  </a:moveTo>
                  <a:close/>
                </a:path>
              </a:pathLst>
            </a:custGeom>
            <a:solidFill>
              <a:srgbClr val="FFA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23;p16">
              <a:extLst>
                <a:ext uri="{FF2B5EF4-FFF2-40B4-BE49-F238E27FC236}">
                  <a16:creationId xmlns:a16="http://schemas.microsoft.com/office/drawing/2014/main" id="{8CCB671F-2359-C685-AC42-AD2D06591711}"/>
                </a:ext>
              </a:extLst>
            </p:cNvPr>
            <p:cNvSpPr/>
            <p:nvPr/>
          </p:nvSpPr>
          <p:spPr>
            <a:xfrm>
              <a:off x="3884264" y="2427204"/>
              <a:ext cx="1390507" cy="1387240"/>
            </a:xfrm>
            <a:custGeom>
              <a:avLst/>
              <a:gdLst/>
              <a:ahLst/>
              <a:cxnLst/>
              <a:rect l="l" t="t" r="r" b="b"/>
              <a:pathLst>
                <a:path w="8938" h="8917" extrusionOk="0">
                  <a:moveTo>
                    <a:pt x="4462" y="1"/>
                  </a:moveTo>
                  <a:cubicBezTo>
                    <a:pt x="3249" y="1"/>
                    <a:pt x="2145" y="488"/>
                    <a:pt x="1338" y="1273"/>
                  </a:cubicBezTo>
                  <a:cubicBezTo>
                    <a:pt x="534" y="2078"/>
                    <a:pt x="23" y="3187"/>
                    <a:pt x="12" y="4415"/>
                  </a:cubicBezTo>
                  <a:cubicBezTo>
                    <a:pt x="1" y="5644"/>
                    <a:pt x="479" y="6763"/>
                    <a:pt x="1284" y="7579"/>
                  </a:cubicBezTo>
                  <a:cubicBezTo>
                    <a:pt x="2077" y="8394"/>
                    <a:pt x="3186" y="8905"/>
                    <a:pt x="4426" y="8916"/>
                  </a:cubicBezTo>
                  <a:cubicBezTo>
                    <a:pt x="4439" y="8916"/>
                    <a:pt x="4453" y="8916"/>
                    <a:pt x="4466" y="8916"/>
                  </a:cubicBezTo>
                  <a:cubicBezTo>
                    <a:pt x="5679" y="8916"/>
                    <a:pt x="6783" y="8429"/>
                    <a:pt x="7590" y="7633"/>
                  </a:cubicBezTo>
                  <a:cubicBezTo>
                    <a:pt x="8394" y="6840"/>
                    <a:pt x="8905" y="5731"/>
                    <a:pt x="8916" y="4502"/>
                  </a:cubicBezTo>
                  <a:cubicBezTo>
                    <a:pt x="8938" y="3263"/>
                    <a:pt x="8448" y="2154"/>
                    <a:pt x="7644" y="1338"/>
                  </a:cubicBezTo>
                  <a:cubicBezTo>
                    <a:pt x="6850" y="523"/>
                    <a:pt x="5741" y="12"/>
                    <a:pt x="4502" y="1"/>
                  </a:cubicBezTo>
                  <a:cubicBezTo>
                    <a:pt x="4488" y="1"/>
                    <a:pt x="4475" y="1"/>
                    <a:pt x="44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26;p16">
              <a:extLst>
                <a:ext uri="{FF2B5EF4-FFF2-40B4-BE49-F238E27FC236}">
                  <a16:creationId xmlns:a16="http://schemas.microsoft.com/office/drawing/2014/main" id="{423CE971-9469-AD48-B32F-B8264E4B2D14}"/>
                </a:ext>
              </a:extLst>
            </p:cNvPr>
            <p:cNvSpPr txBox="1"/>
            <p:nvPr/>
          </p:nvSpPr>
          <p:spPr>
            <a:xfrm>
              <a:off x="6403950" y="1676137"/>
              <a:ext cx="2221800" cy="248700"/>
            </a:xfrm>
            <a:prstGeom prst="rect">
              <a:avLst/>
            </a:prstGeom>
            <a:noFill/>
            <a:ln>
              <a:noFill/>
            </a:ln>
          </p:spPr>
          <p:txBody>
            <a:bodyPr spcFirstLastPara="1" wrap="square" lIns="91425" tIns="0" rIns="91425" bIns="0" anchor="t" anchorCtr="0">
              <a:noAutofit/>
            </a:bodyPr>
            <a:lstStyle/>
            <a:p>
              <a:pPr marL="0" lvl="0" indent="0" algn="r" rtl="0">
                <a:lnSpc>
                  <a:spcPct val="115000"/>
                </a:lnSpc>
                <a:spcBef>
                  <a:spcPts val="0"/>
                </a:spcBef>
                <a:spcAft>
                  <a:spcPts val="1600"/>
                </a:spcAft>
                <a:buNone/>
              </a:pPr>
              <a:r>
                <a:rPr lang="en" sz="1800" dirty="0">
                  <a:solidFill>
                    <a:schemeClr val="accent1"/>
                  </a:solidFill>
                  <a:latin typeface="Fira Sans Extra Condensed Medium"/>
                  <a:ea typeface="Fira Sans Extra Condensed Medium"/>
                  <a:cs typeface="Fira Sans Extra Condensed Medium"/>
                  <a:sym typeface="Fira Sans Extra Condensed Medium"/>
                </a:rPr>
                <a:t>Red Social “X”</a:t>
              </a:r>
              <a:endParaRPr sz="1800" dirty="0">
                <a:solidFill>
                  <a:schemeClr val="accent1"/>
                </a:solidFill>
                <a:latin typeface="Fira Sans Extra Condensed Medium"/>
                <a:ea typeface="Fira Sans Extra Condensed Medium"/>
                <a:cs typeface="Fira Sans Extra Condensed Medium"/>
                <a:sym typeface="Fira Sans Extra Condensed Medium"/>
              </a:endParaRPr>
            </a:p>
          </p:txBody>
        </p:sp>
        <p:sp>
          <p:nvSpPr>
            <p:cNvPr id="21" name="Google Shape;128;p16">
              <a:extLst>
                <a:ext uri="{FF2B5EF4-FFF2-40B4-BE49-F238E27FC236}">
                  <a16:creationId xmlns:a16="http://schemas.microsoft.com/office/drawing/2014/main" id="{A1DA2A0C-5C9D-A62D-CCBE-A2541D247357}"/>
                </a:ext>
              </a:extLst>
            </p:cNvPr>
            <p:cNvSpPr txBox="1"/>
            <p:nvPr/>
          </p:nvSpPr>
          <p:spPr>
            <a:xfrm flipH="1">
              <a:off x="458400" y="3794900"/>
              <a:ext cx="2221800" cy="248700"/>
            </a:xfrm>
            <a:prstGeom prst="rect">
              <a:avLst/>
            </a:prstGeom>
            <a:noFill/>
            <a:ln>
              <a:noFill/>
            </a:ln>
          </p:spPr>
          <p:txBody>
            <a:bodyPr spcFirstLastPara="1" wrap="square" lIns="91425" tIns="0" rIns="91425" bIns="0" anchor="t" anchorCtr="0">
              <a:noAutofit/>
            </a:bodyPr>
            <a:lstStyle/>
            <a:p>
              <a:pPr marL="0" lvl="0" indent="0" algn="l" rtl="0">
                <a:lnSpc>
                  <a:spcPct val="115000"/>
                </a:lnSpc>
                <a:spcBef>
                  <a:spcPts val="0"/>
                </a:spcBef>
                <a:spcAft>
                  <a:spcPts val="1600"/>
                </a:spcAft>
                <a:buNone/>
              </a:pPr>
              <a:r>
                <a:rPr lang="en" sz="1800" dirty="0">
                  <a:solidFill>
                    <a:schemeClr val="accent3"/>
                  </a:solidFill>
                  <a:latin typeface="Fira Sans Extra Condensed Medium"/>
                  <a:ea typeface="Fira Sans Extra Condensed Medium"/>
                  <a:cs typeface="Fira Sans Extra Condensed Medium"/>
                  <a:sym typeface="Fira Sans Extra Condensed Medium"/>
                </a:rPr>
                <a:t>Correo electrónico interno</a:t>
              </a:r>
              <a:endParaRPr sz="1800" dirty="0">
                <a:solidFill>
                  <a:schemeClr val="accent3"/>
                </a:solidFill>
                <a:latin typeface="Fira Sans Extra Condensed Medium"/>
                <a:ea typeface="Fira Sans Extra Condensed Medium"/>
                <a:cs typeface="Fira Sans Extra Condensed Medium"/>
                <a:sym typeface="Fira Sans Extra Condensed Medium"/>
              </a:endParaRPr>
            </a:p>
          </p:txBody>
        </p:sp>
        <p:sp>
          <p:nvSpPr>
            <p:cNvPr id="23" name="Google Shape;130;p16">
              <a:extLst>
                <a:ext uri="{FF2B5EF4-FFF2-40B4-BE49-F238E27FC236}">
                  <a16:creationId xmlns:a16="http://schemas.microsoft.com/office/drawing/2014/main" id="{0A9B0AAC-9AE7-C898-560F-7725E77FC2AF}"/>
                </a:ext>
              </a:extLst>
            </p:cNvPr>
            <p:cNvSpPr txBox="1"/>
            <p:nvPr/>
          </p:nvSpPr>
          <p:spPr>
            <a:xfrm flipH="1">
              <a:off x="458538" y="1211450"/>
              <a:ext cx="2221800" cy="248700"/>
            </a:xfrm>
            <a:prstGeom prst="rect">
              <a:avLst/>
            </a:prstGeom>
            <a:noFill/>
            <a:ln>
              <a:noFill/>
            </a:ln>
          </p:spPr>
          <p:txBody>
            <a:bodyPr spcFirstLastPara="1" wrap="square" lIns="91425" tIns="0" rIns="91425" bIns="0" anchor="t" anchorCtr="0">
              <a:noAutofit/>
            </a:bodyPr>
            <a:lstStyle/>
            <a:p>
              <a:pPr marL="0" lvl="0" indent="0" algn="l" rtl="0">
                <a:lnSpc>
                  <a:spcPct val="115000"/>
                </a:lnSpc>
                <a:spcBef>
                  <a:spcPts val="0"/>
                </a:spcBef>
                <a:spcAft>
                  <a:spcPts val="1600"/>
                </a:spcAft>
                <a:buNone/>
              </a:pPr>
              <a:r>
                <a:rPr lang="en" sz="1800" dirty="0">
                  <a:solidFill>
                    <a:schemeClr val="dk2"/>
                  </a:solidFill>
                  <a:latin typeface="+mj-lt"/>
                  <a:ea typeface="Fira Sans Extra Condensed Medium"/>
                  <a:cs typeface="Fira Sans Extra Condensed Medium"/>
                  <a:sym typeface="Fira Sans Extra Condensed Medium"/>
                </a:rPr>
                <a:t>Pagina Web de RTVC</a:t>
              </a:r>
              <a:endParaRPr sz="1800" dirty="0">
                <a:solidFill>
                  <a:schemeClr val="dk2"/>
                </a:solidFill>
                <a:latin typeface="+mj-lt"/>
                <a:ea typeface="Fira Sans Extra Condensed Medium"/>
                <a:cs typeface="Fira Sans Extra Condensed Medium"/>
                <a:sym typeface="Fira Sans Extra Condensed Medium"/>
              </a:endParaRPr>
            </a:p>
          </p:txBody>
        </p:sp>
        <p:cxnSp>
          <p:nvCxnSpPr>
            <p:cNvPr id="24" name="Google Shape;131;p16">
              <a:extLst>
                <a:ext uri="{FF2B5EF4-FFF2-40B4-BE49-F238E27FC236}">
                  <a16:creationId xmlns:a16="http://schemas.microsoft.com/office/drawing/2014/main" id="{4CB51EFB-55B7-48E9-837F-49ECFD204B70}"/>
                </a:ext>
              </a:extLst>
            </p:cNvPr>
            <p:cNvCxnSpPr/>
            <p:nvPr/>
          </p:nvCxnSpPr>
          <p:spPr>
            <a:xfrm rot="10800000" flipH="1">
              <a:off x="458613" y="1524100"/>
              <a:ext cx="2442300" cy="12900"/>
            </a:xfrm>
            <a:prstGeom prst="straightConnector1">
              <a:avLst/>
            </a:prstGeom>
            <a:noFill/>
            <a:ln w="19050" cap="flat" cmpd="sng">
              <a:solidFill>
                <a:schemeClr val="dk2"/>
              </a:solidFill>
              <a:prstDash val="solid"/>
              <a:round/>
              <a:headEnd type="none" w="med" len="med"/>
              <a:tailEnd type="oval" w="med" len="med"/>
            </a:ln>
          </p:spPr>
        </p:cxnSp>
        <p:cxnSp>
          <p:nvCxnSpPr>
            <p:cNvPr id="25" name="Google Shape;132;p16">
              <a:extLst>
                <a:ext uri="{FF2B5EF4-FFF2-40B4-BE49-F238E27FC236}">
                  <a16:creationId xmlns:a16="http://schemas.microsoft.com/office/drawing/2014/main" id="{52F01A8B-8957-F92E-FA82-FC4F8D03951B}"/>
                </a:ext>
              </a:extLst>
            </p:cNvPr>
            <p:cNvCxnSpPr/>
            <p:nvPr/>
          </p:nvCxnSpPr>
          <p:spPr>
            <a:xfrm rot="10800000" flipH="1">
              <a:off x="458613" y="4102298"/>
              <a:ext cx="2442300" cy="12900"/>
            </a:xfrm>
            <a:prstGeom prst="straightConnector1">
              <a:avLst/>
            </a:prstGeom>
            <a:noFill/>
            <a:ln w="19050" cap="flat" cmpd="sng">
              <a:solidFill>
                <a:schemeClr val="accent3"/>
              </a:solidFill>
              <a:prstDash val="solid"/>
              <a:round/>
              <a:headEnd type="none" w="med" len="med"/>
              <a:tailEnd type="oval" w="med" len="med"/>
            </a:ln>
          </p:spPr>
        </p:cxnSp>
        <p:cxnSp>
          <p:nvCxnSpPr>
            <p:cNvPr id="26" name="Google Shape;133;p16">
              <a:extLst>
                <a:ext uri="{FF2B5EF4-FFF2-40B4-BE49-F238E27FC236}">
                  <a16:creationId xmlns:a16="http://schemas.microsoft.com/office/drawing/2014/main" id="{98639C50-C961-6248-E40A-6856124FBB1B}"/>
                </a:ext>
              </a:extLst>
            </p:cNvPr>
            <p:cNvCxnSpPr/>
            <p:nvPr/>
          </p:nvCxnSpPr>
          <p:spPr>
            <a:xfrm rot="10800000">
              <a:off x="6514298" y="2119011"/>
              <a:ext cx="2442300" cy="12900"/>
            </a:xfrm>
            <a:prstGeom prst="straightConnector1">
              <a:avLst/>
            </a:prstGeom>
            <a:noFill/>
            <a:ln w="19050" cap="flat" cmpd="sng">
              <a:solidFill>
                <a:schemeClr val="accent1"/>
              </a:solidFill>
              <a:prstDash val="solid"/>
              <a:round/>
              <a:headEnd type="none" w="med" len="med"/>
              <a:tailEnd type="oval" w="med" len="med"/>
            </a:ln>
          </p:spPr>
        </p:cxnSp>
      </p:grpSp>
      <p:pic>
        <p:nvPicPr>
          <p:cNvPr id="30" name="Gráfico 29" descr="Internet con relleno sólido">
            <a:extLst>
              <a:ext uri="{FF2B5EF4-FFF2-40B4-BE49-F238E27FC236}">
                <a16:creationId xmlns:a16="http://schemas.microsoft.com/office/drawing/2014/main" id="{0C1E1CAF-7C2F-71E3-9114-FD6B9227DD6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131396" y="1953696"/>
            <a:ext cx="914400" cy="914400"/>
          </a:xfrm>
          <a:prstGeom prst="rect">
            <a:avLst/>
          </a:prstGeom>
        </p:spPr>
      </p:pic>
      <p:pic>
        <p:nvPicPr>
          <p:cNvPr id="32" name="Gráfico 31" descr="Conexiones contorno">
            <a:extLst>
              <a:ext uri="{FF2B5EF4-FFF2-40B4-BE49-F238E27FC236}">
                <a16:creationId xmlns:a16="http://schemas.microsoft.com/office/drawing/2014/main" id="{AB9E816E-E9E8-3D83-DD3E-05E800BEAC5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037753" y="1878896"/>
            <a:ext cx="914400" cy="914400"/>
          </a:xfrm>
          <a:prstGeom prst="rect">
            <a:avLst/>
          </a:prstGeom>
        </p:spPr>
      </p:pic>
      <p:pic>
        <p:nvPicPr>
          <p:cNvPr id="34" name="Gráfico 33" descr="Abrir sobre contorno">
            <a:extLst>
              <a:ext uri="{FF2B5EF4-FFF2-40B4-BE49-F238E27FC236}">
                <a16:creationId xmlns:a16="http://schemas.microsoft.com/office/drawing/2014/main" id="{78C190EB-35E1-F56C-9AB2-CC0FE0C119A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595800" y="3696136"/>
            <a:ext cx="643714" cy="643714"/>
          </a:xfrm>
          <a:prstGeom prst="rect">
            <a:avLst/>
          </a:prstGeom>
        </p:spPr>
      </p:pic>
    </p:spTree>
    <p:extLst>
      <p:ext uri="{BB962C8B-B14F-4D97-AF65-F5344CB8AC3E}">
        <p14:creationId xmlns:p14="http://schemas.microsoft.com/office/powerpoint/2010/main" val="20629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0">
          <a:extLst>
            <a:ext uri="{FF2B5EF4-FFF2-40B4-BE49-F238E27FC236}">
              <a16:creationId xmlns:a16="http://schemas.microsoft.com/office/drawing/2014/main" id="{377CB4AE-AAC5-8E39-8C5E-A8AC17A09281}"/>
            </a:ext>
          </a:extLst>
        </p:cNvPr>
        <p:cNvGrpSpPr/>
        <p:nvPr/>
      </p:nvGrpSpPr>
      <p:grpSpPr>
        <a:xfrm>
          <a:off x="0" y="0"/>
          <a:ext cx="0" cy="0"/>
          <a:chOff x="0" y="0"/>
          <a:chExt cx="0" cy="0"/>
        </a:xfrm>
      </p:grpSpPr>
      <p:pic>
        <p:nvPicPr>
          <p:cNvPr id="71" name="Google Shape;71;p15">
            <a:extLst>
              <a:ext uri="{FF2B5EF4-FFF2-40B4-BE49-F238E27FC236}">
                <a16:creationId xmlns:a16="http://schemas.microsoft.com/office/drawing/2014/main" id="{1158E564-7EF9-DD11-F2B3-02CEF85F3A61}"/>
              </a:ext>
            </a:extLst>
          </p:cNvPr>
          <p:cNvPicPr preferRelativeResize="0"/>
          <p:nvPr/>
        </p:nvPicPr>
        <p:blipFill>
          <a:blip r:embed="rId3">
            <a:alphaModFix/>
          </a:blip>
          <a:stretch>
            <a:fillRect/>
          </a:stretch>
        </p:blipFill>
        <p:spPr>
          <a:xfrm>
            <a:off x="0" y="2975"/>
            <a:ext cx="8220071" cy="5137551"/>
          </a:xfrm>
          <a:prstGeom prst="rect">
            <a:avLst/>
          </a:prstGeom>
          <a:noFill/>
          <a:ln>
            <a:noFill/>
          </a:ln>
        </p:spPr>
      </p:pic>
      <p:pic>
        <p:nvPicPr>
          <p:cNvPr id="72" name="Google Shape;72;p15">
            <a:extLst>
              <a:ext uri="{FF2B5EF4-FFF2-40B4-BE49-F238E27FC236}">
                <a16:creationId xmlns:a16="http://schemas.microsoft.com/office/drawing/2014/main" id="{D5BBC453-15CF-699E-F173-10E6DE15658B}"/>
              </a:ext>
            </a:extLst>
          </p:cNvPr>
          <p:cNvPicPr preferRelativeResize="0"/>
          <p:nvPr/>
        </p:nvPicPr>
        <p:blipFill>
          <a:blip r:embed="rId4">
            <a:alphaModFix/>
          </a:blip>
          <a:stretch>
            <a:fillRect/>
          </a:stretch>
        </p:blipFill>
        <p:spPr>
          <a:xfrm>
            <a:off x="4229" y="0"/>
            <a:ext cx="9135542" cy="5143501"/>
          </a:xfrm>
          <a:prstGeom prst="rect">
            <a:avLst/>
          </a:prstGeom>
          <a:noFill/>
          <a:ln>
            <a:noFill/>
          </a:ln>
        </p:spPr>
      </p:pic>
      <p:pic>
        <p:nvPicPr>
          <p:cNvPr id="73" name="Google Shape;73;p15">
            <a:extLst>
              <a:ext uri="{FF2B5EF4-FFF2-40B4-BE49-F238E27FC236}">
                <a16:creationId xmlns:a16="http://schemas.microsoft.com/office/drawing/2014/main" id="{72F1EED4-A77D-8B3C-FA75-AB7B58F77223}"/>
              </a:ext>
            </a:extLst>
          </p:cNvPr>
          <p:cNvPicPr preferRelativeResize="0"/>
          <p:nvPr/>
        </p:nvPicPr>
        <p:blipFill>
          <a:blip r:embed="rId5">
            <a:alphaModFix/>
          </a:blip>
          <a:stretch>
            <a:fillRect/>
          </a:stretch>
        </p:blipFill>
        <p:spPr>
          <a:xfrm>
            <a:off x="7815150" y="4619625"/>
            <a:ext cx="1052625" cy="353980"/>
          </a:xfrm>
          <a:prstGeom prst="rect">
            <a:avLst/>
          </a:prstGeom>
          <a:noFill/>
          <a:ln>
            <a:noFill/>
          </a:ln>
        </p:spPr>
      </p:pic>
      <p:sp>
        <p:nvSpPr>
          <p:cNvPr id="74" name="Google Shape;74;p15">
            <a:extLst>
              <a:ext uri="{FF2B5EF4-FFF2-40B4-BE49-F238E27FC236}">
                <a16:creationId xmlns:a16="http://schemas.microsoft.com/office/drawing/2014/main" id="{7CEE7249-63E6-1F93-1BF7-4CC4603B22A8}"/>
              </a:ext>
            </a:extLst>
          </p:cNvPr>
          <p:cNvSpPr txBox="1"/>
          <p:nvPr/>
        </p:nvSpPr>
        <p:spPr>
          <a:xfrm>
            <a:off x="4952844" y="1723950"/>
            <a:ext cx="2295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76" name="Google Shape;76;p15">
            <a:extLst>
              <a:ext uri="{FF2B5EF4-FFF2-40B4-BE49-F238E27FC236}">
                <a16:creationId xmlns:a16="http://schemas.microsoft.com/office/drawing/2014/main" id="{8B29EAE0-F68B-14CB-2BA4-8EF9B5A4A259}"/>
              </a:ext>
            </a:extLst>
          </p:cNvPr>
          <p:cNvSpPr txBox="1"/>
          <p:nvPr/>
        </p:nvSpPr>
        <p:spPr>
          <a:xfrm>
            <a:off x="5114925" y="1924050"/>
            <a:ext cx="2752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2" name="CuadroTexto 1">
            <a:extLst>
              <a:ext uri="{FF2B5EF4-FFF2-40B4-BE49-F238E27FC236}">
                <a16:creationId xmlns:a16="http://schemas.microsoft.com/office/drawing/2014/main" id="{43758287-D7C6-0E1C-72AE-9AD6C0C533A2}"/>
              </a:ext>
            </a:extLst>
          </p:cNvPr>
          <p:cNvSpPr txBox="1"/>
          <p:nvPr/>
        </p:nvSpPr>
        <p:spPr>
          <a:xfrm>
            <a:off x="5066059" y="1924050"/>
            <a:ext cx="3275403" cy="984885"/>
          </a:xfrm>
          <a:prstGeom prst="rect">
            <a:avLst/>
          </a:prstGeom>
          <a:noFill/>
        </p:spPr>
        <p:txBody>
          <a:bodyPr wrap="square" rtlCol="0">
            <a:spAutoFit/>
          </a:bodyPr>
          <a:lstStyle/>
          <a:p>
            <a:r>
              <a:rPr lang="es-MX" sz="4400" b="1" dirty="0">
                <a:solidFill>
                  <a:schemeClr val="tx1"/>
                </a:solidFill>
                <a:latin typeface="Montserrat Medium"/>
                <a:ea typeface="Montserrat Medium"/>
                <a:cs typeface="Montserrat Medium"/>
                <a:sym typeface="Montserrat Medium"/>
              </a:rPr>
              <a:t>Resultados</a:t>
            </a:r>
          </a:p>
          <a:p>
            <a:endParaRPr lang="es-CO" dirty="0"/>
          </a:p>
        </p:txBody>
      </p:sp>
    </p:spTree>
    <p:extLst>
      <p:ext uri="{BB962C8B-B14F-4D97-AF65-F5344CB8AC3E}">
        <p14:creationId xmlns:p14="http://schemas.microsoft.com/office/powerpoint/2010/main" val="3426595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5">
          <a:extLst>
            <a:ext uri="{FF2B5EF4-FFF2-40B4-BE49-F238E27FC236}">
              <a16:creationId xmlns:a16="http://schemas.microsoft.com/office/drawing/2014/main" id="{8FC0062C-C800-8FBC-A30A-A90C75DCAAB9}"/>
            </a:ext>
          </a:extLst>
        </p:cNvPr>
        <p:cNvGrpSpPr/>
        <p:nvPr/>
      </p:nvGrpSpPr>
      <p:grpSpPr>
        <a:xfrm>
          <a:off x="0" y="0"/>
          <a:ext cx="0" cy="0"/>
          <a:chOff x="0" y="0"/>
          <a:chExt cx="0" cy="0"/>
        </a:xfrm>
      </p:grpSpPr>
      <p:pic>
        <p:nvPicPr>
          <p:cNvPr id="86" name="Google Shape;86;p16">
            <a:extLst>
              <a:ext uri="{FF2B5EF4-FFF2-40B4-BE49-F238E27FC236}">
                <a16:creationId xmlns:a16="http://schemas.microsoft.com/office/drawing/2014/main" id="{719CA693-CC10-2620-01E0-62C74D14CB7A}"/>
              </a:ext>
            </a:extLst>
          </p:cNvPr>
          <p:cNvPicPr preferRelativeResize="0"/>
          <p:nvPr/>
        </p:nvPicPr>
        <p:blipFill>
          <a:blip r:embed="rId3">
            <a:alphaModFix/>
          </a:blip>
          <a:stretch>
            <a:fillRect/>
          </a:stretch>
        </p:blipFill>
        <p:spPr>
          <a:xfrm>
            <a:off x="0" y="4752677"/>
            <a:ext cx="1341776" cy="390825"/>
          </a:xfrm>
          <a:prstGeom prst="rect">
            <a:avLst/>
          </a:prstGeom>
          <a:noFill/>
          <a:ln>
            <a:noFill/>
          </a:ln>
        </p:spPr>
      </p:pic>
      <p:pic>
        <p:nvPicPr>
          <p:cNvPr id="87" name="Google Shape;87;p16">
            <a:extLst>
              <a:ext uri="{FF2B5EF4-FFF2-40B4-BE49-F238E27FC236}">
                <a16:creationId xmlns:a16="http://schemas.microsoft.com/office/drawing/2014/main" id="{B3B7F83F-5B4D-DF09-F0F1-787088B0C506}"/>
              </a:ext>
            </a:extLst>
          </p:cNvPr>
          <p:cNvPicPr preferRelativeResize="0"/>
          <p:nvPr/>
        </p:nvPicPr>
        <p:blipFill>
          <a:blip r:embed="rId4">
            <a:alphaModFix/>
          </a:blip>
          <a:stretch>
            <a:fillRect/>
          </a:stretch>
        </p:blipFill>
        <p:spPr>
          <a:xfrm>
            <a:off x="8120574" y="1"/>
            <a:ext cx="1023426" cy="483350"/>
          </a:xfrm>
          <a:prstGeom prst="rect">
            <a:avLst/>
          </a:prstGeom>
          <a:noFill/>
          <a:ln>
            <a:noFill/>
          </a:ln>
        </p:spPr>
      </p:pic>
      <p:pic>
        <p:nvPicPr>
          <p:cNvPr id="88" name="Google Shape;88;p16">
            <a:extLst>
              <a:ext uri="{FF2B5EF4-FFF2-40B4-BE49-F238E27FC236}">
                <a16:creationId xmlns:a16="http://schemas.microsoft.com/office/drawing/2014/main" id="{ABC0EF7F-6A49-322F-79F2-B111D95A90EC}"/>
              </a:ext>
            </a:extLst>
          </p:cNvPr>
          <p:cNvPicPr preferRelativeResize="0"/>
          <p:nvPr/>
        </p:nvPicPr>
        <p:blipFill>
          <a:blip r:embed="rId5">
            <a:alphaModFix/>
          </a:blip>
          <a:stretch>
            <a:fillRect/>
          </a:stretch>
        </p:blipFill>
        <p:spPr>
          <a:xfrm>
            <a:off x="8038941" y="4793427"/>
            <a:ext cx="1052625" cy="353980"/>
          </a:xfrm>
          <a:prstGeom prst="rect">
            <a:avLst/>
          </a:prstGeom>
          <a:noFill/>
          <a:ln>
            <a:noFill/>
          </a:ln>
        </p:spPr>
      </p:pic>
      <p:pic>
        <p:nvPicPr>
          <p:cNvPr id="89" name="Google Shape;89;p16">
            <a:extLst>
              <a:ext uri="{FF2B5EF4-FFF2-40B4-BE49-F238E27FC236}">
                <a16:creationId xmlns:a16="http://schemas.microsoft.com/office/drawing/2014/main" id="{9BBDB78D-1CDB-C8F9-46D6-07BF9FC013D2}"/>
              </a:ext>
            </a:extLst>
          </p:cNvPr>
          <p:cNvPicPr preferRelativeResize="0"/>
          <p:nvPr/>
        </p:nvPicPr>
        <p:blipFill>
          <a:blip r:embed="rId6">
            <a:alphaModFix/>
          </a:blip>
          <a:stretch>
            <a:fillRect/>
          </a:stretch>
        </p:blipFill>
        <p:spPr>
          <a:xfrm>
            <a:off x="240050" y="245175"/>
            <a:ext cx="64750" cy="898650"/>
          </a:xfrm>
          <a:prstGeom prst="rect">
            <a:avLst/>
          </a:prstGeom>
          <a:noFill/>
          <a:ln>
            <a:noFill/>
          </a:ln>
        </p:spPr>
      </p:pic>
      <p:sp>
        <p:nvSpPr>
          <p:cNvPr id="2" name="CuadroTexto 1">
            <a:extLst>
              <a:ext uri="{FF2B5EF4-FFF2-40B4-BE49-F238E27FC236}">
                <a16:creationId xmlns:a16="http://schemas.microsoft.com/office/drawing/2014/main" id="{6E9A4B3E-C2C8-61F4-A5CE-109E1E081485}"/>
              </a:ext>
            </a:extLst>
          </p:cNvPr>
          <p:cNvSpPr txBox="1"/>
          <p:nvPr/>
        </p:nvSpPr>
        <p:spPr>
          <a:xfrm>
            <a:off x="240050" y="-3852"/>
            <a:ext cx="3111104" cy="400110"/>
          </a:xfrm>
          <a:prstGeom prst="rect">
            <a:avLst/>
          </a:prstGeom>
          <a:noFill/>
        </p:spPr>
        <p:txBody>
          <a:bodyPr wrap="square" rtlCol="0">
            <a:spAutoFit/>
          </a:bodyPr>
          <a:lstStyle/>
          <a:p>
            <a:r>
              <a:rPr lang="es-MX" sz="2000" b="1" dirty="0"/>
              <a:t>¿Quiénes participaron?</a:t>
            </a:r>
            <a:endParaRPr lang="es-CO" sz="2000" b="1" dirty="0"/>
          </a:p>
        </p:txBody>
      </p:sp>
      <p:grpSp>
        <p:nvGrpSpPr>
          <p:cNvPr id="5" name="Google Shape;96;p16">
            <a:extLst>
              <a:ext uri="{FF2B5EF4-FFF2-40B4-BE49-F238E27FC236}">
                <a16:creationId xmlns:a16="http://schemas.microsoft.com/office/drawing/2014/main" id="{8BA28B00-1BFC-D490-15AF-84E1F923C93C}"/>
              </a:ext>
            </a:extLst>
          </p:cNvPr>
          <p:cNvGrpSpPr/>
          <p:nvPr/>
        </p:nvGrpSpPr>
        <p:grpSpPr>
          <a:xfrm rot="16200000">
            <a:off x="3593467" y="-1436087"/>
            <a:ext cx="1610158" cy="6077084"/>
            <a:chOff x="1060675" y="1333888"/>
            <a:chExt cx="1183800" cy="4901210"/>
          </a:xfrm>
        </p:grpSpPr>
        <p:sp>
          <p:nvSpPr>
            <p:cNvPr id="6" name="Google Shape;97;p16">
              <a:extLst>
                <a:ext uri="{FF2B5EF4-FFF2-40B4-BE49-F238E27FC236}">
                  <a16:creationId xmlns:a16="http://schemas.microsoft.com/office/drawing/2014/main" id="{A419896A-C88C-85FA-DEDF-4E0FC72488B9}"/>
                </a:ext>
              </a:extLst>
            </p:cNvPr>
            <p:cNvSpPr/>
            <p:nvPr/>
          </p:nvSpPr>
          <p:spPr>
            <a:xfrm>
              <a:off x="1060675" y="1333888"/>
              <a:ext cx="1183800" cy="1183800"/>
            </a:xfrm>
            <a:prstGeom prst="ellipse">
              <a:avLst/>
            </a:prstGeom>
            <a:noFill/>
            <a:ln w="9525" cap="flat"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98;p16">
              <a:extLst>
                <a:ext uri="{FF2B5EF4-FFF2-40B4-BE49-F238E27FC236}">
                  <a16:creationId xmlns:a16="http://schemas.microsoft.com/office/drawing/2014/main" id="{44ABCF4A-48FE-AE1B-CE09-37A62D18C987}"/>
                </a:ext>
              </a:extLst>
            </p:cNvPr>
            <p:cNvSpPr/>
            <p:nvPr/>
          </p:nvSpPr>
          <p:spPr>
            <a:xfrm>
              <a:off x="1159767" y="1354182"/>
              <a:ext cx="1018999" cy="1163506"/>
            </a:xfrm>
            <a:prstGeom prst="ellipse">
              <a:avLst/>
            </a:prstGeom>
            <a:solidFill>
              <a:schemeClr val="accent1"/>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99;p16">
              <a:extLst>
                <a:ext uri="{FF2B5EF4-FFF2-40B4-BE49-F238E27FC236}">
                  <a16:creationId xmlns:a16="http://schemas.microsoft.com/office/drawing/2014/main" id="{2DC93085-EF39-6B86-20C1-D029A00CCFE5}"/>
                </a:ext>
              </a:extLst>
            </p:cNvPr>
            <p:cNvSpPr/>
            <p:nvPr/>
          </p:nvSpPr>
          <p:spPr>
            <a:xfrm>
              <a:off x="1570075" y="2583338"/>
              <a:ext cx="165000" cy="165000"/>
            </a:xfrm>
            <a:prstGeom prst="ellipse">
              <a:avLst/>
            </a:prstGeom>
            <a:solidFill>
              <a:schemeClr val="accent1"/>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00;p16">
              <a:extLst>
                <a:ext uri="{FF2B5EF4-FFF2-40B4-BE49-F238E27FC236}">
                  <a16:creationId xmlns:a16="http://schemas.microsoft.com/office/drawing/2014/main" id="{3FCF751F-5F1D-A120-1BA2-0AE87DDDD81A}"/>
                </a:ext>
              </a:extLst>
            </p:cNvPr>
            <p:cNvSpPr/>
            <p:nvPr/>
          </p:nvSpPr>
          <p:spPr>
            <a:xfrm>
              <a:off x="1604125" y="2813988"/>
              <a:ext cx="96900" cy="96900"/>
            </a:xfrm>
            <a:prstGeom prst="ellipse">
              <a:avLst/>
            </a:prstGeom>
            <a:solidFill>
              <a:schemeClr val="accent1"/>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1;p16">
              <a:extLst>
                <a:ext uri="{FF2B5EF4-FFF2-40B4-BE49-F238E27FC236}">
                  <a16:creationId xmlns:a16="http://schemas.microsoft.com/office/drawing/2014/main" id="{8DD678C7-928A-BDC4-7AC2-4347BE699B67}"/>
                </a:ext>
              </a:extLst>
            </p:cNvPr>
            <p:cNvSpPr/>
            <p:nvPr/>
          </p:nvSpPr>
          <p:spPr>
            <a:xfrm>
              <a:off x="1543525" y="2976538"/>
              <a:ext cx="218100" cy="218100"/>
            </a:xfrm>
            <a:prstGeom prst="ellipse">
              <a:avLst/>
            </a:prstGeom>
            <a:solidFill>
              <a:srgbClr val="FFFFFF"/>
            </a:solidFill>
            <a:ln w="9525" cap="flat"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2;p16">
              <a:extLst>
                <a:ext uri="{FF2B5EF4-FFF2-40B4-BE49-F238E27FC236}">
                  <a16:creationId xmlns:a16="http://schemas.microsoft.com/office/drawing/2014/main" id="{D0B9F664-7E9A-5C7E-E7E6-D53A08DD5C69}"/>
                </a:ext>
              </a:extLst>
            </p:cNvPr>
            <p:cNvSpPr/>
            <p:nvPr/>
          </p:nvSpPr>
          <p:spPr>
            <a:xfrm>
              <a:off x="1578475" y="3011383"/>
              <a:ext cx="148200" cy="148200"/>
            </a:xfrm>
            <a:prstGeom prst="ellipse">
              <a:avLst/>
            </a:prstGeom>
            <a:solidFill>
              <a:schemeClr val="accent1"/>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03;p16">
              <a:extLst>
                <a:ext uri="{FF2B5EF4-FFF2-40B4-BE49-F238E27FC236}">
                  <a16:creationId xmlns:a16="http://schemas.microsoft.com/office/drawing/2014/main" id="{916AC76F-0D6E-E7C7-1F34-F50F638B142B}"/>
                </a:ext>
              </a:extLst>
            </p:cNvPr>
            <p:cNvSpPr txBox="1"/>
            <p:nvPr/>
          </p:nvSpPr>
          <p:spPr>
            <a:xfrm rot="5400000">
              <a:off x="1014173" y="3696982"/>
              <a:ext cx="1294932" cy="428807"/>
            </a:xfrm>
            <a:prstGeom prst="rect">
              <a:avLst/>
            </a:prstGeom>
            <a:noFill/>
            <a:ln>
              <a:solidFill>
                <a:schemeClr val="bg1"/>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en" sz="1700" b="1" dirty="0">
                  <a:solidFill>
                    <a:schemeClr val="accent1"/>
                  </a:solidFill>
                  <a:latin typeface="Fira Sans Extra Condensed Medium"/>
                  <a:ea typeface="Fira Sans Extra Condensed Medium"/>
                  <a:cs typeface="Fira Sans Extra Condensed Medium"/>
                  <a:sym typeface="Fira Sans Extra Condensed Medium"/>
                </a:rPr>
                <a:t>Sexo</a:t>
              </a:r>
              <a:endParaRPr sz="1700" b="1" dirty="0">
                <a:solidFill>
                  <a:schemeClr val="accent1"/>
                </a:solidFill>
                <a:latin typeface="Fira Sans Extra Condensed Medium"/>
                <a:ea typeface="Fira Sans Extra Condensed Medium"/>
                <a:cs typeface="Fira Sans Extra Condensed Medium"/>
                <a:sym typeface="Fira Sans Extra Condensed Medium"/>
              </a:endParaRPr>
            </a:p>
          </p:txBody>
        </p:sp>
        <p:sp>
          <p:nvSpPr>
            <p:cNvPr id="13" name="Google Shape;104;p16">
              <a:extLst>
                <a:ext uri="{FF2B5EF4-FFF2-40B4-BE49-F238E27FC236}">
                  <a16:creationId xmlns:a16="http://schemas.microsoft.com/office/drawing/2014/main" id="{AE8CA521-50DF-D395-7888-085A0D1BB156}"/>
                </a:ext>
              </a:extLst>
            </p:cNvPr>
            <p:cNvSpPr txBox="1"/>
            <p:nvPr/>
          </p:nvSpPr>
          <p:spPr>
            <a:xfrm rot="5400000">
              <a:off x="868408" y="4973927"/>
              <a:ext cx="1676246" cy="846095"/>
            </a:xfrm>
            <a:prstGeom prst="rect">
              <a:avLst/>
            </a:prstGeom>
            <a:noFill/>
            <a:ln>
              <a:solidFill>
                <a:schemeClr val="bg1"/>
              </a:solidFill>
            </a:ln>
          </p:spPr>
          <p:txBody>
            <a:bodyPr spcFirstLastPara="1" wrap="square" lIns="91425" tIns="91425" rIns="91425" bIns="91425" anchor="ctr" anchorCtr="0">
              <a:noAutofit/>
            </a:bodyPr>
            <a:lstStyle/>
            <a:p>
              <a:pPr marL="171450" lvl="0" indent="-171450" rtl="0">
                <a:spcBef>
                  <a:spcPts val="0"/>
                </a:spcBef>
                <a:spcAft>
                  <a:spcPts val="0"/>
                </a:spcAft>
                <a:buFont typeface="Wingdings" panose="05000000000000000000" pitchFamily="2" charset="2"/>
                <a:buChar char="Ø"/>
              </a:pPr>
              <a:r>
                <a:rPr lang="en-US" sz="1200" dirty="0">
                  <a:latin typeface="Roboto"/>
                  <a:ea typeface="Roboto"/>
                  <a:cs typeface="Roboto"/>
                  <a:sym typeface="Roboto"/>
                </a:rPr>
                <a:t>Hombre: 56%</a:t>
              </a:r>
            </a:p>
            <a:p>
              <a:pPr marL="171450" lvl="0" indent="-171450" rtl="0">
                <a:spcBef>
                  <a:spcPts val="0"/>
                </a:spcBef>
                <a:spcAft>
                  <a:spcPts val="0"/>
                </a:spcAft>
                <a:buFont typeface="Wingdings" panose="05000000000000000000" pitchFamily="2" charset="2"/>
                <a:buChar char="Ø"/>
              </a:pPr>
              <a:r>
                <a:rPr lang="en-US" sz="1200" dirty="0">
                  <a:latin typeface="Roboto"/>
                  <a:ea typeface="Roboto"/>
                  <a:cs typeface="Roboto"/>
                  <a:sym typeface="Roboto"/>
                </a:rPr>
                <a:t>Mujeres: 33%</a:t>
              </a:r>
            </a:p>
            <a:p>
              <a:pPr marL="171450" lvl="0" indent="-171450" rtl="0">
                <a:spcBef>
                  <a:spcPts val="0"/>
                </a:spcBef>
                <a:spcAft>
                  <a:spcPts val="0"/>
                </a:spcAft>
                <a:buFont typeface="Wingdings" panose="05000000000000000000" pitchFamily="2" charset="2"/>
                <a:buChar char="Ø"/>
              </a:pPr>
              <a:r>
                <a:rPr lang="en-US" sz="1200" dirty="0">
                  <a:latin typeface="Roboto"/>
                  <a:ea typeface="Roboto"/>
                  <a:cs typeface="Roboto"/>
                  <a:sym typeface="Roboto"/>
                </a:rPr>
                <a:t>Intersexual:0%</a:t>
              </a:r>
            </a:p>
            <a:p>
              <a:pPr marL="171450" lvl="0" indent="-171450" rtl="0">
                <a:spcBef>
                  <a:spcPts val="0"/>
                </a:spcBef>
                <a:spcAft>
                  <a:spcPts val="0"/>
                </a:spcAft>
                <a:buFont typeface="Wingdings" panose="05000000000000000000" pitchFamily="2" charset="2"/>
                <a:buChar char="Ø"/>
              </a:pPr>
              <a:r>
                <a:rPr lang="en-US" sz="1200" dirty="0">
                  <a:latin typeface="Roboto"/>
                  <a:ea typeface="Roboto"/>
                  <a:cs typeface="Roboto"/>
                  <a:sym typeface="Roboto"/>
                </a:rPr>
                <a:t>Prefiere no </a:t>
              </a:r>
              <a:r>
                <a:rPr lang="en-US" sz="1200" dirty="0" err="1">
                  <a:latin typeface="Roboto"/>
                  <a:ea typeface="Roboto"/>
                  <a:cs typeface="Roboto"/>
                  <a:sym typeface="Roboto"/>
                </a:rPr>
                <a:t>informar</a:t>
              </a:r>
              <a:r>
                <a:rPr lang="en-US" sz="1200" dirty="0">
                  <a:latin typeface="Roboto"/>
                  <a:ea typeface="Roboto"/>
                  <a:cs typeface="Roboto"/>
                  <a:sym typeface="Roboto"/>
                </a:rPr>
                <a:t>: 11%</a:t>
              </a:r>
            </a:p>
          </p:txBody>
        </p:sp>
      </p:grpSp>
      <p:grpSp>
        <p:nvGrpSpPr>
          <p:cNvPr id="23" name="Google Shape;114;p16">
            <a:extLst>
              <a:ext uri="{FF2B5EF4-FFF2-40B4-BE49-F238E27FC236}">
                <a16:creationId xmlns:a16="http://schemas.microsoft.com/office/drawing/2014/main" id="{A0DCBB3E-3328-10CA-9B05-B962DEE66132}"/>
              </a:ext>
            </a:extLst>
          </p:cNvPr>
          <p:cNvGrpSpPr/>
          <p:nvPr/>
        </p:nvGrpSpPr>
        <p:grpSpPr>
          <a:xfrm rot="16200000">
            <a:off x="2609587" y="1711381"/>
            <a:ext cx="1483133" cy="4113261"/>
            <a:chOff x="3006975" y="1333888"/>
            <a:chExt cx="1183800" cy="3159840"/>
          </a:xfrm>
        </p:grpSpPr>
        <p:sp>
          <p:nvSpPr>
            <p:cNvPr id="24" name="Google Shape;115;p16">
              <a:extLst>
                <a:ext uri="{FF2B5EF4-FFF2-40B4-BE49-F238E27FC236}">
                  <a16:creationId xmlns:a16="http://schemas.microsoft.com/office/drawing/2014/main" id="{D6B222DA-B8C5-29FC-5AA6-2F43FC76C1B4}"/>
                </a:ext>
              </a:extLst>
            </p:cNvPr>
            <p:cNvSpPr/>
            <p:nvPr/>
          </p:nvSpPr>
          <p:spPr>
            <a:xfrm>
              <a:off x="3006975" y="1333888"/>
              <a:ext cx="1183800" cy="1183800"/>
            </a:xfrm>
            <a:prstGeom prst="ellipse">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16;p16">
              <a:extLst>
                <a:ext uri="{FF2B5EF4-FFF2-40B4-BE49-F238E27FC236}">
                  <a16:creationId xmlns:a16="http://schemas.microsoft.com/office/drawing/2014/main" id="{2A8E42B4-F3A4-5A22-92CF-78FCF76C2788}"/>
                </a:ext>
              </a:extLst>
            </p:cNvPr>
            <p:cNvSpPr/>
            <p:nvPr/>
          </p:nvSpPr>
          <p:spPr>
            <a:xfrm>
              <a:off x="3080601" y="1415514"/>
              <a:ext cx="1018800" cy="1018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117;p16">
              <a:extLst>
                <a:ext uri="{FF2B5EF4-FFF2-40B4-BE49-F238E27FC236}">
                  <a16:creationId xmlns:a16="http://schemas.microsoft.com/office/drawing/2014/main" id="{56982663-F2EF-49A7-E276-D54C5D8301D1}"/>
                </a:ext>
              </a:extLst>
            </p:cNvPr>
            <p:cNvSpPr/>
            <p:nvPr/>
          </p:nvSpPr>
          <p:spPr>
            <a:xfrm>
              <a:off x="3516375" y="2583338"/>
              <a:ext cx="165000" cy="165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18;p16">
              <a:extLst>
                <a:ext uri="{FF2B5EF4-FFF2-40B4-BE49-F238E27FC236}">
                  <a16:creationId xmlns:a16="http://schemas.microsoft.com/office/drawing/2014/main" id="{A8EE756D-AC19-64DF-FB0A-645BFCB4F667}"/>
                </a:ext>
              </a:extLst>
            </p:cNvPr>
            <p:cNvSpPr/>
            <p:nvPr/>
          </p:nvSpPr>
          <p:spPr>
            <a:xfrm>
              <a:off x="3550425" y="2813988"/>
              <a:ext cx="96900" cy="969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19;p16">
              <a:extLst>
                <a:ext uri="{FF2B5EF4-FFF2-40B4-BE49-F238E27FC236}">
                  <a16:creationId xmlns:a16="http://schemas.microsoft.com/office/drawing/2014/main" id="{FE15D425-07F0-64D7-1951-A0B409316474}"/>
                </a:ext>
              </a:extLst>
            </p:cNvPr>
            <p:cNvSpPr/>
            <p:nvPr/>
          </p:nvSpPr>
          <p:spPr>
            <a:xfrm>
              <a:off x="3489825" y="2976538"/>
              <a:ext cx="218100" cy="218100"/>
            </a:xfrm>
            <a:prstGeom prst="ellipse">
              <a:avLst/>
            </a:prstGeom>
            <a:solidFill>
              <a:srgbClr val="FFFFFF"/>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20;p16">
              <a:extLst>
                <a:ext uri="{FF2B5EF4-FFF2-40B4-BE49-F238E27FC236}">
                  <a16:creationId xmlns:a16="http://schemas.microsoft.com/office/drawing/2014/main" id="{917ACB04-0BC6-6062-0F84-D4DC8D3529D5}"/>
                </a:ext>
              </a:extLst>
            </p:cNvPr>
            <p:cNvSpPr/>
            <p:nvPr/>
          </p:nvSpPr>
          <p:spPr>
            <a:xfrm>
              <a:off x="3524775" y="3011383"/>
              <a:ext cx="148200" cy="1482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21;p16">
              <a:extLst>
                <a:ext uri="{FF2B5EF4-FFF2-40B4-BE49-F238E27FC236}">
                  <a16:creationId xmlns:a16="http://schemas.microsoft.com/office/drawing/2014/main" id="{0BFE95A5-F669-11ED-6DF5-75C4BCB2AF9C}"/>
                </a:ext>
              </a:extLst>
            </p:cNvPr>
            <p:cNvSpPr txBox="1"/>
            <p:nvPr/>
          </p:nvSpPr>
          <p:spPr>
            <a:xfrm rot="5400000">
              <a:off x="2982396" y="3644242"/>
              <a:ext cx="1233440" cy="465532"/>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700" b="1" dirty="0">
                  <a:solidFill>
                    <a:schemeClr val="accent2"/>
                  </a:solidFill>
                  <a:latin typeface="Fira Sans Extra Condensed Medium"/>
                  <a:ea typeface="Fira Sans Extra Condensed Medium"/>
                  <a:cs typeface="Fira Sans Extra Condensed Medium"/>
                  <a:sym typeface="Fira Sans Extra Condensed Medium"/>
                </a:rPr>
                <a:t>Rango de edad</a:t>
              </a:r>
              <a:endParaRPr sz="1700" b="1" dirty="0">
                <a:solidFill>
                  <a:schemeClr val="accent2"/>
                </a:solidFill>
                <a:latin typeface="Fira Sans Extra Condensed Medium"/>
                <a:ea typeface="Fira Sans Extra Condensed Medium"/>
                <a:cs typeface="Fira Sans Extra Condensed Medium"/>
                <a:sym typeface="Fira Sans Extra Condensed Medium"/>
              </a:endParaRPr>
            </a:p>
          </p:txBody>
        </p:sp>
      </p:grpSp>
      <p:grpSp>
        <p:nvGrpSpPr>
          <p:cNvPr id="50" name="Google Shape;141;p16">
            <a:extLst>
              <a:ext uri="{FF2B5EF4-FFF2-40B4-BE49-F238E27FC236}">
                <a16:creationId xmlns:a16="http://schemas.microsoft.com/office/drawing/2014/main" id="{3EB74FFC-FFE1-D8AD-B201-AB939AA72C57}"/>
              </a:ext>
            </a:extLst>
          </p:cNvPr>
          <p:cNvGrpSpPr/>
          <p:nvPr/>
        </p:nvGrpSpPr>
        <p:grpSpPr>
          <a:xfrm>
            <a:off x="2980199" y="1209613"/>
            <a:ext cx="539319" cy="538313"/>
            <a:chOff x="1421638" y="4125629"/>
            <a:chExt cx="374709" cy="374010"/>
          </a:xfrm>
        </p:grpSpPr>
        <p:sp>
          <p:nvSpPr>
            <p:cNvPr id="51" name="Google Shape;142;p16">
              <a:extLst>
                <a:ext uri="{FF2B5EF4-FFF2-40B4-BE49-F238E27FC236}">
                  <a16:creationId xmlns:a16="http://schemas.microsoft.com/office/drawing/2014/main" id="{92DB12C6-7A67-1395-61C7-7E955A6D45C8}"/>
                </a:ext>
              </a:extLst>
            </p:cNvPr>
            <p:cNvSpPr/>
            <p:nvPr/>
          </p:nvSpPr>
          <p:spPr>
            <a:xfrm>
              <a:off x="1421638" y="4265954"/>
              <a:ext cx="374709" cy="233685"/>
            </a:xfrm>
            <a:custGeom>
              <a:avLst/>
              <a:gdLst/>
              <a:ahLst/>
              <a:cxnLst/>
              <a:rect l="l" t="t" r="r" b="b"/>
              <a:pathLst>
                <a:path w="11800" h="7359" extrusionOk="0">
                  <a:moveTo>
                    <a:pt x="3180" y="3298"/>
                  </a:moveTo>
                  <a:lnTo>
                    <a:pt x="3180" y="7001"/>
                  </a:lnTo>
                  <a:lnTo>
                    <a:pt x="1691" y="7001"/>
                  </a:lnTo>
                  <a:lnTo>
                    <a:pt x="1691" y="3298"/>
                  </a:lnTo>
                  <a:close/>
                  <a:moveTo>
                    <a:pt x="6680" y="2370"/>
                  </a:moveTo>
                  <a:lnTo>
                    <a:pt x="6680" y="7001"/>
                  </a:lnTo>
                  <a:lnTo>
                    <a:pt x="5192" y="7001"/>
                  </a:lnTo>
                  <a:lnTo>
                    <a:pt x="5192" y="2370"/>
                  </a:lnTo>
                  <a:close/>
                  <a:moveTo>
                    <a:pt x="10180" y="345"/>
                  </a:moveTo>
                  <a:lnTo>
                    <a:pt x="10180" y="7001"/>
                  </a:lnTo>
                  <a:lnTo>
                    <a:pt x="8692" y="7001"/>
                  </a:lnTo>
                  <a:lnTo>
                    <a:pt x="8692" y="345"/>
                  </a:lnTo>
                  <a:close/>
                  <a:moveTo>
                    <a:pt x="8502" y="0"/>
                  </a:moveTo>
                  <a:cubicBezTo>
                    <a:pt x="8406" y="0"/>
                    <a:pt x="8323" y="84"/>
                    <a:pt x="8323" y="179"/>
                  </a:cubicBezTo>
                  <a:lnTo>
                    <a:pt x="8323" y="7001"/>
                  </a:lnTo>
                  <a:lnTo>
                    <a:pt x="7013" y="7001"/>
                  </a:lnTo>
                  <a:lnTo>
                    <a:pt x="7013" y="2203"/>
                  </a:lnTo>
                  <a:cubicBezTo>
                    <a:pt x="7013" y="2120"/>
                    <a:pt x="6930" y="2024"/>
                    <a:pt x="6835" y="2024"/>
                  </a:cubicBezTo>
                  <a:lnTo>
                    <a:pt x="4989" y="2024"/>
                  </a:lnTo>
                  <a:cubicBezTo>
                    <a:pt x="4894" y="2024"/>
                    <a:pt x="4811" y="2108"/>
                    <a:pt x="4811" y="2203"/>
                  </a:cubicBezTo>
                  <a:lnTo>
                    <a:pt x="4811" y="7001"/>
                  </a:lnTo>
                  <a:lnTo>
                    <a:pt x="3501" y="7001"/>
                  </a:lnTo>
                  <a:lnTo>
                    <a:pt x="3501" y="3132"/>
                  </a:lnTo>
                  <a:cubicBezTo>
                    <a:pt x="3501" y="3036"/>
                    <a:pt x="3418" y="2953"/>
                    <a:pt x="3322" y="2953"/>
                  </a:cubicBezTo>
                  <a:lnTo>
                    <a:pt x="1477" y="2953"/>
                  </a:lnTo>
                  <a:cubicBezTo>
                    <a:pt x="1382" y="2953"/>
                    <a:pt x="1298" y="3024"/>
                    <a:pt x="1298" y="3132"/>
                  </a:cubicBezTo>
                  <a:lnTo>
                    <a:pt x="1298" y="7001"/>
                  </a:lnTo>
                  <a:lnTo>
                    <a:pt x="179" y="7001"/>
                  </a:lnTo>
                  <a:cubicBezTo>
                    <a:pt x="84" y="7001"/>
                    <a:pt x="1" y="7073"/>
                    <a:pt x="1" y="7180"/>
                  </a:cubicBezTo>
                  <a:cubicBezTo>
                    <a:pt x="1" y="7287"/>
                    <a:pt x="72" y="7358"/>
                    <a:pt x="179" y="7358"/>
                  </a:cubicBezTo>
                  <a:lnTo>
                    <a:pt x="11597" y="7358"/>
                  </a:lnTo>
                  <a:cubicBezTo>
                    <a:pt x="11681" y="7358"/>
                    <a:pt x="11776" y="7287"/>
                    <a:pt x="11776" y="7180"/>
                  </a:cubicBezTo>
                  <a:cubicBezTo>
                    <a:pt x="11800" y="7073"/>
                    <a:pt x="11728" y="7001"/>
                    <a:pt x="11633" y="7001"/>
                  </a:cubicBezTo>
                  <a:lnTo>
                    <a:pt x="10526" y="7001"/>
                  </a:lnTo>
                  <a:lnTo>
                    <a:pt x="10526" y="179"/>
                  </a:lnTo>
                  <a:cubicBezTo>
                    <a:pt x="10526" y="95"/>
                    <a:pt x="10442" y="0"/>
                    <a:pt x="103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43;p16">
              <a:extLst>
                <a:ext uri="{FF2B5EF4-FFF2-40B4-BE49-F238E27FC236}">
                  <a16:creationId xmlns:a16="http://schemas.microsoft.com/office/drawing/2014/main" id="{7F1A850D-551D-ADF4-3CB3-08244CF9F9E9}"/>
                </a:ext>
              </a:extLst>
            </p:cNvPr>
            <p:cNvSpPr/>
            <p:nvPr/>
          </p:nvSpPr>
          <p:spPr>
            <a:xfrm>
              <a:off x="1428052" y="4125629"/>
              <a:ext cx="356958" cy="215585"/>
            </a:xfrm>
            <a:custGeom>
              <a:avLst/>
              <a:gdLst/>
              <a:ahLst/>
              <a:cxnLst/>
              <a:rect l="l" t="t" r="r" b="b"/>
              <a:pathLst>
                <a:path w="11241" h="6789" extrusionOk="0">
                  <a:moveTo>
                    <a:pt x="10668" y="0"/>
                  </a:moveTo>
                  <a:cubicBezTo>
                    <a:pt x="10653" y="0"/>
                    <a:pt x="10637" y="1"/>
                    <a:pt x="10621" y="2"/>
                  </a:cubicBezTo>
                  <a:lnTo>
                    <a:pt x="9145" y="181"/>
                  </a:lnTo>
                  <a:cubicBezTo>
                    <a:pt x="8847" y="216"/>
                    <a:pt x="8633" y="490"/>
                    <a:pt x="8669" y="788"/>
                  </a:cubicBezTo>
                  <a:cubicBezTo>
                    <a:pt x="8691" y="1064"/>
                    <a:pt x="8938" y="1268"/>
                    <a:pt x="9211" y="1268"/>
                  </a:cubicBezTo>
                  <a:cubicBezTo>
                    <a:pt x="9232" y="1268"/>
                    <a:pt x="9254" y="1267"/>
                    <a:pt x="9276" y="1264"/>
                  </a:cubicBezTo>
                  <a:lnTo>
                    <a:pt x="9395" y="1252"/>
                  </a:lnTo>
                  <a:lnTo>
                    <a:pt x="9395" y="1252"/>
                  </a:lnTo>
                  <a:cubicBezTo>
                    <a:pt x="7597" y="3348"/>
                    <a:pt x="5442" y="4443"/>
                    <a:pt x="3918" y="4979"/>
                  </a:cubicBezTo>
                  <a:cubicBezTo>
                    <a:pt x="2025" y="5657"/>
                    <a:pt x="561" y="5717"/>
                    <a:pt x="537" y="5717"/>
                  </a:cubicBezTo>
                  <a:cubicBezTo>
                    <a:pt x="239" y="5729"/>
                    <a:pt x="1" y="5967"/>
                    <a:pt x="25" y="6265"/>
                  </a:cubicBezTo>
                  <a:cubicBezTo>
                    <a:pt x="37" y="6562"/>
                    <a:pt x="275" y="6789"/>
                    <a:pt x="561" y="6789"/>
                  </a:cubicBezTo>
                  <a:lnTo>
                    <a:pt x="572" y="6789"/>
                  </a:lnTo>
                  <a:cubicBezTo>
                    <a:pt x="632" y="6789"/>
                    <a:pt x="2192" y="6729"/>
                    <a:pt x="4263" y="6003"/>
                  </a:cubicBezTo>
                  <a:cubicBezTo>
                    <a:pt x="5418" y="5586"/>
                    <a:pt x="6514" y="5050"/>
                    <a:pt x="7490" y="4383"/>
                  </a:cubicBezTo>
                  <a:cubicBezTo>
                    <a:pt x="7561" y="4324"/>
                    <a:pt x="7597" y="4217"/>
                    <a:pt x="7538" y="4145"/>
                  </a:cubicBezTo>
                  <a:cubicBezTo>
                    <a:pt x="7501" y="4093"/>
                    <a:pt x="7445" y="4065"/>
                    <a:pt x="7391" y="4065"/>
                  </a:cubicBezTo>
                  <a:cubicBezTo>
                    <a:pt x="7358" y="4065"/>
                    <a:pt x="7326" y="4075"/>
                    <a:pt x="7299" y="4098"/>
                  </a:cubicBezTo>
                  <a:cubicBezTo>
                    <a:pt x="6335" y="4753"/>
                    <a:pt x="5275" y="5288"/>
                    <a:pt x="4144" y="5693"/>
                  </a:cubicBezTo>
                  <a:cubicBezTo>
                    <a:pt x="2132" y="6408"/>
                    <a:pt x="632" y="6467"/>
                    <a:pt x="561" y="6467"/>
                  </a:cubicBezTo>
                  <a:cubicBezTo>
                    <a:pt x="453" y="6467"/>
                    <a:pt x="358" y="6372"/>
                    <a:pt x="358" y="6265"/>
                  </a:cubicBezTo>
                  <a:cubicBezTo>
                    <a:pt x="358" y="6169"/>
                    <a:pt x="441" y="6074"/>
                    <a:pt x="561" y="6062"/>
                  </a:cubicBezTo>
                  <a:cubicBezTo>
                    <a:pt x="572" y="6062"/>
                    <a:pt x="2085" y="6003"/>
                    <a:pt x="4037" y="5300"/>
                  </a:cubicBezTo>
                  <a:cubicBezTo>
                    <a:pt x="5680" y="4717"/>
                    <a:pt x="8026" y="3514"/>
                    <a:pt x="9943" y="1133"/>
                  </a:cubicBezTo>
                  <a:cubicBezTo>
                    <a:pt x="10035" y="1018"/>
                    <a:pt x="9949" y="847"/>
                    <a:pt x="9813" y="847"/>
                  </a:cubicBezTo>
                  <a:cubicBezTo>
                    <a:pt x="9809" y="847"/>
                    <a:pt x="9804" y="847"/>
                    <a:pt x="9800" y="847"/>
                  </a:cubicBezTo>
                  <a:lnTo>
                    <a:pt x="9252" y="931"/>
                  </a:lnTo>
                  <a:cubicBezTo>
                    <a:pt x="9244" y="932"/>
                    <a:pt x="9236" y="932"/>
                    <a:pt x="9228" y="932"/>
                  </a:cubicBezTo>
                  <a:cubicBezTo>
                    <a:pt x="9139" y="932"/>
                    <a:pt x="9049" y="874"/>
                    <a:pt x="9038" y="776"/>
                  </a:cubicBezTo>
                  <a:cubicBezTo>
                    <a:pt x="9014" y="657"/>
                    <a:pt x="9085" y="550"/>
                    <a:pt x="9204" y="538"/>
                  </a:cubicBezTo>
                  <a:lnTo>
                    <a:pt x="10681" y="359"/>
                  </a:lnTo>
                  <a:cubicBezTo>
                    <a:pt x="10688" y="358"/>
                    <a:pt x="10696" y="358"/>
                    <a:pt x="10703" y="358"/>
                  </a:cubicBezTo>
                  <a:cubicBezTo>
                    <a:pt x="10812" y="358"/>
                    <a:pt x="10895" y="438"/>
                    <a:pt x="10895" y="550"/>
                  </a:cubicBezTo>
                  <a:lnTo>
                    <a:pt x="10895" y="2026"/>
                  </a:lnTo>
                  <a:cubicBezTo>
                    <a:pt x="10895" y="2133"/>
                    <a:pt x="10812" y="2217"/>
                    <a:pt x="10705" y="2217"/>
                  </a:cubicBezTo>
                  <a:cubicBezTo>
                    <a:pt x="10598" y="2217"/>
                    <a:pt x="10514" y="2133"/>
                    <a:pt x="10514" y="2026"/>
                  </a:cubicBezTo>
                  <a:lnTo>
                    <a:pt x="10514" y="1586"/>
                  </a:lnTo>
                  <a:cubicBezTo>
                    <a:pt x="10514" y="1502"/>
                    <a:pt x="10467" y="1443"/>
                    <a:pt x="10407" y="1419"/>
                  </a:cubicBezTo>
                  <a:cubicBezTo>
                    <a:pt x="10387" y="1409"/>
                    <a:pt x="10368" y="1405"/>
                    <a:pt x="10349" y="1405"/>
                  </a:cubicBezTo>
                  <a:cubicBezTo>
                    <a:pt x="10298" y="1405"/>
                    <a:pt x="10251" y="1435"/>
                    <a:pt x="10217" y="1478"/>
                  </a:cubicBezTo>
                  <a:cubicBezTo>
                    <a:pt x="9574" y="2264"/>
                    <a:pt x="8835" y="2979"/>
                    <a:pt x="8026" y="3610"/>
                  </a:cubicBezTo>
                  <a:cubicBezTo>
                    <a:pt x="7954" y="3669"/>
                    <a:pt x="7942" y="3764"/>
                    <a:pt x="8002" y="3848"/>
                  </a:cubicBezTo>
                  <a:cubicBezTo>
                    <a:pt x="8036" y="3888"/>
                    <a:pt x="8081" y="3910"/>
                    <a:pt x="8129" y="3910"/>
                  </a:cubicBezTo>
                  <a:cubicBezTo>
                    <a:pt x="8166" y="3910"/>
                    <a:pt x="8204" y="3897"/>
                    <a:pt x="8240" y="3872"/>
                  </a:cubicBezTo>
                  <a:cubicBezTo>
                    <a:pt x="8931" y="3336"/>
                    <a:pt x="9585" y="2729"/>
                    <a:pt x="10169" y="2062"/>
                  </a:cubicBezTo>
                  <a:cubicBezTo>
                    <a:pt x="10181" y="2336"/>
                    <a:pt x="10419" y="2574"/>
                    <a:pt x="10705" y="2574"/>
                  </a:cubicBezTo>
                  <a:cubicBezTo>
                    <a:pt x="11002" y="2574"/>
                    <a:pt x="11240" y="2336"/>
                    <a:pt x="11240" y="2038"/>
                  </a:cubicBezTo>
                  <a:lnTo>
                    <a:pt x="11240" y="573"/>
                  </a:lnTo>
                  <a:cubicBezTo>
                    <a:pt x="11240" y="395"/>
                    <a:pt x="11169" y="240"/>
                    <a:pt x="11050" y="133"/>
                  </a:cubicBezTo>
                  <a:cubicBezTo>
                    <a:pt x="10943" y="47"/>
                    <a:pt x="10807" y="0"/>
                    <a:pt x="106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Google Shape;104;p16">
            <a:extLst>
              <a:ext uri="{FF2B5EF4-FFF2-40B4-BE49-F238E27FC236}">
                <a16:creationId xmlns:a16="http://schemas.microsoft.com/office/drawing/2014/main" id="{E55AA6EF-234E-3250-A3C0-C7B56E3D1CAF}"/>
              </a:ext>
            </a:extLst>
          </p:cNvPr>
          <p:cNvSpPr txBox="1"/>
          <p:nvPr/>
        </p:nvSpPr>
        <p:spPr>
          <a:xfrm>
            <a:off x="5407783" y="3129806"/>
            <a:ext cx="2198177" cy="1287529"/>
          </a:xfrm>
          <a:prstGeom prst="rect">
            <a:avLst/>
          </a:prstGeom>
          <a:noFill/>
          <a:ln>
            <a:solidFill>
              <a:schemeClr val="bg1"/>
            </a:solidFill>
          </a:ln>
        </p:spPr>
        <p:txBody>
          <a:bodyPr spcFirstLastPara="1" wrap="square" lIns="91425" tIns="91425" rIns="91425" bIns="91425" anchor="ctr" anchorCtr="0">
            <a:noAutofit/>
          </a:bodyPr>
          <a:lstStyle/>
          <a:p>
            <a:pPr marL="171450" lvl="0" indent="-171450">
              <a:buFont typeface="Wingdings" panose="05000000000000000000" pitchFamily="2" charset="2"/>
              <a:buChar char="Ø"/>
            </a:pPr>
            <a:r>
              <a:rPr lang="en-US" sz="1200" dirty="0" err="1">
                <a:latin typeface="Roboto"/>
                <a:ea typeface="Roboto"/>
                <a:cs typeface="Roboto"/>
                <a:sym typeface="Roboto"/>
              </a:rPr>
              <a:t>Adultez</a:t>
            </a:r>
            <a:r>
              <a:rPr lang="en-US" sz="1200" dirty="0">
                <a:latin typeface="Roboto"/>
                <a:ea typeface="Roboto"/>
                <a:cs typeface="Roboto"/>
                <a:sym typeface="Roboto"/>
              </a:rPr>
              <a:t> (27-59 </a:t>
            </a:r>
            <a:r>
              <a:rPr lang="en-US" sz="1200" dirty="0" err="1">
                <a:latin typeface="Roboto"/>
                <a:ea typeface="Roboto"/>
                <a:cs typeface="Roboto"/>
                <a:sym typeface="Roboto"/>
              </a:rPr>
              <a:t>años</a:t>
            </a:r>
            <a:r>
              <a:rPr lang="en-US" sz="1200" dirty="0">
                <a:latin typeface="Roboto"/>
                <a:ea typeface="Roboto"/>
                <a:cs typeface="Roboto"/>
                <a:sym typeface="Roboto"/>
              </a:rPr>
              <a:t>): 78%</a:t>
            </a:r>
          </a:p>
          <a:p>
            <a:pPr marL="171450" indent="-171450">
              <a:buFont typeface="Wingdings" panose="05000000000000000000" pitchFamily="2" charset="2"/>
              <a:buChar char="Ø"/>
            </a:pPr>
            <a:r>
              <a:rPr lang="es-CO" sz="1200" dirty="0">
                <a:latin typeface="Roboto"/>
                <a:ea typeface="Roboto"/>
                <a:cs typeface="Roboto"/>
              </a:rPr>
              <a:t>Juventud (19-26 años): 11%</a:t>
            </a:r>
          </a:p>
          <a:p>
            <a:pPr marL="171450" indent="-171450">
              <a:buFont typeface="Wingdings" panose="05000000000000000000" pitchFamily="2" charset="2"/>
              <a:buChar char="Ø"/>
            </a:pPr>
            <a:r>
              <a:rPr lang="es-CO" sz="1200" dirty="0">
                <a:latin typeface="Roboto"/>
                <a:ea typeface="Roboto"/>
                <a:cs typeface="Roboto"/>
              </a:rPr>
              <a:t> Sin información: 11%</a:t>
            </a:r>
          </a:p>
        </p:txBody>
      </p:sp>
      <p:pic>
        <p:nvPicPr>
          <p:cNvPr id="59" name="Gráfico 58" descr="Usuarios contorno">
            <a:extLst>
              <a:ext uri="{FF2B5EF4-FFF2-40B4-BE49-F238E27FC236}">
                <a16:creationId xmlns:a16="http://schemas.microsoft.com/office/drawing/2014/main" id="{4C98B3F3-16AB-2716-3283-03F582CAE2E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704087" y="1209613"/>
            <a:ext cx="722849" cy="722849"/>
          </a:xfrm>
          <a:prstGeom prst="rect">
            <a:avLst/>
          </a:prstGeom>
        </p:spPr>
      </p:pic>
      <p:grpSp>
        <p:nvGrpSpPr>
          <p:cNvPr id="4" name="Google Shape;141;p16">
            <a:extLst>
              <a:ext uri="{FF2B5EF4-FFF2-40B4-BE49-F238E27FC236}">
                <a16:creationId xmlns:a16="http://schemas.microsoft.com/office/drawing/2014/main" id="{A8800A4F-6CD7-FF3A-EEF8-EA9A13A110D8}"/>
              </a:ext>
            </a:extLst>
          </p:cNvPr>
          <p:cNvGrpSpPr/>
          <p:nvPr/>
        </p:nvGrpSpPr>
        <p:grpSpPr>
          <a:xfrm>
            <a:off x="1794220" y="3480540"/>
            <a:ext cx="539319" cy="538313"/>
            <a:chOff x="1421638" y="4125629"/>
            <a:chExt cx="374709" cy="374010"/>
          </a:xfrm>
        </p:grpSpPr>
        <p:sp>
          <p:nvSpPr>
            <p:cNvPr id="41" name="Google Shape;142;p16">
              <a:extLst>
                <a:ext uri="{FF2B5EF4-FFF2-40B4-BE49-F238E27FC236}">
                  <a16:creationId xmlns:a16="http://schemas.microsoft.com/office/drawing/2014/main" id="{FF6DD417-9B08-F03F-8A6A-66335C66F71F}"/>
                </a:ext>
              </a:extLst>
            </p:cNvPr>
            <p:cNvSpPr/>
            <p:nvPr/>
          </p:nvSpPr>
          <p:spPr>
            <a:xfrm>
              <a:off x="1421638" y="4265954"/>
              <a:ext cx="374709" cy="233685"/>
            </a:xfrm>
            <a:custGeom>
              <a:avLst/>
              <a:gdLst/>
              <a:ahLst/>
              <a:cxnLst/>
              <a:rect l="l" t="t" r="r" b="b"/>
              <a:pathLst>
                <a:path w="11800" h="7359" extrusionOk="0">
                  <a:moveTo>
                    <a:pt x="3180" y="3298"/>
                  </a:moveTo>
                  <a:lnTo>
                    <a:pt x="3180" y="7001"/>
                  </a:lnTo>
                  <a:lnTo>
                    <a:pt x="1691" y="7001"/>
                  </a:lnTo>
                  <a:lnTo>
                    <a:pt x="1691" y="3298"/>
                  </a:lnTo>
                  <a:close/>
                  <a:moveTo>
                    <a:pt x="6680" y="2370"/>
                  </a:moveTo>
                  <a:lnTo>
                    <a:pt x="6680" y="7001"/>
                  </a:lnTo>
                  <a:lnTo>
                    <a:pt x="5192" y="7001"/>
                  </a:lnTo>
                  <a:lnTo>
                    <a:pt x="5192" y="2370"/>
                  </a:lnTo>
                  <a:close/>
                  <a:moveTo>
                    <a:pt x="10180" y="345"/>
                  </a:moveTo>
                  <a:lnTo>
                    <a:pt x="10180" y="7001"/>
                  </a:lnTo>
                  <a:lnTo>
                    <a:pt x="8692" y="7001"/>
                  </a:lnTo>
                  <a:lnTo>
                    <a:pt x="8692" y="345"/>
                  </a:lnTo>
                  <a:close/>
                  <a:moveTo>
                    <a:pt x="8502" y="0"/>
                  </a:moveTo>
                  <a:cubicBezTo>
                    <a:pt x="8406" y="0"/>
                    <a:pt x="8323" y="84"/>
                    <a:pt x="8323" y="179"/>
                  </a:cubicBezTo>
                  <a:lnTo>
                    <a:pt x="8323" y="7001"/>
                  </a:lnTo>
                  <a:lnTo>
                    <a:pt x="7013" y="7001"/>
                  </a:lnTo>
                  <a:lnTo>
                    <a:pt x="7013" y="2203"/>
                  </a:lnTo>
                  <a:cubicBezTo>
                    <a:pt x="7013" y="2120"/>
                    <a:pt x="6930" y="2024"/>
                    <a:pt x="6835" y="2024"/>
                  </a:cubicBezTo>
                  <a:lnTo>
                    <a:pt x="4989" y="2024"/>
                  </a:lnTo>
                  <a:cubicBezTo>
                    <a:pt x="4894" y="2024"/>
                    <a:pt x="4811" y="2108"/>
                    <a:pt x="4811" y="2203"/>
                  </a:cubicBezTo>
                  <a:lnTo>
                    <a:pt x="4811" y="7001"/>
                  </a:lnTo>
                  <a:lnTo>
                    <a:pt x="3501" y="7001"/>
                  </a:lnTo>
                  <a:lnTo>
                    <a:pt x="3501" y="3132"/>
                  </a:lnTo>
                  <a:cubicBezTo>
                    <a:pt x="3501" y="3036"/>
                    <a:pt x="3418" y="2953"/>
                    <a:pt x="3322" y="2953"/>
                  </a:cubicBezTo>
                  <a:lnTo>
                    <a:pt x="1477" y="2953"/>
                  </a:lnTo>
                  <a:cubicBezTo>
                    <a:pt x="1382" y="2953"/>
                    <a:pt x="1298" y="3024"/>
                    <a:pt x="1298" y="3132"/>
                  </a:cubicBezTo>
                  <a:lnTo>
                    <a:pt x="1298" y="7001"/>
                  </a:lnTo>
                  <a:lnTo>
                    <a:pt x="179" y="7001"/>
                  </a:lnTo>
                  <a:cubicBezTo>
                    <a:pt x="84" y="7001"/>
                    <a:pt x="1" y="7073"/>
                    <a:pt x="1" y="7180"/>
                  </a:cubicBezTo>
                  <a:cubicBezTo>
                    <a:pt x="1" y="7287"/>
                    <a:pt x="72" y="7358"/>
                    <a:pt x="179" y="7358"/>
                  </a:cubicBezTo>
                  <a:lnTo>
                    <a:pt x="11597" y="7358"/>
                  </a:lnTo>
                  <a:cubicBezTo>
                    <a:pt x="11681" y="7358"/>
                    <a:pt x="11776" y="7287"/>
                    <a:pt x="11776" y="7180"/>
                  </a:cubicBezTo>
                  <a:cubicBezTo>
                    <a:pt x="11800" y="7073"/>
                    <a:pt x="11728" y="7001"/>
                    <a:pt x="11633" y="7001"/>
                  </a:cubicBezTo>
                  <a:lnTo>
                    <a:pt x="10526" y="7001"/>
                  </a:lnTo>
                  <a:lnTo>
                    <a:pt x="10526" y="179"/>
                  </a:lnTo>
                  <a:cubicBezTo>
                    <a:pt x="10526" y="95"/>
                    <a:pt x="10442" y="0"/>
                    <a:pt x="103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43;p16">
              <a:extLst>
                <a:ext uri="{FF2B5EF4-FFF2-40B4-BE49-F238E27FC236}">
                  <a16:creationId xmlns:a16="http://schemas.microsoft.com/office/drawing/2014/main" id="{E24DA151-BF0B-E366-1B52-8BD530539A9D}"/>
                </a:ext>
              </a:extLst>
            </p:cNvPr>
            <p:cNvSpPr/>
            <p:nvPr/>
          </p:nvSpPr>
          <p:spPr>
            <a:xfrm>
              <a:off x="1428052" y="4125629"/>
              <a:ext cx="356958" cy="215585"/>
            </a:xfrm>
            <a:custGeom>
              <a:avLst/>
              <a:gdLst/>
              <a:ahLst/>
              <a:cxnLst/>
              <a:rect l="l" t="t" r="r" b="b"/>
              <a:pathLst>
                <a:path w="11241" h="6789" extrusionOk="0">
                  <a:moveTo>
                    <a:pt x="10668" y="0"/>
                  </a:moveTo>
                  <a:cubicBezTo>
                    <a:pt x="10653" y="0"/>
                    <a:pt x="10637" y="1"/>
                    <a:pt x="10621" y="2"/>
                  </a:cubicBezTo>
                  <a:lnTo>
                    <a:pt x="9145" y="181"/>
                  </a:lnTo>
                  <a:cubicBezTo>
                    <a:pt x="8847" y="216"/>
                    <a:pt x="8633" y="490"/>
                    <a:pt x="8669" y="788"/>
                  </a:cubicBezTo>
                  <a:cubicBezTo>
                    <a:pt x="8691" y="1064"/>
                    <a:pt x="8938" y="1268"/>
                    <a:pt x="9211" y="1268"/>
                  </a:cubicBezTo>
                  <a:cubicBezTo>
                    <a:pt x="9232" y="1268"/>
                    <a:pt x="9254" y="1267"/>
                    <a:pt x="9276" y="1264"/>
                  </a:cubicBezTo>
                  <a:lnTo>
                    <a:pt x="9395" y="1252"/>
                  </a:lnTo>
                  <a:lnTo>
                    <a:pt x="9395" y="1252"/>
                  </a:lnTo>
                  <a:cubicBezTo>
                    <a:pt x="7597" y="3348"/>
                    <a:pt x="5442" y="4443"/>
                    <a:pt x="3918" y="4979"/>
                  </a:cubicBezTo>
                  <a:cubicBezTo>
                    <a:pt x="2025" y="5657"/>
                    <a:pt x="561" y="5717"/>
                    <a:pt x="537" y="5717"/>
                  </a:cubicBezTo>
                  <a:cubicBezTo>
                    <a:pt x="239" y="5729"/>
                    <a:pt x="1" y="5967"/>
                    <a:pt x="25" y="6265"/>
                  </a:cubicBezTo>
                  <a:cubicBezTo>
                    <a:pt x="37" y="6562"/>
                    <a:pt x="275" y="6789"/>
                    <a:pt x="561" y="6789"/>
                  </a:cubicBezTo>
                  <a:lnTo>
                    <a:pt x="572" y="6789"/>
                  </a:lnTo>
                  <a:cubicBezTo>
                    <a:pt x="632" y="6789"/>
                    <a:pt x="2192" y="6729"/>
                    <a:pt x="4263" y="6003"/>
                  </a:cubicBezTo>
                  <a:cubicBezTo>
                    <a:pt x="5418" y="5586"/>
                    <a:pt x="6514" y="5050"/>
                    <a:pt x="7490" y="4383"/>
                  </a:cubicBezTo>
                  <a:cubicBezTo>
                    <a:pt x="7561" y="4324"/>
                    <a:pt x="7597" y="4217"/>
                    <a:pt x="7538" y="4145"/>
                  </a:cubicBezTo>
                  <a:cubicBezTo>
                    <a:pt x="7501" y="4093"/>
                    <a:pt x="7445" y="4065"/>
                    <a:pt x="7391" y="4065"/>
                  </a:cubicBezTo>
                  <a:cubicBezTo>
                    <a:pt x="7358" y="4065"/>
                    <a:pt x="7326" y="4075"/>
                    <a:pt x="7299" y="4098"/>
                  </a:cubicBezTo>
                  <a:cubicBezTo>
                    <a:pt x="6335" y="4753"/>
                    <a:pt x="5275" y="5288"/>
                    <a:pt x="4144" y="5693"/>
                  </a:cubicBezTo>
                  <a:cubicBezTo>
                    <a:pt x="2132" y="6408"/>
                    <a:pt x="632" y="6467"/>
                    <a:pt x="561" y="6467"/>
                  </a:cubicBezTo>
                  <a:cubicBezTo>
                    <a:pt x="453" y="6467"/>
                    <a:pt x="358" y="6372"/>
                    <a:pt x="358" y="6265"/>
                  </a:cubicBezTo>
                  <a:cubicBezTo>
                    <a:pt x="358" y="6169"/>
                    <a:pt x="441" y="6074"/>
                    <a:pt x="561" y="6062"/>
                  </a:cubicBezTo>
                  <a:cubicBezTo>
                    <a:pt x="572" y="6062"/>
                    <a:pt x="2085" y="6003"/>
                    <a:pt x="4037" y="5300"/>
                  </a:cubicBezTo>
                  <a:cubicBezTo>
                    <a:pt x="5680" y="4717"/>
                    <a:pt x="8026" y="3514"/>
                    <a:pt x="9943" y="1133"/>
                  </a:cubicBezTo>
                  <a:cubicBezTo>
                    <a:pt x="10035" y="1018"/>
                    <a:pt x="9949" y="847"/>
                    <a:pt x="9813" y="847"/>
                  </a:cubicBezTo>
                  <a:cubicBezTo>
                    <a:pt x="9809" y="847"/>
                    <a:pt x="9804" y="847"/>
                    <a:pt x="9800" y="847"/>
                  </a:cubicBezTo>
                  <a:lnTo>
                    <a:pt x="9252" y="931"/>
                  </a:lnTo>
                  <a:cubicBezTo>
                    <a:pt x="9244" y="932"/>
                    <a:pt x="9236" y="932"/>
                    <a:pt x="9228" y="932"/>
                  </a:cubicBezTo>
                  <a:cubicBezTo>
                    <a:pt x="9139" y="932"/>
                    <a:pt x="9049" y="874"/>
                    <a:pt x="9038" y="776"/>
                  </a:cubicBezTo>
                  <a:cubicBezTo>
                    <a:pt x="9014" y="657"/>
                    <a:pt x="9085" y="550"/>
                    <a:pt x="9204" y="538"/>
                  </a:cubicBezTo>
                  <a:lnTo>
                    <a:pt x="10681" y="359"/>
                  </a:lnTo>
                  <a:cubicBezTo>
                    <a:pt x="10688" y="358"/>
                    <a:pt x="10696" y="358"/>
                    <a:pt x="10703" y="358"/>
                  </a:cubicBezTo>
                  <a:cubicBezTo>
                    <a:pt x="10812" y="358"/>
                    <a:pt x="10895" y="438"/>
                    <a:pt x="10895" y="550"/>
                  </a:cubicBezTo>
                  <a:lnTo>
                    <a:pt x="10895" y="2026"/>
                  </a:lnTo>
                  <a:cubicBezTo>
                    <a:pt x="10895" y="2133"/>
                    <a:pt x="10812" y="2217"/>
                    <a:pt x="10705" y="2217"/>
                  </a:cubicBezTo>
                  <a:cubicBezTo>
                    <a:pt x="10598" y="2217"/>
                    <a:pt x="10514" y="2133"/>
                    <a:pt x="10514" y="2026"/>
                  </a:cubicBezTo>
                  <a:lnTo>
                    <a:pt x="10514" y="1586"/>
                  </a:lnTo>
                  <a:cubicBezTo>
                    <a:pt x="10514" y="1502"/>
                    <a:pt x="10467" y="1443"/>
                    <a:pt x="10407" y="1419"/>
                  </a:cubicBezTo>
                  <a:cubicBezTo>
                    <a:pt x="10387" y="1409"/>
                    <a:pt x="10368" y="1405"/>
                    <a:pt x="10349" y="1405"/>
                  </a:cubicBezTo>
                  <a:cubicBezTo>
                    <a:pt x="10298" y="1405"/>
                    <a:pt x="10251" y="1435"/>
                    <a:pt x="10217" y="1478"/>
                  </a:cubicBezTo>
                  <a:cubicBezTo>
                    <a:pt x="9574" y="2264"/>
                    <a:pt x="8835" y="2979"/>
                    <a:pt x="8026" y="3610"/>
                  </a:cubicBezTo>
                  <a:cubicBezTo>
                    <a:pt x="7954" y="3669"/>
                    <a:pt x="7942" y="3764"/>
                    <a:pt x="8002" y="3848"/>
                  </a:cubicBezTo>
                  <a:cubicBezTo>
                    <a:pt x="8036" y="3888"/>
                    <a:pt x="8081" y="3910"/>
                    <a:pt x="8129" y="3910"/>
                  </a:cubicBezTo>
                  <a:cubicBezTo>
                    <a:pt x="8166" y="3910"/>
                    <a:pt x="8204" y="3897"/>
                    <a:pt x="8240" y="3872"/>
                  </a:cubicBezTo>
                  <a:cubicBezTo>
                    <a:pt x="8931" y="3336"/>
                    <a:pt x="9585" y="2729"/>
                    <a:pt x="10169" y="2062"/>
                  </a:cubicBezTo>
                  <a:cubicBezTo>
                    <a:pt x="10181" y="2336"/>
                    <a:pt x="10419" y="2574"/>
                    <a:pt x="10705" y="2574"/>
                  </a:cubicBezTo>
                  <a:cubicBezTo>
                    <a:pt x="11002" y="2574"/>
                    <a:pt x="11240" y="2336"/>
                    <a:pt x="11240" y="2038"/>
                  </a:cubicBezTo>
                  <a:lnTo>
                    <a:pt x="11240" y="573"/>
                  </a:lnTo>
                  <a:cubicBezTo>
                    <a:pt x="11240" y="395"/>
                    <a:pt x="11169" y="240"/>
                    <a:pt x="11050" y="133"/>
                  </a:cubicBezTo>
                  <a:cubicBezTo>
                    <a:pt x="10943" y="47"/>
                    <a:pt x="10807" y="0"/>
                    <a:pt x="106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 name="Google Shape;115;p16">
            <a:extLst>
              <a:ext uri="{FF2B5EF4-FFF2-40B4-BE49-F238E27FC236}">
                <a16:creationId xmlns:a16="http://schemas.microsoft.com/office/drawing/2014/main" id="{07C80DF7-F1EE-77CC-A537-5F55FCC3E57E}"/>
              </a:ext>
            </a:extLst>
          </p:cNvPr>
          <p:cNvSpPr/>
          <p:nvPr/>
        </p:nvSpPr>
        <p:spPr>
          <a:xfrm rot="16200000">
            <a:off x="1355331" y="804166"/>
            <a:ext cx="1483133" cy="1540989"/>
          </a:xfrm>
          <a:prstGeom prst="ellipse">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CuadroTexto 43">
            <a:extLst>
              <a:ext uri="{FF2B5EF4-FFF2-40B4-BE49-F238E27FC236}">
                <a16:creationId xmlns:a16="http://schemas.microsoft.com/office/drawing/2014/main" id="{4801BAF9-AEC9-6D61-11BA-BE87C27EDC3E}"/>
              </a:ext>
            </a:extLst>
          </p:cNvPr>
          <p:cNvSpPr txBox="1"/>
          <p:nvPr/>
        </p:nvSpPr>
        <p:spPr>
          <a:xfrm>
            <a:off x="2074883" y="4763616"/>
            <a:ext cx="5803351" cy="307777"/>
          </a:xfrm>
          <a:prstGeom prst="rect">
            <a:avLst/>
          </a:prstGeom>
          <a:noFill/>
        </p:spPr>
        <p:txBody>
          <a:bodyPr wrap="square" rtlCol="0">
            <a:spAutoFit/>
          </a:bodyPr>
          <a:lstStyle/>
          <a:p>
            <a:r>
              <a:rPr lang="es-MX" i="1" dirty="0">
                <a:solidFill>
                  <a:schemeClr val="accent5">
                    <a:lumMod val="75000"/>
                  </a:schemeClr>
                </a:solidFill>
              </a:rPr>
              <a:t>*Nota: En su totalidad, se presentaron 9 participaciones ciudadanas</a:t>
            </a:r>
            <a:r>
              <a:rPr lang="es-MX" dirty="0"/>
              <a:t>. </a:t>
            </a:r>
            <a:endParaRPr lang="es-CO" dirty="0"/>
          </a:p>
        </p:txBody>
      </p:sp>
    </p:spTree>
    <p:extLst>
      <p:ext uri="{BB962C8B-B14F-4D97-AF65-F5344CB8AC3E}">
        <p14:creationId xmlns:p14="http://schemas.microsoft.com/office/powerpoint/2010/main" val="2572594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5">
          <a:extLst>
            <a:ext uri="{FF2B5EF4-FFF2-40B4-BE49-F238E27FC236}">
              <a16:creationId xmlns:a16="http://schemas.microsoft.com/office/drawing/2014/main" id="{4A30312D-C586-6E76-0E54-A5609683489D}"/>
            </a:ext>
          </a:extLst>
        </p:cNvPr>
        <p:cNvGrpSpPr/>
        <p:nvPr/>
      </p:nvGrpSpPr>
      <p:grpSpPr>
        <a:xfrm>
          <a:off x="0" y="0"/>
          <a:ext cx="0" cy="0"/>
          <a:chOff x="0" y="0"/>
          <a:chExt cx="0" cy="0"/>
        </a:xfrm>
      </p:grpSpPr>
      <p:pic>
        <p:nvPicPr>
          <p:cNvPr id="86" name="Google Shape;86;p16">
            <a:extLst>
              <a:ext uri="{FF2B5EF4-FFF2-40B4-BE49-F238E27FC236}">
                <a16:creationId xmlns:a16="http://schemas.microsoft.com/office/drawing/2014/main" id="{CE23D939-522A-060B-40F8-0DAC9715AE42}"/>
              </a:ext>
            </a:extLst>
          </p:cNvPr>
          <p:cNvPicPr preferRelativeResize="0"/>
          <p:nvPr/>
        </p:nvPicPr>
        <p:blipFill>
          <a:blip r:embed="rId3">
            <a:alphaModFix/>
          </a:blip>
          <a:stretch>
            <a:fillRect/>
          </a:stretch>
        </p:blipFill>
        <p:spPr>
          <a:xfrm>
            <a:off x="0" y="4752677"/>
            <a:ext cx="1341776" cy="390825"/>
          </a:xfrm>
          <a:prstGeom prst="rect">
            <a:avLst/>
          </a:prstGeom>
          <a:noFill/>
          <a:ln>
            <a:noFill/>
          </a:ln>
        </p:spPr>
      </p:pic>
      <p:pic>
        <p:nvPicPr>
          <p:cNvPr id="87" name="Google Shape;87;p16">
            <a:extLst>
              <a:ext uri="{FF2B5EF4-FFF2-40B4-BE49-F238E27FC236}">
                <a16:creationId xmlns:a16="http://schemas.microsoft.com/office/drawing/2014/main" id="{F36527BC-BB69-BBEC-5BA7-798CA8D2800D}"/>
              </a:ext>
            </a:extLst>
          </p:cNvPr>
          <p:cNvPicPr preferRelativeResize="0"/>
          <p:nvPr/>
        </p:nvPicPr>
        <p:blipFill>
          <a:blip r:embed="rId4">
            <a:alphaModFix/>
          </a:blip>
          <a:stretch>
            <a:fillRect/>
          </a:stretch>
        </p:blipFill>
        <p:spPr>
          <a:xfrm>
            <a:off x="8120574" y="1"/>
            <a:ext cx="1023426" cy="483350"/>
          </a:xfrm>
          <a:prstGeom prst="rect">
            <a:avLst/>
          </a:prstGeom>
          <a:noFill/>
          <a:ln>
            <a:noFill/>
          </a:ln>
        </p:spPr>
      </p:pic>
      <p:pic>
        <p:nvPicPr>
          <p:cNvPr id="88" name="Google Shape;88;p16">
            <a:extLst>
              <a:ext uri="{FF2B5EF4-FFF2-40B4-BE49-F238E27FC236}">
                <a16:creationId xmlns:a16="http://schemas.microsoft.com/office/drawing/2014/main" id="{D9F87513-886E-FBF4-B973-07C4F3A1916B}"/>
              </a:ext>
            </a:extLst>
          </p:cNvPr>
          <p:cNvPicPr preferRelativeResize="0"/>
          <p:nvPr/>
        </p:nvPicPr>
        <p:blipFill>
          <a:blip r:embed="rId5">
            <a:alphaModFix/>
          </a:blip>
          <a:stretch>
            <a:fillRect/>
          </a:stretch>
        </p:blipFill>
        <p:spPr>
          <a:xfrm>
            <a:off x="8038941" y="4793427"/>
            <a:ext cx="1052625" cy="353980"/>
          </a:xfrm>
          <a:prstGeom prst="rect">
            <a:avLst/>
          </a:prstGeom>
          <a:noFill/>
          <a:ln>
            <a:noFill/>
          </a:ln>
        </p:spPr>
      </p:pic>
      <p:pic>
        <p:nvPicPr>
          <p:cNvPr id="89" name="Google Shape;89;p16">
            <a:extLst>
              <a:ext uri="{FF2B5EF4-FFF2-40B4-BE49-F238E27FC236}">
                <a16:creationId xmlns:a16="http://schemas.microsoft.com/office/drawing/2014/main" id="{5864800C-6B80-17DA-9ACE-C26DDCD13193}"/>
              </a:ext>
            </a:extLst>
          </p:cNvPr>
          <p:cNvPicPr preferRelativeResize="0"/>
          <p:nvPr/>
        </p:nvPicPr>
        <p:blipFill>
          <a:blip r:embed="rId6">
            <a:alphaModFix/>
          </a:blip>
          <a:stretch>
            <a:fillRect/>
          </a:stretch>
        </p:blipFill>
        <p:spPr>
          <a:xfrm>
            <a:off x="240050" y="245175"/>
            <a:ext cx="64750" cy="898650"/>
          </a:xfrm>
          <a:prstGeom prst="rect">
            <a:avLst/>
          </a:prstGeom>
          <a:noFill/>
          <a:ln>
            <a:noFill/>
          </a:ln>
        </p:spPr>
      </p:pic>
      <p:sp>
        <p:nvSpPr>
          <p:cNvPr id="2" name="CuadroTexto 1">
            <a:extLst>
              <a:ext uri="{FF2B5EF4-FFF2-40B4-BE49-F238E27FC236}">
                <a16:creationId xmlns:a16="http://schemas.microsoft.com/office/drawing/2014/main" id="{4588DCDA-4466-6ADB-5D79-3A8746BA1674}"/>
              </a:ext>
            </a:extLst>
          </p:cNvPr>
          <p:cNvSpPr txBox="1"/>
          <p:nvPr/>
        </p:nvSpPr>
        <p:spPr>
          <a:xfrm>
            <a:off x="240050" y="-3852"/>
            <a:ext cx="3111104" cy="400110"/>
          </a:xfrm>
          <a:prstGeom prst="rect">
            <a:avLst/>
          </a:prstGeom>
          <a:noFill/>
        </p:spPr>
        <p:txBody>
          <a:bodyPr wrap="square" rtlCol="0">
            <a:spAutoFit/>
          </a:bodyPr>
          <a:lstStyle/>
          <a:p>
            <a:r>
              <a:rPr lang="es-MX" sz="2000" b="1" dirty="0"/>
              <a:t>¿Quiénes participaron?</a:t>
            </a:r>
            <a:endParaRPr lang="es-CO" sz="2000" b="1" dirty="0"/>
          </a:p>
        </p:txBody>
      </p:sp>
      <p:grpSp>
        <p:nvGrpSpPr>
          <p:cNvPr id="14" name="Google Shape;105;p16">
            <a:extLst>
              <a:ext uri="{FF2B5EF4-FFF2-40B4-BE49-F238E27FC236}">
                <a16:creationId xmlns:a16="http://schemas.microsoft.com/office/drawing/2014/main" id="{87F6C805-FBB9-EF85-DB94-B684BCF9BF66}"/>
              </a:ext>
            </a:extLst>
          </p:cNvPr>
          <p:cNvGrpSpPr/>
          <p:nvPr/>
        </p:nvGrpSpPr>
        <p:grpSpPr>
          <a:xfrm rot="16200000">
            <a:off x="3700567" y="18685"/>
            <a:ext cx="1620757" cy="7680110"/>
            <a:chOff x="6899574" y="1333888"/>
            <a:chExt cx="1183801" cy="5188844"/>
          </a:xfrm>
        </p:grpSpPr>
        <p:sp>
          <p:nvSpPr>
            <p:cNvPr id="15" name="Google Shape;106;p16">
              <a:extLst>
                <a:ext uri="{FF2B5EF4-FFF2-40B4-BE49-F238E27FC236}">
                  <a16:creationId xmlns:a16="http://schemas.microsoft.com/office/drawing/2014/main" id="{BB2A726A-7669-6102-24EF-A6BEE1A3F956}"/>
                </a:ext>
              </a:extLst>
            </p:cNvPr>
            <p:cNvSpPr/>
            <p:nvPr/>
          </p:nvSpPr>
          <p:spPr>
            <a:xfrm>
              <a:off x="6899575" y="1333888"/>
              <a:ext cx="1183800" cy="1183800"/>
            </a:xfrm>
            <a:prstGeom prst="ellipse">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07;p16">
              <a:extLst>
                <a:ext uri="{FF2B5EF4-FFF2-40B4-BE49-F238E27FC236}">
                  <a16:creationId xmlns:a16="http://schemas.microsoft.com/office/drawing/2014/main" id="{77AAEA07-2063-4B74-338E-35B4C84D18BB}"/>
                </a:ext>
              </a:extLst>
            </p:cNvPr>
            <p:cNvSpPr/>
            <p:nvPr/>
          </p:nvSpPr>
          <p:spPr>
            <a:xfrm>
              <a:off x="6982075" y="1416388"/>
              <a:ext cx="1018800" cy="10188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8;p16">
              <a:extLst>
                <a:ext uri="{FF2B5EF4-FFF2-40B4-BE49-F238E27FC236}">
                  <a16:creationId xmlns:a16="http://schemas.microsoft.com/office/drawing/2014/main" id="{2B1124A4-27E2-5DB1-75EE-A219C105DD6C}"/>
                </a:ext>
              </a:extLst>
            </p:cNvPr>
            <p:cNvSpPr/>
            <p:nvPr/>
          </p:nvSpPr>
          <p:spPr>
            <a:xfrm>
              <a:off x="7408975" y="2583338"/>
              <a:ext cx="165000" cy="1650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9;p16">
              <a:extLst>
                <a:ext uri="{FF2B5EF4-FFF2-40B4-BE49-F238E27FC236}">
                  <a16:creationId xmlns:a16="http://schemas.microsoft.com/office/drawing/2014/main" id="{193E4E72-2B63-141F-696A-ED53E0E8E6FC}"/>
                </a:ext>
              </a:extLst>
            </p:cNvPr>
            <p:cNvSpPr/>
            <p:nvPr/>
          </p:nvSpPr>
          <p:spPr>
            <a:xfrm>
              <a:off x="7443025" y="2813988"/>
              <a:ext cx="96900" cy="969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10;p16">
              <a:extLst>
                <a:ext uri="{FF2B5EF4-FFF2-40B4-BE49-F238E27FC236}">
                  <a16:creationId xmlns:a16="http://schemas.microsoft.com/office/drawing/2014/main" id="{E3EC4B59-5C92-0F3D-322A-D4514E914931}"/>
                </a:ext>
              </a:extLst>
            </p:cNvPr>
            <p:cNvSpPr/>
            <p:nvPr/>
          </p:nvSpPr>
          <p:spPr>
            <a:xfrm>
              <a:off x="7382425" y="2976538"/>
              <a:ext cx="218100" cy="218100"/>
            </a:xfrm>
            <a:prstGeom prst="ellipse">
              <a:avLst/>
            </a:prstGeom>
            <a:solidFill>
              <a:srgbClr val="FFFFFF"/>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11;p16">
              <a:extLst>
                <a:ext uri="{FF2B5EF4-FFF2-40B4-BE49-F238E27FC236}">
                  <a16:creationId xmlns:a16="http://schemas.microsoft.com/office/drawing/2014/main" id="{E69CE4BA-4D61-533A-96B1-427982C13A0E}"/>
                </a:ext>
              </a:extLst>
            </p:cNvPr>
            <p:cNvSpPr/>
            <p:nvPr/>
          </p:nvSpPr>
          <p:spPr>
            <a:xfrm>
              <a:off x="7417375" y="3011383"/>
              <a:ext cx="148200" cy="1482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12;p16">
              <a:extLst>
                <a:ext uri="{FF2B5EF4-FFF2-40B4-BE49-F238E27FC236}">
                  <a16:creationId xmlns:a16="http://schemas.microsoft.com/office/drawing/2014/main" id="{55EC1BA0-A71A-B3CA-C6EA-CC5791350C82}"/>
                </a:ext>
              </a:extLst>
            </p:cNvPr>
            <p:cNvSpPr txBox="1"/>
            <p:nvPr/>
          </p:nvSpPr>
          <p:spPr>
            <a:xfrm rot="5400000">
              <a:off x="6889832" y="3630034"/>
              <a:ext cx="1333553" cy="532453"/>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700" b="1" dirty="0">
                  <a:solidFill>
                    <a:schemeClr val="accent4"/>
                  </a:solidFill>
                  <a:latin typeface="Fira Sans Extra Condensed Medium"/>
                  <a:ea typeface="Fira Sans Extra Condensed Medium"/>
                  <a:cs typeface="Fira Sans Extra Condensed Medium"/>
                  <a:sym typeface="Fira Sans Extra Condensed Medium"/>
                </a:rPr>
                <a:t>Estrato Socio-Económico</a:t>
              </a:r>
              <a:endParaRPr sz="1700" b="1" dirty="0">
                <a:solidFill>
                  <a:schemeClr val="accent4"/>
                </a:solidFill>
                <a:latin typeface="Fira Sans Extra Condensed Medium"/>
                <a:ea typeface="Fira Sans Extra Condensed Medium"/>
                <a:cs typeface="Fira Sans Extra Condensed Medium"/>
                <a:sym typeface="Fira Sans Extra Condensed Medium"/>
              </a:endParaRPr>
            </a:p>
          </p:txBody>
        </p:sp>
        <p:sp>
          <p:nvSpPr>
            <p:cNvPr id="22" name="Google Shape;113;p16">
              <a:extLst>
                <a:ext uri="{FF2B5EF4-FFF2-40B4-BE49-F238E27FC236}">
                  <a16:creationId xmlns:a16="http://schemas.microsoft.com/office/drawing/2014/main" id="{2FB77011-0867-1749-813B-4CAC238EC8BD}"/>
                </a:ext>
              </a:extLst>
            </p:cNvPr>
            <p:cNvSpPr txBox="1"/>
            <p:nvPr/>
          </p:nvSpPr>
          <p:spPr>
            <a:xfrm rot="5400000">
              <a:off x="6619056" y="5104145"/>
              <a:ext cx="1699105" cy="1138070"/>
            </a:xfrm>
            <a:prstGeom prst="rect">
              <a:avLst/>
            </a:prstGeom>
            <a:noFill/>
            <a:ln>
              <a:solidFill>
                <a:schemeClr val="bg1"/>
              </a:solidFill>
            </a:ln>
          </p:spPr>
          <p:txBody>
            <a:bodyPr spcFirstLastPara="1" wrap="square" lIns="91425" tIns="91425" rIns="91425" bIns="91425" anchor="ctr" anchorCtr="0">
              <a:noAutofit/>
            </a:bodyPr>
            <a:lstStyle/>
            <a:p>
              <a:pPr marL="171450" lvl="0" indent="-171450" rtl="0">
                <a:spcBef>
                  <a:spcPts val="0"/>
                </a:spcBef>
                <a:spcAft>
                  <a:spcPts val="0"/>
                </a:spcAft>
                <a:buFont typeface="Wingdings" panose="05000000000000000000" pitchFamily="2" charset="2"/>
                <a:buChar char="Ø"/>
              </a:pPr>
              <a:r>
                <a:rPr lang="es-CO" sz="1200" dirty="0">
                  <a:latin typeface="Roboto"/>
                  <a:ea typeface="Roboto"/>
                  <a:cs typeface="Roboto"/>
                  <a:sym typeface="Roboto"/>
                </a:rPr>
                <a:t>Estrato 5: 22%</a:t>
              </a:r>
            </a:p>
            <a:p>
              <a:pPr marL="171450" lvl="0" indent="-171450" rtl="0">
                <a:spcBef>
                  <a:spcPts val="0"/>
                </a:spcBef>
                <a:spcAft>
                  <a:spcPts val="0"/>
                </a:spcAft>
                <a:buFont typeface="Wingdings" panose="05000000000000000000" pitchFamily="2" charset="2"/>
                <a:buChar char="Ø"/>
              </a:pPr>
              <a:r>
                <a:rPr lang="es-CO" sz="1200" dirty="0">
                  <a:latin typeface="Roboto"/>
                  <a:ea typeface="Roboto"/>
                  <a:cs typeface="Roboto"/>
                  <a:sym typeface="Roboto"/>
                </a:rPr>
                <a:t>Estrato 4: 56%</a:t>
              </a:r>
            </a:p>
            <a:p>
              <a:pPr marL="171450" lvl="0" indent="-171450" rtl="0">
                <a:spcBef>
                  <a:spcPts val="0"/>
                </a:spcBef>
                <a:spcAft>
                  <a:spcPts val="0"/>
                </a:spcAft>
                <a:buFont typeface="Wingdings" panose="05000000000000000000" pitchFamily="2" charset="2"/>
                <a:buChar char="Ø"/>
              </a:pPr>
              <a:r>
                <a:rPr lang="es-CO" sz="1200" dirty="0">
                  <a:latin typeface="Roboto"/>
                  <a:ea typeface="Roboto"/>
                  <a:cs typeface="Roboto"/>
                  <a:sym typeface="Roboto"/>
                </a:rPr>
                <a:t>Estrato 3: 11%</a:t>
              </a:r>
            </a:p>
            <a:p>
              <a:pPr marL="171450" indent="-171450">
                <a:buFont typeface="Wingdings" panose="05000000000000000000" pitchFamily="2" charset="2"/>
                <a:buChar char="Ø"/>
              </a:pPr>
              <a:r>
                <a:rPr lang="es-MX" sz="1200" dirty="0">
                  <a:latin typeface="Roboto"/>
                  <a:ea typeface="Roboto"/>
                  <a:cs typeface="Roboto"/>
                  <a:sym typeface="Roboto"/>
                </a:rPr>
                <a:t>Estrato 1 y 2: 0% </a:t>
              </a:r>
              <a:endParaRPr lang="es-CO" sz="1200" dirty="0">
                <a:latin typeface="Roboto"/>
                <a:ea typeface="Roboto"/>
                <a:cs typeface="Roboto"/>
                <a:sym typeface="Roboto"/>
              </a:endParaRPr>
            </a:p>
            <a:p>
              <a:pPr marL="171450" lvl="0" indent="-171450" rtl="0">
                <a:spcBef>
                  <a:spcPts val="0"/>
                </a:spcBef>
                <a:spcAft>
                  <a:spcPts val="0"/>
                </a:spcAft>
                <a:buFont typeface="Wingdings" panose="05000000000000000000" pitchFamily="2" charset="2"/>
                <a:buChar char="Ø"/>
              </a:pPr>
              <a:r>
                <a:rPr lang="es-CO" sz="1200" dirty="0">
                  <a:latin typeface="Roboto"/>
                  <a:ea typeface="Roboto"/>
                  <a:cs typeface="Roboto"/>
                  <a:sym typeface="Roboto"/>
                </a:rPr>
                <a:t>Sin información: 11%</a:t>
              </a:r>
            </a:p>
          </p:txBody>
        </p:sp>
      </p:grpSp>
      <p:grpSp>
        <p:nvGrpSpPr>
          <p:cNvPr id="32" name="Google Shape;123;p16">
            <a:extLst>
              <a:ext uri="{FF2B5EF4-FFF2-40B4-BE49-F238E27FC236}">
                <a16:creationId xmlns:a16="http://schemas.microsoft.com/office/drawing/2014/main" id="{FBA78CB9-4341-7617-834C-0BFF1B10DF82}"/>
              </a:ext>
            </a:extLst>
          </p:cNvPr>
          <p:cNvGrpSpPr/>
          <p:nvPr/>
        </p:nvGrpSpPr>
        <p:grpSpPr>
          <a:xfrm rot="16200000">
            <a:off x="3717308" y="-2104831"/>
            <a:ext cx="1534055" cy="7587978"/>
            <a:chOff x="4953275" y="1333888"/>
            <a:chExt cx="1183800" cy="5081909"/>
          </a:xfrm>
        </p:grpSpPr>
        <p:sp>
          <p:nvSpPr>
            <p:cNvPr id="33" name="Google Shape;124;p16">
              <a:extLst>
                <a:ext uri="{FF2B5EF4-FFF2-40B4-BE49-F238E27FC236}">
                  <a16:creationId xmlns:a16="http://schemas.microsoft.com/office/drawing/2014/main" id="{7ED80AE5-7758-6DE7-E436-7F97BEA6EDAE}"/>
                </a:ext>
              </a:extLst>
            </p:cNvPr>
            <p:cNvSpPr/>
            <p:nvPr/>
          </p:nvSpPr>
          <p:spPr>
            <a:xfrm>
              <a:off x="4953275" y="1333888"/>
              <a:ext cx="1183800" cy="1101301"/>
            </a:xfrm>
            <a:prstGeom prst="ellipse">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25;p16">
              <a:extLst>
                <a:ext uri="{FF2B5EF4-FFF2-40B4-BE49-F238E27FC236}">
                  <a16:creationId xmlns:a16="http://schemas.microsoft.com/office/drawing/2014/main" id="{2D2DCC0F-25EA-DAB0-85B3-DF8FDF3E11E7}"/>
                </a:ext>
              </a:extLst>
            </p:cNvPr>
            <p:cNvSpPr/>
            <p:nvPr/>
          </p:nvSpPr>
          <p:spPr>
            <a:xfrm>
              <a:off x="5035775" y="1416388"/>
              <a:ext cx="1018800" cy="93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26;p16">
              <a:extLst>
                <a:ext uri="{FF2B5EF4-FFF2-40B4-BE49-F238E27FC236}">
                  <a16:creationId xmlns:a16="http://schemas.microsoft.com/office/drawing/2014/main" id="{2A91BDC9-15B3-F2D4-D11E-E2BA2EE342D4}"/>
                </a:ext>
              </a:extLst>
            </p:cNvPr>
            <p:cNvSpPr/>
            <p:nvPr/>
          </p:nvSpPr>
          <p:spPr>
            <a:xfrm>
              <a:off x="5462675" y="2583338"/>
              <a:ext cx="165000" cy="165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27;p16">
              <a:extLst>
                <a:ext uri="{FF2B5EF4-FFF2-40B4-BE49-F238E27FC236}">
                  <a16:creationId xmlns:a16="http://schemas.microsoft.com/office/drawing/2014/main" id="{1C7BDD75-4BC2-B860-34C5-DFD729B80267}"/>
                </a:ext>
              </a:extLst>
            </p:cNvPr>
            <p:cNvSpPr/>
            <p:nvPr/>
          </p:nvSpPr>
          <p:spPr>
            <a:xfrm>
              <a:off x="5496725" y="2813988"/>
              <a:ext cx="96900" cy="96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28;p16">
              <a:extLst>
                <a:ext uri="{FF2B5EF4-FFF2-40B4-BE49-F238E27FC236}">
                  <a16:creationId xmlns:a16="http://schemas.microsoft.com/office/drawing/2014/main" id="{E4F9F118-F1E8-0483-9CB8-81ACF6FBF459}"/>
                </a:ext>
              </a:extLst>
            </p:cNvPr>
            <p:cNvSpPr/>
            <p:nvPr/>
          </p:nvSpPr>
          <p:spPr>
            <a:xfrm>
              <a:off x="5436125" y="2976538"/>
              <a:ext cx="218100" cy="218100"/>
            </a:xfrm>
            <a:prstGeom prst="ellipse">
              <a:avLst/>
            </a:prstGeom>
            <a:solidFill>
              <a:schemeClr val="lt1"/>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29;p16">
              <a:extLst>
                <a:ext uri="{FF2B5EF4-FFF2-40B4-BE49-F238E27FC236}">
                  <a16:creationId xmlns:a16="http://schemas.microsoft.com/office/drawing/2014/main" id="{B1B2E6B0-3200-7AC3-07A9-7D09F9BCD3AE}"/>
                </a:ext>
              </a:extLst>
            </p:cNvPr>
            <p:cNvSpPr/>
            <p:nvPr/>
          </p:nvSpPr>
          <p:spPr>
            <a:xfrm>
              <a:off x="5471075" y="3011383"/>
              <a:ext cx="148200" cy="1482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30;p16">
              <a:extLst>
                <a:ext uri="{FF2B5EF4-FFF2-40B4-BE49-F238E27FC236}">
                  <a16:creationId xmlns:a16="http://schemas.microsoft.com/office/drawing/2014/main" id="{026A8AEC-BC73-6615-6B30-09ED8B0AC6EA}"/>
                </a:ext>
              </a:extLst>
            </p:cNvPr>
            <p:cNvSpPr txBox="1"/>
            <p:nvPr/>
          </p:nvSpPr>
          <p:spPr>
            <a:xfrm rot="5400000">
              <a:off x="5018918" y="3706661"/>
              <a:ext cx="1086451" cy="483498"/>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700" b="1" dirty="0">
                  <a:solidFill>
                    <a:schemeClr val="accent3"/>
                  </a:solidFill>
                  <a:latin typeface="Fira Sans Extra Condensed Medium"/>
                  <a:ea typeface="Fira Sans Extra Condensed Medium"/>
                  <a:cs typeface="Fira Sans Extra Condensed Medium"/>
                  <a:sym typeface="Fira Sans Extra Condensed Medium"/>
                </a:rPr>
                <a:t>Nivel de escolaridad</a:t>
              </a:r>
              <a:endParaRPr sz="1700" b="1" dirty="0">
                <a:solidFill>
                  <a:schemeClr val="accent3"/>
                </a:solidFill>
                <a:latin typeface="Fira Sans Extra Condensed Medium"/>
                <a:ea typeface="Fira Sans Extra Condensed Medium"/>
                <a:cs typeface="Fira Sans Extra Condensed Medium"/>
                <a:sym typeface="Fira Sans Extra Condensed Medium"/>
              </a:endParaRPr>
            </a:p>
          </p:txBody>
        </p:sp>
        <p:sp>
          <p:nvSpPr>
            <p:cNvPr id="40" name="Google Shape;131;p16">
              <a:extLst>
                <a:ext uri="{FF2B5EF4-FFF2-40B4-BE49-F238E27FC236}">
                  <a16:creationId xmlns:a16="http://schemas.microsoft.com/office/drawing/2014/main" id="{EF0B8AE2-AEF4-CDE6-8C55-F9CF4BED942A}"/>
                </a:ext>
              </a:extLst>
            </p:cNvPr>
            <p:cNvSpPr txBox="1"/>
            <p:nvPr/>
          </p:nvSpPr>
          <p:spPr>
            <a:xfrm rot="5400000">
              <a:off x="4795908" y="5189647"/>
              <a:ext cx="1635621" cy="816680"/>
            </a:xfrm>
            <a:prstGeom prst="rect">
              <a:avLst/>
            </a:prstGeom>
            <a:noFill/>
            <a:ln>
              <a:solidFill>
                <a:schemeClr val="bg1"/>
              </a:solidFill>
            </a:ln>
          </p:spPr>
          <p:txBody>
            <a:bodyPr spcFirstLastPara="1" wrap="square" lIns="91425" tIns="91425" rIns="91425" bIns="91425" anchor="ctr" anchorCtr="0">
              <a:noAutofit/>
            </a:bodyPr>
            <a:lstStyle/>
            <a:p>
              <a:pPr marL="171450" lvl="0" indent="-171450" rtl="0">
                <a:spcBef>
                  <a:spcPts val="0"/>
                </a:spcBef>
                <a:spcAft>
                  <a:spcPts val="0"/>
                </a:spcAft>
                <a:buFont typeface="Wingdings" panose="05000000000000000000" pitchFamily="2" charset="2"/>
                <a:buChar char="Ø"/>
              </a:pPr>
              <a:r>
                <a:rPr lang="en" sz="1200" dirty="0">
                  <a:latin typeface="Roboto"/>
                  <a:ea typeface="Roboto"/>
                  <a:cs typeface="Roboto"/>
                  <a:sym typeface="Roboto"/>
                </a:rPr>
                <a:t>Tecnólogo: 11%</a:t>
              </a:r>
            </a:p>
            <a:p>
              <a:pPr marL="171450" lvl="0" indent="-171450" rtl="0">
                <a:spcBef>
                  <a:spcPts val="0"/>
                </a:spcBef>
                <a:spcAft>
                  <a:spcPts val="0"/>
                </a:spcAft>
                <a:buFont typeface="Wingdings" panose="05000000000000000000" pitchFamily="2" charset="2"/>
                <a:buChar char="Ø"/>
              </a:pPr>
              <a:r>
                <a:rPr lang="en" sz="1200" dirty="0">
                  <a:latin typeface="Roboto"/>
                  <a:ea typeface="Roboto"/>
                  <a:cs typeface="Roboto"/>
                  <a:sym typeface="Roboto"/>
                </a:rPr>
                <a:t>Pregrado: 22%</a:t>
              </a:r>
            </a:p>
            <a:p>
              <a:pPr marL="171450" lvl="0" indent="-171450" rtl="0">
                <a:spcBef>
                  <a:spcPts val="0"/>
                </a:spcBef>
                <a:spcAft>
                  <a:spcPts val="0"/>
                </a:spcAft>
                <a:buFont typeface="Wingdings" panose="05000000000000000000" pitchFamily="2" charset="2"/>
                <a:buChar char="Ø"/>
              </a:pPr>
              <a:r>
                <a:rPr lang="en" sz="1200" dirty="0">
                  <a:latin typeface="Roboto"/>
                  <a:ea typeface="Roboto"/>
                  <a:cs typeface="Roboto"/>
                  <a:sym typeface="Roboto"/>
                </a:rPr>
                <a:t>Postgrado: 67%</a:t>
              </a:r>
            </a:p>
            <a:p>
              <a:pPr marL="171450" indent="-171450">
                <a:buFont typeface="Wingdings" panose="05000000000000000000" pitchFamily="2" charset="2"/>
                <a:buChar char="Ø"/>
              </a:pPr>
              <a:r>
                <a:rPr lang="en" sz="1200" dirty="0">
                  <a:latin typeface="Roboto"/>
                  <a:ea typeface="Roboto"/>
                  <a:cs typeface="Roboto"/>
                  <a:sym typeface="Roboto"/>
                </a:rPr>
                <a:t>Sin información: 11%</a:t>
              </a:r>
            </a:p>
            <a:p>
              <a:pPr lvl="0" rtl="0">
                <a:spcBef>
                  <a:spcPts val="0"/>
                </a:spcBef>
                <a:spcAft>
                  <a:spcPts val="0"/>
                </a:spcAft>
              </a:pPr>
              <a:endParaRPr sz="1200" dirty="0">
                <a:latin typeface="Roboto"/>
                <a:ea typeface="Roboto"/>
                <a:cs typeface="Roboto"/>
                <a:sym typeface="Roboto"/>
              </a:endParaRPr>
            </a:p>
          </p:txBody>
        </p:sp>
      </p:grpSp>
      <p:pic>
        <p:nvPicPr>
          <p:cNvPr id="61" name="Gráfico 60" descr="Lápiz con relleno sólido">
            <a:extLst>
              <a:ext uri="{FF2B5EF4-FFF2-40B4-BE49-F238E27FC236}">
                <a16:creationId xmlns:a16="http://schemas.microsoft.com/office/drawing/2014/main" id="{A1E93EF4-DF04-07F6-1438-66B0E682FF5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26378" y="1364469"/>
            <a:ext cx="605400" cy="605400"/>
          </a:xfrm>
          <a:prstGeom prst="rect">
            <a:avLst/>
          </a:prstGeom>
        </p:spPr>
      </p:pic>
      <p:pic>
        <p:nvPicPr>
          <p:cNvPr id="63" name="Gráfico 62" descr="Trabajo remoto con relleno sólido">
            <a:extLst>
              <a:ext uri="{FF2B5EF4-FFF2-40B4-BE49-F238E27FC236}">
                <a16:creationId xmlns:a16="http://schemas.microsoft.com/office/drawing/2014/main" id="{EE07B0A4-7018-949F-F1CE-6CBE8ABC88D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312759" y="3557654"/>
            <a:ext cx="557345" cy="557345"/>
          </a:xfrm>
          <a:prstGeom prst="rect">
            <a:avLst/>
          </a:prstGeom>
        </p:spPr>
      </p:pic>
      <p:sp>
        <p:nvSpPr>
          <p:cNvPr id="41" name="CuadroTexto 40">
            <a:extLst>
              <a:ext uri="{FF2B5EF4-FFF2-40B4-BE49-F238E27FC236}">
                <a16:creationId xmlns:a16="http://schemas.microsoft.com/office/drawing/2014/main" id="{9A22C0AB-FB8B-1A4E-DD6C-9006F778280D}"/>
              </a:ext>
            </a:extLst>
          </p:cNvPr>
          <p:cNvSpPr txBox="1"/>
          <p:nvPr/>
        </p:nvSpPr>
        <p:spPr>
          <a:xfrm>
            <a:off x="1870104" y="4773995"/>
            <a:ext cx="5888515" cy="307777"/>
          </a:xfrm>
          <a:prstGeom prst="rect">
            <a:avLst/>
          </a:prstGeom>
          <a:noFill/>
        </p:spPr>
        <p:txBody>
          <a:bodyPr wrap="square">
            <a:spAutoFit/>
          </a:bodyPr>
          <a:lstStyle/>
          <a:p>
            <a:r>
              <a:rPr lang="es-MX" i="1" dirty="0">
                <a:solidFill>
                  <a:schemeClr val="accent5">
                    <a:lumMod val="75000"/>
                  </a:schemeClr>
                </a:solidFill>
              </a:rPr>
              <a:t>*Nota: En su totalidad, se presentaron 9 participaciones ciudadanas</a:t>
            </a:r>
            <a:endParaRPr lang="es-CO" dirty="0"/>
          </a:p>
        </p:txBody>
      </p:sp>
    </p:spTree>
    <p:extLst>
      <p:ext uri="{BB962C8B-B14F-4D97-AF65-F5344CB8AC3E}">
        <p14:creationId xmlns:p14="http://schemas.microsoft.com/office/powerpoint/2010/main" val="1146227524"/>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861</TotalTime>
  <Words>1449</Words>
  <Application>Microsoft Office PowerPoint</Application>
  <PresentationFormat>Presentación en pantalla (16:9)</PresentationFormat>
  <Paragraphs>83</Paragraphs>
  <Slides>20</Slides>
  <Notes>13</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20</vt:i4>
      </vt:variant>
    </vt:vector>
  </HeadingPairs>
  <TitlesOfParts>
    <vt:vector size="27" baseType="lpstr">
      <vt:lpstr>Montserrat Medium</vt:lpstr>
      <vt:lpstr>Arial</vt:lpstr>
      <vt:lpstr>Montserrat ExtraBold</vt:lpstr>
      <vt:lpstr>Fira Sans Extra Condensed Medium</vt:lpstr>
      <vt:lpstr>Roboto</vt:lpstr>
      <vt:lpstr>Wingdings</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¿En qué estrategia participó la Ciudadanía y grupos de Interés?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Luisa Fernanda Castelblanco Burbano</dc:creator>
  <cp:lastModifiedBy>rtvcusuario438</cp:lastModifiedBy>
  <cp:revision>19</cp:revision>
  <dcterms:modified xsi:type="dcterms:W3CDTF">2025-07-01T21:22:26Z</dcterms:modified>
</cp:coreProperties>
</file>