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milia\Downloads\graficos%20informes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TIEMPO PROMEDIO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Hoja1!$A$65:$A$93</c:f>
              <c:strCache>
                <c:ptCount val="29"/>
                <c:pt idx="0">
                  <c:v>GESTION COMERCIAL</c:v>
                </c:pt>
                <c:pt idx="1">
                  <c:v>GERENCIA</c:v>
                </c:pt>
                <c:pt idx="2">
                  <c:v>DIRECCION TECNOLOGIAS CONVERGENTES</c:v>
                </c:pt>
                <c:pt idx="3">
                  <c:v>COORDINACION DE COMUNICACIONES</c:v>
                </c:pt>
                <c:pt idx="4">
                  <c:v>COORDINACION INGENIERIA DE RED</c:v>
                </c:pt>
                <c:pt idx="5">
                  <c:v>OFICINA ASESORA JURIDICA</c:v>
                </c:pt>
                <c:pt idx="6">
                  <c:v>COORDINACION DE GESTION JURIDICA</c:v>
                </c:pt>
                <c:pt idx="7">
                  <c:v>COORDINACION DE PROCESOS DE SELECCION Y CONTRATACION</c:v>
                </c:pt>
                <c:pt idx="8">
                  <c:v>COORDINACION DE PLANEACION</c:v>
                </c:pt>
                <c:pt idx="9">
                  <c:v>SUBGERENCIA DE TELEVISION</c:v>
                </c:pt>
                <c:pt idx="10">
                  <c:v>CANAL SEÑAL COLOMBIA</c:v>
                </c:pt>
                <c:pt idx="11">
                  <c:v>CANAL INSTITUCIONAL</c:v>
                </c:pt>
                <c:pt idx="12">
                  <c:v>COORDINACION GESTION DE EMISION TV</c:v>
                </c:pt>
                <c:pt idx="13">
                  <c:v>SUBGERENCIA DE SOPORTE CORPORATIVO</c:v>
                </c:pt>
                <c:pt idx="14">
                  <c:v>COORDINACION DE CONTABILIDAD</c:v>
                </c:pt>
                <c:pt idx="15">
                  <c:v>CONTROL INTERNO DISCIPLINARIO</c:v>
                </c:pt>
                <c:pt idx="16">
                  <c:v>COORDINACION DE GESTION TALENTO HUMANO</c:v>
                </c:pt>
                <c:pt idx="17">
                  <c:v>COORDINACIÓN GESTIÓN ADMINISTRATIVA</c:v>
                </c:pt>
                <c:pt idx="18">
                  <c:v>COORDINACION DE TECNOLOGIAS DE LA INFORMACION</c:v>
                </c:pt>
                <c:pt idx="19">
                  <c:v>SUBGERENCIA DE RADIO</c:v>
                </c:pt>
                <c:pt idx="20">
                  <c:v>COORDINACION EMISION DE RADIO</c:v>
                </c:pt>
                <c:pt idx="21">
                  <c:v>RADIO NACIONAL - PRODUCCION RADIO</c:v>
                </c:pt>
                <c:pt idx="22">
                  <c:v>RADIO NACIONAL</c:v>
                </c:pt>
                <c:pt idx="23">
                  <c:v>RADIO NACIONAL - MUSICAL Y CULTURAL</c:v>
                </c:pt>
                <c:pt idx="24">
                  <c:v>RADIONICA</c:v>
                </c:pt>
                <c:pt idx="25">
                  <c:v>COORDINACION GESTION TECNICA DE SEÑALES</c:v>
                </c:pt>
                <c:pt idx="26">
                  <c:v>SEÑAL MEMORIA</c:v>
                </c:pt>
                <c:pt idx="27">
                  <c:v>GESTIÓN DOCUMENTAL</c:v>
                </c:pt>
                <c:pt idx="28">
                  <c:v>COORDINACIÓN DE RELACIÓN CON EL CIUDADANO</c:v>
                </c:pt>
              </c:strCache>
            </c:strRef>
          </c:cat>
          <c:val>
            <c:numRef>
              <c:f>Hoja1!$B$65:$B$93</c:f>
              <c:numCache>
                <c:formatCode>General</c:formatCode>
                <c:ptCount val="29"/>
                <c:pt idx="0">
                  <c:v>16</c:v>
                </c:pt>
                <c:pt idx="1">
                  <c:v>15</c:v>
                </c:pt>
                <c:pt idx="2">
                  <c:v>16</c:v>
                </c:pt>
                <c:pt idx="3">
                  <c:v>0</c:v>
                </c:pt>
                <c:pt idx="4">
                  <c:v>20</c:v>
                </c:pt>
                <c:pt idx="5">
                  <c:v>12</c:v>
                </c:pt>
                <c:pt idx="6">
                  <c:v>13</c:v>
                </c:pt>
                <c:pt idx="7">
                  <c:v>9</c:v>
                </c:pt>
                <c:pt idx="8">
                  <c:v>13</c:v>
                </c:pt>
                <c:pt idx="9">
                  <c:v>15</c:v>
                </c:pt>
                <c:pt idx="10">
                  <c:v>13</c:v>
                </c:pt>
                <c:pt idx="11">
                  <c:v>10</c:v>
                </c:pt>
                <c:pt idx="12">
                  <c:v>15</c:v>
                </c:pt>
                <c:pt idx="13">
                  <c:v>14</c:v>
                </c:pt>
                <c:pt idx="14">
                  <c:v>13</c:v>
                </c:pt>
                <c:pt idx="15">
                  <c:v>15</c:v>
                </c:pt>
                <c:pt idx="16">
                  <c:v>19</c:v>
                </c:pt>
                <c:pt idx="17">
                  <c:v>25</c:v>
                </c:pt>
                <c:pt idx="18">
                  <c:v>10</c:v>
                </c:pt>
                <c:pt idx="19">
                  <c:v>14</c:v>
                </c:pt>
                <c:pt idx="20">
                  <c:v>5</c:v>
                </c:pt>
                <c:pt idx="21">
                  <c:v>14</c:v>
                </c:pt>
                <c:pt idx="22">
                  <c:v>19</c:v>
                </c:pt>
                <c:pt idx="23">
                  <c:v>16</c:v>
                </c:pt>
                <c:pt idx="24">
                  <c:v>11</c:v>
                </c:pt>
                <c:pt idx="25">
                  <c:v>2</c:v>
                </c:pt>
                <c:pt idx="26">
                  <c:v>12</c:v>
                </c:pt>
                <c:pt idx="27">
                  <c:v>18</c:v>
                </c:pt>
                <c:pt idx="28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44-454B-8BA6-42F6604AC9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398365232"/>
        <c:axId val="1398364272"/>
        <c:axId val="0"/>
      </c:bar3DChart>
      <c:catAx>
        <c:axId val="13983652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AREA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398364272"/>
        <c:crosses val="autoZero"/>
        <c:auto val="1"/>
        <c:lblAlgn val="ctr"/>
        <c:lblOffset val="100"/>
        <c:noMultiLvlLbl val="0"/>
      </c:catAx>
      <c:valAx>
        <c:axId val="1398364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dias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39836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2A3B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2A3B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2A3B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2A3B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15770" y="458800"/>
            <a:ext cx="8666480" cy="837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2A3B5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6;p13">
            <a:extLst>
              <a:ext uri="{FF2B5EF4-FFF2-40B4-BE49-F238E27FC236}">
                <a16:creationId xmlns:a16="http://schemas.microsoft.com/office/drawing/2014/main" id="{91A64814-E65C-566B-23CE-CDFAA0DBB7F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" y="396"/>
            <a:ext cx="12192001" cy="6857208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43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6200000" scaled="1"/>
          </a:gradFill>
          <a:ln/>
          <a:effectLst>
            <a:outerShdw blurRad="40000" dist="20000" dir="5400000" rotWithShape="0">
              <a:schemeClr val="tx2">
                <a:lumMod val="60000"/>
                <a:lumOff val="40000"/>
                <a:alpha val="38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79" y="-6"/>
            <a:ext cx="12186920" cy="6858000"/>
            <a:chOff x="5079" y="-6"/>
            <a:chExt cx="1218692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95390" y="0"/>
              <a:ext cx="6396101" cy="399757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79" y="-6"/>
              <a:ext cx="12180696" cy="685799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419714" y="6159499"/>
              <a:ext cx="1403477" cy="47197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28599" y="3100578"/>
            <a:ext cx="7344409" cy="161236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1232535">
              <a:lnSpc>
                <a:spcPct val="100800"/>
              </a:lnSpc>
              <a:spcBef>
                <a:spcPts val="75"/>
              </a:spcBef>
            </a:pPr>
            <a:r>
              <a:rPr sz="2400" b="1" dirty="0">
                <a:solidFill>
                  <a:srgbClr val="2A3B53"/>
                </a:solidFill>
                <a:latin typeface="Arial"/>
                <a:cs typeface="Arial"/>
              </a:rPr>
              <a:t>Tiempos</a:t>
            </a:r>
            <a:r>
              <a:rPr sz="2400" b="1" spc="-125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A3B53"/>
                </a:solidFill>
                <a:latin typeface="Arial"/>
                <a:cs typeface="Arial"/>
              </a:rPr>
              <a:t>Promedio</a:t>
            </a:r>
            <a:r>
              <a:rPr sz="2400" b="1" spc="-13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2A3B53"/>
                </a:solidFill>
                <a:latin typeface="Arial"/>
                <a:cs typeface="Arial"/>
              </a:rPr>
              <a:t>de</a:t>
            </a:r>
            <a:r>
              <a:rPr sz="2400" b="1" spc="-12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A3B53"/>
                </a:solidFill>
                <a:latin typeface="Arial"/>
                <a:cs typeface="Arial"/>
              </a:rPr>
              <a:t>Respuestas</a:t>
            </a:r>
            <a:r>
              <a:rPr sz="2400" b="1" spc="-8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A3B53"/>
                </a:solidFill>
                <a:latin typeface="Arial"/>
                <a:cs typeface="Arial"/>
              </a:rPr>
              <a:t>PQRSD </a:t>
            </a:r>
            <a:r>
              <a:rPr sz="2400" b="1" dirty="0">
                <a:solidFill>
                  <a:srgbClr val="2A3B53"/>
                </a:solidFill>
                <a:latin typeface="Arial"/>
                <a:cs typeface="Arial"/>
              </a:rPr>
              <a:t>I</a:t>
            </a:r>
            <a:r>
              <a:rPr lang="es-CO" sz="2400" b="1" dirty="0">
                <a:solidFill>
                  <a:srgbClr val="2A3B53"/>
                </a:solidFill>
                <a:latin typeface="Arial"/>
                <a:cs typeface="Arial"/>
              </a:rPr>
              <a:t>V</a:t>
            </a:r>
            <a:r>
              <a:rPr sz="2400" b="1" spc="-10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2A3B53"/>
                </a:solidFill>
                <a:latin typeface="Arial"/>
                <a:cs typeface="Arial"/>
              </a:rPr>
              <a:t>Trimestre</a:t>
            </a:r>
            <a:r>
              <a:rPr sz="2400" b="1" spc="-6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2A3B53"/>
                </a:solidFill>
                <a:latin typeface="Arial"/>
                <a:cs typeface="Arial"/>
              </a:rPr>
              <a:t>2025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10"/>
              </a:spcBef>
            </a:pP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Coordinación</a:t>
            </a:r>
            <a:r>
              <a:rPr sz="2000" b="1" spc="-7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de</a:t>
            </a:r>
            <a:r>
              <a:rPr sz="2000" b="1" spc="-6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A3B53"/>
                </a:solidFill>
                <a:latin typeface="Arial"/>
                <a:cs typeface="Arial"/>
              </a:rPr>
              <a:t>Relación</a:t>
            </a:r>
            <a:r>
              <a:rPr sz="2000" b="1" spc="-8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con</a:t>
            </a:r>
            <a:r>
              <a:rPr sz="2000" b="1" spc="-45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el</a:t>
            </a:r>
            <a:r>
              <a:rPr sz="2000" b="1" spc="-7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Ciudadano</a:t>
            </a:r>
            <a:r>
              <a:rPr sz="2000" b="1" spc="-50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y</a:t>
            </a:r>
            <a:r>
              <a:rPr sz="2000" b="1" spc="-75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A3B53"/>
                </a:solidFill>
                <a:latin typeface="Arial"/>
                <a:cs typeface="Arial"/>
              </a:rPr>
              <a:t>las</a:t>
            </a:r>
            <a:r>
              <a:rPr sz="2000" b="1" spc="-65" dirty="0">
                <a:solidFill>
                  <a:srgbClr val="2A3B5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A3B53"/>
                </a:solidFill>
                <a:latin typeface="Arial"/>
                <a:cs typeface="Arial"/>
              </a:rPr>
              <a:t>Audiencias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458800"/>
            <a:ext cx="9700259" cy="75212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sz="2400" spc="-10" dirty="0">
                <a:ea typeface="+mn-ea"/>
              </a:rPr>
              <a:t>Informe PQRSD I</a:t>
            </a:r>
            <a:r>
              <a:rPr lang="es-CO" sz="2400" spc="-10" dirty="0">
                <a:ea typeface="+mn-ea"/>
              </a:rPr>
              <a:t>V</a:t>
            </a:r>
            <a:r>
              <a:rPr sz="2400" spc="-10" dirty="0">
                <a:ea typeface="+mn-ea"/>
              </a:rPr>
              <a:t> Trimestre 2025 - Tiempos promedio de Respuesta por Área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336659"/>
            <a:ext cx="1755647" cy="520698"/>
          </a:xfrm>
          <a:prstGeom prst="rect">
            <a:avLst/>
          </a:prstGeom>
          <a:effectLst>
            <a:outerShdw blurRad="50800" dist="50800" dir="5400000" algn="ctr" rotWithShape="0">
              <a:schemeClr val="tx2">
                <a:lumMod val="40000"/>
                <a:lumOff val="60000"/>
              </a:schemeClr>
            </a:outerShdw>
          </a:effectLst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26750" y="0"/>
            <a:ext cx="1363345" cy="643889"/>
          </a:xfrm>
          <a:prstGeom prst="rect">
            <a:avLst/>
          </a:prstGeom>
          <a:effectLst>
            <a:outerShdw blurRad="50800" dist="50800" dir="5400000" algn="ctr" rotWithShape="0">
              <a:schemeClr val="tx2">
                <a:lumMod val="40000"/>
                <a:lumOff val="60000"/>
              </a:schemeClr>
            </a:outerShdw>
          </a:effectLst>
        </p:spPr>
      </p:pic>
      <p:sp>
        <p:nvSpPr>
          <p:cNvPr id="6" name="object 6"/>
          <p:cNvSpPr txBox="1"/>
          <p:nvPr/>
        </p:nvSpPr>
        <p:spPr>
          <a:xfrm>
            <a:off x="408431" y="2059211"/>
            <a:ext cx="3757675" cy="3656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latin typeface="Arial MT"/>
                <a:cs typeface="Arial MT"/>
              </a:rPr>
              <a:t>El</a:t>
            </a:r>
            <a:r>
              <a:rPr sz="1400" spc="245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tiempo</a:t>
            </a:r>
            <a:r>
              <a:rPr sz="1400" spc="25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promedio</a:t>
            </a:r>
            <a:r>
              <a:rPr sz="1400" spc="25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245" dirty="0">
                <a:latin typeface="Arial MT"/>
                <a:cs typeface="Arial MT"/>
              </a:rPr>
              <a:t>  </a:t>
            </a:r>
            <a:r>
              <a:rPr sz="1400" spc="-10" dirty="0">
                <a:latin typeface="Arial MT"/>
                <a:cs typeface="Arial MT"/>
              </a:rPr>
              <a:t>respuesta </a:t>
            </a:r>
            <a:r>
              <a:rPr sz="1400" dirty="0">
                <a:latin typeface="Arial MT"/>
                <a:cs typeface="Arial MT"/>
              </a:rPr>
              <a:t>para</a:t>
            </a:r>
            <a:r>
              <a:rPr sz="1400" spc="95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las</a:t>
            </a:r>
            <a:r>
              <a:rPr sz="1400" spc="10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1.0</a:t>
            </a:r>
            <a:r>
              <a:rPr lang="es-CO" sz="1400" dirty="0">
                <a:latin typeface="Arial MT"/>
                <a:cs typeface="Arial MT"/>
              </a:rPr>
              <a:t>89</a:t>
            </a:r>
            <a:r>
              <a:rPr sz="1400" spc="11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solicitudes</a:t>
            </a:r>
            <a:r>
              <a:rPr sz="1400" spc="95" dirty="0">
                <a:latin typeface="Arial MT"/>
                <a:cs typeface="Arial MT"/>
              </a:rPr>
              <a:t>  </a:t>
            </a:r>
            <a:r>
              <a:rPr sz="1400" spc="-10" dirty="0">
                <a:latin typeface="Arial MT"/>
                <a:cs typeface="Arial MT"/>
              </a:rPr>
              <a:t>recibidas </a:t>
            </a:r>
            <a:r>
              <a:rPr sz="1400" dirty="0">
                <a:latin typeface="Arial MT"/>
                <a:cs typeface="Arial MT"/>
              </a:rPr>
              <a:t>en</a:t>
            </a:r>
            <a:r>
              <a:rPr sz="1400" spc="125" dirty="0">
                <a:latin typeface="Arial MT"/>
                <a:cs typeface="Arial MT"/>
              </a:rPr>
              <a:t>  </a:t>
            </a:r>
            <a:r>
              <a:rPr lang="es-CO" sz="1400" dirty="0">
                <a:latin typeface="Arial MT"/>
                <a:cs typeface="Arial MT"/>
              </a:rPr>
              <a:t>el</a:t>
            </a:r>
            <a:r>
              <a:rPr sz="1400" spc="125" dirty="0">
                <a:latin typeface="Arial MT"/>
                <a:cs typeface="Arial MT"/>
              </a:rPr>
              <a:t>  </a:t>
            </a:r>
            <a:r>
              <a:rPr lang="es-CO" sz="1400" spc="125" dirty="0">
                <a:latin typeface="Arial MT"/>
                <a:cs typeface="Arial MT"/>
              </a:rPr>
              <a:t>cuarto</a:t>
            </a:r>
            <a:r>
              <a:rPr sz="1400" spc="13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trimestre</a:t>
            </a:r>
            <a:r>
              <a:rPr sz="1400" spc="13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de</a:t>
            </a:r>
            <a:r>
              <a:rPr sz="1400" spc="13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2025</a:t>
            </a:r>
            <a:r>
              <a:rPr sz="1400" spc="125" dirty="0">
                <a:latin typeface="Arial MT"/>
                <a:cs typeface="Arial MT"/>
              </a:rPr>
              <a:t>  </a:t>
            </a:r>
            <a:r>
              <a:rPr sz="1400" spc="-25" dirty="0">
                <a:latin typeface="Arial MT"/>
                <a:cs typeface="Arial MT"/>
              </a:rPr>
              <a:t>se </a:t>
            </a:r>
            <a:r>
              <a:rPr sz="1400" dirty="0">
                <a:latin typeface="Arial MT"/>
                <a:cs typeface="Arial MT"/>
              </a:rPr>
              <a:t>mantuvo</a:t>
            </a:r>
            <a:r>
              <a:rPr sz="1400" spc="40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constante</a:t>
            </a:r>
            <a:r>
              <a:rPr sz="1400" spc="400" dirty="0">
                <a:latin typeface="Arial MT"/>
                <a:cs typeface="Arial MT"/>
              </a:rPr>
              <a:t>  </a:t>
            </a:r>
            <a:r>
              <a:rPr lang="es-CO" sz="1400" dirty="0">
                <a:latin typeface="Arial MT"/>
                <a:cs typeface="Arial MT"/>
              </a:rPr>
              <a:t>en</a:t>
            </a:r>
            <a:r>
              <a:rPr sz="1400" spc="395" dirty="0">
                <a:latin typeface="Arial MT"/>
                <a:cs typeface="Arial MT"/>
              </a:rPr>
              <a:t>  </a:t>
            </a:r>
            <a:r>
              <a:rPr lang="es-CO" sz="1400" dirty="0">
                <a:latin typeface="Arial MT"/>
                <a:cs typeface="Arial MT"/>
              </a:rPr>
              <a:t>17</a:t>
            </a:r>
            <a:r>
              <a:rPr sz="1400" spc="400" dirty="0">
                <a:latin typeface="Arial MT"/>
                <a:cs typeface="Arial MT"/>
              </a:rPr>
              <a:t>  </a:t>
            </a:r>
            <a:r>
              <a:rPr sz="1400" spc="-20" dirty="0">
                <a:latin typeface="Arial MT"/>
                <a:cs typeface="Arial MT"/>
              </a:rPr>
              <a:t>días, </a:t>
            </a:r>
            <a:r>
              <a:rPr lang="es-CO" sz="1400" dirty="0">
                <a:latin typeface="Arial MT"/>
                <a:cs typeface="Arial MT"/>
              </a:rPr>
              <a:t>manteniendo (superando)</a:t>
            </a:r>
            <a:r>
              <a:rPr sz="1400" spc="65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el</a:t>
            </a:r>
            <a:r>
              <a:rPr sz="1400" spc="7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promedio</a:t>
            </a:r>
            <a:r>
              <a:rPr sz="1400" spc="6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del</a:t>
            </a:r>
            <a:r>
              <a:rPr sz="1400" spc="70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s</a:t>
            </a:r>
            <a:r>
              <a:rPr lang="es-CO" sz="1400" spc="-10" dirty="0">
                <a:latin typeface="Arial MT"/>
                <a:cs typeface="Arial MT"/>
              </a:rPr>
              <a:t>tercer</a:t>
            </a:r>
            <a:r>
              <a:rPr sz="1400" spc="-10" dirty="0">
                <a:latin typeface="Arial MT"/>
                <a:cs typeface="Arial MT"/>
              </a:rPr>
              <a:t> </a:t>
            </a:r>
            <a:r>
              <a:rPr sz="1400" dirty="0">
                <a:latin typeface="Arial MT"/>
                <a:cs typeface="Arial MT"/>
              </a:rPr>
              <a:t>trimestre de</a:t>
            </a:r>
            <a:r>
              <a:rPr sz="1400" spc="-3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2025.</a:t>
            </a:r>
            <a:endParaRPr sz="1400" dirty="0">
              <a:latin typeface="Arial MT"/>
              <a:cs typeface="Arial MT"/>
            </a:endParaRPr>
          </a:p>
          <a:p>
            <a:pPr algn="just">
              <a:lnSpc>
                <a:spcPct val="100000"/>
              </a:lnSpc>
              <a:spcBef>
                <a:spcPts val="65"/>
              </a:spcBef>
            </a:pPr>
            <a:endParaRPr sz="1400" dirty="0">
              <a:latin typeface="Arial MT"/>
              <a:cs typeface="Arial MT"/>
            </a:endParaRPr>
          </a:p>
          <a:p>
            <a:pPr marL="12700" marR="5080" algn="just"/>
            <a:r>
              <a:rPr sz="1400" dirty="0">
                <a:latin typeface="Arial MT"/>
                <a:cs typeface="Arial MT"/>
              </a:rPr>
              <a:t>De</a:t>
            </a:r>
            <a:r>
              <a:rPr sz="1400" spc="12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las</a:t>
            </a:r>
            <a:r>
              <a:rPr sz="1400" spc="12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1.0</a:t>
            </a:r>
            <a:r>
              <a:rPr lang="es-CO" sz="1400" dirty="0">
                <a:latin typeface="Arial MT"/>
                <a:cs typeface="Arial MT"/>
              </a:rPr>
              <a:t>89</a:t>
            </a:r>
            <a:r>
              <a:rPr sz="1400" spc="12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solicitudes</a:t>
            </a:r>
            <a:r>
              <a:rPr sz="1400" spc="120" dirty="0">
                <a:latin typeface="Arial MT"/>
                <a:cs typeface="Arial MT"/>
              </a:rPr>
              <a:t>  </a:t>
            </a:r>
            <a:r>
              <a:rPr sz="1400" spc="-10" dirty="0">
                <a:latin typeface="Arial MT"/>
                <a:cs typeface="Arial MT"/>
              </a:rPr>
              <a:t>radicadas,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34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evidenció</a:t>
            </a:r>
            <a:r>
              <a:rPr sz="1400" spc="335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que</a:t>
            </a:r>
            <a:r>
              <a:rPr sz="1400" spc="350" dirty="0">
                <a:latin typeface="Arial MT"/>
                <a:cs typeface="Arial MT"/>
              </a:rPr>
              <a:t>  </a:t>
            </a:r>
            <a:r>
              <a:rPr sz="1400" dirty="0">
                <a:latin typeface="Arial MT"/>
                <a:cs typeface="Arial MT"/>
              </a:rPr>
              <a:t>se</a:t>
            </a:r>
            <a:r>
              <a:rPr sz="1400" spc="335" dirty="0">
                <a:latin typeface="Arial MT"/>
                <a:cs typeface="Arial MT"/>
              </a:rPr>
              <a:t>  </a:t>
            </a:r>
            <a:r>
              <a:rPr lang="es-CO" sz="1400" dirty="0">
                <a:latin typeface="Arial MT"/>
                <a:cs typeface="Arial MT"/>
              </a:rPr>
              <a:t>superó</a:t>
            </a:r>
            <a:r>
              <a:rPr sz="1400" spc="345" dirty="0">
                <a:latin typeface="Arial MT"/>
                <a:cs typeface="Arial MT"/>
              </a:rPr>
              <a:t>  </a:t>
            </a:r>
            <a:r>
              <a:rPr lang="es-CO" sz="1400" spc="-25" dirty="0">
                <a:latin typeface="Arial MT"/>
                <a:cs typeface="Arial MT"/>
              </a:rPr>
              <a:t>el </a:t>
            </a:r>
            <a:r>
              <a:rPr lang="es-MX" sz="1400" dirty="0">
                <a:latin typeface="Arial MT"/>
                <a:cs typeface="Arial MT"/>
              </a:rPr>
              <a:t>término</a:t>
            </a:r>
            <a:r>
              <a:rPr lang="es-MX" sz="1400" spc="190" dirty="0">
                <a:latin typeface="Arial MT"/>
                <a:cs typeface="Arial MT"/>
              </a:rPr>
              <a:t>  </a:t>
            </a:r>
            <a:r>
              <a:rPr lang="es-MX" sz="1400" dirty="0">
                <a:latin typeface="Arial MT"/>
                <a:cs typeface="Arial MT"/>
              </a:rPr>
              <a:t>inicial</a:t>
            </a:r>
            <a:r>
              <a:rPr lang="es-MX" sz="1400" spc="11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de</a:t>
            </a:r>
            <a:r>
              <a:rPr lang="es-MX" sz="1400" spc="10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los</a:t>
            </a:r>
            <a:r>
              <a:rPr lang="es-MX" sz="1400" spc="100" dirty="0">
                <a:latin typeface="Arial MT"/>
                <a:cs typeface="Arial MT"/>
              </a:rPr>
              <a:t> 15</a:t>
            </a:r>
            <a:r>
              <a:rPr lang="es-MX" sz="1400" spc="7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días,</a:t>
            </a:r>
            <a:r>
              <a:rPr lang="es-MX" sz="1400" spc="8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en</a:t>
            </a:r>
            <a:r>
              <a:rPr lang="es-MX" sz="1400" spc="85" dirty="0">
                <a:latin typeface="Arial MT"/>
                <a:cs typeface="Arial MT"/>
              </a:rPr>
              <a:t> </a:t>
            </a:r>
            <a:r>
              <a:rPr lang="es-MX" sz="1400" spc="-25" dirty="0">
                <a:latin typeface="Arial MT"/>
                <a:cs typeface="Arial MT"/>
              </a:rPr>
              <a:t>91 </a:t>
            </a:r>
            <a:r>
              <a:rPr lang="es-MX" sz="1400" dirty="0">
                <a:latin typeface="Arial MT"/>
                <a:cs typeface="Arial MT"/>
              </a:rPr>
              <a:t>solicitudes,</a:t>
            </a:r>
            <a:r>
              <a:rPr lang="es-MX" sz="1400" spc="390" dirty="0">
                <a:latin typeface="Arial MT"/>
                <a:cs typeface="Arial MT"/>
              </a:rPr>
              <a:t>   </a:t>
            </a:r>
            <a:r>
              <a:rPr lang="es-MX" sz="1400" dirty="0">
                <a:latin typeface="Arial MT"/>
                <a:cs typeface="Arial MT"/>
              </a:rPr>
              <a:t>no</a:t>
            </a:r>
            <a:r>
              <a:rPr lang="es-MX" sz="1400" spc="340" dirty="0">
                <a:latin typeface="Arial MT"/>
                <a:cs typeface="Arial MT"/>
              </a:rPr>
              <a:t>   </a:t>
            </a:r>
            <a:r>
              <a:rPr lang="es-MX" sz="1400" dirty="0">
                <a:latin typeface="Arial MT"/>
                <a:cs typeface="Arial MT"/>
              </a:rPr>
              <a:t>obstante,</a:t>
            </a:r>
            <a:r>
              <a:rPr lang="es-MX" sz="1400" spc="330" dirty="0">
                <a:latin typeface="Arial MT"/>
                <a:cs typeface="Arial MT"/>
              </a:rPr>
              <a:t>   </a:t>
            </a:r>
            <a:r>
              <a:rPr lang="es-MX" sz="1400" spc="-20" dirty="0">
                <a:latin typeface="Arial MT"/>
                <a:cs typeface="Arial MT"/>
              </a:rPr>
              <a:t>cabe </a:t>
            </a:r>
            <a:r>
              <a:rPr lang="es-MX" sz="1400" dirty="0">
                <a:latin typeface="Arial MT"/>
                <a:cs typeface="Arial MT"/>
              </a:rPr>
              <a:t>resaltar</a:t>
            </a:r>
            <a:r>
              <a:rPr lang="es-MX" sz="1400" spc="114" dirty="0">
                <a:latin typeface="Arial MT"/>
                <a:cs typeface="Arial MT"/>
              </a:rPr>
              <a:t>  </a:t>
            </a:r>
            <a:r>
              <a:rPr lang="es-MX" sz="1400" dirty="0">
                <a:latin typeface="Arial MT"/>
                <a:cs typeface="Arial MT"/>
              </a:rPr>
              <a:t>que</a:t>
            </a:r>
            <a:r>
              <a:rPr lang="es-MX" sz="1400" spc="114" dirty="0">
                <a:latin typeface="Arial MT"/>
                <a:cs typeface="Arial MT"/>
              </a:rPr>
              <a:t>  </a:t>
            </a:r>
            <a:r>
              <a:rPr lang="es-MX" sz="1400" dirty="0">
                <a:latin typeface="Arial MT"/>
                <a:cs typeface="Arial MT"/>
              </a:rPr>
              <a:t>desde</a:t>
            </a:r>
            <a:r>
              <a:rPr lang="es-MX" sz="1400" spc="120" dirty="0">
                <a:latin typeface="Arial MT"/>
                <a:cs typeface="Arial MT"/>
              </a:rPr>
              <a:t>  </a:t>
            </a:r>
            <a:r>
              <a:rPr lang="es-MX" sz="1400" dirty="0">
                <a:latin typeface="Arial MT"/>
                <a:cs typeface="Arial MT"/>
              </a:rPr>
              <a:t>la</a:t>
            </a:r>
            <a:r>
              <a:rPr lang="es-MX" sz="1400" spc="105" dirty="0">
                <a:latin typeface="Arial MT"/>
                <a:cs typeface="Arial MT"/>
              </a:rPr>
              <a:t>  </a:t>
            </a:r>
            <a:r>
              <a:rPr lang="es-MX" sz="1400" spc="-10" dirty="0">
                <a:latin typeface="Arial MT"/>
                <a:cs typeface="Arial MT"/>
              </a:rPr>
              <a:t>Coordinación </a:t>
            </a:r>
            <a:r>
              <a:rPr lang="es-MX" sz="1400" dirty="0">
                <a:latin typeface="Arial MT"/>
                <a:cs typeface="Arial MT"/>
              </a:rPr>
              <a:t>de</a:t>
            </a:r>
            <a:r>
              <a:rPr lang="es-MX" sz="1400" spc="33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Relación</a:t>
            </a:r>
            <a:r>
              <a:rPr lang="es-MX" sz="1400" spc="34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con</a:t>
            </a:r>
            <a:r>
              <a:rPr lang="es-MX" sz="1400" spc="34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el</a:t>
            </a:r>
            <a:r>
              <a:rPr lang="es-MX" sz="1400" spc="34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Ciudadano</a:t>
            </a:r>
            <a:r>
              <a:rPr lang="es-MX" sz="1400" spc="35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y</a:t>
            </a:r>
            <a:r>
              <a:rPr lang="es-MX" sz="1400" spc="330" dirty="0">
                <a:latin typeface="Arial MT"/>
                <a:cs typeface="Arial MT"/>
              </a:rPr>
              <a:t> </a:t>
            </a:r>
            <a:r>
              <a:rPr lang="es-MX" sz="1400" spc="-25" dirty="0">
                <a:latin typeface="Arial MT"/>
                <a:cs typeface="Arial MT"/>
              </a:rPr>
              <a:t>las </a:t>
            </a:r>
            <a:r>
              <a:rPr lang="es-MX" sz="1400" dirty="0">
                <a:latin typeface="Arial MT"/>
                <a:cs typeface="Arial MT"/>
              </a:rPr>
              <a:t>Audiencias,</a:t>
            </a:r>
            <a:r>
              <a:rPr lang="es-MX" sz="1400" spc="210" dirty="0">
                <a:latin typeface="Arial MT"/>
                <a:cs typeface="Arial MT"/>
              </a:rPr>
              <a:t>   </a:t>
            </a:r>
            <a:r>
              <a:rPr lang="es-MX" sz="1400" dirty="0">
                <a:latin typeface="Arial MT"/>
                <a:cs typeface="Arial MT"/>
              </a:rPr>
              <a:t>con</a:t>
            </a:r>
            <a:r>
              <a:rPr lang="es-MX" sz="1400" spc="215" dirty="0">
                <a:latin typeface="Arial MT"/>
                <a:cs typeface="Arial MT"/>
              </a:rPr>
              <a:t>   </a:t>
            </a:r>
            <a:r>
              <a:rPr lang="es-MX" sz="1400" dirty="0">
                <a:latin typeface="Arial MT"/>
                <a:cs typeface="Arial MT"/>
              </a:rPr>
              <a:t>base</a:t>
            </a:r>
            <a:r>
              <a:rPr lang="es-MX" sz="1400" spc="210" dirty="0">
                <a:latin typeface="Arial MT"/>
                <a:cs typeface="Arial MT"/>
              </a:rPr>
              <a:t>   </a:t>
            </a:r>
            <a:r>
              <a:rPr lang="es-MX" sz="1400" dirty="0">
                <a:latin typeface="Arial MT"/>
                <a:cs typeface="Arial MT"/>
              </a:rPr>
              <a:t>en</a:t>
            </a:r>
            <a:r>
              <a:rPr lang="es-MX" sz="1400" spc="495" dirty="0">
                <a:latin typeface="Arial MT"/>
                <a:cs typeface="Arial MT"/>
              </a:rPr>
              <a:t>  </a:t>
            </a:r>
            <a:r>
              <a:rPr lang="es-MX" sz="1400" spc="-20" dirty="0">
                <a:latin typeface="Arial MT"/>
                <a:cs typeface="Arial MT"/>
              </a:rPr>
              <a:t>esta </a:t>
            </a:r>
            <a:r>
              <a:rPr lang="es-MX" sz="1400" dirty="0">
                <a:latin typeface="Arial MT"/>
                <a:cs typeface="Arial MT"/>
              </a:rPr>
              <a:t>información,</a:t>
            </a:r>
            <a:r>
              <a:rPr lang="es-MX" sz="1400" spc="33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se</a:t>
            </a:r>
            <a:r>
              <a:rPr lang="es-MX" sz="1400" spc="33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realiza</a:t>
            </a:r>
            <a:r>
              <a:rPr lang="es-MX" sz="1400" spc="33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el</a:t>
            </a:r>
            <a:r>
              <a:rPr lang="es-MX" sz="1400" spc="335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reporte</a:t>
            </a:r>
            <a:r>
              <a:rPr lang="es-MX" sz="1400" spc="340" dirty="0">
                <a:latin typeface="Arial MT"/>
                <a:cs typeface="Arial MT"/>
              </a:rPr>
              <a:t> </a:t>
            </a:r>
            <a:r>
              <a:rPr lang="es-MX" sz="1400" spc="-25" dirty="0">
                <a:latin typeface="Arial MT"/>
                <a:cs typeface="Arial MT"/>
              </a:rPr>
              <a:t>de </a:t>
            </a:r>
            <a:r>
              <a:rPr lang="es-MX" sz="1400" spc="-10" dirty="0">
                <a:latin typeface="Arial MT"/>
                <a:cs typeface="Arial MT"/>
              </a:rPr>
              <a:t>alertas,</a:t>
            </a:r>
            <a:r>
              <a:rPr lang="es-MX" sz="1400" dirty="0">
                <a:latin typeface="Arial MT"/>
                <a:cs typeface="Arial MT"/>
              </a:rPr>
              <a:t>	</a:t>
            </a:r>
            <a:r>
              <a:rPr lang="es-MX" sz="1400" spc="-10" dirty="0">
                <a:latin typeface="Arial MT"/>
                <a:cs typeface="Arial MT"/>
              </a:rPr>
              <a:t>seguimiento </a:t>
            </a:r>
            <a:r>
              <a:rPr lang="es-MX" sz="1400" dirty="0">
                <a:latin typeface="Arial MT"/>
                <a:cs typeface="Arial MT"/>
              </a:rPr>
              <a:t>retroalimentación</a:t>
            </a:r>
            <a:r>
              <a:rPr lang="es-MX" sz="1400" spc="310" dirty="0">
                <a:latin typeface="Arial MT"/>
                <a:cs typeface="Arial MT"/>
              </a:rPr>
              <a:t>  </a:t>
            </a:r>
            <a:r>
              <a:rPr lang="es-MX" sz="1400" dirty="0">
                <a:latin typeface="Arial MT"/>
                <a:cs typeface="Arial MT"/>
              </a:rPr>
              <a:t>con</a:t>
            </a:r>
            <a:r>
              <a:rPr lang="es-MX" sz="1400" spc="300" dirty="0">
                <a:latin typeface="Arial MT"/>
                <a:cs typeface="Arial MT"/>
              </a:rPr>
              <a:t>  </a:t>
            </a:r>
            <a:r>
              <a:rPr lang="es-MX" sz="1400" spc="-25" dirty="0">
                <a:latin typeface="Arial MT"/>
                <a:cs typeface="Arial MT"/>
              </a:rPr>
              <a:t>las </a:t>
            </a:r>
            <a:r>
              <a:rPr lang="es-MX" sz="1400" spc="-10" dirty="0">
                <a:latin typeface="Arial MT"/>
                <a:cs typeface="Arial MT"/>
              </a:rPr>
              <a:t>pertinentes</a:t>
            </a:r>
            <a:r>
              <a:rPr lang="es-MX" sz="1400" spc="-70" dirty="0">
                <a:latin typeface="Arial MT"/>
                <a:cs typeface="Arial MT"/>
              </a:rPr>
              <a:t> </a:t>
            </a:r>
            <a:r>
              <a:rPr lang="es-MX" sz="1400" dirty="0">
                <a:latin typeface="Arial MT"/>
                <a:cs typeface="Arial MT"/>
              </a:rPr>
              <a:t>de</a:t>
            </a:r>
            <a:r>
              <a:rPr lang="es-MX" sz="1400" spc="-90" dirty="0">
                <a:latin typeface="Arial MT"/>
                <a:cs typeface="Arial MT"/>
              </a:rPr>
              <a:t> </a:t>
            </a:r>
            <a:r>
              <a:rPr lang="es-MX" sz="1400" spc="-10" dirty="0">
                <a:latin typeface="Arial MT"/>
                <a:cs typeface="Arial MT"/>
              </a:rPr>
              <a:t>forma</a:t>
            </a:r>
            <a:r>
              <a:rPr lang="es-MX" sz="1400" spc="-65" dirty="0">
                <a:latin typeface="Arial MT"/>
                <a:cs typeface="Arial MT"/>
              </a:rPr>
              <a:t> </a:t>
            </a:r>
            <a:r>
              <a:rPr lang="es-MX" sz="1400" spc="-10" dirty="0">
                <a:latin typeface="Arial MT"/>
                <a:cs typeface="Arial MT"/>
              </a:rPr>
              <a:t>semanal.</a:t>
            </a:r>
            <a:endParaRPr lang="es-MX" sz="1400" dirty="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227FB75-00A0-6953-46B5-9B75A9EC5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839197"/>
              </p:ext>
            </p:extLst>
          </p:nvPr>
        </p:nvGraphicFramePr>
        <p:xfrm>
          <a:off x="4482596" y="1638499"/>
          <a:ext cx="7086600" cy="4580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</TotalTime>
  <Words>139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MT</vt:lpstr>
      <vt:lpstr>Calibri</vt:lpstr>
      <vt:lpstr>Office Theme</vt:lpstr>
      <vt:lpstr>Presentación de PowerPoint</vt:lpstr>
      <vt:lpstr>Presentación de PowerPoint</vt:lpstr>
      <vt:lpstr>Informe PQRSD IV Trimestre 2025 - Tiempos promedio de Respuesta por Área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Familia</dc:creator>
  <cp:lastModifiedBy>Claudia Milena Rosas Mesa</cp:lastModifiedBy>
  <cp:revision>6</cp:revision>
  <dcterms:created xsi:type="dcterms:W3CDTF">2026-01-19T21:23:26Z</dcterms:created>
  <dcterms:modified xsi:type="dcterms:W3CDTF">2026-01-23T22:07:03Z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2026-01-16T00:00:00Z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2026-01-16T00:00:00Z</vt:filetime>
  </property>
</Properties>
</file>