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3" r:id="rId1"/>
    <p:sldMasterId id="2147483674" r:id="rId2"/>
  </p:sldMasterIdLst>
  <p:notesMasterIdLst>
    <p:notesMasterId r:id="rId13"/>
  </p:notesMasterIdLst>
  <p:sldIdLst>
    <p:sldId id="256" r:id="rId3"/>
    <p:sldId id="271" r:id="rId4"/>
    <p:sldId id="259" r:id="rId5"/>
    <p:sldId id="269" r:id="rId6"/>
    <p:sldId id="264" r:id="rId7"/>
    <p:sldId id="265" r:id="rId8"/>
    <p:sldId id="272" r:id="rId9"/>
    <p:sldId id="273" r:id="rId10"/>
    <p:sldId id="266" r:id="rId11"/>
    <p:sldId id="268" r:id="rId12"/>
  </p:sldIdLst>
  <p:sldSz cx="9144000" cy="5143500" type="screen16x9"/>
  <p:notesSz cx="9240838" cy="69548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1620">
          <p15:clr>
            <a:srgbClr val="A4A3A4"/>
          </p15:clr>
        </p15:guide>
        <p15:guide id="4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bw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EA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2A5E929-1F9B-4B18-8E77-28040C86036E}">
  <a:tblStyle styleId="{F2A5E929-1F9B-4B18-8E77-28040C86036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54" autoAdjust="0"/>
    <p:restoredTop sz="94681"/>
  </p:normalViewPr>
  <p:slideViewPr>
    <p:cSldViewPr snapToGrid="0">
      <p:cViewPr varScale="1">
        <p:scale>
          <a:sx n="85" d="100"/>
          <a:sy n="85" d="100"/>
        </p:scale>
        <p:origin x="942" y="90"/>
      </p:cViewPr>
      <p:guideLst>
        <p:guide orient="horz" pos="2160"/>
        <p:guide pos="3840"/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4004363" cy="348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25" tIns="46250" rIns="92525" bIns="4625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5234338" y="0"/>
            <a:ext cx="4004363" cy="348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25" tIns="46250" rIns="92525" bIns="4625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535238" y="869950"/>
            <a:ext cx="4170362" cy="23463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24084" y="3347016"/>
            <a:ext cx="7392670" cy="2738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25" tIns="46250" rIns="92525" bIns="46250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6605890"/>
            <a:ext cx="4004363" cy="348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25" tIns="46250" rIns="92525" bIns="4625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5234338" y="6605890"/>
            <a:ext cx="4004363" cy="3489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2525" tIns="46250" rIns="92525" bIns="4625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5711952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1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4430a8c7da_0_0:notes"/>
          <p:cNvSpPr txBox="1">
            <a:spLocks noGrp="1"/>
          </p:cNvSpPr>
          <p:nvPr>
            <p:ph type="body" idx="1"/>
          </p:nvPr>
        </p:nvSpPr>
        <p:spPr>
          <a:xfrm>
            <a:off x="1232109" y="3303544"/>
            <a:ext cx="6776728" cy="3129619"/>
          </a:xfrm>
          <a:prstGeom prst="rect">
            <a:avLst/>
          </a:prstGeom>
        </p:spPr>
        <p:txBody>
          <a:bodyPr spcFirstLastPara="1" wrap="square" lIns="92525" tIns="46250" rIns="92525" bIns="4625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g4430a8c7d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303463" y="522288"/>
            <a:ext cx="4633912" cy="26066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2792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Diapositiva de título">
  <p:cSld name="9_Diapositiva de título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/>
          <p:nvPr/>
        </p:nvSpPr>
        <p:spPr>
          <a:xfrm>
            <a:off x="8260113" y="141480"/>
            <a:ext cx="796801" cy="32403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00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2940248" y="-942380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 rot="5400000">
            <a:off x="5350073" y="1467446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Diapositiva de título">
  <p:cSld name="8_Diapositiva de título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/>
          <p:nvPr/>
        </p:nvSpPr>
        <p:spPr>
          <a:xfrm>
            <a:off x="8260113" y="141480"/>
            <a:ext cx="796801" cy="32403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Subtitle" type="tx">
  <p:cSld name="TITLE_AND_BODY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6"/>
          <p:cNvSpPr txBox="1">
            <a:spLocks noGrp="1"/>
          </p:cNvSpPr>
          <p:nvPr>
            <p:ph type="title"/>
          </p:nvPr>
        </p:nvSpPr>
        <p:spPr>
          <a:xfrm>
            <a:off x="666750" y="862013"/>
            <a:ext cx="7810425" cy="174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93" name="Google Shape;93;p16"/>
          <p:cNvSpPr txBox="1">
            <a:spLocks noGrp="1"/>
          </p:cNvSpPr>
          <p:nvPr>
            <p:ph type="body" idx="1"/>
          </p:nvPr>
        </p:nvSpPr>
        <p:spPr>
          <a:xfrm>
            <a:off x="666750" y="2652713"/>
            <a:ext cx="7810425" cy="59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42900" marR="0" lvl="0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685800" marR="0" lvl="1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028700" marR="0" lvl="2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371600" marR="0" lvl="3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1714500" marR="0" lvl="4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057400" marR="0" lvl="5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2400300" marR="0" lvl="6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2743200" marR="0" lvl="7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3086100" marR="0" lvl="8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94" name="Google Shape;94;p1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Center">
  <p:cSld name="Title - Center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8"/>
          <p:cNvSpPr txBox="1">
            <a:spLocks noGrp="1"/>
          </p:cNvSpPr>
          <p:nvPr>
            <p:ph type="title"/>
          </p:nvPr>
        </p:nvSpPr>
        <p:spPr>
          <a:xfrm>
            <a:off x="666750" y="1700212"/>
            <a:ext cx="7810425" cy="1743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1" name="Google Shape;101;p18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Vertical">
  <p:cSld name="Photo - Vertical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619125" y="414337"/>
            <a:ext cx="3833775" cy="21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3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4" name="Google Shape;104;p19"/>
          <p:cNvSpPr txBox="1">
            <a:spLocks noGrp="1"/>
          </p:cNvSpPr>
          <p:nvPr>
            <p:ph type="body" idx="1"/>
          </p:nvPr>
        </p:nvSpPr>
        <p:spPr>
          <a:xfrm>
            <a:off x="619125" y="2566988"/>
            <a:ext cx="3833775" cy="2162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342900" marR="0" lvl="0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685800" marR="0" lvl="1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028700" marR="0" lvl="2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371600" marR="0" lvl="3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1714500" marR="0" lvl="4" indent="-171450" algn="ctr" rtl="0">
              <a:spcBef>
                <a:spcPts val="0"/>
              </a:spcBef>
              <a:spcAft>
                <a:spcPts val="0"/>
              </a:spcAft>
              <a:buSzPts val="2100"/>
              <a:buFont typeface="Helvetica Neue Light"/>
              <a:buNone/>
              <a:defRPr sz="1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057400" marR="0" lvl="5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2400300" marR="0" lvl="6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2743200" marR="0" lvl="7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3086100" marR="0" lvl="8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5" name="Google Shape;105;p19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- Top">
  <p:cSld name="Title - Top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0"/>
          <p:cNvSpPr txBox="1">
            <a:spLocks noGrp="1"/>
          </p:cNvSpPr>
          <p:nvPr>
            <p:ph type="title"/>
          </p:nvPr>
        </p:nvSpPr>
        <p:spPr>
          <a:xfrm>
            <a:off x="633413" y="357187"/>
            <a:ext cx="7877025" cy="85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08" name="Google Shape;108;p20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&amp; Bullets">
  <p:cSld name="Title &amp; Bullets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>
            <a:spLocks noGrp="1"/>
          </p:cNvSpPr>
          <p:nvPr>
            <p:ph type="title"/>
          </p:nvPr>
        </p:nvSpPr>
        <p:spPr>
          <a:xfrm>
            <a:off x="633413" y="357187"/>
            <a:ext cx="7877025" cy="85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11" name="Google Shape;111;p21"/>
          <p:cNvSpPr txBox="1">
            <a:spLocks noGrp="1"/>
          </p:cNvSpPr>
          <p:nvPr>
            <p:ph type="body" idx="1"/>
          </p:nvPr>
        </p:nvSpPr>
        <p:spPr>
          <a:xfrm>
            <a:off x="633413" y="1214437"/>
            <a:ext cx="7877025" cy="345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342900" marR="0" lvl="0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685800" marR="0" lvl="1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028700" marR="0" lvl="2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371600" marR="0" lvl="3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1714500" marR="0" lvl="4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057400" marR="0" lvl="5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2400300" marR="0" lvl="6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2743200" marR="0" lvl="7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3086100" marR="0" lvl="8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12" name="Google Shape;112;p21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Bullets &amp; Photo">
  <p:cSld name="Title, Bullets &amp; Photo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2"/>
          <p:cNvSpPr txBox="1">
            <a:spLocks noGrp="1"/>
          </p:cNvSpPr>
          <p:nvPr>
            <p:ph type="title"/>
          </p:nvPr>
        </p:nvSpPr>
        <p:spPr>
          <a:xfrm>
            <a:off x="633413" y="357187"/>
            <a:ext cx="7877025" cy="85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42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15" name="Google Shape;115;p22"/>
          <p:cNvSpPr txBox="1">
            <a:spLocks noGrp="1"/>
          </p:cNvSpPr>
          <p:nvPr>
            <p:ph type="body" idx="1"/>
          </p:nvPr>
        </p:nvSpPr>
        <p:spPr>
          <a:xfrm>
            <a:off x="633413" y="1214437"/>
            <a:ext cx="3753000" cy="345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342900" marR="0" lvl="0" indent="-252413" algn="l" rtl="0">
              <a:spcBef>
                <a:spcPts val="2475"/>
              </a:spcBef>
              <a:spcAft>
                <a:spcPts val="0"/>
              </a:spcAft>
              <a:buSzPts val="1700"/>
              <a:buFont typeface="Helvetica Neue Light"/>
              <a:buChar char="•"/>
              <a:defRPr sz="17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685800" marR="0" lvl="1" indent="-252413" algn="l" rtl="0">
              <a:spcBef>
                <a:spcPts val="2475"/>
              </a:spcBef>
              <a:spcAft>
                <a:spcPts val="0"/>
              </a:spcAft>
              <a:buSzPts val="1700"/>
              <a:buFont typeface="Helvetica Neue Light"/>
              <a:buChar char="•"/>
              <a:defRPr sz="17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028700" marR="0" lvl="2" indent="-252413" algn="l" rtl="0">
              <a:spcBef>
                <a:spcPts val="2475"/>
              </a:spcBef>
              <a:spcAft>
                <a:spcPts val="0"/>
              </a:spcAft>
              <a:buSzPts val="1700"/>
              <a:buFont typeface="Helvetica Neue Light"/>
              <a:buChar char="•"/>
              <a:defRPr sz="17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371600" marR="0" lvl="3" indent="-252413" algn="l" rtl="0">
              <a:spcBef>
                <a:spcPts val="2475"/>
              </a:spcBef>
              <a:spcAft>
                <a:spcPts val="0"/>
              </a:spcAft>
              <a:buSzPts val="1700"/>
              <a:buFont typeface="Helvetica Neue Light"/>
              <a:buChar char="•"/>
              <a:defRPr sz="17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1714500" marR="0" lvl="4" indent="-252413" algn="l" rtl="0">
              <a:spcBef>
                <a:spcPts val="2475"/>
              </a:spcBef>
              <a:spcAft>
                <a:spcPts val="0"/>
              </a:spcAft>
              <a:buSzPts val="1700"/>
              <a:buFont typeface="Helvetica Neue Light"/>
              <a:buChar char="•"/>
              <a:defRPr sz="17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057400" marR="0" lvl="5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2400300" marR="0" lvl="6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2743200" marR="0" lvl="7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3086100" marR="0" lvl="8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16" name="Google Shape;116;p22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Diapositiva de título">
  <p:cSld name="2_Diapositiva de título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"/>
          <p:cNvSpPr/>
          <p:nvPr/>
        </p:nvSpPr>
        <p:spPr>
          <a:xfrm>
            <a:off x="8260113" y="141480"/>
            <a:ext cx="796801" cy="324036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71651"/>
            <a:ext cx="9144000" cy="549152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ullets">
  <p:cSld name="Bullets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3"/>
          <p:cNvSpPr txBox="1">
            <a:spLocks noGrp="1"/>
          </p:cNvSpPr>
          <p:nvPr>
            <p:ph type="body" idx="1"/>
          </p:nvPr>
        </p:nvSpPr>
        <p:spPr>
          <a:xfrm>
            <a:off x="633413" y="666750"/>
            <a:ext cx="7877025" cy="38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342900" marR="0" lvl="0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685800" marR="0" lvl="1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028700" marR="0" lvl="2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371600" marR="0" lvl="3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1714500" marR="0" lvl="4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057400" marR="0" lvl="5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2400300" marR="0" lvl="6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2743200" marR="0" lvl="7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3086100" marR="0" lvl="8" indent="-261938" algn="l" rtl="0">
              <a:spcBef>
                <a:spcPts val="33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19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119" name="Google Shape;119;p23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 - 3 Up">
  <p:cSld name="Photo - 3 Up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4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hoto">
  <p:cSld name="Photo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6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7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</p:spPr>
        <p:txBody>
          <a:bodyPr spcFirstLastPara="1" wrap="square" lIns="83831" tIns="83831" rIns="83831" bIns="83831" anchor="t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  <p:pic>
        <p:nvPicPr>
          <p:cNvPr id="27" name="Google Shape;27;p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429907"/>
            <a:ext cx="9144000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5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1800">
                <a:solidFill>
                  <a:srgbClr val="888888"/>
                </a:solidFill>
              </a:defRPr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500">
                <a:solidFill>
                  <a:srgbClr val="888888"/>
                </a:solidFill>
              </a:defRPr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400">
                <a:solidFill>
                  <a:srgbClr val="888888"/>
                </a:solidFill>
              </a:defRPr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b" anchorCtr="0"/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00" b="1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b" anchorCtr="0"/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1800" b="1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500" b="1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400" b="1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 b="1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257175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685800" lvl="1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028700" lvl="2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371600" lvl="3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714500" lvl="4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057400" lvl="5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400300" lvl="6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2743200" lvl="7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086100" lvl="8" indent="-257175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3238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400"/>
            </a:lvl1pPr>
            <a:lvl2pPr marL="685800" lvl="1" indent="-30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100"/>
            </a:lvl2pPr>
            <a:lvl3pPr marL="1028700" lvl="2" indent="-2857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1800"/>
            </a:lvl3pPr>
            <a:lvl4pPr marL="1371600" lvl="3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4pPr>
            <a:lvl5pPr marL="1714500" lvl="4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5pPr>
            <a:lvl6pPr marL="2057400" lvl="5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6pPr>
            <a:lvl7pPr marL="2400300" lvl="6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7pPr>
            <a:lvl8pPr marL="2743200" lvl="7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8pPr>
            <a:lvl9pPr marL="3086100" lvl="8" indent="-2667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5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342900" lvl="0" indent="-17145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200"/>
            </a:lvl1pPr>
            <a:lvl2pPr marL="685800" lvl="1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00"/>
            </a:lvl2pPr>
            <a:lvl3pPr marL="1028700" lvl="2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900"/>
            </a:lvl3pPr>
            <a:lvl4pPr marL="1371600" lvl="3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4pPr>
            <a:lvl5pPr marL="1714500" lvl="4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5pPr>
            <a:lvl6pPr marL="2057400" lvl="5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6pPr>
            <a:lvl7pPr marL="2400300" lvl="6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7pPr>
            <a:lvl8pPr marL="2743200" lvl="7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8pPr>
            <a:lvl9pPr marL="3086100" lvl="8" indent="-1714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>
            <a:spLocks noGrp="1"/>
          </p:cNvSpPr>
          <p:nvPr>
            <p:ph type="title"/>
          </p:nvPr>
        </p:nvSpPr>
        <p:spPr>
          <a:xfrm>
            <a:off x="633413" y="357187"/>
            <a:ext cx="7877025" cy="857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100"/>
              <a:buNone/>
              <a:defRPr sz="56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89" name="Google Shape;89;p15"/>
          <p:cNvSpPr txBox="1">
            <a:spLocks noGrp="1"/>
          </p:cNvSpPr>
          <p:nvPr>
            <p:ph type="body" idx="1"/>
          </p:nvPr>
        </p:nvSpPr>
        <p:spPr>
          <a:xfrm>
            <a:off x="633413" y="1214437"/>
            <a:ext cx="7877025" cy="345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lvl1pPr marL="457200" marR="0" lvl="0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L="914400" marR="0" lvl="1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L="1371600" marR="0" lvl="2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L="1828800" marR="0" lvl="3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L="2286000" marR="0" lvl="4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L="2743200" marR="0" lvl="5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L="3200400" marR="0" lvl="6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L="3657600" marR="0" lvl="7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L="4114800" marR="0" lvl="8" indent="-349250" algn="l" rtl="0">
              <a:spcBef>
                <a:spcPts val="4400"/>
              </a:spcBef>
              <a:spcAft>
                <a:spcPts val="0"/>
              </a:spcAft>
              <a:buSzPts val="1900"/>
              <a:buFont typeface="Helvetica Neue Light"/>
              <a:buChar char="•"/>
              <a:defRPr sz="2500" b="0" i="0" u="none" strike="noStrike" cap="none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endParaRPr/>
          </a:p>
        </p:txBody>
      </p:sp>
      <p:sp>
        <p:nvSpPr>
          <p:cNvPr id="90" name="Google Shape;90;p15"/>
          <p:cNvSpPr txBox="1">
            <a:spLocks noGrp="1"/>
          </p:cNvSpPr>
          <p:nvPr>
            <p:ph type="sldNum" idx="12"/>
          </p:nvPr>
        </p:nvSpPr>
        <p:spPr>
          <a:xfrm>
            <a:off x="8556784" y="4749851"/>
            <a:ext cx="548775" cy="393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831" tIns="83831" rIns="83831" bIns="83831" anchor="t" anchorCtr="0">
            <a:noAutofit/>
          </a:bodyPr>
          <a:lstStyle>
            <a:lvl1pPr lvl="0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lvl="1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lvl="2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lvl="3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lvl="4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lvl="5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lvl="6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lvl="7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lvl="8" algn="r" rtl="0">
              <a:buNone/>
              <a:defRPr sz="12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fld id="{00000000-1234-1234-1234-123412341234}" type="slidenum">
              <a:rPr lang="tr-TR" smtClean="0"/>
              <a:pPr/>
              <a:t>‹Nº›</a:t>
            </a:fld>
            <a:endParaRPr lang="tr-TR"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 spd="slow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8"/>
          <p:cNvPicPr preferRelativeResize="0"/>
          <p:nvPr/>
        </p:nvPicPr>
        <p:blipFill rotWithShape="1">
          <a:blip r:embed="rId3">
            <a:alphaModFix amt="70000"/>
          </a:blip>
          <a:srcRect t="12287" r="23792" b="26060"/>
          <a:stretch/>
        </p:blipFill>
        <p:spPr>
          <a:xfrm>
            <a:off x="-1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9;p28"/>
          <p:cNvSpPr/>
          <p:nvPr/>
        </p:nvSpPr>
        <p:spPr>
          <a:xfrm>
            <a:off x="1713053" y="3689530"/>
            <a:ext cx="7452844" cy="1063910"/>
          </a:xfrm>
          <a:prstGeom prst="rect">
            <a:avLst/>
          </a:prstGeom>
          <a:solidFill>
            <a:srgbClr val="05B6BF">
              <a:alpha val="41000"/>
            </a:srgbClr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1674125" y="3771362"/>
            <a:ext cx="7480823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es-CO" sz="2400" b="1" dirty="0"/>
              <a:t>ESTRATEGIA DE RENDICIÓN DE CUENTAS RTVC</a:t>
            </a:r>
          </a:p>
          <a:p>
            <a:pPr algn="r"/>
            <a:r>
              <a:rPr lang="es-ES" sz="3000" b="1" dirty="0"/>
              <a:t>2019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/>
    </mc:Choice>
    <mc:Fallback xmlns=""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24034" y="-11105"/>
            <a:ext cx="5857670" cy="809033"/>
          </a:xfrm>
        </p:spPr>
        <p:txBody>
          <a:bodyPr/>
          <a:lstStyle/>
          <a:p>
            <a:pPr algn="r"/>
            <a:r>
              <a:rPr lang="es-ES" sz="2800" b="1" i="1" dirty="0">
                <a:latin typeface="+mj-lt"/>
              </a:rPr>
              <a:t>CRONOGRAMA</a:t>
            </a:r>
          </a:p>
        </p:txBody>
      </p:sp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3897743" y="605425"/>
            <a:ext cx="525613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C3CC8CC7-8DD8-4564-BBFD-9B50844D0A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038786"/>
              </p:ext>
            </p:extLst>
          </p:nvPr>
        </p:nvGraphicFramePr>
        <p:xfrm>
          <a:off x="162296" y="710505"/>
          <a:ext cx="8382871" cy="4108868"/>
        </p:xfrm>
        <a:graphic>
          <a:graphicData uri="http://schemas.openxmlformats.org/drawingml/2006/table">
            <a:tbl>
              <a:tblPr firstRow="1" firstCol="1" bandRow="1"/>
              <a:tblGrid>
                <a:gridCol w="2730498">
                  <a:extLst>
                    <a:ext uri="{9D8B030D-6E8A-4147-A177-3AD203B41FA5}">
                      <a16:colId xmlns:a16="http://schemas.microsoft.com/office/drawing/2014/main" val="400941144"/>
                    </a:ext>
                  </a:extLst>
                </a:gridCol>
                <a:gridCol w="4247605">
                  <a:extLst>
                    <a:ext uri="{9D8B030D-6E8A-4147-A177-3AD203B41FA5}">
                      <a16:colId xmlns:a16="http://schemas.microsoft.com/office/drawing/2014/main" val="4045745051"/>
                    </a:ext>
                  </a:extLst>
                </a:gridCol>
                <a:gridCol w="1404768">
                  <a:extLst>
                    <a:ext uri="{9D8B030D-6E8A-4147-A177-3AD203B41FA5}">
                      <a16:colId xmlns:a16="http://schemas.microsoft.com/office/drawing/2014/main" val="438415275"/>
                    </a:ext>
                  </a:extLst>
                </a:gridCol>
              </a:tblGrid>
              <a:tr h="1059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ACTIVIDAD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OBSERVACIONES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FECHA 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995800"/>
                  </a:ext>
                </a:extLst>
              </a:tr>
              <a:tr h="327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Recopilación de necesidades de información 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Encuesta requerimientos de información a la ciudadanía - física y redes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 de abril- 6 mayo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8381392"/>
                  </a:ext>
                </a:extLst>
              </a:tr>
              <a:tr h="438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Publicación </a:t>
                      </a:r>
                      <a:r>
                        <a:rPr lang="es-CO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promos</a:t>
                      </a: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convocatoria, invitación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Presentación de </a:t>
                      </a:r>
                      <a:r>
                        <a:rPr lang="es-CO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promos</a:t>
                      </a: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y publicación </a:t>
                      </a:r>
                      <a:r>
                        <a:rPr lang="es-CO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promos</a:t>
                      </a: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de invitación a participar, preguntas- inscribirse en la audiencia pública de rendición de cuentas por TV, radio y redes Reunión de Equipo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 mayo – 31 de mayo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197817"/>
                  </a:ext>
                </a:extLst>
              </a:tr>
              <a:tr h="438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Invitación a entes de control y veedurías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Envío de invitaciones a entidades y entes de control - veedurías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Junio 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786184"/>
                  </a:ext>
                </a:extLst>
              </a:tr>
              <a:tr h="438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Guión</a:t>
                      </a: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audiencia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partir del video de gerencia a la junta directiva y del informe de gestión 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de mayo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4072976"/>
                  </a:ext>
                </a:extLst>
              </a:tr>
              <a:tr h="438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Revisión de la información por parte de las áreas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Por parte de las áreas revisan </a:t>
                      </a: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 guion  </a:t>
                      </a: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y la información 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mayo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8255329"/>
                  </a:ext>
                </a:extLst>
              </a:tr>
              <a:tr h="216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Entrega de vtr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Revisión inicial de VTR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 de junio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658097"/>
                  </a:ext>
                </a:extLst>
              </a:tr>
              <a:tr h="3276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Audencia pública de rendición de cunetas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Audiencia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985006"/>
                  </a:ext>
                </a:extLst>
              </a:tr>
              <a:tr h="216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Acta de apertura y cierre audiencia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Elaboración y publicación de acta de audiencia pública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2401858"/>
                  </a:ext>
                </a:extLst>
              </a:tr>
              <a:tr h="216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>
                          <a:latin typeface="+mn-lt"/>
                        </a:rPr>
                        <a:t>Plan de mejoramiento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>
                          <a:latin typeface="+mn-lt"/>
                        </a:rPr>
                        <a:t> 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dirty="0">
                          <a:latin typeface="+mn-lt"/>
                        </a:rPr>
                        <a:t> 30 de julio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9260706"/>
                  </a:ext>
                </a:extLst>
              </a:tr>
              <a:tr h="43845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Informe final audiencia pública de rendición de cuentas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Elaboración y publicación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de julio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5862348"/>
                  </a:ext>
                </a:extLst>
              </a:tr>
            </a:tbl>
          </a:graphicData>
        </a:graphic>
      </p:graphicFrame>
      <p:sp>
        <p:nvSpPr>
          <p:cNvPr id="11" name="CuadroTexto 10">
            <a:extLst>
              <a:ext uri="{FF2B5EF4-FFF2-40B4-BE49-F238E27FC236}">
                <a16:creationId xmlns:a16="http://schemas.microsoft.com/office/drawing/2014/main" id="{122FF90C-2036-49A1-BC75-ED1DFCB958D9}"/>
              </a:ext>
            </a:extLst>
          </p:cNvPr>
          <p:cNvSpPr txBox="1"/>
          <p:nvPr/>
        </p:nvSpPr>
        <p:spPr>
          <a:xfrm>
            <a:off x="620889" y="4217592"/>
            <a:ext cx="354937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Fuente: Manual único de Rendición de Cuentas DAFP</a:t>
            </a:r>
          </a:p>
        </p:txBody>
      </p:sp>
    </p:spTree>
    <p:extLst>
      <p:ext uri="{BB962C8B-B14F-4D97-AF65-F5344CB8AC3E}">
        <p14:creationId xmlns:p14="http://schemas.microsoft.com/office/powerpoint/2010/main" val="1928500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4569263" y="605425"/>
            <a:ext cx="458461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pic>
        <p:nvPicPr>
          <p:cNvPr id="28" name="Picture 2" descr="C:\Users\dortega\Documents\DIANA ORTEGA T\JULIO 15 - AGOSTO 14\PRESENTACION RENDICION CUENTAS\IMAGENES\Market-research\4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23"/>
          <a:stretch/>
        </p:blipFill>
        <p:spPr bwMode="auto">
          <a:xfrm>
            <a:off x="258874" y="917452"/>
            <a:ext cx="2261308" cy="2833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ángulo: esquinas redondeadas 2">
            <a:extLst>
              <a:ext uri="{FF2B5EF4-FFF2-40B4-BE49-F238E27FC236}">
                <a16:creationId xmlns:a16="http://schemas.microsoft.com/office/drawing/2014/main" id="{F8E05701-F7A1-4577-B083-417DCF758FFB}"/>
              </a:ext>
            </a:extLst>
          </p:cNvPr>
          <p:cNvSpPr/>
          <p:nvPr/>
        </p:nvSpPr>
        <p:spPr>
          <a:xfrm>
            <a:off x="2510547" y="905245"/>
            <a:ext cx="5406538" cy="1322636"/>
          </a:xfrm>
          <a:prstGeom prst="roundRect">
            <a:avLst/>
          </a:prstGeom>
          <a:solidFill>
            <a:srgbClr val="FB7815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>
                <a:solidFill>
                  <a:schemeClr val="tx1"/>
                </a:solidFill>
              </a:rPr>
              <a:t>Hace parte del MIPG en su dimensión 3. Gestión con valores para resultados, dimensión 5 información y comunicación, y de las políticas de participación ciudadana y la política de transparencia y acceso a la información pública.</a:t>
            </a:r>
          </a:p>
        </p:txBody>
      </p:sp>
      <p:sp>
        <p:nvSpPr>
          <p:cNvPr id="30" name="Rectángulo: esquinas redondeadas 8">
            <a:extLst>
              <a:ext uri="{FF2B5EF4-FFF2-40B4-BE49-F238E27FC236}">
                <a16:creationId xmlns:a16="http://schemas.microsoft.com/office/drawing/2014/main" id="{4D795036-0F22-495F-8670-3CC80697938F}"/>
              </a:ext>
            </a:extLst>
          </p:cNvPr>
          <p:cNvSpPr/>
          <p:nvPr/>
        </p:nvSpPr>
        <p:spPr>
          <a:xfrm>
            <a:off x="2510546" y="2481982"/>
            <a:ext cx="5406539" cy="1416688"/>
          </a:xfrm>
          <a:prstGeom prst="roundRect">
            <a:avLst/>
          </a:prstGeom>
          <a:solidFill>
            <a:schemeClr val="accent1"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S" sz="1600" dirty="0">
                <a:solidFill>
                  <a:schemeClr val="tx1"/>
                </a:solidFill>
              </a:rPr>
              <a:t>Desde allí se adoptan los principios de buen gobierno, eficiencia, eficacia, transparencia y participación ciudadana, en la actividad laboral del servidor público. </a:t>
            </a:r>
          </a:p>
        </p:txBody>
      </p:sp>
      <p:sp>
        <p:nvSpPr>
          <p:cNvPr id="17" name="Título 1"/>
          <p:cNvSpPr txBox="1">
            <a:spLocks/>
          </p:cNvSpPr>
          <p:nvPr/>
        </p:nvSpPr>
        <p:spPr>
          <a:xfrm>
            <a:off x="2467039" y="160315"/>
            <a:ext cx="6638105" cy="809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algn="r"/>
            <a:r>
              <a:rPr lang="es-CO" sz="20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Helvetica Light"/>
              </a:rPr>
              <a:t>¿POR QUÉ SE HACE LA RENDICIÓN DE CUENTAS?</a:t>
            </a:r>
            <a:br>
              <a:rPr lang="es-ES" sz="2000" dirty="0">
                <a:latin typeface="+mj-lt"/>
                <a:cs typeface="Arial" panose="020B0604020202020204" pitchFamily="34" charset="0"/>
              </a:rPr>
            </a:br>
            <a:endParaRPr lang="es-ES" sz="20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280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28913" y="367876"/>
            <a:ext cx="6415087" cy="370256"/>
          </a:xfrm>
        </p:spPr>
        <p:txBody>
          <a:bodyPr/>
          <a:lstStyle/>
          <a:p>
            <a:pPr lvl="0" algn="r"/>
            <a:r>
              <a:rPr lang="es-CO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Helvetica Light"/>
              </a:rPr>
              <a:t>¿POR QUÉ SE HACE LA RENDICIÓN </a:t>
            </a:r>
            <a:r>
              <a:rPr lang="es-CO" sz="20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Helvetica Light"/>
              </a:rPr>
              <a:t>DE CUENTAS?</a:t>
            </a:r>
            <a:br>
              <a:rPr lang="es-ES" sz="2000" dirty="0">
                <a:latin typeface="+mj-lt"/>
                <a:cs typeface="Arial" panose="020B0604020202020204" pitchFamily="34" charset="0"/>
              </a:rPr>
            </a:br>
            <a:endParaRPr lang="es-ES" sz="2000" b="1" i="1" dirty="0">
              <a:latin typeface="+mj-lt"/>
            </a:endParaRPr>
          </a:p>
        </p:txBody>
      </p:sp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4569263" y="605425"/>
            <a:ext cx="458461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26" name="Redondear rectángulo de esquina sencilla 25"/>
          <p:cNvSpPr/>
          <p:nvPr/>
        </p:nvSpPr>
        <p:spPr>
          <a:xfrm rot="16200000">
            <a:off x="1662956" y="-60835"/>
            <a:ext cx="1624540" cy="3487410"/>
          </a:xfrm>
          <a:prstGeom prst="round1Rect">
            <a:avLst/>
          </a:prstGeom>
          <a:solidFill>
            <a:srgbClr val="29F733">
              <a:alpha val="2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7" name="Redondear rectángulo de esquina sencilla 4"/>
          <p:cNvSpPr/>
          <p:nvPr/>
        </p:nvSpPr>
        <p:spPr>
          <a:xfrm>
            <a:off x="731520" y="1109329"/>
            <a:ext cx="3377683" cy="12184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0904" tIns="120904" rIns="120904" bIns="120904" numCol="1" spcCol="1270" anchor="ctr" anchorCtr="0">
            <a:noAutofit/>
          </a:bodyPr>
          <a:lstStyle/>
          <a:p>
            <a:pPr lvl="0" algn="just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>
                <a:solidFill>
                  <a:schemeClr val="tx1"/>
                </a:solidFill>
                <a:cs typeface="Calibri" panose="020F0502020204030204" pitchFamily="34" charset="0"/>
              </a:rPr>
              <a:t>La rendición de cuentas es un proceso </a:t>
            </a:r>
            <a:br>
              <a:rPr lang="es-CO" sz="1200" kern="1200">
                <a:solidFill>
                  <a:schemeClr val="tx1"/>
                </a:solidFill>
                <a:cs typeface="Calibri" panose="020F0502020204030204" pitchFamily="34" charset="0"/>
              </a:rPr>
            </a:br>
            <a:r>
              <a:rPr lang="es-CO" sz="1200" kern="1200">
                <a:solidFill>
                  <a:schemeClr val="tx1"/>
                </a:solidFill>
                <a:cs typeface="Calibri" panose="020F0502020204030204" pitchFamily="34" charset="0"/>
              </a:rPr>
              <a:t>permanente de información, y diálogo, enmarcados en una comunicación de doble vía, entre las  organizaciones estatales y los servidores públicos con los ciudadanos.</a:t>
            </a:r>
          </a:p>
          <a:p>
            <a:pPr lvl="0" algn="just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kern="1200" dirty="0">
              <a:solidFill>
                <a:schemeClr val="tx1"/>
              </a:solidFill>
            </a:endParaRPr>
          </a:p>
        </p:txBody>
      </p:sp>
      <p:sp>
        <p:nvSpPr>
          <p:cNvPr id="24" name="Redondear rectángulo de esquina sencilla 23"/>
          <p:cNvSpPr/>
          <p:nvPr/>
        </p:nvSpPr>
        <p:spPr>
          <a:xfrm>
            <a:off x="4218932" y="866750"/>
            <a:ext cx="3487409" cy="1628390"/>
          </a:xfrm>
          <a:prstGeom prst="round1Rect">
            <a:avLst/>
          </a:prstGeom>
          <a:solidFill>
            <a:srgbClr val="FB7815">
              <a:alpha val="2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5" name="Redondear rectángulo de esquina sencilla 6"/>
          <p:cNvSpPr/>
          <p:nvPr/>
        </p:nvSpPr>
        <p:spPr>
          <a:xfrm>
            <a:off x="4193667" y="1123987"/>
            <a:ext cx="3544007" cy="114945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0904" tIns="120904" rIns="120904" bIns="120904" numCol="1" spcCol="1270" anchor="ctr" anchorCtr="0">
            <a:noAutofit/>
          </a:bodyPr>
          <a:lstStyle/>
          <a:p>
            <a:pPr lvl="0" algn="just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>
                <a:solidFill>
                  <a:schemeClr val="tx1"/>
                </a:solidFill>
              </a:rPr>
              <a:t>Por que es la obligación de las Organizaciones estatales de informar y explicar sus acciones a la ciudadanía, organismos y entidades mediante un conjunto de estructuras prácticas y resultados.</a:t>
            </a:r>
            <a:endParaRPr lang="es-ES" sz="1200" kern="1200" dirty="0">
              <a:solidFill>
                <a:schemeClr val="tx1"/>
              </a:solidFill>
            </a:endParaRPr>
          </a:p>
        </p:txBody>
      </p:sp>
      <p:grpSp>
        <p:nvGrpSpPr>
          <p:cNvPr id="17" name="Agrupar 16"/>
          <p:cNvGrpSpPr/>
          <p:nvPr/>
        </p:nvGrpSpPr>
        <p:grpSpPr>
          <a:xfrm>
            <a:off x="731520" y="2477525"/>
            <a:ext cx="3487411" cy="1887166"/>
            <a:chOff x="-2" y="2615531"/>
            <a:chExt cx="5399316" cy="2615531"/>
          </a:xfrm>
        </p:grpSpPr>
        <p:sp>
          <p:nvSpPr>
            <p:cNvPr id="22" name="Redondear rectángulo de esquina sencilla 21"/>
            <p:cNvSpPr/>
            <p:nvPr/>
          </p:nvSpPr>
          <p:spPr>
            <a:xfrm rot="10800000">
              <a:off x="0" y="2615531"/>
              <a:ext cx="5399314" cy="2615531"/>
            </a:xfrm>
            <a:prstGeom prst="round1Rect">
              <a:avLst/>
            </a:prstGeom>
            <a:solidFill>
              <a:srgbClr val="E325D5">
                <a:alpha val="20000"/>
              </a:srgbClr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edondear rectángulo de esquina sencilla 8"/>
            <p:cNvSpPr/>
            <p:nvPr/>
          </p:nvSpPr>
          <p:spPr>
            <a:xfrm>
              <a:off x="-2" y="2846510"/>
              <a:ext cx="5399314" cy="19616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0904" tIns="120904" rIns="120904" bIns="120904" numCol="1" spcCol="1270" anchor="ctr" anchorCtr="0">
              <a:noAutofit/>
            </a:bodyPr>
            <a:lstStyle/>
            <a:p>
              <a:pPr lvl="0" algn="just" defTabSz="7556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O" sz="1200" kern="1200">
                  <a:solidFill>
                    <a:schemeClr val="tx1"/>
                  </a:solidFill>
                </a:rPr>
                <a:t>El ciudadano y los interesados tienen derecho a la información veraz y oportuna sobre la actuación de los servidores públicos, pero adicionalmente tienen derecho a exigir el buen uso de los recursos públicos y los beneficios obtenidos a exigir la información y así mismo tienen la responsabilidad de retroalimentar con evaluaciones y propuestas de mejoras.</a:t>
              </a:r>
              <a:endParaRPr lang="es-ES" sz="12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20" name="Redondear rectángulo de esquina sencilla 19"/>
          <p:cNvSpPr/>
          <p:nvPr/>
        </p:nvSpPr>
        <p:spPr>
          <a:xfrm rot="5400000">
            <a:off x="5035189" y="1693539"/>
            <a:ext cx="1854893" cy="3487410"/>
          </a:xfrm>
          <a:prstGeom prst="round1Rect">
            <a:avLst/>
          </a:prstGeom>
          <a:solidFill>
            <a:schemeClr val="accent1">
              <a:lumMod val="75000"/>
              <a:alpha val="2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Redondear rectángulo de esquina sencilla 10"/>
          <p:cNvSpPr/>
          <p:nvPr/>
        </p:nvSpPr>
        <p:spPr>
          <a:xfrm>
            <a:off x="4218930" y="2725851"/>
            <a:ext cx="3460342" cy="140216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120904" tIns="120904" rIns="120904" bIns="120904" numCol="1" spcCol="1270" anchor="ctr" anchorCtr="0">
            <a:noAutofit/>
          </a:bodyPr>
          <a:lstStyle/>
          <a:p>
            <a:pPr lvl="0" algn="just" defTabSz="7556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>
                <a:solidFill>
                  <a:schemeClr val="tx1"/>
                </a:solidFill>
              </a:rPr>
              <a:t> La rendición de cuentas es una expresión de control social que comprende acciones de petición de información y explicaciones, tanto como de la transparencia de la gestión de la Administración Pública y a partir de allí lograr la adopción de los principios de Buen Gobierno, eficiencia, eficacia y transparencia, en la cotidianidad del servidor público.</a:t>
            </a:r>
            <a:endParaRPr lang="es-ES" sz="1200" kern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579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35" name="Título 1"/>
          <p:cNvSpPr>
            <a:spLocks noGrp="1"/>
          </p:cNvSpPr>
          <p:nvPr>
            <p:ph type="title"/>
          </p:nvPr>
        </p:nvSpPr>
        <p:spPr>
          <a:xfrm>
            <a:off x="4513674" y="0"/>
            <a:ext cx="4523977" cy="809033"/>
          </a:xfrm>
        </p:spPr>
        <p:txBody>
          <a:bodyPr/>
          <a:lstStyle/>
          <a:p>
            <a:pPr lvl="0" algn="r"/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Helvetica Light"/>
              </a:rPr>
              <a:t>OBJETIVOS</a:t>
            </a:r>
            <a:endParaRPr lang="es-ES" sz="2800" b="1" i="1" dirty="0">
              <a:latin typeface="+mj-lt"/>
            </a:endParaRPr>
          </a:p>
        </p:txBody>
      </p:sp>
      <p:sp>
        <p:nvSpPr>
          <p:cNvPr id="23" name="Google Shape;139;p28"/>
          <p:cNvSpPr/>
          <p:nvPr/>
        </p:nvSpPr>
        <p:spPr>
          <a:xfrm>
            <a:off x="4569263" y="605425"/>
            <a:ext cx="458461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22" name="Rectángulo: esquinas redondeadas 2">
            <a:extLst>
              <a:ext uri="{FF2B5EF4-FFF2-40B4-BE49-F238E27FC236}">
                <a16:creationId xmlns:a16="http://schemas.microsoft.com/office/drawing/2014/main" id="{F8E05701-F7A1-4577-B083-417DCF758FFB}"/>
              </a:ext>
            </a:extLst>
          </p:cNvPr>
          <p:cNvSpPr/>
          <p:nvPr/>
        </p:nvSpPr>
        <p:spPr>
          <a:xfrm>
            <a:off x="1039130" y="2644265"/>
            <a:ext cx="7078043" cy="1322636"/>
          </a:xfrm>
          <a:prstGeom prst="roundRect">
            <a:avLst/>
          </a:prstGeom>
          <a:solidFill>
            <a:srgbClr val="00B05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CO" sz="1600" dirty="0">
                <a:solidFill>
                  <a:schemeClr val="tx1"/>
                </a:solidFill>
              </a:rPr>
              <a:t>2. Implementar un ejercicio continuo de socialización de resultados de la gestión, que permita </a:t>
            </a:r>
            <a:r>
              <a:rPr lang="es-CO" sz="1800" dirty="0">
                <a:solidFill>
                  <a:schemeClr val="tx1"/>
                </a:solidFill>
              </a:rPr>
              <a:t>evidenciar</a:t>
            </a:r>
            <a:r>
              <a:rPr lang="es-CO" sz="1600" dirty="0">
                <a:solidFill>
                  <a:schemeClr val="tx1"/>
                </a:solidFill>
              </a:rPr>
              <a:t> el buen uso de los recursos asignados y destacar los logros sociales que justifican el actuar de la entidad.</a:t>
            </a:r>
            <a:endParaRPr lang="es-ES" sz="1600" dirty="0">
              <a:solidFill>
                <a:schemeClr val="tx1"/>
              </a:solidFill>
            </a:endParaRPr>
          </a:p>
        </p:txBody>
      </p:sp>
      <p:sp>
        <p:nvSpPr>
          <p:cNvPr id="24" name="Rectángulo: esquinas redondeadas 8">
            <a:extLst>
              <a:ext uri="{FF2B5EF4-FFF2-40B4-BE49-F238E27FC236}">
                <a16:creationId xmlns:a16="http://schemas.microsoft.com/office/drawing/2014/main" id="{4D795036-0F22-495F-8670-3CC80697938F}"/>
              </a:ext>
            </a:extLst>
          </p:cNvPr>
          <p:cNvSpPr/>
          <p:nvPr/>
        </p:nvSpPr>
        <p:spPr>
          <a:xfrm>
            <a:off x="1039130" y="863595"/>
            <a:ext cx="6995598" cy="1416688"/>
          </a:xfrm>
          <a:prstGeom prst="roundRect">
            <a:avLst/>
          </a:prstGeom>
          <a:solidFill>
            <a:srgbClr val="FFFF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CO" sz="1800" dirty="0">
                <a:solidFill>
                  <a:schemeClr val="tx1"/>
                </a:solidFill>
              </a:rPr>
              <a:t>1. Publicar en las plataformas digitales las actividades adelantadas en la entidad y los proyectos especiales que rindan cuenta sobre los avances de la gestión y sobre los recursos invertidos. </a:t>
            </a:r>
            <a:endParaRPr lang="es-E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0775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-44970" y="252396"/>
            <a:ext cx="914400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5" name="Forma libre 14"/>
          <p:cNvSpPr/>
          <p:nvPr/>
        </p:nvSpPr>
        <p:spPr>
          <a:xfrm>
            <a:off x="576001" y="883229"/>
            <a:ext cx="3995999" cy="1637818"/>
          </a:xfrm>
          <a:custGeom>
            <a:avLst/>
            <a:gdLst>
              <a:gd name="connsiteX0" fmla="*/ 0 w 1637817"/>
              <a:gd name="connsiteY0" fmla="*/ 0 h 3995998"/>
              <a:gd name="connsiteX1" fmla="*/ 1364842 w 1637817"/>
              <a:gd name="connsiteY1" fmla="*/ 0 h 3995998"/>
              <a:gd name="connsiteX2" fmla="*/ 1637817 w 1637817"/>
              <a:gd name="connsiteY2" fmla="*/ 272975 h 3995998"/>
              <a:gd name="connsiteX3" fmla="*/ 1637817 w 1637817"/>
              <a:gd name="connsiteY3" fmla="*/ 3995998 h 3995998"/>
              <a:gd name="connsiteX4" fmla="*/ 0 w 1637817"/>
              <a:gd name="connsiteY4" fmla="*/ 3995998 h 3995998"/>
              <a:gd name="connsiteX5" fmla="*/ 0 w 1637817"/>
              <a:gd name="connsiteY5" fmla="*/ 0 h 3995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7817" h="3995998">
                <a:moveTo>
                  <a:pt x="0" y="3995997"/>
                </a:moveTo>
                <a:lnTo>
                  <a:pt x="0" y="666014"/>
                </a:lnTo>
                <a:cubicBezTo>
                  <a:pt x="0" y="298185"/>
                  <a:pt x="50092" y="1"/>
                  <a:pt x="111883" y="1"/>
                </a:cubicBezTo>
                <a:lnTo>
                  <a:pt x="1637817" y="1"/>
                </a:lnTo>
                <a:lnTo>
                  <a:pt x="1637817" y="3995997"/>
                </a:lnTo>
                <a:lnTo>
                  <a:pt x="0" y="3995997"/>
                </a:lnTo>
                <a:close/>
              </a:path>
            </a:pathLst>
          </a:custGeom>
          <a:solidFill>
            <a:srgbClr val="0070C0">
              <a:alpha val="2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3" rIns="85344" bIns="494799" numCol="1" spcCol="1270" anchor="ctr" anchorCtr="0">
            <a:noAutofit/>
          </a:bodyPr>
          <a:lstStyle/>
          <a:p>
            <a:pPr lvl="0" algn="just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 dirty="0">
                <a:solidFill>
                  <a:schemeClr val="tx1"/>
                </a:solidFill>
              </a:rPr>
              <a:t>- Baja divulgación de los resultados de la gestión  de rendición de cuentas de RTVC, a través de me</a:t>
            </a:r>
            <a:r>
              <a:rPr lang="es-CO" sz="1100" kern="1200" dirty="0">
                <a:solidFill>
                  <a:schemeClr val="tx1"/>
                </a:solidFill>
              </a:rPr>
              <a:t>dio</a:t>
            </a:r>
            <a:r>
              <a:rPr lang="es-CO" sz="1200" kern="1200" dirty="0">
                <a:solidFill>
                  <a:schemeClr val="tx1"/>
                </a:solidFill>
              </a:rPr>
              <a:t>s nacionales, regionales y locales.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 dirty="0">
                <a:solidFill>
                  <a:schemeClr val="tx1"/>
                </a:solidFill>
              </a:rPr>
              <a:t>- Baja participación de los ciudadanos en la audiencia pública de rendición cuentas del año anterior.</a:t>
            </a:r>
            <a:endParaRPr lang="es-ES" sz="1200" kern="1200" dirty="0">
              <a:solidFill>
                <a:schemeClr val="tx1"/>
              </a:solidFill>
            </a:endParaRPr>
          </a:p>
        </p:txBody>
      </p:sp>
      <p:sp>
        <p:nvSpPr>
          <p:cNvPr id="16" name="Forma libre 15"/>
          <p:cNvSpPr/>
          <p:nvPr/>
        </p:nvSpPr>
        <p:spPr>
          <a:xfrm>
            <a:off x="4572000" y="883229"/>
            <a:ext cx="3994962" cy="1648708"/>
          </a:xfrm>
          <a:custGeom>
            <a:avLst/>
            <a:gdLst>
              <a:gd name="connsiteX0" fmla="*/ 0 w 3995998"/>
              <a:gd name="connsiteY0" fmla="*/ 0 h 1637817"/>
              <a:gd name="connsiteX1" fmla="*/ 3723023 w 3995998"/>
              <a:gd name="connsiteY1" fmla="*/ 0 h 1637817"/>
              <a:gd name="connsiteX2" fmla="*/ 3995998 w 3995998"/>
              <a:gd name="connsiteY2" fmla="*/ 272975 h 1637817"/>
              <a:gd name="connsiteX3" fmla="*/ 3995998 w 3995998"/>
              <a:gd name="connsiteY3" fmla="*/ 1637817 h 1637817"/>
              <a:gd name="connsiteX4" fmla="*/ 0 w 3995998"/>
              <a:gd name="connsiteY4" fmla="*/ 1637817 h 1637817"/>
              <a:gd name="connsiteX5" fmla="*/ 0 w 3995998"/>
              <a:gd name="connsiteY5" fmla="*/ 0 h 163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95998" h="1637817">
                <a:moveTo>
                  <a:pt x="0" y="0"/>
                </a:moveTo>
                <a:lnTo>
                  <a:pt x="3723023" y="0"/>
                </a:lnTo>
                <a:cubicBezTo>
                  <a:pt x="3873783" y="0"/>
                  <a:pt x="3995998" y="122215"/>
                  <a:pt x="3995998" y="272975"/>
                </a:cubicBezTo>
                <a:lnTo>
                  <a:pt x="3995998" y="1637817"/>
                </a:lnTo>
                <a:lnTo>
                  <a:pt x="0" y="1637817"/>
                </a:lnTo>
                <a:lnTo>
                  <a:pt x="0" y="0"/>
                </a:lnTo>
                <a:close/>
              </a:path>
            </a:pathLst>
          </a:custGeom>
          <a:solidFill>
            <a:srgbClr val="29F733">
              <a:alpha val="2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4" tIns="85344" rIns="85344" bIns="494798" numCol="1" spcCol="1270" anchor="ctr" anchorCtr="0">
            <a:no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endParaRPr lang="es-CO" sz="1200" kern="1200">
              <a:solidFill>
                <a:schemeClr val="tx1"/>
              </a:solidFill>
            </a:endParaRPr>
          </a:p>
        </p:txBody>
      </p:sp>
      <p:sp>
        <p:nvSpPr>
          <p:cNvPr id="17" name="Forma libre 16"/>
          <p:cNvSpPr/>
          <p:nvPr/>
        </p:nvSpPr>
        <p:spPr>
          <a:xfrm>
            <a:off x="576002" y="2521045"/>
            <a:ext cx="3995999" cy="1637818"/>
          </a:xfrm>
          <a:custGeom>
            <a:avLst/>
            <a:gdLst>
              <a:gd name="connsiteX0" fmla="*/ 0 w 3995998"/>
              <a:gd name="connsiteY0" fmla="*/ 0 h 1637817"/>
              <a:gd name="connsiteX1" fmla="*/ 3723023 w 3995998"/>
              <a:gd name="connsiteY1" fmla="*/ 0 h 1637817"/>
              <a:gd name="connsiteX2" fmla="*/ 3995998 w 3995998"/>
              <a:gd name="connsiteY2" fmla="*/ 272975 h 1637817"/>
              <a:gd name="connsiteX3" fmla="*/ 3995998 w 3995998"/>
              <a:gd name="connsiteY3" fmla="*/ 1637817 h 1637817"/>
              <a:gd name="connsiteX4" fmla="*/ 0 w 3995998"/>
              <a:gd name="connsiteY4" fmla="*/ 1637817 h 1637817"/>
              <a:gd name="connsiteX5" fmla="*/ 0 w 3995998"/>
              <a:gd name="connsiteY5" fmla="*/ 0 h 16378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95998" h="1637817">
                <a:moveTo>
                  <a:pt x="3995998" y="1637816"/>
                </a:moveTo>
                <a:lnTo>
                  <a:pt x="272975" y="1637816"/>
                </a:lnTo>
                <a:cubicBezTo>
                  <a:pt x="122215" y="1637816"/>
                  <a:pt x="0" y="1515601"/>
                  <a:pt x="0" y="1364841"/>
                </a:cubicBezTo>
                <a:lnTo>
                  <a:pt x="0" y="1"/>
                </a:lnTo>
                <a:lnTo>
                  <a:pt x="3995998" y="1"/>
                </a:lnTo>
                <a:lnTo>
                  <a:pt x="3995998" y="1637816"/>
                </a:lnTo>
                <a:close/>
              </a:path>
            </a:pathLst>
          </a:custGeom>
          <a:solidFill>
            <a:srgbClr val="0070C0">
              <a:alpha val="2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3" tIns="494799" rIns="85345" bIns="8534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kern="1200" dirty="0">
              <a:solidFill>
                <a:schemeClr val="tx1"/>
              </a:solidFill>
            </a:endParaRPr>
          </a:p>
        </p:txBody>
      </p:sp>
      <p:sp>
        <p:nvSpPr>
          <p:cNvPr id="18" name="Forma libre 17"/>
          <p:cNvSpPr/>
          <p:nvPr/>
        </p:nvSpPr>
        <p:spPr>
          <a:xfrm>
            <a:off x="4591070" y="2521045"/>
            <a:ext cx="3995999" cy="1637818"/>
          </a:xfrm>
          <a:custGeom>
            <a:avLst/>
            <a:gdLst>
              <a:gd name="connsiteX0" fmla="*/ 0 w 1637817"/>
              <a:gd name="connsiteY0" fmla="*/ 0 h 3995998"/>
              <a:gd name="connsiteX1" fmla="*/ 1364842 w 1637817"/>
              <a:gd name="connsiteY1" fmla="*/ 0 h 3995998"/>
              <a:gd name="connsiteX2" fmla="*/ 1637817 w 1637817"/>
              <a:gd name="connsiteY2" fmla="*/ 272975 h 3995998"/>
              <a:gd name="connsiteX3" fmla="*/ 1637817 w 1637817"/>
              <a:gd name="connsiteY3" fmla="*/ 3995998 h 3995998"/>
              <a:gd name="connsiteX4" fmla="*/ 0 w 1637817"/>
              <a:gd name="connsiteY4" fmla="*/ 3995998 h 3995998"/>
              <a:gd name="connsiteX5" fmla="*/ 0 w 1637817"/>
              <a:gd name="connsiteY5" fmla="*/ 0 h 3995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37817" h="3995998">
                <a:moveTo>
                  <a:pt x="1637817" y="1"/>
                </a:moveTo>
                <a:lnTo>
                  <a:pt x="1637817" y="3329984"/>
                </a:lnTo>
                <a:cubicBezTo>
                  <a:pt x="1637817" y="3697813"/>
                  <a:pt x="1587725" y="3995997"/>
                  <a:pt x="1525934" y="3995997"/>
                </a:cubicBezTo>
                <a:lnTo>
                  <a:pt x="0" y="3995997"/>
                </a:lnTo>
                <a:lnTo>
                  <a:pt x="0" y="1"/>
                </a:lnTo>
                <a:lnTo>
                  <a:pt x="1637817" y="1"/>
                </a:lnTo>
                <a:close/>
              </a:path>
            </a:pathLst>
          </a:custGeom>
          <a:solidFill>
            <a:srgbClr val="29F733">
              <a:alpha val="20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85346" tIns="494799" rIns="85343" bIns="85344" numCol="1" spcCol="1270" anchor="ctr" anchorCtr="0">
            <a:noAutofit/>
          </a:bodyPr>
          <a:lstStyle/>
          <a:p>
            <a:pPr lvl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ES" sz="1200" kern="1200" dirty="0">
              <a:solidFill>
                <a:schemeClr val="tx1"/>
              </a:solidFill>
            </a:endParaRPr>
          </a:p>
        </p:txBody>
      </p:sp>
      <p:sp>
        <p:nvSpPr>
          <p:cNvPr id="20" name="Forma libre 19"/>
          <p:cNvSpPr/>
          <p:nvPr/>
        </p:nvSpPr>
        <p:spPr>
          <a:xfrm>
            <a:off x="1809922" y="2278262"/>
            <a:ext cx="1860009" cy="545884"/>
          </a:xfrm>
          <a:custGeom>
            <a:avLst/>
            <a:gdLst>
              <a:gd name="connsiteX0" fmla="*/ 0 w 1860009"/>
              <a:gd name="connsiteY0" fmla="*/ 90982 h 545884"/>
              <a:gd name="connsiteX1" fmla="*/ 90982 w 1860009"/>
              <a:gd name="connsiteY1" fmla="*/ 0 h 545884"/>
              <a:gd name="connsiteX2" fmla="*/ 1769027 w 1860009"/>
              <a:gd name="connsiteY2" fmla="*/ 0 h 545884"/>
              <a:gd name="connsiteX3" fmla="*/ 1860009 w 1860009"/>
              <a:gd name="connsiteY3" fmla="*/ 90982 h 545884"/>
              <a:gd name="connsiteX4" fmla="*/ 1860009 w 1860009"/>
              <a:gd name="connsiteY4" fmla="*/ 454902 h 545884"/>
              <a:gd name="connsiteX5" fmla="*/ 1769027 w 1860009"/>
              <a:gd name="connsiteY5" fmla="*/ 545884 h 545884"/>
              <a:gd name="connsiteX6" fmla="*/ 90982 w 1860009"/>
              <a:gd name="connsiteY6" fmla="*/ 545884 h 545884"/>
              <a:gd name="connsiteX7" fmla="*/ 0 w 1860009"/>
              <a:gd name="connsiteY7" fmla="*/ 454902 h 545884"/>
              <a:gd name="connsiteX8" fmla="*/ 0 w 1860009"/>
              <a:gd name="connsiteY8" fmla="*/ 90982 h 545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60009" h="545884">
                <a:moveTo>
                  <a:pt x="0" y="90982"/>
                </a:moveTo>
                <a:cubicBezTo>
                  <a:pt x="0" y="40734"/>
                  <a:pt x="40734" y="0"/>
                  <a:pt x="90982" y="0"/>
                </a:cubicBezTo>
                <a:lnTo>
                  <a:pt x="1769027" y="0"/>
                </a:lnTo>
                <a:cubicBezTo>
                  <a:pt x="1819275" y="0"/>
                  <a:pt x="1860009" y="40734"/>
                  <a:pt x="1860009" y="90982"/>
                </a:cubicBezTo>
                <a:lnTo>
                  <a:pt x="1860009" y="454902"/>
                </a:lnTo>
                <a:cubicBezTo>
                  <a:pt x="1860009" y="505150"/>
                  <a:pt x="1819275" y="545884"/>
                  <a:pt x="1769027" y="545884"/>
                </a:cubicBezTo>
                <a:lnTo>
                  <a:pt x="90982" y="545884"/>
                </a:lnTo>
                <a:cubicBezTo>
                  <a:pt x="40734" y="545884"/>
                  <a:pt x="0" y="505150"/>
                  <a:pt x="0" y="454902"/>
                </a:cubicBezTo>
                <a:lnTo>
                  <a:pt x="0" y="90982"/>
                </a:lnTo>
                <a:close/>
              </a:path>
            </a:pathLst>
          </a:custGeom>
          <a:solidFill>
            <a:srgbClr val="00B050">
              <a:alpha val="93000"/>
            </a:srgb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8088" tIns="118088" rIns="118088" bIns="11808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b="1" kern="1200" dirty="0">
                <a:latin typeface="+mn-lt"/>
                <a:cs typeface="Arial" panose="020B0604020202020204" pitchFamily="34" charset="0"/>
              </a:rPr>
              <a:t>DEBILIDADES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4561090" y="936427"/>
            <a:ext cx="4026655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es-CO" sz="1200" kern="1200" dirty="0">
                <a:solidFill>
                  <a:schemeClr val="tx1"/>
                </a:solidFill>
              </a:rPr>
              <a:t> Excelente calidad de los contenidos presentados durante la audiencia pública de rendición cuentas del año anterior.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es-CO" sz="1200" kern="1200" dirty="0">
                <a:solidFill>
                  <a:schemeClr val="tx1"/>
                </a:solidFill>
              </a:rPr>
              <a:t> Convergencia de los canales de participación habilitados para los ciudadanos.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es-CO" sz="1200" kern="1200" dirty="0">
                <a:solidFill>
                  <a:schemeClr val="tx1"/>
                </a:solidFill>
              </a:rPr>
              <a:t> Aumento del porcentaje  de interacción en página web y redes sociales con respecto al evento del año anterior en un 21%.</a:t>
            </a:r>
          </a:p>
          <a:p>
            <a:endParaRPr lang="es-ES_tradnl" sz="12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628514" y="2794151"/>
            <a:ext cx="406240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 dirty="0">
                <a:solidFill>
                  <a:schemeClr val="tx1"/>
                </a:solidFill>
              </a:rPr>
              <a:t>No se cuenta con infrome por parte de las unidades misionales sobre las acciones de incentivos a sus públicos de interes por participación en diferentes actividades de rendición de cuentas.</a:t>
            </a:r>
          </a:p>
          <a:p>
            <a:pPr lvl="0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200" kern="1200" dirty="0">
                <a:solidFill>
                  <a:schemeClr val="tx1"/>
                </a:solidFill>
              </a:rPr>
              <a:t>No se cuenta con formato de calificación de percepción sobre la realización de eventos de rendición de cuentas por parte de los participantes.</a:t>
            </a:r>
            <a:endParaRPr lang="es-ES" sz="1200" kern="1200" dirty="0">
              <a:solidFill>
                <a:schemeClr val="tx1"/>
              </a:solidFill>
            </a:endParaRPr>
          </a:p>
          <a:p>
            <a:pPr algn="just"/>
            <a:endParaRPr lang="es-ES_tradnl" sz="12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4572000" y="2919508"/>
            <a:ext cx="39850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s-CO" sz="1200" kern="1200" dirty="0">
                <a:solidFill>
                  <a:schemeClr val="tx1"/>
                </a:solidFill>
              </a:rPr>
              <a:t>Mediante encuesta realizada en twitter a los ciudadanos se calificaron como excelentes en un 52% y buenos un 30% los contenidos emitidos por los canales de Radio y Televisión de RTVC.</a:t>
            </a:r>
            <a:endParaRPr lang="es-ES" sz="1200" kern="1200" dirty="0">
              <a:solidFill>
                <a:schemeClr val="tx1"/>
              </a:solidFill>
            </a:endParaRPr>
          </a:p>
          <a:p>
            <a:pPr algn="just"/>
            <a:endParaRPr lang="es-ES_tradnl" sz="1200" dirty="0"/>
          </a:p>
        </p:txBody>
      </p:sp>
      <p:sp>
        <p:nvSpPr>
          <p:cNvPr id="24" name="Forma libre 23"/>
          <p:cNvSpPr/>
          <p:nvPr/>
        </p:nvSpPr>
        <p:spPr>
          <a:xfrm>
            <a:off x="5709536" y="2323068"/>
            <a:ext cx="1860009" cy="545884"/>
          </a:xfrm>
          <a:custGeom>
            <a:avLst/>
            <a:gdLst>
              <a:gd name="connsiteX0" fmla="*/ 0 w 1860009"/>
              <a:gd name="connsiteY0" fmla="*/ 90982 h 545884"/>
              <a:gd name="connsiteX1" fmla="*/ 90982 w 1860009"/>
              <a:gd name="connsiteY1" fmla="*/ 0 h 545884"/>
              <a:gd name="connsiteX2" fmla="*/ 1769027 w 1860009"/>
              <a:gd name="connsiteY2" fmla="*/ 0 h 545884"/>
              <a:gd name="connsiteX3" fmla="*/ 1860009 w 1860009"/>
              <a:gd name="connsiteY3" fmla="*/ 90982 h 545884"/>
              <a:gd name="connsiteX4" fmla="*/ 1860009 w 1860009"/>
              <a:gd name="connsiteY4" fmla="*/ 454902 h 545884"/>
              <a:gd name="connsiteX5" fmla="*/ 1769027 w 1860009"/>
              <a:gd name="connsiteY5" fmla="*/ 545884 h 545884"/>
              <a:gd name="connsiteX6" fmla="*/ 90982 w 1860009"/>
              <a:gd name="connsiteY6" fmla="*/ 545884 h 545884"/>
              <a:gd name="connsiteX7" fmla="*/ 0 w 1860009"/>
              <a:gd name="connsiteY7" fmla="*/ 454902 h 545884"/>
              <a:gd name="connsiteX8" fmla="*/ 0 w 1860009"/>
              <a:gd name="connsiteY8" fmla="*/ 90982 h 5458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60009" h="545884">
                <a:moveTo>
                  <a:pt x="0" y="90982"/>
                </a:moveTo>
                <a:cubicBezTo>
                  <a:pt x="0" y="40734"/>
                  <a:pt x="40734" y="0"/>
                  <a:pt x="90982" y="0"/>
                </a:cubicBezTo>
                <a:lnTo>
                  <a:pt x="1769027" y="0"/>
                </a:lnTo>
                <a:cubicBezTo>
                  <a:pt x="1819275" y="0"/>
                  <a:pt x="1860009" y="40734"/>
                  <a:pt x="1860009" y="90982"/>
                </a:cubicBezTo>
                <a:lnTo>
                  <a:pt x="1860009" y="454902"/>
                </a:lnTo>
                <a:cubicBezTo>
                  <a:pt x="1860009" y="505150"/>
                  <a:pt x="1819275" y="545884"/>
                  <a:pt x="1769027" y="545884"/>
                </a:cubicBezTo>
                <a:lnTo>
                  <a:pt x="90982" y="545884"/>
                </a:lnTo>
                <a:cubicBezTo>
                  <a:pt x="40734" y="545884"/>
                  <a:pt x="0" y="505150"/>
                  <a:pt x="0" y="454902"/>
                </a:cubicBezTo>
                <a:lnTo>
                  <a:pt x="0" y="90982"/>
                </a:lnTo>
                <a:close/>
              </a:path>
            </a:pathLst>
          </a:custGeom>
          <a:solidFill>
            <a:schemeClr val="accent1">
              <a:tint val="60000"/>
              <a:hueOff val="0"/>
              <a:satOff val="0"/>
              <a:lumOff val="0"/>
              <a:alpha val="93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18088" tIns="118088" rIns="118088" bIns="11808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ES" sz="1800" b="1" kern="1200" dirty="0">
                <a:latin typeface="+mn-lt"/>
                <a:cs typeface="Arial" panose="020B0604020202020204" pitchFamily="34" charset="0"/>
              </a:rPr>
              <a:t>FORTALEZAS</a:t>
            </a:r>
          </a:p>
        </p:txBody>
      </p:sp>
      <p:sp>
        <p:nvSpPr>
          <p:cNvPr id="25" name="Google Shape;139;p28"/>
          <p:cNvSpPr/>
          <p:nvPr/>
        </p:nvSpPr>
        <p:spPr>
          <a:xfrm>
            <a:off x="4569263" y="605425"/>
            <a:ext cx="458461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26" name="Título 1"/>
          <p:cNvSpPr>
            <a:spLocks noGrp="1"/>
          </p:cNvSpPr>
          <p:nvPr>
            <p:ph type="title"/>
          </p:nvPr>
        </p:nvSpPr>
        <p:spPr>
          <a:xfrm>
            <a:off x="4513674" y="0"/>
            <a:ext cx="4523977" cy="809033"/>
          </a:xfrm>
        </p:spPr>
        <p:txBody>
          <a:bodyPr/>
          <a:lstStyle/>
          <a:p>
            <a:pPr lvl="0" algn="r"/>
            <a:r>
              <a:rPr lang="es-E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sym typeface="Helvetica Light"/>
              </a:rPr>
              <a:t>DOFA</a:t>
            </a:r>
            <a:endParaRPr lang="es-ES" sz="2800" b="1" i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339936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89636" y="-12976"/>
            <a:ext cx="7391551" cy="809033"/>
          </a:xfrm>
        </p:spPr>
        <p:txBody>
          <a:bodyPr/>
          <a:lstStyle/>
          <a:p>
            <a:pPr algn="r"/>
            <a:r>
              <a:rPr lang="es-ES" sz="2000" b="1" i="1" dirty="0">
                <a:latin typeface="+mj-lt"/>
              </a:rPr>
              <a:t> Plan Anticorrupción y de Atención al Ciudadano RTVC 2019</a:t>
            </a:r>
          </a:p>
        </p:txBody>
      </p:sp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3897743" y="605425"/>
            <a:ext cx="525613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E634A931-CBF9-42E0-8A37-D05FC801BF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958762"/>
              </p:ext>
            </p:extLst>
          </p:nvPr>
        </p:nvGraphicFramePr>
        <p:xfrm>
          <a:off x="232100" y="622718"/>
          <a:ext cx="8370725" cy="43028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438">
                  <a:extLst>
                    <a:ext uri="{9D8B030D-6E8A-4147-A177-3AD203B41FA5}">
                      <a16:colId xmlns:a16="http://schemas.microsoft.com/office/drawing/2014/main" val="3543883146"/>
                    </a:ext>
                  </a:extLst>
                </a:gridCol>
                <a:gridCol w="356713">
                  <a:extLst>
                    <a:ext uri="{9D8B030D-6E8A-4147-A177-3AD203B41FA5}">
                      <a16:colId xmlns:a16="http://schemas.microsoft.com/office/drawing/2014/main" val="2475876310"/>
                    </a:ext>
                  </a:extLst>
                </a:gridCol>
                <a:gridCol w="3230404">
                  <a:extLst>
                    <a:ext uri="{9D8B030D-6E8A-4147-A177-3AD203B41FA5}">
                      <a16:colId xmlns:a16="http://schemas.microsoft.com/office/drawing/2014/main" val="1571537795"/>
                    </a:ext>
                  </a:extLst>
                </a:gridCol>
                <a:gridCol w="2643058">
                  <a:extLst>
                    <a:ext uri="{9D8B030D-6E8A-4147-A177-3AD203B41FA5}">
                      <a16:colId xmlns:a16="http://schemas.microsoft.com/office/drawing/2014/main" val="1481867967"/>
                    </a:ext>
                  </a:extLst>
                </a:gridCol>
                <a:gridCol w="1132351">
                  <a:extLst>
                    <a:ext uri="{9D8B030D-6E8A-4147-A177-3AD203B41FA5}">
                      <a16:colId xmlns:a16="http://schemas.microsoft.com/office/drawing/2014/main" val="1090151771"/>
                    </a:ext>
                  </a:extLst>
                </a:gridCol>
                <a:gridCol w="936761">
                  <a:extLst>
                    <a:ext uri="{9D8B030D-6E8A-4147-A177-3AD203B41FA5}">
                      <a16:colId xmlns:a16="http://schemas.microsoft.com/office/drawing/2014/main" val="1300108154"/>
                    </a:ext>
                  </a:extLst>
                </a:gridCol>
              </a:tblGrid>
              <a:tr h="572179">
                <a:tc grid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000" dirty="0">
                          <a:effectLst/>
                          <a:latin typeface="+mn-lt"/>
                        </a:rPr>
                        <a:t>Dimensión:  gestión con valores para resultados </a:t>
                      </a:r>
                      <a:br>
                        <a:rPr lang="es-CO" sz="1000" dirty="0">
                          <a:effectLst/>
                          <a:latin typeface="+mn-lt"/>
                        </a:rPr>
                      </a:br>
                      <a:r>
                        <a:rPr lang="es-CO" sz="1000" dirty="0">
                          <a:effectLst/>
                          <a:latin typeface="+mn-lt"/>
                        </a:rPr>
                        <a:t>componente: rendición de cuentas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000" dirty="0">
                          <a:effectLst/>
                          <a:latin typeface="+mn-lt"/>
                        </a:rPr>
                        <a:t>Subcomponente 1</a:t>
                      </a:r>
                      <a:br>
                        <a:rPr lang="es-CO" sz="1000" dirty="0">
                          <a:effectLst/>
                          <a:latin typeface="+mn-lt"/>
                        </a:rPr>
                      </a:br>
                      <a:r>
                        <a:rPr lang="es-CO" sz="1000" dirty="0">
                          <a:effectLst/>
                          <a:latin typeface="+mn-lt"/>
                        </a:rPr>
                        <a:t> información de calidad y en lenguaje comprensible</a:t>
                      </a:r>
                      <a:endParaRPr lang="es-CO" sz="10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439580"/>
                  </a:ext>
                </a:extLst>
              </a:tr>
              <a:tr h="2634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7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b="1" dirty="0">
                          <a:effectLst/>
                          <a:latin typeface="+mn-lt"/>
                        </a:rPr>
                        <a:t>ACTIVIDADES</a:t>
                      </a:r>
                      <a:endParaRPr lang="es-CO" sz="900" b="1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b="1" dirty="0">
                          <a:effectLst/>
                          <a:latin typeface="+mn-lt"/>
                        </a:rPr>
                        <a:t>META O PRODUCTO</a:t>
                      </a:r>
                      <a:endParaRPr lang="es-CO" sz="900" b="1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b="1" dirty="0">
                          <a:effectLst/>
                          <a:latin typeface="+mn-lt"/>
                        </a:rPr>
                        <a:t>RESPONSABLE</a:t>
                      </a:r>
                      <a:endParaRPr lang="es-CO" sz="900" b="1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b="1" dirty="0">
                          <a:effectLst/>
                          <a:latin typeface="+mn-lt"/>
                        </a:rPr>
                        <a:t>FECHA PROGRAMADA</a:t>
                      </a:r>
                      <a:endParaRPr lang="es-CO" sz="900" b="1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0220810"/>
                  </a:ext>
                </a:extLst>
              </a:tr>
              <a:tr h="658613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7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vert="vert27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+mn-lt"/>
                        </a:rPr>
                        <a:t>1.1 </a:t>
                      </a:r>
                      <a:endParaRPr lang="es-CO" sz="9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Publicación y actualización de la información, sobre las actividades realizadas por la entidad, en la sección de noticias y destacados en la página web de RTVC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Reporte trimestral sobre las publicaciones de las actividades realizadas por la entidad, en la sección de noticias y destacados en la página web de RTVC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Comunicaciones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30/3/2019  -30/06/2019- 30/09/2019- 30/12/2019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1083366"/>
                  </a:ext>
                </a:extLst>
              </a:tr>
              <a:tr h="52689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+mn-lt"/>
                        </a:rPr>
                        <a:t>1.2</a:t>
                      </a:r>
                      <a:endParaRPr lang="es-CO" sz="9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Publicación en redes sociales registro de las principales actividades adelantadas en la entidad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Reporte trimestral de publicaciones en redes sociales - face book, twiter, etc…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Comunicaciones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30/3/2019  -30/06/2019- 30/09/2019- 30/12/2019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8681624"/>
                  </a:ext>
                </a:extLst>
              </a:tr>
              <a:tr h="3951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+mn-lt"/>
                        </a:rPr>
                        <a:t>1.3</a:t>
                      </a:r>
                      <a:endParaRPr lang="es-CO" sz="9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Publicación del informe de gestión de RTVC, vigencia 2018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Informe de gestión publicado en la web de RTVC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Planeación / comunicaciones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31/01/2019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3867285"/>
                  </a:ext>
                </a:extLst>
              </a:tr>
              <a:tr h="395168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+mn-lt"/>
                        </a:rPr>
                        <a:t>1.4</a:t>
                      </a:r>
                      <a:endParaRPr lang="es-CO" sz="9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Relación directa con medios de comunicación para difundir contenidos de interés público y proyectos especiales de la entidad.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Realizar dos escenarios de socialización con medios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Comunicaciones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01/06/2019 - 30/12/2019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410380"/>
                  </a:ext>
                </a:extLst>
              </a:tr>
              <a:tr h="28399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+mn-lt"/>
                        </a:rPr>
                        <a:t>1.5</a:t>
                      </a:r>
                      <a:endParaRPr lang="es-CO" sz="9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Apertura mercado de coproducción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 Divulgación, del mercado de coproducción en la WEB de RTVC 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Señal colombia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 30/03/2019</a:t>
                      </a:r>
                      <a:endParaRPr lang="es-CO" sz="11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8021858"/>
                  </a:ext>
                </a:extLst>
              </a:tr>
              <a:tr h="526890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900" dirty="0">
                          <a:effectLst/>
                          <a:latin typeface="+mn-lt"/>
                        </a:rPr>
                        <a:t>1.7</a:t>
                      </a:r>
                      <a:endParaRPr lang="es-CO" sz="9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Divulgar internamente en monitores- intranet, la información sobre las actividades realizadas por la entidad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Dos reportes de la divulgación interna en monitores- intranet, de la información sobre las actividades realizadas por la entidad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Comunicaciones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30/06/2019 - 30/12/2019</a:t>
                      </a:r>
                      <a:endParaRPr lang="es-CO" sz="11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11467" marR="1146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0337988"/>
                  </a:ext>
                </a:extLst>
              </a:tr>
            </a:tbl>
          </a:graphicData>
        </a:graphic>
      </p:graphicFrame>
      <p:sp>
        <p:nvSpPr>
          <p:cNvPr id="15" name="Google Shape;139;p28"/>
          <p:cNvSpPr/>
          <p:nvPr/>
        </p:nvSpPr>
        <p:spPr>
          <a:xfrm>
            <a:off x="4569263" y="605425"/>
            <a:ext cx="458461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936283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3897743" y="605425"/>
            <a:ext cx="525613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graphicFrame>
        <p:nvGraphicFramePr>
          <p:cNvPr id="15" name="Tabla 14">
            <a:extLst>
              <a:ext uri="{FF2B5EF4-FFF2-40B4-BE49-F238E27FC236}">
                <a16:creationId xmlns:a16="http://schemas.microsoft.com/office/drawing/2014/main" id="{2F714962-37E1-45A4-B797-DEBB5C603E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533290"/>
              </p:ext>
            </p:extLst>
          </p:nvPr>
        </p:nvGraphicFramePr>
        <p:xfrm>
          <a:off x="227649" y="733353"/>
          <a:ext cx="8627099" cy="3723648"/>
        </p:xfrm>
        <a:graphic>
          <a:graphicData uri="http://schemas.openxmlformats.org/drawingml/2006/table">
            <a:tbl>
              <a:tblPr firstRow="1" firstCol="1" bandRow="1"/>
              <a:tblGrid>
                <a:gridCol w="740524">
                  <a:extLst>
                    <a:ext uri="{9D8B030D-6E8A-4147-A177-3AD203B41FA5}">
                      <a16:colId xmlns:a16="http://schemas.microsoft.com/office/drawing/2014/main" val="3563260618"/>
                    </a:ext>
                  </a:extLst>
                </a:gridCol>
                <a:gridCol w="299927">
                  <a:extLst>
                    <a:ext uri="{9D8B030D-6E8A-4147-A177-3AD203B41FA5}">
                      <a16:colId xmlns:a16="http://schemas.microsoft.com/office/drawing/2014/main" val="2459819007"/>
                    </a:ext>
                  </a:extLst>
                </a:gridCol>
                <a:gridCol w="3390346">
                  <a:extLst>
                    <a:ext uri="{9D8B030D-6E8A-4147-A177-3AD203B41FA5}">
                      <a16:colId xmlns:a16="http://schemas.microsoft.com/office/drawing/2014/main" val="311345747"/>
                    </a:ext>
                  </a:extLst>
                </a:gridCol>
                <a:gridCol w="2024952">
                  <a:extLst>
                    <a:ext uri="{9D8B030D-6E8A-4147-A177-3AD203B41FA5}">
                      <a16:colId xmlns:a16="http://schemas.microsoft.com/office/drawing/2014/main" val="370760800"/>
                    </a:ext>
                  </a:extLst>
                </a:gridCol>
                <a:gridCol w="1215544">
                  <a:extLst>
                    <a:ext uri="{9D8B030D-6E8A-4147-A177-3AD203B41FA5}">
                      <a16:colId xmlns:a16="http://schemas.microsoft.com/office/drawing/2014/main" val="1429732622"/>
                    </a:ext>
                  </a:extLst>
                </a:gridCol>
                <a:gridCol w="955806">
                  <a:extLst>
                    <a:ext uri="{9D8B030D-6E8A-4147-A177-3AD203B41FA5}">
                      <a16:colId xmlns:a16="http://schemas.microsoft.com/office/drawing/2014/main" val="1032990366"/>
                    </a:ext>
                  </a:extLst>
                </a:gridCol>
              </a:tblGrid>
              <a:tr h="371729">
                <a:tc rowSpan="6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Subcomponente 2  </a:t>
                      </a:r>
                      <a:r>
                        <a:rPr lang="es-CO" sz="1200" b="1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s-CO" sz="1200" b="1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</a:br>
                      <a:r>
                        <a:rPr lang="es-CO" sz="12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diálogo de doble vía con la ciudadanía y sus organizaciones</a:t>
                      </a:r>
                      <a:endParaRPr lang="es-CO" sz="12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2.1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Actividades de diálogo en la participación en eventos externos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Participación en eventos externos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Áreas misionales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30/12/2019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376072"/>
                  </a:ext>
                </a:extLst>
              </a:tr>
              <a:tr h="557594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2.2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Audiencia pública rendición cuentas 2018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Un evento de audiencia pública de rendición de cuentas 2018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Comunicaciones/ planeación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30/06/2019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6097805"/>
                  </a:ext>
                </a:extLst>
              </a:tr>
              <a:tr h="79872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Divulgación y aplicación de encuesta requerimientos de información a la ciudadanía por medios electrónicos y publicación de respuestas a los ciudadanos en la WEB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Informe de encuesta de requerimientos de información - publicación de respuestas a los ciudadanos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Planeación/comunicaciones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30/06/2019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2692604"/>
                  </a:ext>
                </a:extLst>
              </a:tr>
              <a:tr h="1118217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2.4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Visitas guiadas a RTVC, con el fin de dar a conocer, procesos operativos de la radio y la televisión pública, a docentes y estudiantes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Informe trimestral de número de visitas guiadas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Comunicaciones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30/3/2019  -30/06/2019- 30/09/2019- 30/12/2019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884517"/>
                  </a:ext>
                </a:extLst>
              </a:tr>
              <a:tr h="371729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2.5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Reporte de avances de implementación de compromisos de acuerdo de paz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informe anual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Planeación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30/12/2019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166962"/>
                  </a:ext>
                </a:extLst>
              </a:tr>
              <a:tr h="47923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2.6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Cronograma de actividades y responsables de la audiencia pública de rendición de cuentas</a:t>
                      </a:r>
                      <a:endParaRPr lang="es-CO" sz="120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Cronograma publicado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Planeación - comunicaciones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solidFill>
                            <a:srgbClr val="231F2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30/06/2019</a:t>
                      </a:r>
                      <a:endParaRPr lang="es-CO" sz="1200" dirty="0">
                        <a:effectLst/>
                        <a:latin typeface="+mn-lt"/>
                        <a:ea typeface="Noto Sans CJK SC Regular"/>
                        <a:cs typeface="Lohit Devanagari"/>
                      </a:endParaRPr>
                    </a:p>
                  </a:txBody>
                  <a:tcPr marL="36134" marR="3613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3070046"/>
                  </a:ext>
                </a:extLst>
              </a:tr>
            </a:tbl>
          </a:graphicData>
        </a:graphic>
      </p:graphicFrame>
      <p:sp>
        <p:nvSpPr>
          <p:cNvPr id="16" name="Título 1"/>
          <p:cNvSpPr txBox="1">
            <a:spLocks/>
          </p:cNvSpPr>
          <p:nvPr/>
        </p:nvSpPr>
        <p:spPr>
          <a:xfrm>
            <a:off x="1684234" y="0"/>
            <a:ext cx="7391551" cy="809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4200" b="0" i="0" u="none" strike="noStrike" cap="none">
                <a:solidFill>
                  <a:srgbClr val="000000"/>
                </a:solidFill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algn="r"/>
            <a:r>
              <a:rPr lang="es-ES" sz="2000" b="1" i="1" dirty="0">
                <a:latin typeface="+mj-lt"/>
              </a:rPr>
              <a:t> Plan Anticorrupción y de Atención al Ciudadano RTVC 2019</a:t>
            </a:r>
          </a:p>
        </p:txBody>
      </p:sp>
    </p:spTree>
    <p:extLst>
      <p:ext uri="{BB962C8B-B14F-4D97-AF65-F5344CB8AC3E}">
        <p14:creationId xmlns:p14="http://schemas.microsoft.com/office/powerpoint/2010/main" val="6832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23873" y="0"/>
            <a:ext cx="7391551" cy="809033"/>
          </a:xfrm>
        </p:spPr>
        <p:txBody>
          <a:bodyPr/>
          <a:lstStyle/>
          <a:p>
            <a:pPr algn="r"/>
            <a:r>
              <a:rPr lang="es-ES" sz="2000" b="1" i="1" dirty="0">
                <a:latin typeface="+mj-lt"/>
              </a:rPr>
              <a:t> Plan Anticorrupción y de Atención al Ciudadano RTVC 2019</a:t>
            </a:r>
          </a:p>
        </p:txBody>
      </p:sp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3897743" y="605425"/>
            <a:ext cx="525613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1A0F454D-22AC-4B04-A8C9-47A772341D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267434"/>
              </p:ext>
            </p:extLst>
          </p:nvPr>
        </p:nvGraphicFramePr>
        <p:xfrm>
          <a:off x="137061" y="732981"/>
          <a:ext cx="8906924" cy="37409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22177">
                  <a:extLst>
                    <a:ext uri="{9D8B030D-6E8A-4147-A177-3AD203B41FA5}">
                      <a16:colId xmlns:a16="http://schemas.microsoft.com/office/drawing/2014/main" val="102257419"/>
                    </a:ext>
                  </a:extLst>
                </a:gridCol>
                <a:gridCol w="666332">
                  <a:extLst>
                    <a:ext uri="{9D8B030D-6E8A-4147-A177-3AD203B41FA5}">
                      <a16:colId xmlns:a16="http://schemas.microsoft.com/office/drawing/2014/main" val="573638287"/>
                    </a:ext>
                  </a:extLst>
                </a:gridCol>
                <a:gridCol w="3676518">
                  <a:extLst>
                    <a:ext uri="{9D8B030D-6E8A-4147-A177-3AD203B41FA5}">
                      <a16:colId xmlns:a16="http://schemas.microsoft.com/office/drawing/2014/main" val="2643342286"/>
                    </a:ext>
                  </a:extLst>
                </a:gridCol>
                <a:gridCol w="1438025">
                  <a:extLst>
                    <a:ext uri="{9D8B030D-6E8A-4147-A177-3AD203B41FA5}">
                      <a16:colId xmlns:a16="http://schemas.microsoft.com/office/drawing/2014/main" val="2219907453"/>
                    </a:ext>
                  </a:extLst>
                </a:gridCol>
                <a:gridCol w="1317067">
                  <a:extLst>
                    <a:ext uri="{9D8B030D-6E8A-4147-A177-3AD203B41FA5}">
                      <a16:colId xmlns:a16="http://schemas.microsoft.com/office/drawing/2014/main" val="892035812"/>
                    </a:ext>
                  </a:extLst>
                </a:gridCol>
                <a:gridCol w="986805">
                  <a:extLst>
                    <a:ext uri="{9D8B030D-6E8A-4147-A177-3AD203B41FA5}">
                      <a16:colId xmlns:a16="http://schemas.microsoft.com/office/drawing/2014/main" val="1131340908"/>
                    </a:ext>
                  </a:extLst>
                </a:gridCol>
              </a:tblGrid>
              <a:tr h="575306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Subcomponente 3  </a:t>
                      </a:r>
                      <a:br>
                        <a:rPr lang="es-CO" sz="1100" dirty="0">
                          <a:effectLst/>
                        </a:rPr>
                      </a:br>
                      <a:r>
                        <a:rPr lang="es-CO" sz="1100" dirty="0">
                          <a:effectLst/>
                        </a:rPr>
                        <a:t>responsabilidadz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3.1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Plan de sensibilización y divulgación a la ciudadanía sobre el componente rendición de cuentas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 de sensibilización y divulgación 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Planeación / comunicaciones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b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30/03/2019- 31/06/2019</a:t>
                      </a: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531358"/>
                  </a:ext>
                </a:extLst>
              </a:tr>
              <a:tr h="76707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3.2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Sensibilización o capacitación grupo de trabajo de rendición de cuentas sobre el componente rendición de cuentas.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Capacitación 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 Pendiente aprobación plan de capacitación gestión humana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30/06/2019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571022"/>
                  </a:ext>
                </a:extLst>
              </a:tr>
              <a:tr h="76707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3.3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Plan de divulgación de audiencia pública de rendición de cuentas 2018 publicado en la WEB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 Plan de divulgación publicado en la WEB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Comunicaciones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 31/06/2019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535755"/>
                  </a:ext>
                </a:extLst>
              </a:tr>
              <a:tr h="110968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</a:rPr>
                        <a:t>     Subcomponente 4  </a:t>
                      </a:r>
                      <a:br>
                        <a:rPr lang="es-CO" sz="1100" dirty="0">
                          <a:effectLst/>
                        </a:rPr>
                      </a:br>
                      <a:r>
                        <a:rPr lang="es-CO" sz="1100" dirty="0">
                          <a:effectLst/>
                        </a:rPr>
                        <a:t>  evaluación y retroalimentación a la gestión institucional</a:t>
                      </a:r>
                      <a:endParaRPr lang="es-CO" sz="11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alpha val="7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4.1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 Evaluación de las actividades estrategia rendición de cuentas 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Documento evaluación de las actividades estrategia rendición de cuentas 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Planeación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31/12/2019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88851"/>
                  </a:ext>
                </a:extLst>
              </a:tr>
              <a:tr h="509986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>
                          <a:effectLst/>
                        </a:rPr>
                        <a:t>4.2</a:t>
                      </a:r>
                      <a:endParaRPr lang="es-CO" sz="120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 Formulación plan de mejoramiento estrategia rendición de cuentas 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Plan de mejoramiento 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Comunicaciones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200" dirty="0">
                          <a:effectLst/>
                        </a:rPr>
                        <a:t>31/12/2019</a:t>
                      </a:r>
                      <a:endParaRPr lang="es-CO" sz="1200" dirty="0">
                        <a:effectLst/>
                        <a:latin typeface="Calibri" panose="020F0502020204030204" pitchFamily="34" charset="0"/>
                        <a:ea typeface="Noto Sans CJK SC Regular"/>
                        <a:cs typeface="Lohit Devanagari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88635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4066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132;p28"/>
          <p:cNvPicPr preferRelativeResize="0"/>
          <p:nvPr/>
        </p:nvPicPr>
        <p:blipFill rotWithShape="1">
          <a:blip r:embed="rId2">
            <a:alphaModFix amt="70000"/>
          </a:blip>
          <a:srcRect t="12287" r="23792" b="26060"/>
          <a:stretch/>
        </p:blipFill>
        <p:spPr>
          <a:xfrm>
            <a:off x="0" y="0"/>
            <a:ext cx="9144001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124034" y="-11105"/>
            <a:ext cx="5857670" cy="809033"/>
          </a:xfrm>
        </p:spPr>
        <p:txBody>
          <a:bodyPr/>
          <a:lstStyle/>
          <a:p>
            <a:pPr algn="r"/>
            <a:r>
              <a:rPr lang="es-ES" sz="2800" b="1" i="1" dirty="0">
                <a:latin typeface="+mj-lt"/>
              </a:rPr>
              <a:t>CRONOGRAMA</a:t>
            </a:r>
          </a:p>
        </p:txBody>
      </p:sp>
      <p:grpSp>
        <p:nvGrpSpPr>
          <p:cNvPr id="3" name="Google Shape;134;p28"/>
          <p:cNvGrpSpPr/>
          <p:nvPr/>
        </p:nvGrpSpPr>
        <p:grpSpPr>
          <a:xfrm>
            <a:off x="-163884" y="4622265"/>
            <a:ext cx="4466189" cy="510994"/>
            <a:chOff x="2913750" y="4564850"/>
            <a:chExt cx="3231575" cy="320350"/>
          </a:xfrm>
        </p:grpSpPr>
        <p:pic>
          <p:nvPicPr>
            <p:cNvPr id="4" name="Google Shape;135;p28" descr="Shape 124"/>
            <p:cNvPicPr preferRelativeResize="0"/>
            <p:nvPr/>
          </p:nvPicPr>
          <p:blipFill rotWithShape="1">
            <a:blip r:embed="rId3">
              <a:alphaModFix/>
            </a:blip>
            <a:srcRect l="55416"/>
            <a:stretch/>
          </p:blipFill>
          <p:spPr>
            <a:xfrm>
              <a:off x="4627179" y="4564850"/>
              <a:ext cx="1378424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" name="Google Shape;136;p28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5849675" y="4693789"/>
              <a:ext cx="295650" cy="122475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6" name="Google Shape;137;p28" descr="Shape 124"/>
            <p:cNvPicPr preferRelativeResize="0"/>
            <p:nvPr/>
          </p:nvPicPr>
          <p:blipFill rotWithShape="1">
            <a:blip r:embed="rId3">
              <a:alphaModFix/>
            </a:blip>
            <a:srcRect r="60038"/>
            <a:stretch/>
          </p:blipFill>
          <p:spPr>
            <a:xfrm>
              <a:off x="2913750" y="4564850"/>
              <a:ext cx="1235550" cy="3038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" name="Google Shape;138;p28"/>
            <p:cNvPicPr preferRelativeResize="0"/>
            <p:nvPr/>
          </p:nvPicPr>
          <p:blipFill rotWithShape="1">
            <a:blip r:embed="rId5">
              <a:alphaModFix/>
            </a:blip>
            <a:srcRect r="25093"/>
            <a:stretch/>
          </p:blipFill>
          <p:spPr>
            <a:xfrm>
              <a:off x="4202500" y="4624850"/>
              <a:ext cx="447300" cy="26035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8" name="Google Shape;139;p28"/>
          <p:cNvSpPr/>
          <p:nvPr/>
        </p:nvSpPr>
        <p:spPr>
          <a:xfrm>
            <a:off x="0" y="4638023"/>
            <a:ext cx="7179999" cy="42075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</a:bodyPr>
          <a:lstStyle/>
          <a:p>
            <a:pPr>
              <a:buSzPts val="1900"/>
            </a:pPr>
            <a:endParaRPr sz="1400"/>
          </a:p>
        </p:txBody>
      </p:sp>
      <p:sp>
        <p:nvSpPr>
          <p:cNvPr id="10" name="Google Shape;139;p28"/>
          <p:cNvSpPr/>
          <p:nvPr/>
        </p:nvSpPr>
        <p:spPr>
          <a:xfrm>
            <a:off x="0" y="4591415"/>
            <a:ext cx="7178564" cy="27000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7569545" y="4764968"/>
            <a:ext cx="1342355" cy="284693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s-ES" sz="1400" dirty="0"/>
              <a:t>Abril 3 de 2019</a:t>
            </a:r>
          </a:p>
        </p:txBody>
      </p:sp>
      <p:sp>
        <p:nvSpPr>
          <p:cNvPr id="19" name="Google Shape;139;p28"/>
          <p:cNvSpPr/>
          <p:nvPr/>
        </p:nvSpPr>
        <p:spPr>
          <a:xfrm>
            <a:off x="3897743" y="605425"/>
            <a:ext cx="5256132" cy="45719"/>
          </a:xfrm>
          <a:prstGeom prst="rect">
            <a:avLst/>
          </a:prstGeom>
          <a:solidFill>
            <a:srgbClr val="05B6BF"/>
          </a:solidFill>
          <a:ln>
            <a:noFill/>
          </a:ln>
        </p:spPr>
        <p:txBody>
          <a:bodyPr spcFirstLastPara="1" wrap="square" lIns="45694" tIns="45694" rIns="45694" bIns="45694" anchor="ctr" anchorCtr="0">
            <a:no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buSzPts val="1900"/>
            </a:pPr>
            <a:endParaRPr sz="1400">
              <a:ln>
                <a:solidFill>
                  <a:srgbClr val="000000"/>
                </a:solidFill>
                <a:prstDash val="lgDashDotDot"/>
              </a:ln>
            </a:endParaRPr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C3CC8CC7-8DD8-4564-BBFD-9B50844D0A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985452"/>
              </p:ext>
            </p:extLst>
          </p:nvPr>
        </p:nvGraphicFramePr>
        <p:xfrm>
          <a:off x="282222" y="809032"/>
          <a:ext cx="8523110" cy="386042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732496">
                  <a:extLst>
                    <a:ext uri="{9D8B030D-6E8A-4147-A177-3AD203B41FA5}">
                      <a16:colId xmlns:a16="http://schemas.microsoft.com/office/drawing/2014/main" val="400941144"/>
                    </a:ext>
                  </a:extLst>
                </a:gridCol>
                <a:gridCol w="4752573">
                  <a:extLst>
                    <a:ext uri="{9D8B030D-6E8A-4147-A177-3AD203B41FA5}">
                      <a16:colId xmlns:a16="http://schemas.microsoft.com/office/drawing/2014/main" val="4045745051"/>
                    </a:ext>
                  </a:extLst>
                </a:gridCol>
                <a:gridCol w="1038041">
                  <a:extLst>
                    <a:ext uri="{9D8B030D-6E8A-4147-A177-3AD203B41FA5}">
                      <a16:colId xmlns:a16="http://schemas.microsoft.com/office/drawing/2014/main" val="438415275"/>
                    </a:ext>
                  </a:extLst>
                </a:gridCol>
              </a:tblGrid>
              <a:tr h="1890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050" b="1" i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ACTIVIDAD</a:t>
                      </a:r>
                      <a:endParaRPr lang="es-CO" sz="1050" b="1" i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050" b="1" i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OBSERVACIONES</a:t>
                      </a:r>
                      <a:endParaRPr lang="es-CO" sz="1050" b="1" i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050" b="1" i="1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FECHA </a:t>
                      </a:r>
                      <a:endParaRPr lang="es-CO" sz="1050" b="1" i="1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4995800"/>
                  </a:ext>
                </a:extLst>
              </a:tr>
              <a:tr h="2988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Estrategia de rendición de cuentas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Revisión y publicación en la WEB del documento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Enero 31 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6525970"/>
                  </a:ext>
                </a:extLst>
              </a:tr>
              <a:tr h="4252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Informe de gestión rendición de cuentas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Consolidación informe de gestión RTVC 2018, incluyendo la información mínima a presentar en la audiencia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Enero 31 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39997"/>
                  </a:ext>
                </a:extLst>
              </a:tr>
              <a:tr h="2054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Reunión  preparatoria 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Revisión lineamientos estrategia rendición de cuentas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3  abril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2579348"/>
                  </a:ext>
                </a:extLst>
              </a:tr>
              <a:tr h="333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Cronograma de actividades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Formulación del cronograma y plan de actividades de la estrategia de rendición de cuentas 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3 abril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6384788"/>
                  </a:ext>
                </a:extLst>
              </a:tr>
              <a:tr h="3330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Estrategia de divulgación 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PPT estrategia de divulgación de los componentes de información- dialogo-incentivos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</a:t>
                      </a:r>
                      <a:r>
                        <a:rPr lang="es-CO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 abril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336319"/>
                  </a:ext>
                </a:extLst>
              </a:tr>
              <a:tr h="570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Presentación de la línea gráfica para la audiencia pública de rendición de cuentas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Propuesta de línea gráfica y propuesta de presentación de audiencia pública  al el equipo de rendición de cuentas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Reunión equipo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de abril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581120"/>
                  </a:ext>
                </a:extLst>
              </a:tr>
              <a:tr h="71578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Presentación a gerencia de las actividades y linea gráfica para la audiencia pública de rendicion de cuentas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Presentación a gerencia del cronograma – estrategia de rendición- estrategia de divulgación propuesta de línea gráfica y propuesta de presentación de audiencia pública 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de mayo</a:t>
                      </a: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887409"/>
                  </a:ext>
                </a:extLst>
              </a:tr>
              <a:tr h="7640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 dirty="0">
                          <a:effectLst/>
                          <a:latin typeface="+mn-lt"/>
                        </a:rPr>
                        <a:t>Aprobación lineamientos</a:t>
                      </a: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CO" sz="1100">
                          <a:effectLst/>
                          <a:latin typeface="+mn-lt"/>
                        </a:rPr>
                        <a:t>Acta de aprobación – LISTA DE ASISITENCIA RECUNIÓN GERENCIA</a:t>
                      </a:r>
                      <a:endParaRPr lang="es-CO" sz="1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s-CO" sz="1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 de mayo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CO" sz="1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3706" marR="3370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371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2504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2101</TotalTime>
  <Words>1445</Words>
  <Application>Microsoft Office PowerPoint</Application>
  <PresentationFormat>Presentación en pantalla (16:9)</PresentationFormat>
  <Paragraphs>192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Light</vt:lpstr>
      <vt:lpstr>Helvetica Neue Light</vt:lpstr>
      <vt:lpstr>Lohit Devanagari</vt:lpstr>
      <vt:lpstr>Noto Sans CJK SC Regular</vt:lpstr>
      <vt:lpstr>Times New Roman</vt:lpstr>
      <vt:lpstr>Tema de Office</vt:lpstr>
      <vt:lpstr>White</vt:lpstr>
      <vt:lpstr>Presentación de PowerPoint</vt:lpstr>
      <vt:lpstr>Presentación de PowerPoint</vt:lpstr>
      <vt:lpstr>¿POR QUÉ SE HACE LA RENDICIÓN DE CUENTAS? </vt:lpstr>
      <vt:lpstr>OBJETIVOS</vt:lpstr>
      <vt:lpstr>DOFA</vt:lpstr>
      <vt:lpstr> Plan Anticorrupción y de Atención al Ciudadano RTVC 2019</vt:lpstr>
      <vt:lpstr>Presentación de PowerPoint</vt:lpstr>
      <vt:lpstr> Plan Anticorrupción y de Atención al Ciudadano RTVC 2019</vt:lpstr>
      <vt:lpstr>CRONOGRAMA</vt:lpstr>
      <vt:lpstr>CRONOGRAMA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Daniel Felipe Escobar Riaño</dc:creator>
  <cp:lastModifiedBy>Diana Sofia Niño Rey</cp:lastModifiedBy>
  <cp:revision>198</cp:revision>
  <cp:lastPrinted>2018-12-24T17:03:16Z</cp:lastPrinted>
  <dcterms:modified xsi:type="dcterms:W3CDTF">2019-04-30T20:53:21Z</dcterms:modified>
</cp:coreProperties>
</file>