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4" r:id="rId6"/>
    <p:sldId id="262" r:id="rId7"/>
    <p:sldId id="265" r:id="rId8"/>
    <p:sldId id="25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55"/>
    <a:srgbClr val="091E61"/>
    <a:srgbClr val="212121"/>
    <a:srgbClr val="B61C54"/>
    <a:srgbClr val="336699"/>
    <a:srgbClr val="EA5A25"/>
    <a:srgbClr val="D72C50"/>
    <a:srgbClr val="010C2E"/>
    <a:srgbClr val="E7C239"/>
    <a:srgbClr val="5A6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DB60C-107C-4BC2-ABEA-008A3AC40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D50CDC-7EE0-404A-B27A-74DC2AA85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4C8E12-9F8E-40C1-8E42-60343DAA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BD6DD-349C-4248-8FA7-AF715010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0A03-61E4-4E5B-85C2-1E3B4E2B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56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B5851-058C-484B-992F-B2CCB0BB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C9729E-6483-4A2B-AA34-C2461F218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3327A8-C694-4A6E-9F97-C299B365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D269C-30A0-435A-AA40-7C9CE7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D61E2-049A-453A-AED5-7BB00449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72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B0D333-FDCB-4A3E-BFEF-96B648A9A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BBD54C-B79A-4CD0-A877-ACDF6FC29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6893B-BABC-400B-AE4E-6EA9F14F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9AE48-0F87-48F4-8B4F-CE1F20C5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A98C10-2CFF-4FFC-9991-806913A1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7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B50E7-6A6B-41EB-826A-BF8FFD45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770C39-DC8F-4129-BE62-CB8BC3BF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1BAA36-6C1D-4858-A474-CDCA38F3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05D5E-7746-4E58-9A54-C7FB6DA9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5ED65-7202-48D3-96DC-9FDDA6B4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1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48324-E15F-486F-9432-B204ACB7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D7F814-63C0-4F01-B0D1-13451278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ADE24-B835-4D6A-9603-0D5E7339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55B28-BEB8-41BC-A511-46B651ED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1D3B2-F390-41CF-A921-3DEA26A7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6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CA94C-C115-4C23-94FE-ED32EFC7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2325C-E68B-4FCB-9849-3E64331D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4CB260-8714-4A7E-96FD-F0E6AB588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61018-86EB-488E-AD97-7A8A2C2D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C8822-9C8F-4A31-B7AA-AEC91917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F0670-340F-4326-BCEE-BC859F89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0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ECEFA-639F-43A7-86DD-F6763146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E0AB8D-588D-4B0F-92A0-B621FBBA3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E8C219-9337-42BA-B869-DCAD5A557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CAF543-3904-4A89-B859-53A7399A9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E4AC21-8BD8-4F70-A646-753A78C20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592B43-45E7-4E90-BB19-471A2992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95147A-F2AE-4F8D-8C65-B6CC64D8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0B767A-1838-499F-8962-6E58780F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86DFE-3CA7-4FF9-8986-25D30DC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5BADAA-03DD-4CE9-821A-7693F21B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BD09BF-4321-479A-B37A-75C98F3F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EAFEF0-1B70-4BA6-BE85-3B5D4ED5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4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DA8FB0-1408-4786-B4F6-A8A9BE54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AE24DC-B755-4F77-9519-9BD4D786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6C683F-6F96-42D0-A74F-8AF4C3C9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85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918E4-1574-40B2-B7EA-37280158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789D9-DA03-4680-B051-6114F438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3C076-EF79-43D6-B2B1-7203BBD75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D4C3D9-803C-4980-A50A-64FF2272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0EA43-9137-44C6-883E-40162BE4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AC5AD6-93B2-4E73-9EC3-E0A93DB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67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1DBD9-27C9-4547-B677-BE7010D5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B26DDF-0FDC-48FB-9B4C-5C733E240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E36D3E-0AF1-4F74-B224-2237D91A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30E818-3624-4C99-A1D8-E8E49610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50FD3-B058-4611-833B-0FA93645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D50E5D-385F-4836-8439-F34AB75C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5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41361F-8808-47F1-B563-8600538B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79EB39-7160-4AB3-A258-3832D233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BEB2E-0A62-4222-9711-9A46E9E85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1E14-2735-436F-9215-A138F6CBA9CF}" type="datetimeFigureOut">
              <a:rPr lang="es-CO" smtClean="0"/>
              <a:t>4/03/2025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991FE-1302-4F4A-A379-A5712EBE4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A755ED-5D21-4159-BCC5-FCC62CF39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9C3B6-47DE-46C6-AB26-D72BF2BF5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6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E63F-8F37-4242-B3CD-19AC9A77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080" y="2103120"/>
            <a:ext cx="7238596" cy="3713480"/>
          </a:xfrm>
          <a:prstGeom prst="snip2DiagRect">
            <a:avLst/>
          </a:prstGeo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 de comunicaciones Rendición de Cuentas - 2024</a:t>
            </a:r>
            <a:endParaRPr lang="es-CO" sz="4400" b="1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8456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E80DF21C-B704-37F8-4262-2CF18AF7722E}"/>
              </a:ext>
            </a:extLst>
          </p:cNvPr>
          <p:cNvSpPr txBox="1"/>
          <p:nvPr/>
        </p:nvSpPr>
        <p:spPr>
          <a:xfrm>
            <a:off x="5306394" y="1418935"/>
            <a:ext cx="6434029" cy="4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2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Expectativa</a:t>
            </a:r>
          </a:p>
          <a:p>
            <a:endParaRPr lang="es-CO" sz="1800" b="0" i="0" u="none" strike="noStrike" baseline="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Comunicado anunciando el evento para publicación en la página web.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Comunicado anunciando el evento para enviar a entidades del sector y medios de comunicación nacionales, regionales, locales,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alternativos y comunitarios.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Refuerzo del comunicado a públicos externos y página web incluyendo logros de la entidad, </a:t>
            </a:r>
            <a:r>
              <a:rPr lang="es-CO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promo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 información de transmisión un (1) día antes del evento.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645AC8D4-9EC0-CFBA-1A07-DBC8BBED90FE}"/>
              </a:ext>
            </a:extLst>
          </p:cNvPr>
          <p:cNvSpPr txBox="1"/>
          <p:nvPr/>
        </p:nvSpPr>
        <p:spPr>
          <a:xfrm>
            <a:off x="451577" y="1183399"/>
            <a:ext cx="347018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4000" b="1" i="0" u="none" strike="noStrike" baseline="0" dirty="0">
                <a:solidFill>
                  <a:srgbClr val="091E61"/>
                </a:solidFill>
                <a:latin typeface="Verdana" panose="020B0604030504040204" pitchFamily="34" charset="0"/>
              </a:rPr>
              <a:t>Acciones externas</a:t>
            </a:r>
            <a:endParaRPr sz="8000" dirty="0">
              <a:solidFill>
                <a:srgbClr val="091E6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5" name="Google Shape;66;p14">
            <a:extLst>
              <a:ext uri="{FF2B5EF4-FFF2-40B4-BE49-F238E27FC236}">
                <a16:creationId xmlns:a16="http://schemas.microsoft.com/office/drawing/2014/main" id="{87D4CFB5-CC49-B7AC-51DF-B5134E09DCC7}"/>
              </a:ext>
            </a:extLst>
          </p:cNvPr>
          <p:cNvCxnSpPr/>
          <p:nvPr/>
        </p:nvCxnSpPr>
        <p:spPr>
          <a:xfrm>
            <a:off x="317086" y="1053175"/>
            <a:ext cx="4476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86;p16">
            <a:extLst>
              <a:ext uri="{FF2B5EF4-FFF2-40B4-BE49-F238E27FC236}">
                <a16:creationId xmlns:a16="http://schemas.microsoft.com/office/drawing/2014/main" id="{03B27445-B68D-9B8E-34F4-A849BA4B75F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15617" b="38792"/>
          <a:stretch/>
        </p:blipFill>
        <p:spPr>
          <a:xfrm>
            <a:off x="267758" y="92039"/>
            <a:ext cx="1683229" cy="35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38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E63F-8F37-4242-B3CD-19AC9A77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577" y="1546226"/>
            <a:ext cx="6506641" cy="46672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br>
              <a:rPr lang="es-419" sz="1800" dirty="0">
                <a:solidFill>
                  <a:srgbClr val="9098A7"/>
                </a:solidFill>
              </a:rPr>
            </a:br>
            <a:endParaRPr lang="es-CO" sz="1800" dirty="0">
              <a:solidFill>
                <a:srgbClr val="9098A7"/>
              </a:solidFill>
            </a:endParaRPr>
          </a:p>
        </p:txBody>
      </p:sp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E80DF21C-B704-37F8-4262-2CF18AF7722E}"/>
              </a:ext>
            </a:extLst>
          </p:cNvPr>
          <p:cNvSpPr txBox="1"/>
          <p:nvPr/>
        </p:nvSpPr>
        <p:spPr>
          <a:xfrm>
            <a:off x="5870405" y="2500050"/>
            <a:ext cx="601947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2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Sostenimiento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Elaborar comunicado de prensa con los logros destacados de la audiencia pública. </a:t>
            </a:r>
          </a:p>
          <a:p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Publicación en web y envío a los medios de comunicación externos.</a:t>
            </a: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645AC8D4-9EC0-CFBA-1A07-DBC8BBED90FE}"/>
              </a:ext>
            </a:extLst>
          </p:cNvPr>
          <p:cNvSpPr txBox="1"/>
          <p:nvPr/>
        </p:nvSpPr>
        <p:spPr>
          <a:xfrm>
            <a:off x="418371" y="267079"/>
            <a:ext cx="825668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i="0" u="none" strike="noStrike" baseline="0" dirty="0">
                <a:solidFill>
                  <a:srgbClr val="091E61"/>
                </a:solidFill>
                <a:latin typeface="Verdana" panose="020B0604030504040204" pitchFamily="34" charset="0"/>
              </a:rPr>
              <a:t>Acciones externas</a:t>
            </a:r>
            <a:endParaRPr lang="es-MX" sz="8000" dirty="0">
              <a:solidFill>
                <a:srgbClr val="091E61"/>
              </a:solidFill>
              <a:latin typeface="Montserrat ExtraBold"/>
              <a:sym typeface="Montserrat Medium"/>
            </a:endParaRPr>
          </a:p>
        </p:txBody>
      </p:sp>
      <p:cxnSp>
        <p:nvCxnSpPr>
          <p:cNvPr id="5" name="Google Shape;66;p14">
            <a:extLst>
              <a:ext uri="{FF2B5EF4-FFF2-40B4-BE49-F238E27FC236}">
                <a16:creationId xmlns:a16="http://schemas.microsoft.com/office/drawing/2014/main" id="{4A0EF964-36F8-59F8-D88F-85335FB4C293}"/>
              </a:ext>
            </a:extLst>
          </p:cNvPr>
          <p:cNvCxnSpPr/>
          <p:nvPr/>
        </p:nvCxnSpPr>
        <p:spPr>
          <a:xfrm>
            <a:off x="481772" y="1082627"/>
            <a:ext cx="4476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61;p14">
            <a:extLst>
              <a:ext uri="{FF2B5EF4-FFF2-40B4-BE49-F238E27FC236}">
                <a16:creationId xmlns:a16="http://schemas.microsoft.com/office/drawing/2014/main" id="{2CB66CF8-0755-8EB4-8968-C7248DB121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72" y="2079567"/>
            <a:ext cx="4797076" cy="29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6;p16">
            <a:extLst>
              <a:ext uri="{FF2B5EF4-FFF2-40B4-BE49-F238E27FC236}">
                <a16:creationId xmlns:a16="http://schemas.microsoft.com/office/drawing/2014/main" id="{2AFEFB6F-38C8-FCDB-2A70-D3DD454544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617" b="38792"/>
          <a:stretch/>
        </p:blipFill>
        <p:spPr>
          <a:xfrm>
            <a:off x="418371" y="6035658"/>
            <a:ext cx="1683229" cy="35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60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86;p16">
            <a:extLst>
              <a:ext uri="{FF2B5EF4-FFF2-40B4-BE49-F238E27FC236}">
                <a16:creationId xmlns:a16="http://schemas.microsoft.com/office/drawing/2014/main" id="{AB2A1C2E-9073-4B9A-9511-280B0BC201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617" b="38792"/>
          <a:stretch/>
        </p:blipFill>
        <p:spPr>
          <a:xfrm>
            <a:off x="267758" y="92039"/>
            <a:ext cx="1683229" cy="3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E80DF21C-B704-37F8-4262-2CF18AF7722E}"/>
              </a:ext>
            </a:extLst>
          </p:cNvPr>
          <p:cNvSpPr txBox="1"/>
          <p:nvPr/>
        </p:nvSpPr>
        <p:spPr>
          <a:xfrm>
            <a:off x="661773" y="1928104"/>
            <a:ext cx="10605668" cy="36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2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Expectativa</a:t>
            </a:r>
          </a:p>
          <a:p>
            <a:endParaRPr lang="es-CO" sz="1800" b="0" i="0" u="none" strike="noStrike" baseline="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Envío de pieza gráfica de expectativa del evento y publicación en la intranet.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Una semana previa al evento, se realiza renvío de pieza gráfica con logros relacionada con la Rendición de Cuentas 2024 y publicación en la Intranet.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Publicación de la </a:t>
            </a:r>
            <a:r>
              <a:rPr lang="es-CO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promo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 la Rendición de Cuentas 2024 en los monitores y envío por medio de correo masivo.</a:t>
            </a:r>
            <a:b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Envío semanal (miércoles) de piezas gráficas con conteo regresivo.</a:t>
            </a:r>
            <a:b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645AC8D4-9EC0-CFBA-1A07-DBC8BBED90FE}"/>
              </a:ext>
            </a:extLst>
          </p:cNvPr>
          <p:cNvSpPr txBox="1"/>
          <p:nvPr/>
        </p:nvSpPr>
        <p:spPr>
          <a:xfrm>
            <a:off x="504259" y="465677"/>
            <a:ext cx="825668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3600" b="1" i="0" u="none" strike="noStrike" baseline="0" dirty="0">
                <a:solidFill>
                  <a:srgbClr val="153D55"/>
                </a:solidFill>
                <a:latin typeface="Verdana" panose="020B0604030504040204" pitchFamily="34" charset="0"/>
              </a:rPr>
              <a:t>Acciones internas</a:t>
            </a:r>
            <a:endParaRPr lang="es-MX" sz="7200" dirty="0">
              <a:solidFill>
                <a:srgbClr val="153D55"/>
              </a:solidFill>
              <a:latin typeface="Montserrat ExtraBold"/>
              <a:sym typeface="Montserrat Medium"/>
            </a:endParaRPr>
          </a:p>
        </p:txBody>
      </p:sp>
      <p:cxnSp>
        <p:nvCxnSpPr>
          <p:cNvPr id="5" name="Google Shape;66;p14">
            <a:extLst>
              <a:ext uri="{FF2B5EF4-FFF2-40B4-BE49-F238E27FC236}">
                <a16:creationId xmlns:a16="http://schemas.microsoft.com/office/drawing/2014/main" id="{4A0EF964-36F8-59F8-D88F-85335FB4C293}"/>
              </a:ext>
            </a:extLst>
          </p:cNvPr>
          <p:cNvCxnSpPr/>
          <p:nvPr/>
        </p:nvCxnSpPr>
        <p:spPr>
          <a:xfrm>
            <a:off x="661772" y="1196890"/>
            <a:ext cx="447600" cy="0"/>
          </a:xfrm>
          <a:prstGeom prst="straightConnector1">
            <a:avLst/>
          </a:prstGeom>
          <a:noFill/>
          <a:ln w="9525" cap="flat" cmpd="sng">
            <a:solidFill>
              <a:srgbClr val="2A3E5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21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66AB9-2C7D-85CF-81CA-5F88FD3F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86;p16">
            <a:extLst>
              <a:ext uri="{FF2B5EF4-FFF2-40B4-BE49-F238E27FC236}">
                <a16:creationId xmlns:a16="http://schemas.microsoft.com/office/drawing/2014/main" id="{F05A2E6D-236F-D61F-294C-B0723BF490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617" b="38792"/>
          <a:stretch/>
        </p:blipFill>
        <p:spPr>
          <a:xfrm>
            <a:off x="267758" y="92039"/>
            <a:ext cx="1683229" cy="3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E8FCC696-F7A8-467C-5E38-73ED5DD46735}"/>
              </a:ext>
            </a:extLst>
          </p:cNvPr>
          <p:cNvSpPr txBox="1"/>
          <p:nvPr/>
        </p:nvSpPr>
        <p:spPr>
          <a:xfrm>
            <a:off x="728059" y="2158701"/>
            <a:ext cx="10072301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MX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evento</a:t>
            </a:r>
            <a:b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Envío de correo masivo con pieza gráfica de invitación para conectarse a la Rendición de Cuentas 2024.</a:t>
            </a:r>
          </a:p>
          <a:p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Sostenimiento</a:t>
            </a:r>
            <a:br>
              <a:rPr lang="es-MX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Sección del Boletín interno RTVC destacando los logros de la Rendición de Cuentas 2024.</a:t>
            </a:r>
            <a:b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Enviar correo masivo con el enlace de la grabación del evento para repetir y consultar.</a:t>
            </a:r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  <a:sym typeface="Montserrat Medium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E8BEE751-CC0A-2616-A48F-3F363C9A3892}"/>
              </a:ext>
            </a:extLst>
          </p:cNvPr>
          <p:cNvSpPr txBox="1"/>
          <p:nvPr/>
        </p:nvSpPr>
        <p:spPr>
          <a:xfrm>
            <a:off x="417724" y="955677"/>
            <a:ext cx="8256688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4400" b="1" i="0" u="none" strike="noStrike" baseline="0" dirty="0">
                <a:solidFill>
                  <a:srgbClr val="091E61"/>
                </a:solidFill>
                <a:latin typeface="Verdana" panose="020B0604030504040204" pitchFamily="34" charset="0"/>
              </a:rPr>
              <a:t>Acciones internas</a:t>
            </a:r>
            <a:endParaRPr lang="es-MX" sz="8800" dirty="0">
              <a:solidFill>
                <a:srgbClr val="091E61"/>
              </a:solidFill>
              <a:latin typeface="Montserrat ExtraBold"/>
              <a:sym typeface="Montserrat Medium"/>
            </a:endParaRPr>
          </a:p>
        </p:txBody>
      </p:sp>
      <p:cxnSp>
        <p:nvCxnSpPr>
          <p:cNvPr id="5" name="Google Shape;66;p14">
            <a:extLst>
              <a:ext uri="{FF2B5EF4-FFF2-40B4-BE49-F238E27FC236}">
                <a16:creationId xmlns:a16="http://schemas.microsoft.com/office/drawing/2014/main" id="{B83DEE74-631B-6B82-3296-BF8B6F08D506}"/>
              </a:ext>
            </a:extLst>
          </p:cNvPr>
          <p:cNvCxnSpPr/>
          <p:nvPr/>
        </p:nvCxnSpPr>
        <p:spPr>
          <a:xfrm>
            <a:off x="504259" y="1817421"/>
            <a:ext cx="447600" cy="0"/>
          </a:xfrm>
          <a:prstGeom prst="straightConnector1">
            <a:avLst/>
          </a:prstGeom>
          <a:noFill/>
          <a:ln w="9525" cap="flat" cmpd="sng">
            <a:solidFill>
              <a:srgbClr val="2A3E5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4A42EAD8-AB1B-184E-1E86-0C74C0088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342" y="829100"/>
            <a:ext cx="4572000" cy="9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E63F-8F37-4242-B3CD-19AC9A77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577" y="1546226"/>
            <a:ext cx="6506641" cy="46672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br>
              <a:rPr lang="es-419" sz="1800" dirty="0">
                <a:solidFill>
                  <a:srgbClr val="9098A7"/>
                </a:solidFill>
              </a:rPr>
            </a:br>
            <a:endParaRPr lang="es-CO" sz="1800" dirty="0">
              <a:solidFill>
                <a:srgbClr val="9098A7"/>
              </a:solidFill>
            </a:endParaRPr>
          </a:p>
        </p:txBody>
      </p:sp>
      <p:sp>
        <p:nvSpPr>
          <p:cNvPr id="6" name="Google Shape;99;p17">
            <a:extLst>
              <a:ext uri="{FF2B5EF4-FFF2-40B4-BE49-F238E27FC236}">
                <a16:creationId xmlns:a16="http://schemas.microsoft.com/office/drawing/2014/main" id="{0F54C288-EA49-84DE-6BD9-527BD4D06947}"/>
              </a:ext>
            </a:extLst>
          </p:cNvPr>
          <p:cNvSpPr txBox="1"/>
          <p:nvPr/>
        </p:nvSpPr>
        <p:spPr>
          <a:xfrm>
            <a:off x="734114" y="1502694"/>
            <a:ext cx="9893707" cy="520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Expectativa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Publicación de nota web con anuncio de la Rendición de Cuentas 2024.</a:t>
            </a:r>
            <a:b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Publicación de gráfica con la invitación en las redes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de RTVC.</a:t>
            </a:r>
            <a:b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Publicación de gráfica con mensaje del gerente en las redes sociales de RTVC</a:t>
            </a:r>
            <a:b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Publicación de </a:t>
            </a:r>
            <a:r>
              <a:rPr lang="es-CO" sz="1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reels</a:t>
            </a: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con talentos de las marcas una semana previa al evento.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s-CO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Durante evento</a:t>
            </a:r>
            <a:endParaRPr lang="es-CO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Transmisión de la Rendición de Cuentas 2024 en las redes RTVC. </a:t>
            </a:r>
            <a:b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Clips de video con el minuto a minuto del evento.</a:t>
            </a:r>
            <a:b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CO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Gráficas con frases claves del evento.</a:t>
            </a:r>
          </a:p>
        </p:txBody>
      </p:sp>
      <p:cxnSp>
        <p:nvCxnSpPr>
          <p:cNvPr id="10" name="Google Shape;101;p17">
            <a:extLst>
              <a:ext uri="{FF2B5EF4-FFF2-40B4-BE49-F238E27FC236}">
                <a16:creationId xmlns:a16="http://schemas.microsoft.com/office/drawing/2014/main" id="{8FCC309A-75F1-D0BB-91AD-2369135DB3EC}"/>
              </a:ext>
            </a:extLst>
          </p:cNvPr>
          <p:cNvCxnSpPr>
            <a:cxnSpLocks/>
          </p:cNvCxnSpPr>
          <p:nvPr/>
        </p:nvCxnSpPr>
        <p:spPr>
          <a:xfrm>
            <a:off x="661772" y="1424841"/>
            <a:ext cx="447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A4608DAD-3957-B74B-A72B-5BF7367F15EB}"/>
              </a:ext>
            </a:extLst>
          </p:cNvPr>
          <p:cNvSpPr txBox="1"/>
          <p:nvPr/>
        </p:nvSpPr>
        <p:spPr>
          <a:xfrm>
            <a:off x="661772" y="702505"/>
            <a:ext cx="695636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3200" b="1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Acciones Digitales</a:t>
            </a:r>
            <a:endParaRPr lang="es-MX" sz="6600" dirty="0">
              <a:solidFill>
                <a:schemeClr val="bg1"/>
              </a:solidFill>
              <a:latin typeface="Montserrat ExtraBold"/>
              <a:sym typeface="Montserrat Medium"/>
            </a:endParaRPr>
          </a:p>
        </p:txBody>
      </p:sp>
      <p:pic>
        <p:nvPicPr>
          <p:cNvPr id="13" name="Google Shape;86;p16">
            <a:extLst>
              <a:ext uri="{FF2B5EF4-FFF2-40B4-BE49-F238E27FC236}">
                <a16:creationId xmlns:a16="http://schemas.microsoft.com/office/drawing/2014/main" id="{FC9FF15F-9234-1EAD-3EC7-565DA33E731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15617" b="38792"/>
          <a:stretch/>
        </p:blipFill>
        <p:spPr>
          <a:xfrm>
            <a:off x="267758" y="92039"/>
            <a:ext cx="1683229" cy="35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C7AA514-7D69-94C8-5114-DB765E8F0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58" y="629708"/>
            <a:ext cx="4572000" cy="94578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8B11ED5-CDDD-0C80-90EC-14E76AF7525A}"/>
              </a:ext>
            </a:extLst>
          </p:cNvPr>
          <p:cNvSpPr txBox="1"/>
          <p:nvPr/>
        </p:nvSpPr>
        <p:spPr>
          <a:xfrm>
            <a:off x="1438188" y="1207672"/>
            <a:ext cx="62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Responsable : Cristian Vivas - líder digital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0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13460-8517-3BF3-C00D-C798D189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86;p16">
            <a:extLst>
              <a:ext uri="{FF2B5EF4-FFF2-40B4-BE49-F238E27FC236}">
                <a16:creationId xmlns:a16="http://schemas.microsoft.com/office/drawing/2014/main" id="{F1488DD1-B4F4-31BE-88A3-E4AC60B09C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617" b="38792"/>
          <a:stretch/>
        </p:blipFill>
        <p:spPr>
          <a:xfrm>
            <a:off x="267758" y="92039"/>
            <a:ext cx="1683229" cy="3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053F9226-D91B-2A8E-4A15-270F6A56CAE8}"/>
              </a:ext>
            </a:extLst>
          </p:cNvPr>
          <p:cNvSpPr txBox="1"/>
          <p:nvPr/>
        </p:nvSpPr>
        <p:spPr>
          <a:xfrm>
            <a:off x="417724" y="1809995"/>
            <a:ext cx="11157259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s-CO" sz="1800" b="1" i="0" u="none" strike="noStrike" baseline="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s-CO" sz="2800" b="1" i="0" u="none" strike="noStrike" baseline="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r>
              <a:rPr lang="es-CO" sz="28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Sostenimiento</a:t>
            </a:r>
          </a:p>
          <a:p>
            <a:endParaRPr lang="es-CO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Enlace en YouTube con la grabación de la Rendición de Cuentas 2024</a:t>
            </a:r>
            <a:b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Publicación de nota web con logros destacados de la audiencia pública.</a:t>
            </a:r>
            <a:b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CO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Publicación de gráficas con frases claves del evento</a:t>
            </a: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294792C4-7C0B-FD22-0BE2-AFFFD5F51269}"/>
              </a:ext>
            </a:extLst>
          </p:cNvPr>
          <p:cNvSpPr txBox="1"/>
          <p:nvPr/>
        </p:nvSpPr>
        <p:spPr>
          <a:xfrm>
            <a:off x="417724" y="955677"/>
            <a:ext cx="8256688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4400" b="1" i="0" u="none" strike="noStrike" baseline="0" dirty="0">
                <a:solidFill>
                  <a:srgbClr val="153D55"/>
                </a:solidFill>
                <a:latin typeface="Verdana" panose="020B0604030504040204" pitchFamily="34" charset="0"/>
              </a:rPr>
              <a:t>Acciones digitales</a:t>
            </a:r>
            <a:endParaRPr lang="es-MX" sz="28700" dirty="0">
              <a:solidFill>
                <a:srgbClr val="153D55"/>
              </a:solidFill>
              <a:latin typeface="Montserrat ExtraBold"/>
              <a:sym typeface="Montserrat Medium"/>
            </a:endParaRPr>
          </a:p>
        </p:txBody>
      </p:sp>
      <p:cxnSp>
        <p:nvCxnSpPr>
          <p:cNvPr id="5" name="Google Shape;66;p14">
            <a:extLst>
              <a:ext uri="{FF2B5EF4-FFF2-40B4-BE49-F238E27FC236}">
                <a16:creationId xmlns:a16="http://schemas.microsoft.com/office/drawing/2014/main" id="{15A99C96-0CA9-ED62-76A2-AE794911DB0B}"/>
              </a:ext>
            </a:extLst>
          </p:cNvPr>
          <p:cNvCxnSpPr/>
          <p:nvPr/>
        </p:nvCxnSpPr>
        <p:spPr>
          <a:xfrm>
            <a:off x="504259" y="1817421"/>
            <a:ext cx="447600" cy="0"/>
          </a:xfrm>
          <a:prstGeom prst="straightConnector1">
            <a:avLst/>
          </a:prstGeom>
          <a:noFill/>
          <a:ln w="9525" cap="flat" cmpd="sng">
            <a:solidFill>
              <a:srgbClr val="2A3E5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AD5AF180-0FD7-9647-15A9-74BCBFF63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342" y="829100"/>
            <a:ext cx="4572000" cy="9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07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387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 ExtraBold</vt:lpstr>
      <vt:lpstr>Verdana</vt:lpstr>
      <vt:lpstr>Tema de Office</vt:lpstr>
      <vt:lpstr>Estrategia de comunicaciones Rendición de Cuentas - 2024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ELVER ANDRES CHITIVA JIMENEZ</dc:creator>
  <cp:lastModifiedBy>BRYAN  LUNA MERCADO</cp:lastModifiedBy>
  <cp:revision>31</cp:revision>
  <dcterms:created xsi:type="dcterms:W3CDTF">2023-04-28T18:08:04Z</dcterms:created>
  <dcterms:modified xsi:type="dcterms:W3CDTF">2025-03-04T21:28:55Z</dcterms:modified>
</cp:coreProperties>
</file>