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omments/modernComment_109_F2320CEA.xml" ContentType="application/vnd.ms-powerpoint.comment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9" r:id="rId4"/>
    <p:sldId id="291" r:id="rId5"/>
    <p:sldId id="262" r:id="rId6"/>
    <p:sldId id="293" r:id="rId7"/>
    <p:sldId id="263" r:id="rId8"/>
    <p:sldId id="288" r:id="rId9"/>
    <p:sldId id="265" r:id="rId10"/>
    <p:sldId id="280" r:id="rId11"/>
    <p:sldId id="278" r:id="rId12"/>
    <p:sldId id="279" r:id="rId13"/>
    <p:sldId id="289" r:id="rId14"/>
    <p:sldId id="292" r:id="rId15"/>
    <p:sldId id="261"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D9DA55-B911-8955-57A0-2B0681F4AA4E}" name="And Mart" initials="AM" userId="6b294bbfe93aea6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660"/>
  </p:normalViewPr>
  <p:slideViewPr>
    <p:cSldViewPr snapToGrid="0">
      <p:cViewPr>
        <p:scale>
          <a:sx n="100" d="100"/>
          <a:sy n="100" d="100"/>
        </p:scale>
        <p:origin x="534" y="-24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dyb\Desktop\Insumo%20para%20El%20INFORME%20DEL%20II%20TRIM.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bustos\Downloads\Insumo%20para%20El%20INFORME%20DEL%20II%20TRIM%2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ndyb\Desktop\Insumo%20para%20El%20INFORME%20DEL%20II%20TRIM.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ndyb\Desktop\Insumo%20para%20El%20INFORME%20DEL%20II%20TRIM.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bustos\Downloads\pqr-reporte-detalle%20(7).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ndyb\Desktop\Insumo%20para%20El%20INFORME%20DEL%20II%20TRIM.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ndyb\Desktop\Insumo%20para%20El%20INFORME%20DEL%20II%20TRIM.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ndyb\Desktop\Insumo%20para%20El%20INFORME%20DEL%20II%20TRIM.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ndyb\Desktop\Insumo%20para%20El%20INFORME%20DEL%20II%20TRIM.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[Insumo para El INFORME DEL II TRIM.xlsx]tipo de solcitudes!TablaDinámica1</c:name>
    <c:fmtId val="3"/>
  </c:pivotSource>
  <c:chart>
    <c:autoTitleDeleted val="1"/>
    <c:pivotFmts>
      <c:pivotFmt>
        <c:idx val="0"/>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s>
    <c:view3D>
      <c:rotX val="10"/>
      <c:rotY val="1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'tipo de solcitudes'!$B$3</c:f>
              <c:strCache>
                <c:ptCount val="1"/>
                <c:pt idx="0">
                  <c:v>Total</c:v>
                </c:pt>
              </c:strCache>
            </c:strRef>
          </c:tx>
          <c:spPr>
            <a:solidFill>
              <a:schemeClr val="accent1"/>
            </a:solidFill>
            <a:ln>
              <a:noFill/>
            </a:ln>
            <a:effectLst/>
            <a:sp3d/>
          </c:spPr>
          <c:invertIfNegative val="0"/>
          <c:dLbls>
            <c:dLbl>
              <c:idx val="1"/>
              <c:layout>
                <c:manualLayout>
                  <c:x val="5.0260831951325349E-3"/>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64-42B5-B10B-471B9338F0B3}"/>
                </c:ext>
              </c:extLst>
            </c:dLbl>
            <c:dLbl>
              <c:idx val="3"/>
              <c:layout>
                <c:manualLayout>
                  <c:x val="1.2565207987831338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64-42B5-B10B-471B9338F0B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 de solcitudes'!$A$4:$A$10</c:f>
              <c:strCache>
                <c:ptCount val="6"/>
                <c:pt idx="0">
                  <c:v>Comentarios</c:v>
                </c:pt>
                <c:pt idx="1">
                  <c:v>Denuncias</c:v>
                </c:pt>
                <c:pt idx="2">
                  <c:v>Peticiones</c:v>
                </c:pt>
                <c:pt idx="3">
                  <c:v>Quejas</c:v>
                </c:pt>
                <c:pt idx="4">
                  <c:v>Reclamos</c:v>
                </c:pt>
                <c:pt idx="5">
                  <c:v>Sugerencias</c:v>
                </c:pt>
              </c:strCache>
            </c:strRef>
          </c:cat>
          <c:val>
            <c:numRef>
              <c:f>'tipo de solcitudes'!$B$4:$B$10</c:f>
              <c:numCache>
                <c:formatCode>General</c:formatCode>
                <c:ptCount val="6"/>
                <c:pt idx="0">
                  <c:v>32</c:v>
                </c:pt>
                <c:pt idx="1">
                  <c:v>1</c:v>
                </c:pt>
                <c:pt idx="2">
                  <c:v>483</c:v>
                </c:pt>
                <c:pt idx="3">
                  <c:v>3</c:v>
                </c:pt>
                <c:pt idx="4">
                  <c:v>160</c:v>
                </c:pt>
                <c:pt idx="5">
                  <c:v>37</c:v>
                </c:pt>
              </c:numCache>
            </c:numRef>
          </c:val>
          <c:extLst>
            <c:ext xmlns:c16="http://schemas.microsoft.com/office/drawing/2014/chart" uri="{C3380CC4-5D6E-409C-BE32-E72D297353CC}">
              <c16:uniqueId val="{00000000-1864-42B5-B10B-471B9338F0B3}"/>
            </c:ext>
          </c:extLst>
        </c:ser>
        <c:dLbls>
          <c:showLegendKey val="0"/>
          <c:showVal val="0"/>
          <c:showCatName val="0"/>
          <c:showSerName val="0"/>
          <c:showPercent val="0"/>
          <c:showBubbleSize val="0"/>
        </c:dLbls>
        <c:gapWidth val="150"/>
        <c:shape val="cylinder"/>
        <c:axId val="525884848"/>
        <c:axId val="525882928"/>
        <c:axId val="0"/>
      </c:bar3DChart>
      <c:catAx>
        <c:axId val="5258848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25882928"/>
        <c:crosses val="autoZero"/>
        <c:auto val="1"/>
        <c:lblAlgn val="ctr"/>
        <c:lblOffset val="100"/>
        <c:noMultiLvlLbl val="0"/>
      </c:catAx>
      <c:valAx>
        <c:axId val="52588292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2588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[Insumo para El INFORME DEL II TRIM (2).xlsx]Hoja1!TablaDinámica1</c:name>
    <c:fmtId val="13"/>
  </c:pivotSource>
  <c:chart>
    <c:autoTitleDeleted val="1"/>
    <c:pivotFmts>
      <c:pivotFmt>
        <c:idx val="0"/>
        <c:spPr>
          <a:gradFill>
            <a:gsLst>
              <a:gs pos="0">
                <a:schemeClr val="accent1">
                  <a:lumMod val="5000"/>
                  <a:lumOff val="95000"/>
                </a:schemeClr>
              </a:gs>
              <a:gs pos="37000">
                <a:schemeClr val="accent1">
                  <a:lumMod val="45000"/>
                  <a:lumOff val="55000"/>
                </a:schemeClr>
              </a:gs>
              <a:gs pos="76000">
                <a:schemeClr val="tx2">
                  <a:lumMod val="60000"/>
                  <a:lumOff val="40000"/>
                </a:schemeClr>
              </a:gs>
              <a:gs pos="100000">
                <a:schemeClr val="tx2">
                  <a:lumMod val="40000"/>
                  <a:lumOff val="60000"/>
                </a:schemeClr>
              </a:gs>
            </a:gsLst>
            <a:lin ang="5400000" scaled="1"/>
          </a:gradFill>
          <a:ln>
            <a:noFill/>
          </a:ln>
          <a:effectLst/>
          <a:sp3d/>
        </c:spPr>
        <c:marker>
          <c:symbol val="none"/>
        </c:marker>
        <c:dLbl>
          <c:idx val="0"/>
          <c:spPr>
            <a:noFill/>
            <a:ln>
              <a:noFill/>
            </a:ln>
            <a:effectLst/>
          </c:spPr>
          <c:txPr>
            <a:bodyPr rot="0" spcFirstLastPara="1" vertOverflow="ellipsis" vert="horz" wrap="square" lIns="38100" tIns="19050" rIns="38100" bIns="19050" anchor="t" anchorCtr="0">
              <a:spAutoFit/>
            </a:bodyPr>
            <a:lstStyle/>
            <a:p>
              <a:pPr>
                <a:defRPr sz="900" b="1" i="0" u="none" strike="noStrike" kern="1200" baseline="0">
                  <a:solidFill>
                    <a:sysClr val="windowText" lastClr="000000"/>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
        <c:spPr>
          <a:gradFill>
            <a:gsLst>
              <a:gs pos="0">
                <a:schemeClr val="accent1">
                  <a:lumMod val="5000"/>
                  <a:lumOff val="95000"/>
                </a:schemeClr>
              </a:gs>
              <a:gs pos="37000">
                <a:schemeClr val="accent1">
                  <a:lumMod val="45000"/>
                  <a:lumOff val="55000"/>
                </a:schemeClr>
              </a:gs>
              <a:gs pos="76000">
                <a:schemeClr val="tx2">
                  <a:lumMod val="60000"/>
                  <a:lumOff val="40000"/>
                </a:schemeClr>
              </a:gs>
              <a:gs pos="100000">
                <a:schemeClr val="tx2">
                  <a:lumMod val="40000"/>
                  <a:lumOff val="60000"/>
                </a:schemeClr>
              </a:gs>
            </a:gsLst>
            <a:lin ang="5400000" scaled="1"/>
          </a:gradFill>
          <a:ln>
            <a:noFill/>
          </a:ln>
          <a:effectLst/>
          <a:sp3d/>
        </c:spPr>
        <c:marker>
          <c:symbol val="none"/>
        </c:marker>
        <c:dLbl>
          <c:idx val="0"/>
          <c:spPr>
            <a:noFill/>
            <a:ln>
              <a:noFill/>
            </a:ln>
            <a:effectLst/>
          </c:spPr>
          <c:txPr>
            <a:bodyPr rot="0" spcFirstLastPara="1" vertOverflow="ellipsis" vert="horz" wrap="square" lIns="38100" tIns="19050" rIns="38100" bIns="19050" anchor="t" anchorCtr="0">
              <a:spAutoFit/>
            </a:bodyPr>
            <a:lstStyle/>
            <a:p>
              <a:pPr>
                <a:defRPr sz="900" b="1" i="0" u="none" strike="noStrike" kern="1200" baseline="0">
                  <a:solidFill>
                    <a:sysClr val="windowText" lastClr="000000"/>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2"/>
        <c:spPr>
          <a:gradFill>
            <a:gsLst>
              <a:gs pos="0">
                <a:schemeClr val="accent1">
                  <a:lumMod val="5000"/>
                  <a:lumOff val="95000"/>
                </a:schemeClr>
              </a:gs>
              <a:gs pos="37000">
                <a:schemeClr val="accent1">
                  <a:lumMod val="45000"/>
                  <a:lumOff val="55000"/>
                </a:schemeClr>
              </a:gs>
              <a:gs pos="76000">
                <a:schemeClr val="tx2">
                  <a:lumMod val="60000"/>
                  <a:lumOff val="40000"/>
                </a:schemeClr>
              </a:gs>
              <a:gs pos="100000">
                <a:schemeClr val="tx2">
                  <a:lumMod val="40000"/>
                  <a:lumOff val="60000"/>
                </a:schemeClr>
              </a:gs>
            </a:gsLst>
            <a:lin ang="5400000" scaled="1"/>
          </a:gradFill>
          <a:ln>
            <a:noFill/>
          </a:ln>
          <a:effectLst/>
          <a:sp3d/>
        </c:spPr>
        <c:marker>
          <c:symbol val="none"/>
        </c:marker>
        <c:dLbl>
          <c:idx val="0"/>
          <c:spPr>
            <a:noFill/>
            <a:ln>
              <a:noFill/>
            </a:ln>
            <a:effectLst/>
          </c:spPr>
          <c:txPr>
            <a:bodyPr rot="0" spcFirstLastPara="1" vertOverflow="ellipsis" vert="horz" wrap="square" lIns="38100" tIns="19050" rIns="38100" bIns="19050" anchor="t" anchorCtr="0">
              <a:spAutoFit/>
            </a:bodyPr>
            <a:lstStyle/>
            <a:p>
              <a:pPr>
                <a:defRPr sz="900" b="1" i="0" u="none" strike="noStrike" kern="1200" baseline="0">
                  <a:solidFill>
                    <a:sysClr val="windowText" lastClr="000000"/>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s>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Hoja1!$B$3</c:f>
              <c:strCache>
                <c:ptCount val="1"/>
                <c:pt idx="0">
                  <c:v>Total</c:v>
                </c:pt>
              </c:strCache>
            </c:strRef>
          </c:tx>
          <c:spPr>
            <a:gradFill>
              <a:gsLst>
                <a:gs pos="0">
                  <a:schemeClr val="bg1">
                    <a:lumMod val="85000"/>
                  </a:schemeClr>
                </a:gs>
                <a:gs pos="84000">
                  <a:schemeClr val="accent1">
                    <a:lumMod val="60000"/>
                    <a:lumOff val="40000"/>
                  </a:schemeClr>
                </a:gs>
                <a:gs pos="100000">
                  <a:schemeClr val="bg1">
                    <a:lumMod val="85000"/>
                  </a:schemeClr>
                </a:gs>
                <a:gs pos="100000">
                  <a:schemeClr val="bg1">
                    <a:lumMod val="95000"/>
                  </a:schemeClr>
                </a:gs>
              </a:gsLst>
              <a:lin ang="5400000" scaled="1"/>
            </a:gradFill>
            <a:ln>
              <a:noFill/>
            </a:ln>
            <a:effectLst/>
            <a:sp3d/>
          </c:spPr>
          <c:invertIfNegative val="0"/>
          <c:dLbls>
            <c:spPr>
              <a:noFill/>
              <a:ln>
                <a:noFill/>
              </a:ln>
              <a:effectLst/>
            </c:spPr>
            <c:txPr>
              <a:bodyPr rot="0" spcFirstLastPara="1" vertOverflow="ellipsis" vert="horz" wrap="square" lIns="38100" tIns="19050" rIns="38100" bIns="19050" anchor="t" anchorCtr="0">
                <a:spAutoFit/>
              </a:bodyPr>
              <a:lstStyle/>
              <a:p>
                <a:pPr>
                  <a:defRPr sz="800" b="1" i="0" u="none" strike="noStrike" kern="1200" baseline="0">
                    <a:solidFill>
                      <a:sysClr val="windowText" lastClr="000000"/>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Hoja1!$A$4:$A$34</c:f>
              <c:strCache>
                <c:ptCount val="30"/>
                <c:pt idx="0">
                  <c:v>CANAL SEÑAL COLOMBIA</c:v>
                </c:pt>
                <c:pt idx="1">
                  <c:v>COORDINACION INGENIERIA DE RED</c:v>
                </c:pt>
                <c:pt idx="2">
                  <c:v>COORDINACIÓN DE RELACIÓN CON EL CIUDADANO</c:v>
                </c:pt>
                <c:pt idx="3">
                  <c:v>SUBGERENCIA DE TELEVISION</c:v>
                </c:pt>
                <c:pt idx="4">
                  <c:v>SEÑAL MEMORIA</c:v>
                </c:pt>
                <c:pt idx="5">
                  <c:v>GERENCIA</c:v>
                </c:pt>
                <c:pt idx="6">
                  <c:v>GESTION COMERCIAL</c:v>
                </c:pt>
                <c:pt idx="7">
                  <c:v>CANAL INSTITUCIONAL</c:v>
                </c:pt>
                <c:pt idx="8">
                  <c:v>RADIO NACIONAL - PRODUCCION RADIO</c:v>
                </c:pt>
                <c:pt idx="9">
                  <c:v>RADIO NACIONAL</c:v>
                </c:pt>
                <c:pt idx="10">
                  <c:v>COORDINACION DE PROCESOS DE SELECCION Y CONTRATACION</c:v>
                </c:pt>
                <c:pt idx="11">
                  <c:v>RTVC PLAY</c:v>
                </c:pt>
                <c:pt idx="12">
                  <c:v>COORDINACION DE GESTION TALENTO HUMANO</c:v>
                </c:pt>
                <c:pt idx="13">
                  <c:v>RADIO NACIONAL - INFORMACION</c:v>
                </c:pt>
                <c:pt idx="14">
                  <c:v>SUBGERENCIA DE SOPORTE CORPORATIVO</c:v>
                </c:pt>
                <c:pt idx="15">
                  <c:v>RADIO NACIONAL - MUSICAL Y CULTURAL</c:v>
                </c:pt>
                <c:pt idx="16">
                  <c:v>COORDINACION DE GESTION JURIDICA</c:v>
                </c:pt>
                <c:pt idx="17">
                  <c:v>RADIONICA</c:v>
                </c:pt>
                <c:pt idx="18">
                  <c:v>COORDINACION DE COMUNICACIONES</c:v>
                </c:pt>
                <c:pt idx="19">
                  <c:v>OFICINA ASESORA JURIDICA</c:v>
                </c:pt>
                <c:pt idx="20">
                  <c:v>DIRECCION TECNOLOGIAS CONVERGENTES</c:v>
                </c:pt>
                <c:pt idx="21">
                  <c:v>COORDINACIÓN GESTIÓN ADMINISTRATIVA</c:v>
                </c:pt>
                <c:pt idx="22">
                  <c:v>COORDINACION GESTION TECNICA DE SEÑALES</c:v>
                </c:pt>
                <c:pt idx="23">
                  <c:v>CONTROL INTERNO DISCIPLINARIO</c:v>
                </c:pt>
                <c:pt idx="24">
                  <c:v>COORDINACION DE TESORERIA</c:v>
                </c:pt>
                <c:pt idx="25">
                  <c:v>COORDINACION DE TECNOLOGIAS DE LA INFORMACION</c:v>
                </c:pt>
                <c:pt idx="26">
                  <c:v>COORDINACION DE PLANEACION</c:v>
                </c:pt>
                <c:pt idx="27">
                  <c:v>CANAL INSTITUCIONAL - PRODUCCION TELEVISION</c:v>
                </c:pt>
                <c:pt idx="28">
                  <c:v>COORDINACION DE PRESUPUESTO</c:v>
                </c:pt>
                <c:pt idx="29">
                  <c:v>COORDINACION GESTION DE EMISION TV</c:v>
                </c:pt>
              </c:strCache>
            </c:strRef>
          </c:cat>
          <c:val>
            <c:numRef>
              <c:f>Hoja1!$B$4:$B$34</c:f>
              <c:numCache>
                <c:formatCode>General</c:formatCode>
                <c:ptCount val="30"/>
                <c:pt idx="0">
                  <c:v>164</c:v>
                </c:pt>
                <c:pt idx="1">
                  <c:v>130</c:v>
                </c:pt>
                <c:pt idx="2">
                  <c:v>96</c:v>
                </c:pt>
                <c:pt idx="3">
                  <c:v>83</c:v>
                </c:pt>
                <c:pt idx="4">
                  <c:v>39</c:v>
                </c:pt>
                <c:pt idx="5">
                  <c:v>34</c:v>
                </c:pt>
                <c:pt idx="6">
                  <c:v>23</c:v>
                </c:pt>
                <c:pt idx="7">
                  <c:v>21</c:v>
                </c:pt>
                <c:pt idx="8">
                  <c:v>17</c:v>
                </c:pt>
                <c:pt idx="9">
                  <c:v>15</c:v>
                </c:pt>
                <c:pt idx="10">
                  <c:v>13</c:v>
                </c:pt>
                <c:pt idx="11">
                  <c:v>12</c:v>
                </c:pt>
                <c:pt idx="12">
                  <c:v>12</c:v>
                </c:pt>
                <c:pt idx="13">
                  <c:v>11</c:v>
                </c:pt>
                <c:pt idx="14">
                  <c:v>7</c:v>
                </c:pt>
                <c:pt idx="15">
                  <c:v>5</c:v>
                </c:pt>
                <c:pt idx="16">
                  <c:v>5</c:v>
                </c:pt>
                <c:pt idx="17">
                  <c:v>4</c:v>
                </c:pt>
                <c:pt idx="18">
                  <c:v>4</c:v>
                </c:pt>
                <c:pt idx="19">
                  <c:v>4</c:v>
                </c:pt>
                <c:pt idx="20">
                  <c:v>3</c:v>
                </c:pt>
                <c:pt idx="21">
                  <c:v>3</c:v>
                </c:pt>
                <c:pt idx="22">
                  <c:v>2</c:v>
                </c:pt>
                <c:pt idx="23">
                  <c:v>2</c:v>
                </c:pt>
                <c:pt idx="24">
                  <c:v>2</c:v>
                </c:pt>
                <c:pt idx="25">
                  <c:v>1</c:v>
                </c:pt>
                <c:pt idx="26">
                  <c:v>1</c:v>
                </c:pt>
                <c:pt idx="27">
                  <c:v>1</c:v>
                </c:pt>
                <c:pt idx="28">
                  <c:v>1</c:v>
                </c:pt>
                <c:pt idx="29">
                  <c:v>1</c:v>
                </c:pt>
              </c:numCache>
            </c:numRef>
          </c:val>
          <c:extLst>
            <c:ext xmlns:c16="http://schemas.microsoft.com/office/drawing/2014/chart" uri="{C3380CC4-5D6E-409C-BE32-E72D297353CC}">
              <c16:uniqueId val="{00000000-CF9A-4577-AD79-4F6A46734BFE}"/>
            </c:ext>
          </c:extLst>
        </c:ser>
        <c:dLbls>
          <c:showLegendKey val="0"/>
          <c:showVal val="0"/>
          <c:showCatName val="0"/>
          <c:showSerName val="0"/>
          <c:showPercent val="0"/>
          <c:showBubbleSize val="0"/>
        </c:dLbls>
        <c:gapWidth val="150"/>
        <c:shape val="cylinder"/>
        <c:axId val="579586527"/>
        <c:axId val="579590847"/>
        <c:axId val="0"/>
      </c:bar3DChart>
      <c:catAx>
        <c:axId val="579586527"/>
        <c:scaling>
          <c:orientation val="minMax"/>
        </c:scaling>
        <c:delete val="0"/>
        <c:axPos val="b"/>
        <c:numFmt formatCode="General" sourceLinked="1"/>
        <c:majorTickMark val="none"/>
        <c:minorTickMark val="none"/>
        <c:tickLblPos val="nextTo"/>
        <c:spPr>
          <a:noFill/>
          <a:ln>
            <a:noFill/>
          </a:ln>
          <a:effectLst/>
        </c:spPr>
        <c:txPr>
          <a:bodyPr rot="-5400000" spcFirstLastPara="1" vertOverflow="ellipsis" wrap="square" anchor="ctr" anchorCtr="0"/>
          <a:lstStyle/>
          <a:p>
            <a:pPr>
              <a:defRPr sz="800" b="1"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crossAx val="579590847"/>
        <c:crosses val="autoZero"/>
        <c:auto val="1"/>
        <c:lblAlgn val="ctr"/>
        <c:lblOffset val="100"/>
        <c:noMultiLvlLbl val="0"/>
      </c:catAx>
      <c:valAx>
        <c:axId val="579590847"/>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79586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[Insumo para El INFORME DEL II TRIM.xlsx]Medios de Recepcion!TablaDinámica3</c:name>
    <c:fmtId val="7"/>
  </c:pivotSource>
  <c:chart>
    <c:autoTitleDeleted val="1"/>
    <c:pivotFmts>
      <c:pivotFmt>
        <c:idx val="0"/>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s>
    <c:view3D>
      <c:rotX val="0"/>
      <c:rotY val="1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'Medios de Recepcion'!$B$3</c:f>
              <c:strCache>
                <c:ptCount val="1"/>
                <c:pt idx="0">
                  <c:v>Total</c:v>
                </c:pt>
              </c:strCache>
            </c:strRef>
          </c:tx>
          <c:spPr>
            <a:solidFill>
              <a:schemeClr val="accent1"/>
            </a:solidFill>
            <a:ln>
              <a:noFill/>
            </a:ln>
            <a:effectLst/>
            <a:sp3d/>
          </c:spPr>
          <c:invertIfNegative val="0"/>
          <c:dLbls>
            <c:dLbl>
              <c:idx val="0"/>
              <c:layout>
                <c:manualLayout>
                  <c:x val="4.44444444444444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95-4EAC-BE17-1383C472DD29}"/>
                </c:ext>
              </c:extLst>
            </c:dLbl>
            <c:dLbl>
              <c:idx val="2"/>
              <c:layout>
                <c:manualLayout>
                  <c:x val="5.2777777777777729E-2"/>
                  <c:y val="1.5070333662527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95-4EAC-BE17-1383C472DD2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'Medios de Recepcion'!$A$4:$A$8</c:f>
              <c:strCache>
                <c:ptCount val="4"/>
                <c:pt idx="0">
                  <c:v>Atención Telefónica</c:v>
                </c:pt>
                <c:pt idx="1">
                  <c:v>Internet</c:v>
                </c:pt>
                <c:pt idx="2">
                  <c:v>Presencial - Correspondencia</c:v>
                </c:pt>
                <c:pt idx="3">
                  <c:v>Correo electrónico</c:v>
                </c:pt>
              </c:strCache>
            </c:strRef>
          </c:cat>
          <c:val>
            <c:numRef>
              <c:f>'Medios de Recepcion'!$B$4:$B$8</c:f>
              <c:numCache>
                <c:formatCode>General</c:formatCode>
                <c:ptCount val="4"/>
                <c:pt idx="0">
                  <c:v>6</c:v>
                </c:pt>
                <c:pt idx="1">
                  <c:v>295</c:v>
                </c:pt>
                <c:pt idx="2">
                  <c:v>14</c:v>
                </c:pt>
                <c:pt idx="3">
                  <c:v>401</c:v>
                </c:pt>
              </c:numCache>
            </c:numRef>
          </c:val>
          <c:extLst>
            <c:ext xmlns:c16="http://schemas.microsoft.com/office/drawing/2014/chart" uri="{C3380CC4-5D6E-409C-BE32-E72D297353CC}">
              <c16:uniqueId val="{00000000-9F95-4EAC-BE17-1383C472DD29}"/>
            </c:ext>
          </c:extLst>
        </c:ser>
        <c:dLbls>
          <c:showLegendKey val="0"/>
          <c:showVal val="0"/>
          <c:showCatName val="0"/>
          <c:showSerName val="0"/>
          <c:showPercent val="0"/>
          <c:showBubbleSize val="0"/>
        </c:dLbls>
        <c:gapWidth val="56"/>
        <c:gapDepth val="20"/>
        <c:shape val="cylinder"/>
        <c:axId val="1603655360"/>
        <c:axId val="1603648160"/>
        <c:axId val="0"/>
      </c:bar3DChart>
      <c:catAx>
        <c:axId val="16036553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03648160"/>
        <c:crosses val="autoZero"/>
        <c:auto val="1"/>
        <c:lblAlgn val="ctr"/>
        <c:lblOffset val="100"/>
        <c:noMultiLvlLbl val="0"/>
      </c:catAx>
      <c:valAx>
        <c:axId val="160364816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0365536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[Insumo para El INFORME DEL II TRIM.xlsx]Tiempos de Rta!TablaDinámica3</c:name>
    <c:fmtId val="6"/>
  </c:pivotSource>
  <c:chart>
    <c:autoTitleDeleted val="0"/>
    <c:pivotFmts>
      <c:pivotFmt>
        <c:idx val="0"/>
        <c:spPr>
          <a:solidFill>
            <a:schemeClr val="accent6"/>
          </a:solidFill>
          <a:ln>
            <a:noFill/>
          </a:ln>
          <a:effectLst/>
          <a:sp3d/>
        </c:spPr>
        <c:marker>
          <c:symbol val="none"/>
        </c:marker>
        <c:dLbl>
          <c:idx val="0"/>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6"/>
          </a:solidFill>
          <a:ln>
            <a:noFill/>
          </a:ln>
          <a:effectLst/>
          <a:sp3d/>
        </c:spPr>
        <c:marker>
          <c:symbol val="none"/>
        </c:marker>
        <c:dLbl>
          <c:idx val="0"/>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6"/>
          </a:solidFill>
          <a:ln>
            <a:noFill/>
          </a:ln>
          <a:effectLst/>
          <a:sp3d/>
        </c:spPr>
        <c:marker>
          <c:symbol val="none"/>
        </c:marker>
        <c:dLbl>
          <c:idx val="0"/>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6"/>
          </a:solidFill>
          <a:ln>
            <a:noFill/>
          </a:ln>
          <a:effectLst/>
          <a:sp3d/>
        </c:spPr>
        <c:marker>
          <c:symbol val="none"/>
        </c:marker>
        <c:dLbl>
          <c:idx val="0"/>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6"/>
          </a:solidFill>
          <a:ln>
            <a:noFill/>
          </a:ln>
          <a:effectLst/>
          <a:sp3d/>
        </c:spPr>
        <c:marker>
          <c:symbol val="none"/>
        </c:marker>
        <c:dLbl>
          <c:idx val="0"/>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6"/>
          </a:solidFill>
          <a:ln>
            <a:noFill/>
          </a:ln>
          <a:effectLst/>
          <a:sp3d/>
        </c:spPr>
        <c:marker>
          <c:symbol val="none"/>
        </c:marker>
        <c:dLbl>
          <c:idx val="0"/>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s>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'Tiempos de Rta'!$B$3</c:f>
              <c:strCache>
                <c:ptCount val="1"/>
                <c:pt idx="0">
                  <c:v>Cuenta de Radicado</c:v>
                </c:pt>
              </c:strCache>
            </c:strRef>
          </c:tx>
          <c:spPr>
            <a:solidFill>
              <a:schemeClr val="accent6"/>
            </a:solidFill>
            <a:ln>
              <a:noFill/>
            </a:ln>
            <a:effectLst/>
            <a:sp3d/>
          </c:spPr>
          <c:invertIfNegative val="0"/>
          <c:dLbls>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'Tiempos de Rta'!$A$4:$A$34</c:f>
              <c:strCache>
                <c:ptCount val="30"/>
                <c:pt idx="0">
                  <c:v>COORDINACION GESTION DE EMISION TV</c:v>
                </c:pt>
                <c:pt idx="1">
                  <c:v>COORDINACION DE PLANEACION</c:v>
                </c:pt>
                <c:pt idx="2">
                  <c:v>COORDINACION DE PRESUPUESTO</c:v>
                </c:pt>
                <c:pt idx="3">
                  <c:v>CANAL INSTITUCIONAL - PRODUCCION TELEVISION</c:v>
                </c:pt>
                <c:pt idx="4">
                  <c:v>COORDINACION DE TECNOLOGIAS DE LA INFORMACION</c:v>
                </c:pt>
                <c:pt idx="5">
                  <c:v>COORDINACION GESTION TECNICA DE SEÑALES</c:v>
                </c:pt>
                <c:pt idx="6">
                  <c:v>COORDINACION DE TESORERIA</c:v>
                </c:pt>
                <c:pt idx="7">
                  <c:v>CONTROL INTERNO DISCIPLINARIO</c:v>
                </c:pt>
                <c:pt idx="8">
                  <c:v>DIRECCION TECNOLOGIAS CONVERGENTES</c:v>
                </c:pt>
                <c:pt idx="9">
                  <c:v>COORDINACIÓN GESTIÓN ADMINISTRATIVA</c:v>
                </c:pt>
                <c:pt idx="10">
                  <c:v>COORDINACION DE COMUNICACIONES</c:v>
                </c:pt>
                <c:pt idx="11">
                  <c:v>OFICINA ASESORA JURIDICA</c:v>
                </c:pt>
                <c:pt idx="12">
                  <c:v>RADIONICA</c:v>
                </c:pt>
                <c:pt idx="13">
                  <c:v>COORDINACION DE GESTION JURIDICA</c:v>
                </c:pt>
                <c:pt idx="14">
                  <c:v>RADIO NACIONAL - MUSICAL Y CULTURAL</c:v>
                </c:pt>
                <c:pt idx="15">
                  <c:v>SUBGERENCIA DE SOPORTE CORPORATIVO</c:v>
                </c:pt>
                <c:pt idx="16">
                  <c:v>RADIO NACIONAL - INFORMACION</c:v>
                </c:pt>
                <c:pt idx="17">
                  <c:v>COORDINACION DE GESTION TALENTO HUMANO</c:v>
                </c:pt>
                <c:pt idx="18">
                  <c:v>RTVC PLAY</c:v>
                </c:pt>
                <c:pt idx="19">
                  <c:v>COORDINACION DE PROCESOS DE SELECCION Y CONTRATACION</c:v>
                </c:pt>
                <c:pt idx="20">
                  <c:v>RADIO NACIONAL</c:v>
                </c:pt>
                <c:pt idx="21">
                  <c:v>RADIO NACIONAL - PRODUCCION RADIO</c:v>
                </c:pt>
                <c:pt idx="22">
                  <c:v>CANAL INSTITUCIONAL</c:v>
                </c:pt>
                <c:pt idx="23">
                  <c:v>GESTION COMERCIAL</c:v>
                </c:pt>
                <c:pt idx="24">
                  <c:v>GERENCIA</c:v>
                </c:pt>
                <c:pt idx="25">
                  <c:v>SEÑAL MEMORIA</c:v>
                </c:pt>
                <c:pt idx="26">
                  <c:v>SUBGERENCIA DE TELEVISION</c:v>
                </c:pt>
                <c:pt idx="27">
                  <c:v>COORDINACIÓN DE RELACIÓN CON EL CIUDADANO</c:v>
                </c:pt>
                <c:pt idx="28">
                  <c:v>COORDINACION INGENIERIA DE RED</c:v>
                </c:pt>
                <c:pt idx="29">
                  <c:v>CANAL SEÑAL COLOMBIA</c:v>
                </c:pt>
              </c:strCache>
            </c:strRef>
          </c:cat>
          <c:val>
            <c:numRef>
              <c:f>'Tiempos de Rta'!$B$4:$B$34</c:f>
              <c:numCache>
                <c:formatCode>General</c:formatCode>
                <c:ptCount val="30"/>
                <c:pt idx="0">
                  <c:v>1</c:v>
                </c:pt>
                <c:pt idx="1">
                  <c:v>1</c:v>
                </c:pt>
                <c:pt idx="2">
                  <c:v>1</c:v>
                </c:pt>
                <c:pt idx="3">
                  <c:v>1</c:v>
                </c:pt>
                <c:pt idx="4">
                  <c:v>1</c:v>
                </c:pt>
                <c:pt idx="5">
                  <c:v>2</c:v>
                </c:pt>
                <c:pt idx="6">
                  <c:v>2</c:v>
                </c:pt>
                <c:pt idx="7">
                  <c:v>2</c:v>
                </c:pt>
                <c:pt idx="8">
                  <c:v>3</c:v>
                </c:pt>
                <c:pt idx="9">
                  <c:v>3</c:v>
                </c:pt>
                <c:pt idx="10">
                  <c:v>4</c:v>
                </c:pt>
                <c:pt idx="11">
                  <c:v>4</c:v>
                </c:pt>
                <c:pt idx="12">
                  <c:v>4</c:v>
                </c:pt>
                <c:pt idx="13">
                  <c:v>5</c:v>
                </c:pt>
                <c:pt idx="14">
                  <c:v>5</c:v>
                </c:pt>
                <c:pt idx="15">
                  <c:v>7</c:v>
                </c:pt>
                <c:pt idx="16">
                  <c:v>11</c:v>
                </c:pt>
                <c:pt idx="17">
                  <c:v>12</c:v>
                </c:pt>
                <c:pt idx="18">
                  <c:v>12</c:v>
                </c:pt>
                <c:pt idx="19">
                  <c:v>13</c:v>
                </c:pt>
                <c:pt idx="20">
                  <c:v>15</c:v>
                </c:pt>
                <c:pt idx="21">
                  <c:v>17</c:v>
                </c:pt>
                <c:pt idx="22">
                  <c:v>21</c:v>
                </c:pt>
                <c:pt idx="23">
                  <c:v>23</c:v>
                </c:pt>
                <c:pt idx="24">
                  <c:v>34</c:v>
                </c:pt>
                <c:pt idx="25">
                  <c:v>39</c:v>
                </c:pt>
                <c:pt idx="26">
                  <c:v>83</c:v>
                </c:pt>
                <c:pt idx="27">
                  <c:v>96</c:v>
                </c:pt>
                <c:pt idx="28">
                  <c:v>130</c:v>
                </c:pt>
                <c:pt idx="29">
                  <c:v>164</c:v>
                </c:pt>
              </c:numCache>
            </c:numRef>
          </c:val>
          <c:extLst>
            <c:ext xmlns:c16="http://schemas.microsoft.com/office/drawing/2014/chart" uri="{C3380CC4-5D6E-409C-BE32-E72D297353CC}">
              <c16:uniqueId val="{00000000-9A2A-4738-A4C8-60F002AE8F2F}"/>
            </c:ext>
          </c:extLst>
        </c:ser>
        <c:ser>
          <c:idx val="1"/>
          <c:order val="1"/>
          <c:tx>
            <c:strRef>
              <c:f>'Tiempos de Rta'!$C$3</c:f>
              <c:strCache>
                <c:ptCount val="1"/>
                <c:pt idx="0">
                  <c:v>Promedio de Tiempo hasta archivo (días hábiles)</c:v>
                </c:pt>
              </c:strCache>
            </c:strRef>
          </c:tx>
          <c:spPr>
            <a:solidFill>
              <a:schemeClr val="accent5"/>
            </a:solidFill>
            <a:ln>
              <a:noFill/>
            </a:ln>
            <a:effectLst/>
            <a:sp3d/>
          </c:spPr>
          <c:invertIfNegative val="0"/>
          <c:dLbls>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'Tiempos de Rta'!$A$4:$A$34</c:f>
              <c:strCache>
                <c:ptCount val="30"/>
                <c:pt idx="0">
                  <c:v>COORDINACION GESTION DE EMISION TV</c:v>
                </c:pt>
                <c:pt idx="1">
                  <c:v>COORDINACION DE PLANEACION</c:v>
                </c:pt>
                <c:pt idx="2">
                  <c:v>COORDINACION DE PRESUPUESTO</c:v>
                </c:pt>
                <c:pt idx="3">
                  <c:v>CANAL INSTITUCIONAL - PRODUCCION TELEVISION</c:v>
                </c:pt>
                <c:pt idx="4">
                  <c:v>COORDINACION DE TECNOLOGIAS DE LA INFORMACION</c:v>
                </c:pt>
                <c:pt idx="5">
                  <c:v>COORDINACION GESTION TECNICA DE SEÑALES</c:v>
                </c:pt>
                <c:pt idx="6">
                  <c:v>COORDINACION DE TESORERIA</c:v>
                </c:pt>
                <c:pt idx="7">
                  <c:v>CONTROL INTERNO DISCIPLINARIO</c:v>
                </c:pt>
                <c:pt idx="8">
                  <c:v>DIRECCION TECNOLOGIAS CONVERGENTES</c:v>
                </c:pt>
                <c:pt idx="9">
                  <c:v>COORDINACIÓN GESTIÓN ADMINISTRATIVA</c:v>
                </c:pt>
                <c:pt idx="10">
                  <c:v>COORDINACION DE COMUNICACIONES</c:v>
                </c:pt>
                <c:pt idx="11">
                  <c:v>OFICINA ASESORA JURIDICA</c:v>
                </c:pt>
                <c:pt idx="12">
                  <c:v>RADIONICA</c:v>
                </c:pt>
                <c:pt idx="13">
                  <c:v>COORDINACION DE GESTION JURIDICA</c:v>
                </c:pt>
                <c:pt idx="14">
                  <c:v>RADIO NACIONAL - MUSICAL Y CULTURAL</c:v>
                </c:pt>
                <c:pt idx="15">
                  <c:v>SUBGERENCIA DE SOPORTE CORPORATIVO</c:v>
                </c:pt>
                <c:pt idx="16">
                  <c:v>RADIO NACIONAL - INFORMACION</c:v>
                </c:pt>
                <c:pt idx="17">
                  <c:v>COORDINACION DE GESTION TALENTO HUMANO</c:v>
                </c:pt>
                <c:pt idx="18">
                  <c:v>RTVC PLAY</c:v>
                </c:pt>
                <c:pt idx="19">
                  <c:v>COORDINACION DE PROCESOS DE SELECCION Y CONTRATACION</c:v>
                </c:pt>
                <c:pt idx="20">
                  <c:v>RADIO NACIONAL</c:v>
                </c:pt>
                <c:pt idx="21">
                  <c:v>RADIO NACIONAL - PRODUCCION RADIO</c:v>
                </c:pt>
                <c:pt idx="22">
                  <c:v>CANAL INSTITUCIONAL</c:v>
                </c:pt>
                <c:pt idx="23">
                  <c:v>GESTION COMERCIAL</c:v>
                </c:pt>
                <c:pt idx="24">
                  <c:v>GERENCIA</c:v>
                </c:pt>
                <c:pt idx="25">
                  <c:v>SEÑAL MEMORIA</c:v>
                </c:pt>
                <c:pt idx="26">
                  <c:v>SUBGERENCIA DE TELEVISION</c:v>
                </c:pt>
                <c:pt idx="27">
                  <c:v>COORDINACIÓN DE RELACIÓN CON EL CIUDADANO</c:v>
                </c:pt>
                <c:pt idx="28">
                  <c:v>COORDINACION INGENIERIA DE RED</c:v>
                </c:pt>
                <c:pt idx="29">
                  <c:v>CANAL SEÑAL COLOMBIA</c:v>
                </c:pt>
              </c:strCache>
            </c:strRef>
          </c:cat>
          <c:val>
            <c:numRef>
              <c:f>'Tiempos de Rta'!$C$4:$C$34</c:f>
              <c:numCache>
                <c:formatCode>0</c:formatCode>
                <c:ptCount val="30"/>
                <c:pt idx="0">
                  <c:v>14</c:v>
                </c:pt>
                <c:pt idx="1">
                  <c:v>5</c:v>
                </c:pt>
                <c:pt idx="2">
                  <c:v>8</c:v>
                </c:pt>
                <c:pt idx="3">
                  <c:v>11</c:v>
                </c:pt>
                <c:pt idx="4">
                  <c:v>7</c:v>
                </c:pt>
                <c:pt idx="5">
                  <c:v>12</c:v>
                </c:pt>
                <c:pt idx="6">
                  <c:v>8.5</c:v>
                </c:pt>
                <c:pt idx="7">
                  <c:v>10.5</c:v>
                </c:pt>
                <c:pt idx="8">
                  <c:v>3</c:v>
                </c:pt>
                <c:pt idx="9">
                  <c:v>11.666666666666666</c:v>
                </c:pt>
                <c:pt idx="10">
                  <c:v>5</c:v>
                </c:pt>
                <c:pt idx="11">
                  <c:v>16.333333333333332</c:v>
                </c:pt>
                <c:pt idx="12">
                  <c:v>5</c:v>
                </c:pt>
                <c:pt idx="13">
                  <c:v>16.25</c:v>
                </c:pt>
                <c:pt idx="14">
                  <c:v>10.199999999999999</c:v>
                </c:pt>
                <c:pt idx="15">
                  <c:v>9.1428571428571423</c:v>
                </c:pt>
                <c:pt idx="16">
                  <c:v>10</c:v>
                </c:pt>
                <c:pt idx="17">
                  <c:v>8.0909090909090917</c:v>
                </c:pt>
                <c:pt idx="18">
                  <c:v>9.0833333333333339</c:v>
                </c:pt>
                <c:pt idx="19">
                  <c:v>9.6666666666666661</c:v>
                </c:pt>
                <c:pt idx="20">
                  <c:v>6.7857142857142856</c:v>
                </c:pt>
                <c:pt idx="21">
                  <c:v>4.4375</c:v>
                </c:pt>
                <c:pt idx="22">
                  <c:v>8.5238095238095237</c:v>
                </c:pt>
                <c:pt idx="23">
                  <c:v>10.894736842105264</c:v>
                </c:pt>
                <c:pt idx="24">
                  <c:v>8.4705882352941178</c:v>
                </c:pt>
                <c:pt idx="25">
                  <c:v>12.777777777777779</c:v>
                </c:pt>
                <c:pt idx="26">
                  <c:v>13.9375</c:v>
                </c:pt>
                <c:pt idx="27">
                  <c:v>2.71875</c:v>
                </c:pt>
                <c:pt idx="28">
                  <c:v>12</c:v>
                </c:pt>
                <c:pt idx="29">
                  <c:v>11.767741935483871</c:v>
                </c:pt>
              </c:numCache>
            </c:numRef>
          </c:val>
          <c:extLst>
            <c:ext xmlns:c16="http://schemas.microsoft.com/office/drawing/2014/chart" uri="{C3380CC4-5D6E-409C-BE32-E72D297353CC}">
              <c16:uniqueId val="{00000001-9A2A-4738-A4C8-60F002AE8F2F}"/>
            </c:ext>
          </c:extLst>
        </c:ser>
        <c:dLbls>
          <c:showLegendKey val="0"/>
          <c:showVal val="0"/>
          <c:showCatName val="0"/>
          <c:showSerName val="0"/>
          <c:showPercent val="0"/>
          <c:showBubbleSize val="0"/>
        </c:dLbls>
        <c:gapWidth val="150"/>
        <c:shape val="cylinder"/>
        <c:axId val="529653264"/>
        <c:axId val="529652784"/>
        <c:axId val="0"/>
      </c:bar3DChart>
      <c:catAx>
        <c:axId val="5296532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1" i="0" u="none" strike="noStrike" kern="1200" baseline="0">
                <a:solidFill>
                  <a:schemeClr val="tx1">
                    <a:lumMod val="65000"/>
                    <a:lumOff val="35000"/>
                  </a:schemeClr>
                </a:solidFill>
                <a:latin typeface="+mn-lt"/>
                <a:ea typeface="+mn-ea"/>
                <a:cs typeface="+mn-cs"/>
              </a:defRPr>
            </a:pPr>
            <a:endParaRPr lang="es-CO"/>
          </a:p>
        </c:txPr>
        <c:crossAx val="529652784"/>
        <c:crosses val="autoZero"/>
        <c:auto val="1"/>
        <c:lblAlgn val="l"/>
        <c:lblOffset val="100"/>
        <c:noMultiLvlLbl val="0"/>
      </c:catAx>
      <c:valAx>
        <c:axId val="529652784"/>
        <c:scaling>
          <c:orientation val="minMax"/>
        </c:scaling>
        <c:delete val="1"/>
        <c:axPos val="b"/>
        <c:numFmt formatCode="General" sourceLinked="1"/>
        <c:majorTickMark val="none"/>
        <c:minorTickMark val="none"/>
        <c:tickLblPos val="nextTo"/>
        <c:crossAx val="529653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400"/>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[pqr-reporte-detalle (7).xlsx]CANALESDE INTERACCION!TablaDinámica2</c:name>
    <c:fmtId val="6"/>
  </c:pivotSource>
  <c:chart>
    <c:autoTitleDeleted val="1"/>
    <c:pivotFmts>
      <c:pivotFmt>
        <c:idx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s-CO"/>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s-CO"/>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3"/>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4"/>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s-CO"/>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7"/>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8"/>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9"/>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
        <c:idx val="1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ivotFmt>
    </c:pivotFmts>
    <c:plotArea>
      <c:layout>
        <c:manualLayout>
          <c:layoutTarget val="inner"/>
          <c:xMode val="edge"/>
          <c:yMode val="edge"/>
          <c:x val="8.5681421938262003E-2"/>
          <c:y val="0.10454043892271854"/>
          <c:w val="0.53462594245782968"/>
          <c:h val="0.79091884651464639"/>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AF-45C4-A8CC-D278B84C1A7B}"/>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B8AF-45C4-A8CC-D278B84C1A7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AF-45C4-A8CC-D278B84C1A7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8AF-45C4-A8CC-D278B84C1A7B}"/>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9-B8AF-45C4-A8CC-D278B84C1A7B}"/>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Hoja5!$A$22:$A$26</c:f>
              <c:strCache>
                <c:ptCount val="5"/>
                <c:pt idx="0">
                  <c:v>No Aplica</c:v>
                </c:pt>
                <c:pt idx="1">
                  <c:v>Programas</c:v>
                </c:pt>
                <c:pt idx="2">
                  <c:v>Solicitud de Información</c:v>
                </c:pt>
                <c:pt idx="3">
                  <c:v>Propuesta</c:v>
                </c:pt>
                <c:pt idx="4">
                  <c:v>Hojas de Vida</c:v>
                </c:pt>
              </c:strCache>
            </c:strRef>
          </c:cat>
          <c:val>
            <c:numRef>
              <c:f>Hoja5!$B$22:$B$26</c:f>
              <c:numCache>
                <c:formatCode>General</c:formatCode>
                <c:ptCount val="5"/>
                <c:pt idx="0">
                  <c:v>238</c:v>
                </c:pt>
                <c:pt idx="1">
                  <c:v>149</c:v>
                </c:pt>
                <c:pt idx="2">
                  <c:v>69</c:v>
                </c:pt>
                <c:pt idx="3">
                  <c:v>24</c:v>
                </c:pt>
                <c:pt idx="4">
                  <c:v>3</c:v>
                </c:pt>
              </c:numCache>
            </c:numRef>
          </c:val>
          <c:extLst>
            <c:ext xmlns:c16="http://schemas.microsoft.com/office/drawing/2014/chart" uri="{C3380CC4-5D6E-409C-BE32-E72D297353CC}">
              <c16:uniqueId val="{0000000A-B8AF-45C4-A8CC-D278B84C1A7B}"/>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7.5556226142926508E-2"/>
          <c:y val="1.7031540983430678E-2"/>
          <c:w val="0.87854990567529456"/>
          <c:h val="0.131564630898344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8EA-4285-9C6C-518534DCF281}"/>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F8EA-4285-9C6C-518534DCF28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8EA-4285-9C6C-518534DCF28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8EA-4285-9C6C-518534DCF281}"/>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Hoja5!$A$46:$A$49</c:f>
              <c:strCache>
                <c:ptCount val="4"/>
                <c:pt idx="0">
                  <c:v>Antena</c:v>
                </c:pt>
                <c:pt idx="1">
                  <c:v>Programas</c:v>
                </c:pt>
                <c:pt idx="2">
                  <c:v>Cobertura</c:v>
                </c:pt>
                <c:pt idx="3">
                  <c:v>No Aplica</c:v>
                </c:pt>
              </c:strCache>
            </c:strRef>
          </c:cat>
          <c:val>
            <c:numRef>
              <c:f>Hoja5!$B$46:$B$49</c:f>
              <c:numCache>
                <c:formatCode>General</c:formatCode>
                <c:ptCount val="4"/>
                <c:pt idx="0">
                  <c:v>102</c:v>
                </c:pt>
                <c:pt idx="1">
                  <c:v>31</c:v>
                </c:pt>
                <c:pt idx="2">
                  <c:v>14</c:v>
                </c:pt>
                <c:pt idx="3">
                  <c:v>13</c:v>
                </c:pt>
              </c:numCache>
            </c:numRef>
          </c:val>
          <c:extLst>
            <c:ext xmlns:c16="http://schemas.microsoft.com/office/drawing/2014/chart" uri="{C3380CC4-5D6E-409C-BE32-E72D297353CC}">
              <c16:uniqueId val="{00000008-F8EA-4285-9C6C-518534DCF28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389-4D97-8C5C-A66952C560CD}"/>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F389-4D97-8C5C-A66952C560C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389-4D97-8C5C-A66952C560C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389-4D97-8C5C-A66952C560C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Hoja5!$A$46:$A$49</c:f>
              <c:strCache>
                <c:ptCount val="4"/>
                <c:pt idx="0">
                  <c:v>Antena</c:v>
                </c:pt>
                <c:pt idx="1">
                  <c:v>Programas</c:v>
                </c:pt>
                <c:pt idx="2">
                  <c:v>Cobertura</c:v>
                </c:pt>
                <c:pt idx="3">
                  <c:v>No Aplica</c:v>
                </c:pt>
              </c:strCache>
            </c:strRef>
          </c:cat>
          <c:val>
            <c:numRef>
              <c:f>Hoja5!$B$46:$B$49</c:f>
              <c:numCache>
                <c:formatCode>General</c:formatCode>
                <c:ptCount val="4"/>
                <c:pt idx="0">
                  <c:v>102</c:v>
                </c:pt>
                <c:pt idx="1">
                  <c:v>31</c:v>
                </c:pt>
                <c:pt idx="2">
                  <c:v>14</c:v>
                </c:pt>
                <c:pt idx="3">
                  <c:v>13</c:v>
                </c:pt>
              </c:numCache>
            </c:numRef>
          </c:val>
          <c:extLst>
            <c:ext xmlns:c16="http://schemas.microsoft.com/office/drawing/2014/chart" uri="{C3380CC4-5D6E-409C-BE32-E72D297353CC}">
              <c16:uniqueId val="{00000008-F389-4D97-8C5C-A66952C560C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Hoja6!$A$12</c:f>
              <c:strCache>
                <c:ptCount val="1"/>
                <c:pt idx="0">
                  <c:v>Total general</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Hoja6!$B$12</c:f>
              <c:numCache>
                <c:formatCode>General</c:formatCode>
                <c:ptCount val="1"/>
                <c:pt idx="0">
                  <c:v>643</c:v>
                </c:pt>
              </c:numCache>
            </c:numRef>
          </c:val>
          <c:shape val="cylinder"/>
          <c:extLst>
            <c:ext xmlns:c16="http://schemas.microsoft.com/office/drawing/2014/chart" uri="{C3380CC4-5D6E-409C-BE32-E72D297353CC}">
              <c16:uniqueId val="{00000000-DC9D-43CC-83FB-771B03E50C81}"/>
            </c:ext>
          </c:extLst>
        </c:ser>
        <c:ser>
          <c:idx val="1"/>
          <c:order val="1"/>
          <c:tx>
            <c:strRef>
              <c:f>Hoja6!$A$13</c:f>
              <c:strCache>
                <c:ptCount val="1"/>
                <c:pt idx="0">
                  <c:v>Traslado por competencia</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Hoja6!$B$13</c:f>
              <c:numCache>
                <c:formatCode>General</c:formatCode>
                <c:ptCount val="1"/>
                <c:pt idx="0">
                  <c:v>73</c:v>
                </c:pt>
              </c:numCache>
            </c:numRef>
          </c:val>
          <c:shape val="cylinder"/>
          <c:extLst>
            <c:ext xmlns:c16="http://schemas.microsoft.com/office/drawing/2014/chart" uri="{C3380CC4-5D6E-409C-BE32-E72D297353CC}">
              <c16:uniqueId val="{00000001-DC9D-43CC-83FB-771B03E50C81}"/>
            </c:ext>
          </c:extLst>
        </c:ser>
        <c:dLbls>
          <c:showLegendKey val="0"/>
          <c:showVal val="1"/>
          <c:showCatName val="0"/>
          <c:showSerName val="0"/>
          <c:showPercent val="0"/>
          <c:showBubbleSize val="0"/>
        </c:dLbls>
        <c:gapWidth val="150"/>
        <c:shape val="box"/>
        <c:axId val="529648464"/>
        <c:axId val="529631664"/>
        <c:axId val="0"/>
      </c:bar3DChart>
      <c:catAx>
        <c:axId val="529648464"/>
        <c:scaling>
          <c:orientation val="minMax"/>
        </c:scaling>
        <c:delete val="1"/>
        <c:axPos val="b"/>
        <c:numFmt formatCode="General" sourceLinked="1"/>
        <c:majorTickMark val="out"/>
        <c:minorTickMark val="none"/>
        <c:tickLblPos val="nextTo"/>
        <c:crossAx val="529631664"/>
        <c:crosses val="autoZero"/>
        <c:auto val="1"/>
        <c:lblAlgn val="ctr"/>
        <c:lblOffset val="100"/>
        <c:noMultiLvlLbl val="0"/>
      </c:catAx>
      <c:valAx>
        <c:axId val="52963166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529648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omments/modernComment_109_F2320CEA.xml><?xml version="1.0" encoding="utf-8"?>
<p188:cmLst xmlns:a="http://schemas.openxmlformats.org/drawingml/2006/main" xmlns:r="http://schemas.openxmlformats.org/officeDocument/2006/relationships" xmlns:p188="http://schemas.microsoft.com/office/powerpoint/2018/8/main">
  <p188:cm id="{66B34F2F-6EB1-4DB5-8EA7-ADF3D92F7917}" authorId="{AFD9DA55-B911-8955-57A0-2B0681F4AA4E}" created="2024-08-06T15:38:44.472">
    <ac:deMkLst xmlns:ac="http://schemas.microsoft.com/office/drawing/2013/main/command">
      <pc:docMk xmlns:pc="http://schemas.microsoft.com/office/powerpoint/2013/main/command"/>
      <pc:sldMk xmlns:pc="http://schemas.microsoft.com/office/powerpoint/2013/main/command" cId="4063366378" sldId="265"/>
      <ac:spMk id="4" creationId="{23F1A80F-2D89-8EE0-1C42-0457F18F7513}"/>
    </ac:deMkLst>
    <p188:txBody>
      <a:bodyPr/>
      <a:lstStyle/>
      <a:p>
        <a:r>
          <a:rPr lang="es-CO"/>
          <a:t>Respuesta No Asociada: son aquellas que no se generan a partir del documento de entrada (PQRSD - allegada por el ciudadano).  Lo cual impide mantener la trazabilidad, seguimiento y cierre al radicado.</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hyperlink" Target="mailto:correspondencia@rtvc.gov.co" TargetMode="External"/><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hyperlink" Target="mailto:peticionesquejasyreclamos@rtvc.gov.co" TargetMode="External"/><Relationship Id="rId1" Type="http://schemas.openxmlformats.org/officeDocument/2006/relationships/hyperlink" Target="https://www.rtvc.gov.co/pqrd/create" TargetMode="Externa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9.svg"/><Relationship Id="rId7" Type="http://schemas.openxmlformats.org/officeDocument/2006/relationships/hyperlink" Target="mailto:correspondencia@rtvc.gov.co" TargetMode="External"/><Relationship Id="rId12"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hyperlink" Target="https://www.rtvc.gov.co/pqrd/create" TargetMode="External"/><Relationship Id="rId6" Type="http://schemas.openxmlformats.org/officeDocument/2006/relationships/hyperlink" Target="mailto:peticionesquejasyreclamos@rtvc.gov.co" TargetMode="External"/><Relationship Id="rId11" Type="http://schemas.openxmlformats.org/officeDocument/2006/relationships/image" Target="../media/image25.svg"/><Relationship Id="rId5" Type="http://schemas.openxmlformats.org/officeDocument/2006/relationships/image" Target="../media/image21.sv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D7F05E-6950-477A-AFCF-C9EF6805579E}" type="doc">
      <dgm:prSet loTypeId="urn:microsoft.com/office/officeart/2005/8/layout/hList7" loCatId="list" qsTypeId="urn:microsoft.com/office/officeart/2005/8/quickstyle/simple2" qsCatId="simple" csTypeId="urn:microsoft.com/office/officeart/2005/8/colors/accent5_1" csCatId="accent5" phldr="1"/>
      <dgm:spPr/>
    </dgm:pt>
    <dgm:pt modelId="{6B004BE8-A16D-4BF1-B509-139C01AE3D8B}">
      <dgm:prSet phldrT="[Texto]" custT="1"/>
      <dgm:spPr/>
      <dgm:t>
        <a:bodyPr spcFirstLastPara="1" wrap="square" lIns="91425" tIns="91425" rIns="91425" bIns="91425" anchor="t" anchorCtr="0"/>
        <a:lstStyle/>
        <a:p>
          <a:pPr marL="0" lvl="0" algn="ctr" defTabSz="622300">
            <a:lnSpc>
              <a:spcPct val="90000"/>
            </a:lnSpc>
            <a:spcBef>
              <a:spcPct val="0"/>
            </a:spcBef>
            <a:spcAft>
              <a:spcPct val="35000"/>
            </a:spcAft>
            <a:buNone/>
          </a:pPr>
          <a:endParaRPr lang="es-ES" sz="1200" b="1" kern="1200" dirty="0">
            <a:latin typeface="Arial" panose="020B0604020202020204" pitchFamily="34" charset="0"/>
            <a:ea typeface="+mn-ea"/>
            <a:cs typeface="Arial" panose="020B0604020202020204" pitchFamily="34" charset="0"/>
          </a:endParaRPr>
        </a:p>
        <a:p>
          <a:pPr marL="0" lvl="0" algn="ctr" defTabSz="622300">
            <a:lnSpc>
              <a:spcPct val="90000"/>
            </a:lnSpc>
            <a:spcBef>
              <a:spcPct val="0"/>
            </a:spcBef>
            <a:spcAft>
              <a:spcPct val="35000"/>
            </a:spcAft>
            <a:buNone/>
          </a:pPr>
          <a:r>
            <a:rPr lang="es-ES" sz="1000" b="0" i="0" u="none" strike="noStrike" cap="none" dirty="0">
              <a:latin typeface="+mj-lt"/>
              <a:ea typeface="Montserrat Medium"/>
              <a:cs typeface="Montserrat Medium"/>
              <a:sym typeface="Arial"/>
            </a:rPr>
            <a:t>CANAL VIRTUAL </a:t>
          </a:r>
          <a:r>
            <a:rPr lang="es-ES" sz="1000" b="0" i="0" u="none" strike="noStrike" cap="none" dirty="0">
              <a:latin typeface="+mj-lt"/>
              <a:ea typeface="Montserrat Medium"/>
              <a:cs typeface="Montserrat Medium"/>
              <a:sym typeface="Arial"/>
              <a:hlinkClick xmlns:r="http://schemas.openxmlformats.org/officeDocument/2006/relationships" r:id="rId1">
                <a:extLst>
                  <a:ext uri="{A12FA001-AC4F-418D-AE19-62706E023703}">
                    <ahyp:hlinkClr xmlns:ahyp="http://schemas.microsoft.com/office/drawing/2018/hyperlinkcolor" val="tx"/>
                  </a:ext>
                </a:extLst>
              </a:hlinkClick>
            </a:rPr>
            <a:t>https://www.rtvc.gov.co/pqrd/create</a:t>
          </a:r>
          <a:endParaRPr lang="es-ES" sz="1000" b="0" i="0" u="none" strike="noStrike" cap="none" dirty="0">
            <a:latin typeface="+mj-lt"/>
            <a:ea typeface="Montserrat Medium"/>
            <a:cs typeface="Montserrat Medium"/>
            <a:sym typeface="Arial"/>
          </a:endParaRPr>
        </a:p>
      </dgm:t>
    </dgm:pt>
    <dgm:pt modelId="{F6186FE6-7FCE-43B2-9D97-FC1E6F969A4C}" type="parTrans" cxnId="{A76CDC29-04D0-47F2-B011-2BA40E7DC22B}">
      <dgm:prSet/>
      <dgm:spPr/>
      <dgm:t>
        <a:bodyPr/>
        <a:lstStyle/>
        <a:p>
          <a:endParaRPr lang="es-CO">
            <a:solidFill>
              <a:schemeClr val="tx1">
                <a:lumMod val="95000"/>
                <a:lumOff val="5000"/>
              </a:schemeClr>
            </a:solidFill>
          </a:endParaRPr>
        </a:p>
      </dgm:t>
    </dgm:pt>
    <dgm:pt modelId="{1582CC72-07CB-48CD-ADEA-CA45F748B923}" type="sibTrans" cxnId="{A76CDC29-04D0-47F2-B011-2BA40E7DC22B}">
      <dgm:prSet/>
      <dgm:spPr/>
      <dgm:t>
        <a:bodyPr/>
        <a:lstStyle/>
        <a:p>
          <a:endParaRPr lang="es-CO">
            <a:solidFill>
              <a:schemeClr val="tx1">
                <a:lumMod val="95000"/>
                <a:lumOff val="5000"/>
              </a:schemeClr>
            </a:solidFill>
          </a:endParaRPr>
        </a:p>
      </dgm:t>
    </dgm:pt>
    <dgm:pt modelId="{CFF7B519-E45F-4CFC-BCA5-C8C7CFF8F8BF}">
      <dgm:prSet phldrT="[Texto]" custT="1"/>
      <dgm:spPr/>
      <dgm:t>
        <a:bodyPr spcFirstLastPara="0" vert="horz" wrap="square" lIns="91425" tIns="91425" rIns="91425" bIns="91425" numCol="1" spcCol="1270" anchor="t" anchorCtr="0"/>
        <a:lstStyle/>
        <a:p>
          <a:pPr marL="0" lvl="0" algn="ctr" defTabSz="622300">
            <a:lnSpc>
              <a:spcPct val="90000"/>
            </a:lnSpc>
            <a:spcBef>
              <a:spcPct val="0"/>
            </a:spcBef>
            <a:spcAft>
              <a:spcPct val="35000"/>
            </a:spcAft>
            <a:buNone/>
          </a:pPr>
          <a:r>
            <a:rPr lang="es-MX" sz="1000" b="0" i="0" u="none" strike="noStrike" kern="1200" cap="none">
              <a:latin typeface="Arial"/>
              <a:ea typeface="Montserrat Medium"/>
              <a:cs typeface="Montserrat Medium"/>
            </a:rPr>
            <a:t>CORRESPONDENCIA </a:t>
          </a:r>
        </a:p>
        <a:p>
          <a:pPr marL="0" lvl="0" algn="ctr" defTabSz="622300">
            <a:lnSpc>
              <a:spcPct val="90000"/>
            </a:lnSpc>
            <a:spcBef>
              <a:spcPct val="0"/>
            </a:spcBef>
            <a:spcAft>
              <a:spcPct val="35000"/>
            </a:spcAft>
            <a:buNone/>
          </a:pPr>
          <a:r>
            <a:rPr lang="es-ES" sz="1000" b="0" i="0" u="none" strike="noStrike" kern="1200" cap="none">
              <a:latin typeface="Arial"/>
              <a:ea typeface="Montserrat Medium"/>
              <a:cs typeface="Montserrat Medium"/>
            </a:rPr>
            <a:t>Avenida El Dorado </a:t>
          </a:r>
        </a:p>
        <a:p>
          <a:pPr marL="0" lvl="0" algn="ctr" defTabSz="622300">
            <a:lnSpc>
              <a:spcPct val="90000"/>
            </a:lnSpc>
            <a:spcBef>
              <a:spcPct val="0"/>
            </a:spcBef>
            <a:spcAft>
              <a:spcPct val="35000"/>
            </a:spcAft>
            <a:buNone/>
          </a:pPr>
          <a:r>
            <a:rPr lang="es-ES" sz="1000" b="0" i="0" u="none" strike="noStrike" kern="1200" cap="none">
              <a:latin typeface="Arial"/>
              <a:ea typeface="Montserrat Medium"/>
              <a:cs typeface="Montserrat Medium"/>
            </a:rPr>
            <a:t>Cr. 45 #26-33 Bogotá</a:t>
          </a:r>
          <a:endParaRPr lang="es-CO" sz="1000" b="0" i="0" u="none" strike="noStrike" kern="1200" cap="none" dirty="0">
            <a:latin typeface="Arial"/>
            <a:ea typeface="Montserrat Medium"/>
            <a:cs typeface="Montserrat Medium"/>
          </a:endParaRPr>
        </a:p>
      </dgm:t>
    </dgm:pt>
    <dgm:pt modelId="{8B423DF7-4DBB-4605-8FDB-218D54B2FEC1}" type="parTrans" cxnId="{FEA8ACD5-3066-499A-B686-99A224D1F176}">
      <dgm:prSet/>
      <dgm:spPr/>
      <dgm:t>
        <a:bodyPr/>
        <a:lstStyle/>
        <a:p>
          <a:endParaRPr lang="es-CO">
            <a:solidFill>
              <a:schemeClr val="tx1">
                <a:lumMod val="95000"/>
                <a:lumOff val="5000"/>
              </a:schemeClr>
            </a:solidFill>
          </a:endParaRPr>
        </a:p>
      </dgm:t>
    </dgm:pt>
    <dgm:pt modelId="{99A11E8D-C0B4-45C1-8358-6720DF430ABE}" type="sibTrans" cxnId="{FEA8ACD5-3066-499A-B686-99A224D1F176}">
      <dgm:prSet/>
      <dgm:spPr/>
      <dgm:t>
        <a:bodyPr/>
        <a:lstStyle/>
        <a:p>
          <a:endParaRPr lang="es-CO">
            <a:solidFill>
              <a:schemeClr val="tx1">
                <a:lumMod val="95000"/>
                <a:lumOff val="5000"/>
              </a:schemeClr>
            </a:solidFill>
          </a:endParaRPr>
        </a:p>
      </dgm:t>
    </dgm:pt>
    <dgm:pt modelId="{C95FBCC6-B635-4F5E-B5DE-FC36116D862C}">
      <dgm:prSet phldrT="[Texto]" custT="1"/>
      <dgm:spPr/>
      <dgm:t>
        <a:bodyPr spcFirstLastPara="0" vert="horz" wrap="square" lIns="91425" tIns="91425" rIns="91425" bIns="91425" numCol="1" spcCol="1270" anchor="t" anchorCtr="0"/>
        <a:lstStyle/>
        <a:p>
          <a:pPr marL="0" lvl="0" algn="ctr" defTabSz="622300">
            <a:lnSpc>
              <a:spcPct val="90000"/>
            </a:lnSpc>
            <a:spcBef>
              <a:spcPct val="0"/>
            </a:spcBef>
            <a:spcAft>
              <a:spcPct val="35000"/>
            </a:spcAft>
            <a:buNone/>
          </a:pPr>
          <a:r>
            <a:rPr lang="es-MX" sz="1000" b="0" i="0" u="none" strike="noStrike" kern="1200" cap="none">
              <a:latin typeface="Arial"/>
              <a:ea typeface="Montserrat Medium"/>
              <a:cs typeface="Montserrat Medium"/>
            </a:rPr>
            <a:t>TELEFÓNICO</a:t>
          </a:r>
          <a:r>
            <a:rPr lang="es-ES" sz="1000" b="0" i="0" u="none" strike="noStrike" kern="1200" cap="none">
              <a:latin typeface="Arial"/>
              <a:ea typeface="Montserrat Medium"/>
              <a:cs typeface="Montserrat Medium"/>
            </a:rPr>
            <a:t> </a:t>
          </a:r>
        </a:p>
        <a:p>
          <a:pPr marL="0" lvl="0" algn="ctr" defTabSz="622300">
            <a:lnSpc>
              <a:spcPct val="90000"/>
            </a:lnSpc>
            <a:spcBef>
              <a:spcPct val="0"/>
            </a:spcBef>
            <a:spcAft>
              <a:spcPct val="35000"/>
            </a:spcAft>
            <a:buNone/>
          </a:pPr>
          <a:r>
            <a:rPr lang="es-ES" sz="1000" b="0" i="0" u="none" strike="noStrike" kern="1200" cap="none">
              <a:latin typeface="Arial"/>
              <a:ea typeface="Montserrat Medium"/>
              <a:cs typeface="Montserrat Medium"/>
            </a:rPr>
            <a:t>Línea Gratuita 018000123414</a:t>
          </a:r>
        </a:p>
        <a:p>
          <a:pPr marL="0" lvl="0" algn="ctr" defTabSz="622300">
            <a:lnSpc>
              <a:spcPct val="90000"/>
            </a:lnSpc>
            <a:spcBef>
              <a:spcPct val="0"/>
            </a:spcBef>
            <a:spcAft>
              <a:spcPct val="35000"/>
            </a:spcAft>
            <a:buNone/>
          </a:pPr>
          <a:r>
            <a:rPr lang="es-CO" sz="1000" b="0" i="0" u="none" strike="noStrike" kern="1200" cap="none">
              <a:latin typeface="Arial"/>
              <a:ea typeface="Montserrat Medium"/>
              <a:cs typeface="Montserrat Medium"/>
            </a:rPr>
            <a:t>Línea Preferencial           (601) 2200703. Teléfono (601) 2200700</a:t>
          </a:r>
          <a:endParaRPr lang="es-ES" sz="1000" b="0" i="0" u="none" strike="noStrike" kern="1200" cap="none">
            <a:latin typeface="Arial"/>
            <a:ea typeface="Montserrat Medium"/>
            <a:cs typeface="Montserrat Medium"/>
          </a:endParaRPr>
        </a:p>
        <a:p>
          <a:pPr marL="0" lvl="0" algn="ctr" defTabSz="622300">
            <a:lnSpc>
              <a:spcPct val="90000"/>
            </a:lnSpc>
            <a:spcBef>
              <a:spcPct val="0"/>
            </a:spcBef>
            <a:spcAft>
              <a:spcPct val="35000"/>
            </a:spcAft>
            <a:buNone/>
          </a:pPr>
          <a:endParaRPr lang="es-ES" sz="1200" b="1" i="0" kern="1200" dirty="0">
            <a:latin typeface="Monserrat medium"/>
            <a:ea typeface="+mn-ea"/>
            <a:cs typeface="+mn-cs"/>
          </a:endParaRPr>
        </a:p>
      </dgm:t>
    </dgm:pt>
    <dgm:pt modelId="{872C3D8B-AFA9-4BA4-BA33-B2B7AE2D98B5}" type="parTrans" cxnId="{DEAECEF0-6191-4E0A-B49D-0EAE99573AAB}">
      <dgm:prSet/>
      <dgm:spPr/>
      <dgm:t>
        <a:bodyPr/>
        <a:lstStyle/>
        <a:p>
          <a:endParaRPr lang="es-CO">
            <a:solidFill>
              <a:schemeClr val="tx1">
                <a:lumMod val="95000"/>
                <a:lumOff val="5000"/>
              </a:schemeClr>
            </a:solidFill>
          </a:endParaRPr>
        </a:p>
      </dgm:t>
    </dgm:pt>
    <dgm:pt modelId="{E6F44B42-8603-450A-BADF-6D5D1C638CA1}" type="sibTrans" cxnId="{DEAECEF0-6191-4E0A-B49D-0EAE99573AAB}">
      <dgm:prSet/>
      <dgm:spPr/>
      <dgm:t>
        <a:bodyPr/>
        <a:lstStyle/>
        <a:p>
          <a:endParaRPr lang="es-CO">
            <a:solidFill>
              <a:schemeClr val="tx1">
                <a:lumMod val="95000"/>
                <a:lumOff val="5000"/>
              </a:schemeClr>
            </a:solidFill>
          </a:endParaRPr>
        </a:p>
      </dgm:t>
    </dgm:pt>
    <dgm:pt modelId="{E7012775-A390-4FA3-BFCE-46A360D0D5E4}">
      <dgm:prSet phldrT="[Texto]" custT="1"/>
      <dgm:spPr/>
      <dgm:t>
        <a:bodyPr spcFirstLastPara="0" vert="horz" wrap="square" lIns="91425" tIns="91425" rIns="91425" bIns="91425" numCol="1" spcCol="1270" anchor="t" anchorCtr="0"/>
        <a:lstStyle/>
        <a:p>
          <a:pPr marL="0" lvl="0" algn="ctr" defTabSz="622300">
            <a:lnSpc>
              <a:spcPct val="90000"/>
            </a:lnSpc>
            <a:spcBef>
              <a:spcPct val="0"/>
            </a:spcBef>
            <a:spcAft>
              <a:spcPct val="35000"/>
            </a:spcAft>
            <a:buNone/>
          </a:pPr>
          <a:r>
            <a:rPr lang="es-ES" sz="1000" b="1" i="0" u="none" strike="noStrike" kern="1200" cap="none" dirty="0">
              <a:latin typeface="Arial"/>
              <a:ea typeface="Montserrat Medium"/>
              <a:cs typeface="Montserrat Medium"/>
            </a:rPr>
            <a:t> </a:t>
          </a:r>
          <a:r>
            <a:rPr lang="es-ES" sz="1000" b="0" i="0" u="none" strike="noStrike" kern="1200" cap="none" dirty="0">
              <a:latin typeface="Arial"/>
              <a:ea typeface="Montserrat Medium"/>
              <a:cs typeface="Montserrat Medium"/>
            </a:rPr>
            <a:t>CORREO ELECTRÓNICO</a:t>
          </a:r>
        </a:p>
        <a:p>
          <a:pPr marL="0" lvl="0" algn="ctr" defTabSz="622300">
            <a:lnSpc>
              <a:spcPct val="90000"/>
            </a:lnSpc>
            <a:spcBef>
              <a:spcPct val="0"/>
            </a:spcBef>
            <a:spcAft>
              <a:spcPct val="35000"/>
            </a:spcAft>
            <a:buNone/>
          </a:pPr>
          <a:r>
            <a:rPr lang="es-ES" sz="1000" b="0" i="0" u="none" strike="noStrike" kern="1200" cap="none" dirty="0">
              <a:latin typeface="Arial"/>
              <a:ea typeface="Montserrat Medium"/>
              <a:cs typeface="Montserrat Medium"/>
              <a:hlinkClick xmlns:r="http://schemas.openxmlformats.org/officeDocument/2006/relationships" r:id="rId2"/>
            </a:rPr>
            <a:t>peticionesquejasyreclamos@rtvc.gov.co</a:t>
          </a:r>
          <a:endParaRPr lang="es-ES" sz="1000" b="0" i="0" u="none" strike="noStrike" kern="1200" cap="none" dirty="0">
            <a:latin typeface="Arial"/>
            <a:ea typeface="Montserrat Medium"/>
            <a:cs typeface="Montserrat Medium"/>
          </a:endParaRPr>
        </a:p>
        <a:p>
          <a:pPr marL="0" lvl="0" algn="ctr" defTabSz="622300">
            <a:lnSpc>
              <a:spcPct val="90000"/>
            </a:lnSpc>
            <a:spcBef>
              <a:spcPct val="0"/>
            </a:spcBef>
            <a:spcAft>
              <a:spcPct val="35000"/>
            </a:spcAft>
            <a:buNone/>
          </a:pPr>
          <a:r>
            <a:rPr lang="es-ES" sz="1000" b="0" i="0" u="none" strike="noStrike" kern="1200" cap="none" dirty="0">
              <a:latin typeface="Arial"/>
              <a:ea typeface="Montserrat Medium"/>
              <a:cs typeface="Montserrat Medium"/>
              <a:hlinkClick xmlns:r="http://schemas.openxmlformats.org/officeDocument/2006/relationships" r:id="rId3"/>
            </a:rPr>
            <a:t>correspondencia@rtvc.gov.co</a:t>
          </a:r>
          <a:r>
            <a:rPr lang="es-ES" sz="1000" b="0" i="0" u="none" strike="noStrike" kern="1200" cap="none" dirty="0">
              <a:latin typeface="Arial"/>
              <a:ea typeface="Montserrat Medium"/>
              <a:cs typeface="Montserrat Medium"/>
            </a:rPr>
            <a:t> </a:t>
          </a:r>
        </a:p>
      </dgm:t>
    </dgm:pt>
    <dgm:pt modelId="{C856D277-39B6-445F-BD8A-1EC248C8A43F}" type="parTrans" cxnId="{9360185C-EC41-40D3-8052-720A4E1C9526}">
      <dgm:prSet/>
      <dgm:spPr/>
      <dgm:t>
        <a:bodyPr/>
        <a:lstStyle/>
        <a:p>
          <a:endParaRPr lang="es-CO">
            <a:solidFill>
              <a:schemeClr val="tx1">
                <a:lumMod val="95000"/>
                <a:lumOff val="5000"/>
              </a:schemeClr>
            </a:solidFill>
          </a:endParaRPr>
        </a:p>
      </dgm:t>
    </dgm:pt>
    <dgm:pt modelId="{5C3E51AE-3AB5-4BE2-A882-B255708114A8}" type="sibTrans" cxnId="{9360185C-EC41-40D3-8052-720A4E1C9526}">
      <dgm:prSet/>
      <dgm:spPr/>
      <dgm:t>
        <a:bodyPr/>
        <a:lstStyle/>
        <a:p>
          <a:endParaRPr lang="es-CO">
            <a:solidFill>
              <a:schemeClr val="tx1">
                <a:lumMod val="95000"/>
                <a:lumOff val="5000"/>
              </a:schemeClr>
            </a:solidFill>
          </a:endParaRPr>
        </a:p>
      </dgm:t>
    </dgm:pt>
    <dgm:pt modelId="{073961AA-3FFC-4A5D-90C8-8FE01CF60B3C}">
      <dgm:prSet phldrT="[Texto]" custT="1"/>
      <dgm:spPr/>
      <dgm:t>
        <a:bodyPr spcFirstLastPara="1" wrap="square" lIns="91425" tIns="91425" rIns="91425" bIns="91425" anchor="t" anchorCtr="0"/>
        <a:lstStyle/>
        <a:p>
          <a:pPr marL="0" lvl="0" algn="ctr" defTabSz="622300">
            <a:lnSpc>
              <a:spcPct val="90000"/>
            </a:lnSpc>
            <a:spcBef>
              <a:spcPct val="0"/>
            </a:spcBef>
            <a:spcAft>
              <a:spcPct val="35000"/>
            </a:spcAft>
            <a:buNone/>
          </a:pPr>
          <a:r>
            <a:rPr lang="es-MX" sz="1000" b="0" i="0" u="none" strike="noStrike" cap="none">
              <a:latin typeface="Arial"/>
              <a:ea typeface="Montserrat Medium"/>
              <a:cs typeface="Montserrat Medium"/>
            </a:rPr>
            <a:t>PRESENCIAL:</a:t>
          </a:r>
        </a:p>
        <a:p>
          <a:pPr marL="0" lvl="0" algn="ctr" defTabSz="622300">
            <a:lnSpc>
              <a:spcPct val="90000"/>
            </a:lnSpc>
            <a:spcBef>
              <a:spcPct val="0"/>
            </a:spcBef>
            <a:spcAft>
              <a:spcPct val="35000"/>
            </a:spcAft>
            <a:buNone/>
          </a:pPr>
          <a:r>
            <a:rPr lang="es-MX" sz="1000" b="0" i="0" u="none" strike="noStrike" cap="none">
              <a:latin typeface="Arial"/>
              <a:ea typeface="Montserrat Medium"/>
              <a:cs typeface="Montserrat Medium"/>
            </a:rPr>
            <a:t>HORARIO DE ATENCIÓN: </a:t>
          </a:r>
        </a:p>
        <a:p>
          <a:pPr marL="0" lvl="0" algn="ctr" defTabSz="622300">
            <a:lnSpc>
              <a:spcPct val="90000"/>
            </a:lnSpc>
            <a:spcBef>
              <a:spcPct val="0"/>
            </a:spcBef>
            <a:spcAft>
              <a:spcPct val="35000"/>
            </a:spcAft>
            <a:buNone/>
          </a:pPr>
          <a:r>
            <a:rPr lang="es-MX" sz="1000" b="0" i="0" u="none" strike="noStrike" cap="none">
              <a:latin typeface="Arial"/>
              <a:ea typeface="Montserrat Medium"/>
              <a:cs typeface="Montserrat Medium"/>
            </a:rPr>
            <a:t>Lunes a viernes de 8:00 a.m. a 12:00 m y de 2:00 p.m. a 5:00 p.m</a:t>
          </a:r>
          <a:endParaRPr lang="es-ES" sz="1000" b="0" i="0" u="none" strike="noStrike" cap="none" dirty="0">
            <a:latin typeface="Arial"/>
            <a:ea typeface="Montserrat Medium"/>
            <a:cs typeface="Montserrat Medium"/>
          </a:endParaRPr>
        </a:p>
      </dgm:t>
    </dgm:pt>
    <dgm:pt modelId="{9C4F7B40-0F26-4431-A0A6-947355A7A99E}" type="parTrans" cxnId="{F6269C2C-99F7-4D64-9400-99B00E999CD5}">
      <dgm:prSet/>
      <dgm:spPr/>
      <dgm:t>
        <a:bodyPr/>
        <a:lstStyle/>
        <a:p>
          <a:endParaRPr lang="es-CO">
            <a:solidFill>
              <a:schemeClr val="tx1">
                <a:lumMod val="95000"/>
                <a:lumOff val="5000"/>
              </a:schemeClr>
            </a:solidFill>
          </a:endParaRPr>
        </a:p>
      </dgm:t>
    </dgm:pt>
    <dgm:pt modelId="{CA518373-065A-4602-91F8-769BFC371601}" type="sibTrans" cxnId="{F6269C2C-99F7-4D64-9400-99B00E999CD5}">
      <dgm:prSet/>
      <dgm:spPr/>
      <dgm:t>
        <a:bodyPr/>
        <a:lstStyle/>
        <a:p>
          <a:endParaRPr lang="es-CO">
            <a:solidFill>
              <a:schemeClr val="tx1">
                <a:lumMod val="95000"/>
                <a:lumOff val="5000"/>
              </a:schemeClr>
            </a:solidFill>
          </a:endParaRPr>
        </a:p>
      </dgm:t>
    </dgm:pt>
    <dgm:pt modelId="{CF3F8598-B001-43BD-A9DC-157012A02174}" type="pres">
      <dgm:prSet presAssocID="{65D7F05E-6950-477A-AFCF-C9EF6805579E}" presName="Name0" presStyleCnt="0">
        <dgm:presLayoutVars>
          <dgm:dir/>
          <dgm:resizeHandles val="exact"/>
        </dgm:presLayoutVars>
      </dgm:prSet>
      <dgm:spPr/>
    </dgm:pt>
    <dgm:pt modelId="{271320BF-F6BA-4582-A485-979610A8F588}" type="pres">
      <dgm:prSet presAssocID="{65D7F05E-6950-477A-AFCF-C9EF6805579E}" presName="fgShape" presStyleLbl="fgShp" presStyleIdx="0" presStyleCnt="1"/>
      <dgm:spPr/>
    </dgm:pt>
    <dgm:pt modelId="{BAD15763-CBCC-43CB-BE49-5AFD85016A34}" type="pres">
      <dgm:prSet presAssocID="{65D7F05E-6950-477A-AFCF-C9EF6805579E}" presName="linComp" presStyleCnt="0"/>
      <dgm:spPr/>
    </dgm:pt>
    <dgm:pt modelId="{012009AE-8965-4D5B-B817-647E2B38B5B4}" type="pres">
      <dgm:prSet presAssocID="{6B004BE8-A16D-4BF1-B509-139C01AE3D8B}" presName="compNode" presStyleCnt="0"/>
      <dgm:spPr/>
    </dgm:pt>
    <dgm:pt modelId="{1DF28ADF-9A45-4FA4-8AA7-3F4A31D1B72F}" type="pres">
      <dgm:prSet presAssocID="{6B004BE8-A16D-4BF1-B509-139C01AE3D8B}" presName="bkgdShape" presStyleLbl="node1" presStyleIdx="0" presStyleCnt="5"/>
      <dgm:spPr/>
    </dgm:pt>
    <dgm:pt modelId="{30A24C67-CB3F-490C-9EA2-A9095CA45F9B}" type="pres">
      <dgm:prSet presAssocID="{6B004BE8-A16D-4BF1-B509-139C01AE3D8B}" presName="nodeTx" presStyleLbl="node1" presStyleIdx="0" presStyleCnt="5">
        <dgm:presLayoutVars>
          <dgm:bulletEnabled val="1"/>
        </dgm:presLayoutVars>
      </dgm:prSet>
      <dgm:spPr/>
    </dgm:pt>
    <dgm:pt modelId="{AF18C326-33EB-42CC-8321-250E22EAB303}" type="pres">
      <dgm:prSet presAssocID="{6B004BE8-A16D-4BF1-B509-139C01AE3D8B}" presName="invisiNode" presStyleLbl="node1" presStyleIdx="0" presStyleCnt="5"/>
      <dgm:spPr/>
    </dgm:pt>
    <dgm:pt modelId="{ECE4B6BF-B51E-4F9C-97A7-E7883B46F9A6}" type="pres">
      <dgm:prSet presAssocID="{6B004BE8-A16D-4BF1-B509-139C01AE3D8B}" presName="imagNode" presStyleLbl="fgImgPlace1" presStyleIdx="0" presStyleCnt="5"/>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Enrutador inalámbrico con relleno sólido"/>
        </a:ext>
      </dgm:extLst>
    </dgm:pt>
    <dgm:pt modelId="{55780F33-0106-4327-9AE6-5ED1F713037F}" type="pres">
      <dgm:prSet presAssocID="{1582CC72-07CB-48CD-ADEA-CA45F748B923}" presName="sibTrans" presStyleLbl="sibTrans2D1" presStyleIdx="0" presStyleCnt="0"/>
      <dgm:spPr/>
    </dgm:pt>
    <dgm:pt modelId="{A45696B3-2F07-48D3-84A6-3688371B6D5E}" type="pres">
      <dgm:prSet presAssocID="{073961AA-3FFC-4A5D-90C8-8FE01CF60B3C}" presName="compNode" presStyleCnt="0"/>
      <dgm:spPr/>
    </dgm:pt>
    <dgm:pt modelId="{2B51E431-4085-428C-A12A-6E61D466791F}" type="pres">
      <dgm:prSet presAssocID="{073961AA-3FFC-4A5D-90C8-8FE01CF60B3C}" presName="bkgdShape" presStyleLbl="node1" presStyleIdx="1" presStyleCnt="5"/>
      <dgm:spPr/>
    </dgm:pt>
    <dgm:pt modelId="{09073B3A-6385-4980-864E-931F9B0261C5}" type="pres">
      <dgm:prSet presAssocID="{073961AA-3FFC-4A5D-90C8-8FE01CF60B3C}" presName="nodeTx" presStyleLbl="node1" presStyleIdx="1" presStyleCnt="5">
        <dgm:presLayoutVars>
          <dgm:bulletEnabled val="1"/>
        </dgm:presLayoutVars>
      </dgm:prSet>
      <dgm:spPr/>
    </dgm:pt>
    <dgm:pt modelId="{99F76DDC-72B2-4295-B462-0A5DFFA3ECB9}" type="pres">
      <dgm:prSet presAssocID="{073961AA-3FFC-4A5D-90C8-8FE01CF60B3C}" presName="invisiNode" presStyleLbl="node1" presStyleIdx="1" presStyleCnt="5"/>
      <dgm:spPr/>
    </dgm:pt>
    <dgm:pt modelId="{E0CF4309-C6A4-49C1-83D3-9B5155DB215B}" type="pres">
      <dgm:prSet presAssocID="{073961AA-3FFC-4A5D-90C8-8FE01CF60B3C}" presName="imagNode" presStyleLbl="fgImgPlace1" presStyleIdx="1"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t="-26000" b="-26000"/>
          </a:stretch>
        </a:blipFill>
      </dgm:spPr>
      <dgm:extLst>
        <a:ext uri="{E40237B7-FDA0-4F09-8148-C483321AD2D9}">
          <dgm14:cNvPr xmlns:dgm14="http://schemas.microsoft.com/office/drawing/2010/diagram" id="0" name="" descr="Grupo de hombres con relleno sólido"/>
        </a:ext>
      </dgm:extLst>
    </dgm:pt>
    <dgm:pt modelId="{3E420EBE-D2A8-4C68-8366-07B30C3AF79C}" type="pres">
      <dgm:prSet presAssocID="{CA518373-065A-4602-91F8-769BFC371601}" presName="sibTrans" presStyleLbl="sibTrans2D1" presStyleIdx="0" presStyleCnt="0"/>
      <dgm:spPr/>
    </dgm:pt>
    <dgm:pt modelId="{4CD73F3B-BCD1-497F-9041-51A9DD4AFE37}" type="pres">
      <dgm:prSet presAssocID="{E7012775-A390-4FA3-BFCE-46A360D0D5E4}" presName="compNode" presStyleCnt="0"/>
      <dgm:spPr/>
    </dgm:pt>
    <dgm:pt modelId="{4B16F497-9D4B-4A9B-9E06-9288F4B93977}" type="pres">
      <dgm:prSet presAssocID="{E7012775-A390-4FA3-BFCE-46A360D0D5E4}" presName="bkgdShape" presStyleLbl="node1" presStyleIdx="2" presStyleCnt="5"/>
      <dgm:spPr/>
    </dgm:pt>
    <dgm:pt modelId="{7014A5C8-91C3-4F26-9487-35670934F584}" type="pres">
      <dgm:prSet presAssocID="{E7012775-A390-4FA3-BFCE-46A360D0D5E4}" presName="nodeTx" presStyleLbl="node1" presStyleIdx="2" presStyleCnt="5">
        <dgm:presLayoutVars>
          <dgm:bulletEnabled val="1"/>
        </dgm:presLayoutVars>
      </dgm:prSet>
      <dgm:spPr/>
    </dgm:pt>
    <dgm:pt modelId="{0CA5AA25-421D-4C78-ACCD-4EBA6C0839BF}" type="pres">
      <dgm:prSet presAssocID="{E7012775-A390-4FA3-BFCE-46A360D0D5E4}" presName="invisiNode" presStyleLbl="node1" presStyleIdx="2" presStyleCnt="5"/>
      <dgm:spPr/>
    </dgm:pt>
    <dgm:pt modelId="{6B67F8AE-FE1D-42BB-BF85-21B23827B6F1}" type="pres">
      <dgm:prSet presAssocID="{E7012775-A390-4FA3-BFCE-46A360D0D5E4}" presName="imagNode" presStyleLbl="fgImgPlace1" presStyleIdx="2"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Email"/>
        </a:ext>
      </dgm:extLst>
    </dgm:pt>
    <dgm:pt modelId="{48B9EFF9-842B-4129-B131-A816425FF3CF}" type="pres">
      <dgm:prSet presAssocID="{5C3E51AE-3AB5-4BE2-A882-B255708114A8}" presName="sibTrans" presStyleLbl="sibTrans2D1" presStyleIdx="0" presStyleCnt="0"/>
      <dgm:spPr/>
    </dgm:pt>
    <dgm:pt modelId="{8A71A4C7-CDBE-4AEB-B24F-5CA41603E79D}" type="pres">
      <dgm:prSet presAssocID="{CFF7B519-E45F-4CFC-BCA5-C8C7CFF8F8BF}" presName="compNode" presStyleCnt="0"/>
      <dgm:spPr/>
    </dgm:pt>
    <dgm:pt modelId="{46D014CF-B0FF-4145-87F5-4359CF03AB99}" type="pres">
      <dgm:prSet presAssocID="{CFF7B519-E45F-4CFC-BCA5-C8C7CFF8F8BF}" presName="bkgdShape" presStyleLbl="node1" presStyleIdx="3" presStyleCnt="5"/>
      <dgm:spPr/>
    </dgm:pt>
    <dgm:pt modelId="{2E94B6AE-1DF5-473C-ADC2-7333903DE1FD}" type="pres">
      <dgm:prSet presAssocID="{CFF7B519-E45F-4CFC-BCA5-C8C7CFF8F8BF}" presName="nodeTx" presStyleLbl="node1" presStyleIdx="3" presStyleCnt="5">
        <dgm:presLayoutVars>
          <dgm:bulletEnabled val="1"/>
        </dgm:presLayoutVars>
      </dgm:prSet>
      <dgm:spPr/>
    </dgm:pt>
    <dgm:pt modelId="{F365184E-4E6A-4B83-B618-BEDEE05F88BF}" type="pres">
      <dgm:prSet presAssocID="{CFF7B519-E45F-4CFC-BCA5-C8C7CFF8F8BF}" presName="invisiNode" presStyleLbl="node1" presStyleIdx="3" presStyleCnt="5"/>
      <dgm:spPr/>
    </dgm:pt>
    <dgm:pt modelId="{57783BDD-ADAA-44FF-A755-2FF1307E98EF}" type="pres">
      <dgm:prSet presAssocID="{CFF7B519-E45F-4CFC-BCA5-C8C7CFF8F8BF}" presName="imagNode" presStyleLbl="fgImgPlace1" presStyleIdx="3"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Envelope"/>
        </a:ext>
      </dgm:extLst>
    </dgm:pt>
    <dgm:pt modelId="{F8043E84-6B4F-4E81-BCFA-EBA9878F69D7}" type="pres">
      <dgm:prSet presAssocID="{99A11E8D-C0B4-45C1-8358-6720DF430ABE}" presName="sibTrans" presStyleLbl="sibTrans2D1" presStyleIdx="0" presStyleCnt="0"/>
      <dgm:spPr/>
    </dgm:pt>
    <dgm:pt modelId="{7416918A-1FE4-4B8A-8889-B678CD5FBCCA}" type="pres">
      <dgm:prSet presAssocID="{C95FBCC6-B635-4F5E-B5DE-FC36116D862C}" presName="compNode" presStyleCnt="0"/>
      <dgm:spPr/>
    </dgm:pt>
    <dgm:pt modelId="{68D69138-F17A-4819-86FD-8ED7E10048BD}" type="pres">
      <dgm:prSet presAssocID="{C95FBCC6-B635-4F5E-B5DE-FC36116D862C}" presName="bkgdShape" presStyleLbl="node1" presStyleIdx="4" presStyleCnt="5"/>
      <dgm:spPr/>
    </dgm:pt>
    <dgm:pt modelId="{9881C2CD-A272-4941-9A4F-BA8206CD9621}" type="pres">
      <dgm:prSet presAssocID="{C95FBCC6-B635-4F5E-B5DE-FC36116D862C}" presName="nodeTx" presStyleLbl="node1" presStyleIdx="4" presStyleCnt="5">
        <dgm:presLayoutVars>
          <dgm:bulletEnabled val="1"/>
        </dgm:presLayoutVars>
      </dgm:prSet>
      <dgm:spPr/>
    </dgm:pt>
    <dgm:pt modelId="{899F3C49-6B75-4113-A5AC-3C380565B7C8}" type="pres">
      <dgm:prSet presAssocID="{C95FBCC6-B635-4F5E-B5DE-FC36116D862C}" presName="invisiNode" presStyleLbl="node1" presStyleIdx="4" presStyleCnt="5"/>
      <dgm:spPr/>
    </dgm:pt>
    <dgm:pt modelId="{63035CAF-9DE2-421A-94F8-28A950E4756D}" type="pres">
      <dgm:prSet presAssocID="{C95FBCC6-B635-4F5E-B5DE-FC36116D862C}" presName="imagNode" presStyleLbl="fgImgPlace1" presStyleIdx="4" presStyleCnt="5"/>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t="-45000" b="-45000"/>
          </a:stretch>
        </a:blipFill>
      </dgm:spPr>
      <dgm:extLst>
        <a:ext uri="{E40237B7-FDA0-4F09-8148-C483321AD2D9}">
          <dgm14:cNvPr xmlns:dgm14="http://schemas.microsoft.com/office/drawing/2010/diagram" id="0" name="" descr="Altavoz de teléfono con relleno sólido"/>
        </a:ext>
      </dgm:extLst>
    </dgm:pt>
  </dgm:ptLst>
  <dgm:cxnLst>
    <dgm:cxn modelId="{6B75C107-61A8-4144-9EE5-CAC1CBA21C5D}" type="presOf" srcId="{6B004BE8-A16D-4BF1-B509-139C01AE3D8B}" destId="{1DF28ADF-9A45-4FA4-8AA7-3F4A31D1B72F}" srcOrd="0" destOrd="0" presId="urn:microsoft.com/office/officeart/2005/8/layout/hList7"/>
    <dgm:cxn modelId="{8B468A11-4B87-49E5-A688-03C2F4EA52A7}" type="presOf" srcId="{65D7F05E-6950-477A-AFCF-C9EF6805579E}" destId="{CF3F8598-B001-43BD-A9DC-157012A02174}" srcOrd="0" destOrd="0" presId="urn:microsoft.com/office/officeart/2005/8/layout/hList7"/>
    <dgm:cxn modelId="{D0D62728-EF90-4FFB-92F7-B2266C14FFEA}" type="presOf" srcId="{C95FBCC6-B635-4F5E-B5DE-FC36116D862C}" destId="{9881C2CD-A272-4941-9A4F-BA8206CD9621}" srcOrd="1" destOrd="0" presId="urn:microsoft.com/office/officeart/2005/8/layout/hList7"/>
    <dgm:cxn modelId="{BFFD9629-9726-4581-AE53-3E528E1EA3E9}" type="presOf" srcId="{E7012775-A390-4FA3-BFCE-46A360D0D5E4}" destId="{4B16F497-9D4B-4A9B-9E06-9288F4B93977}" srcOrd="0" destOrd="0" presId="urn:microsoft.com/office/officeart/2005/8/layout/hList7"/>
    <dgm:cxn modelId="{A76CDC29-04D0-47F2-B011-2BA40E7DC22B}" srcId="{65D7F05E-6950-477A-AFCF-C9EF6805579E}" destId="{6B004BE8-A16D-4BF1-B509-139C01AE3D8B}" srcOrd="0" destOrd="0" parTransId="{F6186FE6-7FCE-43B2-9D97-FC1E6F969A4C}" sibTransId="{1582CC72-07CB-48CD-ADEA-CA45F748B923}"/>
    <dgm:cxn modelId="{F6269C2C-99F7-4D64-9400-99B00E999CD5}" srcId="{65D7F05E-6950-477A-AFCF-C9EF6805579E}" destId="{073961AA-3FFC-4A5D-90C8-8FE01CF60B3C}" srcOrd="1" destOrd="0" parTransId="{9C4F7B40-0F26-4431-A0A6-947355A7A99E}" sibTransId="{CA518373-065A-4602-91F8-769BFC371601}"/>
    <dgm:cxn modelId="{9360185C-EC41-40D3-8052-720A4E1C9526}" srcId="{65D7F05E-6950-477A-AFCF-C9EF6805579E}" destId="{E7012775-A390-4FA3-BFCE-46A360D0D5E4}" srcOrd="2" destOrd="0" parTransId="{C856D277-39B6-445F-BD8A-1EC248C8A43F}" sibTransId="{5C3E51AE-3AB5-4BE2-A882-B255708114A8}"/>
    <dgm:cxn modelId="{77C32A4D-44AB-4C03-BA1C-B1B24B24EAB0}" type="presOf" srcId="{99A11E8D-C0B4-45C1-8358-6720DF430ABE}" destId="{F8043E84-6B4F-4E81-BCFA-EBA9878F69D7}" srcOrd="0" destOrd="0" presId="urn:microsoft.com/office/officeart/2005/8/layout/hList7"/>
    <dgm:cxn modelId="{1E68857E-4B8B-4F30-8F8E-747E3FB609CC}" type="presOf" srcId="{C95FBCC6-B635-4F5E-B5DE-FC36116D862C}" destId="{68D69138-F17A-4819-86FD-8ED7E10048BD}" srcOrd="0" destOrd="0" presId="urn:microsoft.com/office/officeart/2005/8/layout/hList7"/>
    <dgm:cxn modelId="{B63D4984-EE11-4D41-9DC0-8304EF2C2BA5}" type="presOf" srcId="{CFF7B519-E45F-4CFC-BCA5-C8C7CFF8F8BF}" destId="{2E94B6AE-1DF5-473C-ADC2-7333903DE1FD}" srcOrd="1" destOrd="0" presId="urn:microsoft.com/office/officeart/2005/8/layout/hList7"/>
    <dgm:cxn modelId="{663F8E8D-A647-4FEC-9862-EE703575DA81}" type="presOf" srcId="{CA518373-065A-4602-91F8-769BFC371601}" destId="{3E420EBE-D2A8-4C68-8366-07B30C3AF79C}" srcOrd="0" destOrd="0" presId="urn:microsoft.com/office/officeart/2005/8/layout/hList7"/>
    <dgm:cxn modelId="{D25DA4A1-F55C-45FC-8B46-39AB570928EE}" type="presOf" srcId="{1582CC72-07CB-48CD-ADEA-CA45F748B923}" destId="{55780F33-0106-4327-9AE6-5ED1F713037F}" srcOrd="0" destOrd="0" presId="urn:microsoft.com/office/officeart/2005/8/layout/hList7"/>
    <dgm:cxn modelId="{282C13A4-D27D-4707-A9B7-260E2DF3B458}" type="presOf" srcId="{5C3E51AE-3AB5-4BE2-A882-B255708114A8}" destId="{48B9EFF9-842B-4129-B131-A816425FF3CF}" srcOrd="0" destOrd="0" presId="urn:microsoft.com/office/officeart/2005/8/layout/hList7"/>
    <dgm:cxn modelId="{DA8B67AC-44A3-4138-95E4-835FDAE3ABFD}" type="presOf" srcId="{073961AA-3FFC-4A5D-90C8-8FE01CF60B3C}" destId="{2B51E431-4085-428C-A12A-6E61D466791F}" srcOrd="0" destOrd="0" presId="urn:microsoft.com/office/officeart/2005/8/layout/hList7"/>
    <dgm:cxn modelId="{92A3C8B0-ED8D-407E-BD41-3E8C850E81CD}" type="presOf" srcId="{CFF7B519-E45F-4CFC-BCA5-C8C7CFF8F8BF}" destId="{46D014CF-B0FF-4145-87F5-4359CF03AB99}" srcOrd="0" destOrd="0" presId="urn:microsoft.com/office/officeart/2005/8/layout/hList7"/>
    <dgm:cxn modelId="{FEA8ACD5-3066-499A-B686-99A224D1F176}" srcId="{65D7F05E-6950-477A-AFCF-C9EF6805579E}" destId="{CFF7B519-E45F-4CFC-BCA5-C8C7CFF8F8BF}" srcOrd="3" destOrd="0" parTransId="{8B423DF7-4DBB-4605-8FDB-218D54B2FEC1}" sibTransId="{99A11E8D-C0B4-45C1-8358-6720DF430ABE}"/>
    <dgm:cxn modelId="{104711E2-BAEB-43F2-AEC4-68010699E7CD}" type="presOf" srcId="{E7012775-A390-4FA3-BFCE-46A360D0D5E4}" destId="{7014A5C8-91C3-4F26-9487-35670934F584}" srcOrd="1" destOrd="0" presId="urn:microsoft.com/office/officeart/2005/8/layout/hList7"/>
    <dgm:cxn modelId="{DEAECEF0-6191-4E0A-B49D-0EAE99573AAB}" srcId="{65D7F05E-6950-477A-AFCF-C9EF6805579E}" destId="{C95FBCC6-B635-4F5E-B5DE-FC36116D862C}" srcOrd="4" destOrd="0" parTransId="{872C3D8B-AFA9-4BA4-BA33-B2B7AE2D98B5}" sibTransId="{E6F44B42-8603-450A-BADF-6D5D1C638CA1}"/>
    <dgm:cxn modelId="{199CBCF5-774E-4656-99EF-21810FE2C402}" type="presOf" srcId="{073961AA-3FFC-4A5D-90C8-8FE01CF60B3C}" destId="{09073B3A-6385-4980-864E-931F9B0261C5}" srcOrd="1" destOrd="0" presId="urn:microsoft.com/office/officeart/2005/8/layout/hList7"/>
    <dgm:cxn modelId="{6CCA5AF8-FE36-43AE-BC4B-5FFBECB2F9CD}" type="presOf" srcId="{6B004BE8-A16D-4BF1-B509-139C01AE3D8B}" destId="{30A24C67-CB3F-490C-9EA2-A9095CA45F9B}" srcOrd="1" destOrd="0" presId="urn:microsoft.com/office/officeart/2005/8/layout/hList7"/>
    <dgm:cxn modelId="{6D763261-5D79-468C-8148-4CFFA4F085D2}" type="presParOf" srcId="{CF3F8598-B001-43BD-A9DC-157012A02174}" destId="{271320BF-F6BA-4582-A485-979610A8F588}" srcOrd="0" destOrd="0" presId="urn:microsoft.com/office/officeart/2005/8/layout/hList7"/>
    <dgm:cxn modelId="{3C5239E1-6368-44C3-85DF-DB2B67F42C34}" type="presParOf" srcId="{CF3F8598-B001-43BD-A9DC-157012A02174}" destId="{BAD15763-CBCC-43CB-BE49-5AFD85016A34}" srcOrd="1" destOrd="0" presId="urn:microsoft.com/office/officeart/2005/8/layout/hList7"/>
    <dgm:cxn modelId="{B85F50C0-A5BF-40C8-8173-7ED1CE3E40FA}" type="presParOf" srcId="{BAD15763-CBCC-43CB-BE49-5AFD85016A34}" destId="{012009AE-8965-4D5B-B817-647E2B38B5B4}" srcOrd="0" destOrd="0" presId="urn:microsoft.com/office/officeart/2005/8/layout/hList7"/>
    <dgm:cxn modelId="{6164E8EF-5567-41E5-BA31-5C23B3DF3A4B}" type="presParOf" srcId="{012009AE-8965-4D5B-B817-647E2B38B5B4}" destId="{1DF28ADF-9A45-4FA4-8AA7-3F4A31D1B72F}" srcOrd="0" destOrd="0" presId="urn:microsoft.com/office/officeart/2005/8/layout/hList7"/>
    <dgm:cxn modelId="{822A702C-FE92-4C44-AEFB-2475A4DD4EA6}" type="presParOf" srcId="{012009AE-8965-4D5B-B817-647E2B38B5B4}" destId="{30A24C67-CB3F-490C-9EA2-A9095CA45F9B}" srcOrd="1" destOrd="0" presId="urn:microsoft.com/office/officeart/2005/8/layout/hList7"/>
    <dgm:cxn modelId="{49D5DC01-D850-4103-8489-8D7C492E9ED8}" type="presParOf" srcId="{012009AE-8965-4D5B-B817-647E2B38B5B4}" destId="{AF18C326-33EB-42CC-8321-250E22EAB303}" srcOrd="2" destOrd="0" presId="urn:microsoft.com/office/officeart/2005/8/layout/hList7"/>
    <dgm:cxn modelId="{93A9B9B0-9543-4AE8-B110-FB1C08F350CA}" type="presParOf" srcId="{012009AE-8965-4D5B-B817-647E2B38B5B4}" destId="{ECE4B6BF-B51E-4F9C-97A7-E7883B46F9A6}" srcOrd="3" destOrd="0" presId="urn:microsoft.com/office/officeart/2005/8/layout/hList7"/>
    <dgm:cxn modelId="{C4C12992-96D7-47C9-94A6-7757D28FD698}" type="presParOf" srcId="{BAD15763-CBCC-43CB-BE49-5AFD85016A34}" destId="{55780F33-0106-4327-9AE6-5ED1F713037F}" srcOrd="1" destOrd="0" presId="urn:microsoft.com/office/officeart/2005/8/layout/hList7"/>
    <dgm:cxn modelId="{2A0C108F-3772-4B80-B5F3-B20AD52159CF}" type="presParOf" srcId="{BAD15763-CBCC-43CB-BE49-5AFD85016A34}" destId="{A45696B3-2F07-48D3-84A6-3688371B6D5E}" srcOrd="2" destOrd="0" presId="urn:microsoft.com/office/officeart/2005/8/layout/hList7"/>
    <dgm:cxn modelId="{57A2A87A-FE73-4911-BAEF-9A77DB6EC21F}" type="presParOf" srcId="{A45696B3-2F07-48D3-84A6-3688371B6D5E}" destId="{2B51E431-4085-428C-A12A-6E61D466791F}" srcOrd="0" destOrd="0" presId="urn:microsoft.com/office/officeart/2005/8/layout/hList7"/>
    <dgm:cxn modelId="{0EA19B31-D9BE-4ADA-A962-CB9F36F98DE2}" type="presParOf" srcId="{A45696B3-2F07-48D3-84A6-3688371B6D5E}" destId="{09073B3A-6385-4980-864E-931F9B0261C5}" srcOrd="1" destOrd="0" presId="urn:microsoft.com/office/officeart/2005/8/layout/hList7"/>
    <dgm:cxn modelId="{521019AC-A105-4FBC-84A7-88E2CBD6170C}" type="presParOf" srcId="{A45696B3-2F07-48D3-84A6-3688371B6D5E}" destId="{99F76DDC-72B2-4295-B462-0A5DFFA3ECB9}" srcOrd="2" destOrd="0" presId="urn:microsoft.com/office/officeart/2005/8/layout/hList7"/>
    <dgm:cxn modelId="{07099AD0-2565-448E-8E77-0AEA88E9196C}" type="presParOf" srcId="{A45696B3-2F07-48D3-84A6-3688371B6D5E}" destId="{E0CF4309-C6A4-49C1-83D3-9B5155DB215B}" srcOrd="3" destOrd="0" presId="urn:microsoft.com/office/officeart/2005/8/layout/hList7"/>
    <dgm:cxn modelId="{C603271F-9C0E-4ECA-8EF2-CC6C1F4FAA79}" type="presParOf" srcId="{BAD15763-CBCC-43CB-BE49-5AFD85016A34}" destId="{3E420EBE-D2A8-4C68-8366-07B30C3AF79C}" srcOrd="3" destOrd="0" presId="urn:microsoft.com/office/officeart/2005/8/layout/hList7"/>
    <dgm:cxn modelId="{4D90CA35-9CC1-4E7F-B768-2FD6DA8D4339}" type="presParOf" srcId="{BAD15763-CBCC-43CB-BE49-5AFD85016A34}" destId="{4CD73F3B-BCD1-497F-9041-51A9DD4AFE37}" srcOrd="4" destOrd="0" presId="urn:microsoft.com/office/officeart/2005/8/layout/hList7"/>
    <dgm:cxn modelId="{7861A6E6-6E28-4AA0-A396-1D0C15BA7B2D}" type="presParOf" srcId="{4CD73F3B-BCD1-497F-9041-51A9DD4AFE37}" destId="{4B16F497-9D4B-4A9B-9E06-9288F4B93977}" srcOrd="0" destOrd="0" presId="urn:microsoft.com/office/officeart/2005/8/layout/hList7"/>
    <dgm:cxn modelId="{F5324C90-93E8-420B-9129-F1F427576AFB}" type="presParOf" srcId="{4CD73F3B-BCD1-497F-9041-51A9DD4AFE37}" destId="{7014A5C8-91C3-4F26-9487-35670934F584}" srcOrd="1" destOrd="0" presId="urn:microsoft.com/office/officeart/2005/8/layout/hList7"/>
    <dgm:cxn modelId="{0219BE2E-E933-4E40-9035-46231F873CDA}" type="presParOf" srcId="{4CD73F3B-BCD1-497F-9041-51A9DD4AFE37}" destId="{0CA5AA25-421D-4C78-ACCD-4EBA6C0839BF}" srcOrd="2" destOrd="0" presId="urn:microsoft.com/office/officeart/2005/8/layout/hList7"/>
    <dgm:cxn modelId="{F76C8FD5-664C-42CB-BFCB-9C43BF76BD1D}" type="presParOf" srcId="{4CD73F3B-BCD1-497F-9041-51A9DD4AFE37}" destId="{6B67F8AE-FE1D-42BB-BF85-21B23827B6F1}" srcOrd="3" destOrd="0" presId="urn:microsoft.com/office/officeart/2005/8/layout/hList7"/>
    <dgm:cxn modelId="{BFEE5FB4-6789-4550-A441-121D10309C73}" type="presParOf" srcId="{BAD15763-CBCC-43CB-BE49-5AFD85016A34}" destId="{48B9EFF9-842B-4129-B131-A816425FF3CF}" srcOrd="5" destOrd="0" presId="urn:microsoft.com/office/officeart/2005/8/layout/hList7"/>
    <dgm:cxn modelId="{173095B6-5C2A-45FD-AEA9-FEA746669ECB}" type="presParOf" srcId="{BAD15763-CBCC-43CB-BE49-5AFD85016A34}" destId="{8A71A4C7-CDBE-4AEB-B24F-5CA41603E79D}" srcOrd="6" destOrd="0" presId="urn:microsoft.com/office/officeart/2005/8/layout/hList7"/>
    <dgm:cxn modelId="{9F2015AA-1F6F-47A2-88F6-730C151CFA9A}" type="presParOf" srcId="{8A71A4C7-CDBE-4AEB-B24F-5CA41603E79D}" destId="{46D014CF-B0FF-4145-87F5-4359CF03AB99}" srcOrd="0" destOrd="0" presId="urn:microsoft.com/office/officeart/2005/8/layout/hList7"/>
    <dgm:cxn modelId="{62EEAA63-697C-4D30-BA58-051EFB222BEB}" type="presParOf" srcId="{8A71A4C7-CDBE-4AEB-B24F-5CA41603E79D}" destId="{2E94B6AE-1DF5-473C-ADC2-7333903DE1FD}" srcOrd="1" destOrd="0" presId="urn:microsoft.com/office/officeart/2005/8/layout/hList7"/>
    <dgm:cxn modelId="{94BFFBA3-17DE-457F-AEAD-EBE80B0A7BA3}" type="presParOf" srcId="{8A71A4C7-CDBE-4AEB-B24F-5CA41603E79D}" destId="{F365184E-4E6A-4B83-B618-BEDEE05F88BF}" srcOrd="2" destOrd="0" presId="urn:microsoft.com/office/officeart/2005/8/layout/hList7"/>
    <dgm:cxn modelId="{B0A3E019-6D2C-416F-A0D8-1F881F986999}" type="presParOf" srcId="{8A71A4C7-CDBE-4AEB-B24F-5CA41603E79D}" destId="{57783BDD-ADAA-44FF-A755-2FF1307E98EF}" srcOrd="3" destOrd="0" presId="urn:microsoft.com/office/officeart/2005/8/layout/hList7"/>
    <dgm:cxn modelId="{D62E0CC1-AF2B-4F6C-A581-43C314521F57}" type="presParOf" srcId="{BAD15763-CBCC-43CB-BE49-5AFD85016A34}" destId="{F8043E84-6B4F-4E81-BCFA-EBA9878F69D7}" srcOrd="7" destOrd="0" presId="urn:microsoft.com/office/officeart/2005/8/layout/hList7"/>
    <dgm:cxn modelId="{1B2F3980-3575-4310-84FC-36E992E65E8D}" type="presParOf" srcId="{BAD15763-CBCC-43CB-BE49-5AFD85016A34}" destId="{7416918A-1FE4-4B8A-8889-B678CD5FBCCA}" srcOrd="8" destOrd="0" presId="urn:microsoft.com/office/officeart/2005/8/layout/hList7"/>
    <dgm:cxn modelId="{3A5803FF-391A-4590-8228-6292B5698079}" type="presParOf" srcId="{7416918A-1FE4-4B8A-8889-B678CD5FBCCA}" destId="{68D69138-F17A-4819-86FD-8ED7E10048BD}" srcOrd="0" destOrd="0" presId="urn:microsoft.com/office/officeart/2005/8/layout/hList7"/>
    <dgm:cxn modelId="{837BC80F-3AE0-43A0-93A0-3A38BDB53526}" type="presParOf" srcId="{7416918A-1FE4-4B8A-8889-B678CD5FBCCA}" destId="{9881C2CD-A272-4941-9A4F-BA8206CD9621}" srcOrd="1" destOrd="0" presId="urn:microsoft.com/office/officeart/2005/8/layout/hList7"/>
    <dgm:cxn modelId="{33541286-7A95-488F-A616-6FB790F34440}" type="presParOf" srcId="{7416918A-1FE4-4B8A-8889-B678CD5FBCCA}" destId="{899F3C49-6B75-4113-A5AC-3C380565B7C8}" srcOrd="2" destOrd="0" presId="urn:microsoft.com/office/officeart/2005/8/layout/hList7"/>
    <dgm:cxn modelId="{1D874F24-367A-4B55-93A2-7EF07005FD09}" type="presParOf" srcId="{7416918A-1FE4-4B8A-8889-B678CD5FBCCA}" destId="{63035CAF-9DE2-421A-94F8-28A950E4756D}"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28ADF-9A45-4FA4-8AA7-3F4A31D1B72F}">
      <dsp:nvSpPr>
        <dsp:cNvPr id="0" name=""/>
        <dsp:cNvSpPr/>
      </dsp:nvSpPr>
      <dsp:spPr>
        <a:xfrm>
          <a:off x="0" y="0"/>
          <a:ext cx="1556832" cy="2893663"/>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25" tIns="91425" rIns="91425" bIns="91425" numCol="1" spcCol="1270" anchor="t" anchorCtr="0">
          <a:noAutofit/>
        </a:bodyPr>
        <a:lstStyle/>
        <a:p>
          <a:pPr marL="0" lvl="0" indent="0" algn="ctr" defTabSz="622300">
            <a:lnSpc>
              <a:spcPct val="90000"/>
            </a:lnSpc>
            <a:spcBef>
              <a:spcPct val="0"/>
            </a:spcBef>
            <a:spcAft>
              <a:spcPct val="35000"/>
            </a:spcAft>
            <a:buNone/>
          </a:pPr>
          <a:endParaRPr lang="es-ES" sz="1200" b="1" kern="1200" dirty="0">
            <a:latin typeface="Arial" panose="020B0604020202020204" pitchFamily="34" charset="0"/>
            <a:ea typeface="+mn-ea"/>
            <a:cs typeface="Arial" panose="020B0604020202020204" pitchFamily="34" charset="0"/>
          </a:endParaRPr>
        </a:p>
        <a:p>
          <a:pPr marL="0" lvl="0" indent="0" algn="ctr" defTabSz="622300">
            <a:lnSpc>
              <a:spcPct val="90000"/>
            </a:lnSpc>
            <a:spcBef>
              <a:spcPct val="0"/>
            </a:spcBef>
            <a:spcAft>
              <a:spcPct val="35000"/>
            </a:spcAft>
            <a:buNone/>
          </a:pPr>
          <a:r>
            <a:rPr lang="es-ES" sz="1000" b="0" i="0" u="none" strike="noStrike" cap="none" dirty="0">
              <a:latin typeface="+mj-lt"/>
              <a:ea typeface="Montserrat Medium"/>
              <a:cs typeface="Montserrat Medium"/>
              <a:sym typeface="Arial"/>
            </a:rPr>
            <a:t>CANAL VIRTUAL </a:t>
          </a:r>
          <a:r>
            <a:rPr lang="es-ES" sz="1000" b="0" i="0" u="none" strike="noStrike" cap="none" dirty="0">
              <a:latin typeface="+mj-lt"/>
              <a:ea typeface="Montserrat Medium"/>
              <a:cs typeface="Montserrat Medium"/>
              <a:sym typeface="Arial"/>
              <a:hlinkClick xmlns:r="http://schemas.openxmlformats.org/officeDocument/2006/relationships" r:id="rId1">
                <a:extLst>
                  <a:ext uri="{A12FA001-AC4F-418D-AE19-62706E023703}">
                    <ahyp:hlinkClr xmlns:ahyp="http://schemas.microsoft.com/office/drawing/2018/hyperlinkcolor" val="tx"/>
                  </a:ext>
                </a:extLst>
              </a:hlinkClick>
            </a:rPr>
            <a:t>https://www.rtvc.gov.co/pqrd/create</a:t>
          </a:r>
          <a:endParaRPr lang="es-ES" sz="1000" b="0" i="0" u="none" strike="noStrike" cap="none" dirty="0">
            <a:latin typeface="+mj-lt"/>
            <a:ea typeface="Montserrat Medium"/>
            <a:cs typeface="Montserrat Medium"/>
            <a:sym typeface="Arial"/>
          </a:endParaRPr>
        </a:p>
      </dsp:txBody>
      <dsp:txXfrm>
        <a:off x="0" y="1157465"/>
        <a:ext cx="1556832" cy="1157465"/>
      </dsp:txXfrm>
    </dsp:sp>
    <dsp:sp modelId="{ECE4B6BF-B51E-4F9C-97A7-E7883B46F9A6}">
      <dsp:nvSpPr>
        <dsp:cNvPr id="0" name=""/>
        <dsp:cNvSpPr/>
      </dsp:nvSpPr>
      <dsp:spPr>
        <a:xfrm>
          <a:off x="296621" y="173619"/>
          <a:ext cx="963589" cy="963589"/>
        </a:xfrm>
        <a:prstGeom prst="ellipse">
          <a:avLst/>
        </a:prstGeom>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2B51E431-4085-428C-A12A-6E61D466791F}">
      <dsp:nvSpPr>
        <dsp:cNvPr id="0" name=""/>
        <dsp:cNvSpPr/>
      </dsp:nvSpPr>
      <dsp:spPr>
        <a:xfrm>
          <a:off x="1603537" y="0"/>
          <a:ext cx="1556832" cy="2893663"/>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25" tIns="91425" rIns="91425" bIns="91425" numCol="1" spcCol="1270" anchor="t" anchorCtr="0">
          <a:noAutofit/>
        </a:bodyPr>
        <a:lstStyle/>
        <a:p>
          <a:pPr marL="0" lvl="0" indent="0" algn="ctr" defTabSz="622300">
            <a:lnSpc>
              <a:spcPct val="90000"/>
            </a:lnSpc>
            <a:spcBef>
              <a:spcPct val="0"/>
            </a:spcBef>
            <a:spcAft>
              <a:spcPct val="35000"/>
            </a:spcAft>
            <a:buNone/>
          </a:pPr>
          <a:r>
            <a:rPr lang="es-MX" sz="1000" b="0" i="0" u="none" strike="noStrike" kern="1200" cap="none">
              <a:latin typeface="Arial"/>
              <a:ea typeface="Montserrat Medium"/>
              <a:cs typeface="Montserrat Medium"/>
            </a:rPr>
            <a:t>PRESENCIAL:</a:t>
          </a:r>
        </a:p>
        <a:p>
          <a:pPr marL="0" lvl="0" indent="0" algn="ctr" defTabSz="622300">
            <a:lnSpc>
              <a:spcPct val="90000"/>
            </a:lnSpc>
            <a:spcBef>
              <a:spcPct val="0"/>
            </a:spcBef>
            <a:spcAft>
              <a:spcPct val="35000"/>
            </a:spcAft>
            <a:buNone/>
          </a:pPr>
          <a:r>
            <a:rPr lang="es-MX" sz="1000" b="0" i="0" u="none" strike="noStrike" kern="1200" cap="none">
              <a:latin typeface="Arial"/>
              <a:ea typeface="Montserrat Medium"/>
              <a:cs typeface="Montserrat Medium"/>
            </a:rPr>
            <a:t>HORARIO DE ATENCIÓN: </a:t>
          </a:r>
        </a:p>
        <a:p>
          <a:pPr marL="0" lvl="0" indent="0" algn="ctr" defTabSz="622300">
            <a:lnSpc>
              <a:spcPct val="90000"/>
            </a:lnSpc>
            <a:spcBef>
              <a:spcPct val="0"/>
            </a:spcBef>
            <a:spcAft>
              <a:spcPct val="35000"/>
            </a:spcAft>
            <a:buNone/>
          </a:pPr>
          <a:r>
            <a:rPr lang="es-MX" sz="1000" b="0" i="0" u="none" strike="noStrike" kern="1200" cap="none">
              <a:latin typeface="Arial"/>
              <a:ea typeface="Montserrat Medium"/>
              <a:cs typeface="Montserrat Medium"/>
            </a:rPr>
            <a:t>Lunes a viernes de 8:00 a.m. a 12:00 m y de 2:00 p.m. a 5:00 p.m</a:t>
          </a:r>
          <a:endParaRPr lang="es-ES" sz="1000" b="0" i="0" u="none" strike="noStrike" kern="1200" cap="none" dirty="0">
            <a:latin typeface="Arial"/>
            <a:ea typeface="Montserrat Medium"/>
            <a:cs typeface="Montserrat Medium"/>
          </a:endParaRPr>
        </a:p>
      </dsp:txBody>
      <dsp:txXfrm>
        <a:off x="1603537" y="1157465"/>
        <a:ext cx="1556832" cy="1157465"/>
      </dsp:txXfrm>
    </dsp:sp>
    <dsp:sp modelId="{E0CF4309-C6A4-49C1-83D3-9B5155DB215B}">
      <dsp:nvSpPr>
        <dsp:cNvPr id="0" name=""/>
        <dsp:cNvSpPr/>
      </dsp:nvSpPr>
      <dsp:spPr>
        <a:xfrm>
          <a:off x="1900159" y="173619"/>
          <a:ext cx="963589" cy="963589"/>
        </a:xfrm>
        <a:prstGeom prst="ellipse">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t="-26000" b="-26000"/>
          </a:stretch>
        </a:blip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B16F497-9D4B-4A9B-9E06-9288F4B93977}">
      <dsp:nvSpPr>
        <dsp:cNvPr id="0" name=""/>
        <dsp:cNvSpPr/>
      </dsp:nvSpPr>
      <dsp:spPr>
        <a:xfrm>
          <a:off x="3207075" y="0"/>
          <a:ext cx="1556832" cy="2893663"/>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25" tIns="91425" rIns="91425" bIns="91425" numCol="1" spcCol="1270" anchor="t" anchorCtr="0">
          <a:noAutofit/>
        </a:bodyPr>
        <a:lstStyle/>
        <a:p>
          <a:pPr marL="0" lvl="0" indent="0" algn="ctr" defTabSz="622300">
            <a:lnSpc>
              <a:spcPct val="90000"/>
            </a:lnSpc>
            <a:spcBef>
              <a:spcPct val="0"/>
            </a:spcBef>
            <a:spcAft>
              <a:spcPct val="35000"/>
            </a:spcAft>
            <a:buNone/>
          </a:pPr>
          <a:r>
            <a:rPr lang="es-ES" sz="1000" b="1" i="0" u="none" strike="noStrike" kern="1200" cap="none" dirty="0">
              <a:latin typeface="Arial"/>
              <a:ea typeface="Montserrat Medium"/>
              <a:cs typeface="Montserrat Medium"/>
            </a:rPr>
            <a:t> </a:t>
          </a:r>
          <a:r>
            <a:rPr lang="es-ES" sz="1000" b="0" i="0" u="none" strike="noStrike" kern="1200" cap="none" dirty="0">
              <a:latin typeface="Arial"/>
              <a:ea typeface="Montserrat Medium"/>
              <a:cs typeface="Montserrat Medium"/>
            </a:rPr>
            <a:t>CORREO ELECTRÓNICO</a:t>
          </a:r>
        </a:p>
        <a:p>
          <a:pPr marL="0" lvl="0" indent="0" algn="ctr" defTabSz="622300">
            <a:lnSpc>
              <a:spcPct val="90000"/>
            </a:lnSpc>
            <a:spcBef>
              <a:spcPct val="0"/>
            </a:spcBef>
            <a:spcAft>
              <a:spcPct val="35000"/>
            </a:spcAft>
            <a:buNone/>
          </a:pPr>
          <a:r>
            <a:rPr lang="es-ES" sz="1000" b="0" i="0" u="none" strike="noStrike" kern="1200" cap="none" dirty="0">
              <a:latin typeface="Arial"/>
              <a:ea typeface="Montserrat Medium"/>
              <a:cs typeface="Montserrat Medium"/>
              <a:hlinkClick xmlns:r="http://schemas.openxmlformats.org/officeDocument/2006/relationships" r:id="rId6"/>
            </a:rPr>
            <a:t>peticionesquejasyreclamos@rtvc.gov.co</a:t>
          </a:r>
          <a:endParaRPr lang="es-ES" sz="1000" b="0" i="0" u="none" strike="noStrike" kern="1200" cap="none" dirty="0">
            <a:latin typeface="Arial"/>
            <a:ea typeface="Montserrat Medium"/>
            <a:cs typeface="Montserrat Medium"/>
          </a:endParaRPr>
        </a:p>
        <a:p>
          <a:pPr marL="0" lvl="0" indent="0" algn="ctr" defTabSz="622300">
            <a:lnSpc>
              <a:spcPct val="90000"/>
            </a:lnSpc>
            <a:spcBef>
              <a:spcPct val="0"/>
            </a:spcBef>
            <a:spcAft>
              <a:spcPct val="35000"/>
            </a:spcAft>
            <a:buNone/>
          </a:pPr>
          <a:r>
            <a:rPr lang="es-ES" sz="1000" b="0" i="0" u="none" strike="noStrike" kern="1200" cap="none" dirty="0">
              <a:latin typeface="Arial"/>
              <a:ea typeface="Montserrat Medium"/>
              <a:cs typeface="Montserrat Medium"/>
              <a:hlinkClick xmlns:r="http://schemas.openxmlformats.org/officeDocument/2006/relationships" r:id="rId7"/>
            </a:rPr>
            <a:t>correspondencia@rtvc.gov.co</a:t>
          </a:r>
          <a:r>
            <a:rPr lang="es-ES" sz="1000" b="0" i="0" u="none" strike="noStrike" kern="1200" cap="none" dirty="0">
              <a:latin typeface="Arial"/>
              <a:ea typeface="Montserrat Medium"/>
              <a:cs typeface="Montserrat Medium"/>
            </a:rPr>
            <a:t> </a:t>
          </a:r>
        </a:p>
      </dsp:txBody>
      <dsp:txXfrm>
        <a:off x="3207075" y="1157465"/>
        <a:ext cx="1556832" cy="1157465"/>
      </dsp:txXfrm>
    </dsp:sp>
    <dsp:sp modelId="{6B67F8AE-FE1D-42BB-BF85-21B23827B6F1}">
      <dsp:nvSpPr>
        <dsp:cNvPr id="0" name=""/>
        <dsp:cNvSpPr/>
      </dsp:nvSpPr>
      <dsp:spPr>
        <a:xfrm>
          <a:off x="3503696" y="173619"/>
          <a:ext cx="963589" cy="963589"/>
        </a:xfrm>
        <a:prstGeom prst="ellipse">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6D014CF-B0FF-4145-87F5-4359CF03AB99}">
      <dsp:nvSpPr>
        <dsp:cNvPr id="0" name=""/>
        <dsp:cNvSpPr/>
      </dsp:nvSpPr>
      <dsp:spPr>
        <a:xfrm>
          <a:off x="4810612" y="0"/>
          <a:ext cx="1556832" cy="2893663"/>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25" tIns="91425" rIns="91425" bIns="91425" numCol="1" spcCol="1270" anchor="t" anchorCtr="0">
          <a:noAutofit/>
        </a:bodyPr>
        <a:lstStyle/>
        <a:p>
          <a:pPr marL="0" lvl="0" indent="0" algn="ctr" defTabSz="622300">
            <a:lnSpc>
              <a:spcPct val="90000"/>
            </a:lnSpc>
            <a:spcBef>
              <a:spcPct val="0"/>
            </a:spcBef>
            <a:spcAft>
              <a:spcPct val="35000"/>
            </a:spcAft>
            <a:buNone/>
          </a:pPr>
          <a:r>
            <a:rPr lang="es-MX" sz="1000" b="0" i="0" u="none" strike="noStrike" kern="1200" cap="none">
              <a:latin typeface="Arial"/>
              <a:ea typeface="Montserrat Medium"/>
              <a:cs typeface="Montserrat Medium"/>
            </a:rPr>
            <a:t>CORRESPONDENCIA </a:t>
          </a:r>
        </a:p>
        <a:p>
          <a:pPr marL="0" lvl="0" indent="0" algn="ctr" defTabSz="622300">
            <a:lnSpc>
              <a:spcPct val="90000"/>
            </a:lnSpc>
            <a:spcBef>
              <a:spcPct val="0"/>
            </a:spcBef>
            <a:spcAft>
              <a:spcPct val="35000"/>
            </a:spcAft>
            <a:buNone/>
          </a:pPr>
          <a:r>
            <a:rPr lang="es-ES" sz="1000" b="0" i="0" u="none" strike="noStrike" kern="1200" cap="none">
              <a:latin typeface="Arial"/>
              <a:ea typeface="Montserrat Medium"/>
              <a:cs typeface="Montserrat Medium"/>
            </a:rPr>
            <a:t>Avenida El Dorado </a:t>
          </a:r>
        </a:p>
        <a:p>
          <a:pPr marL="0" lvl="0" indent="0" algn="ctr" defTabSz="622300">
            <a:lnSpc>
              <a:spcPct val="90000"/>
            </a:lnSpc>
            <a:spcBef>
              <a:spcPct val="0"/>
            </a:spcBef>
            <a:spcAft>
              <a:spcPct val="35000"/>
            </a:spcAft>
            <a:buNone/>
          </a:pPr>
          <a:r>
            <a:rPr lang="es-ES" sz="1000" b="0" i="0" u="none" strike="noStrike" kern="1200" cap="none">
              <a:latin typeface="Arial"/>
              <a:ea typeface="Montserrat Medium"/>
              <a:cs typeface="Montserrat Medium"/>
            </a:rPr>
            <a:t>Cr. 45 #26-33 Bogotá</a:t>
          </a:r>
          <a:endParaRPr lang="es-CO" sz="1000" b="0" i="0" u="none" strike="noStrike" kern="1200" cap="none" dirty="0">
            <a:latin typeface="Arial"/>
            <a:ea typeface="Montserrat Medium"/>
            <a:cs typeface="Montserrat Medium"/>
          </a:endParaRPr>
        </a:p>
      </dsp:txBody>
      <dsp:txXfrm>
        <a:off x="4810612" y="1157465"/>
        <a:ext cx="1556832" cy="1157465"/>
      </dsp:txXfrm>
    </dsp:sp>
    <dsp:sp modelId="{57783BDD-ADAA-44FF-A755-2FF1307E98EF}">
      <dsp:nvSpPr>
        <dsp:cNvPr id="0" name=""/>
        <dsp:cNvSpPr/>
      </dsp:nvSpPr>
      <dsp:spPr>
        <a:xfrm>
          <a:off x="5107234" y="173619"/>
          <a:ext cx="963589" cy="963589"/>
        </a:xfrm>
        <a:prstGeom prst="ellipse">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8D69138-F17A-4819-86FD-8ED7E10048BD}">
      <dsp:nvSpPr>
        <dsp:cNvPr id="0" name=""/>
        <dsp:cNvSpPr/>
      </dsp:nvSpPr>
      <dsp:spPr>
        <a:xfrm>
          <a:off x="6414150" y="0"/>
          <a:ext cx="1556832" cy="2893663"/>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25" tIns="91425" rIns="91425" bIns="91425" numCol="1" spcCol="1270" anchor="t" anchorCtr="0">
          <a:noAutofit/>
        </a:bodyPr>
        <a:lstStyle/>
        <a:p>
          <a:pPr marL="0" lvl="0" indent="0" algn="ctr" defTabSz="622300">
            <a:lnSpc>
              <a:spcPct val="90000"/>
            </a:lnSpc>
            <a:spcBef>
              <a:spcPct val="0"/>
            </a:spcBef>
            <a:spcAft>
              <a:spcPct val="35000"/>
            </a:spcAft>
            <a:buNone/>
          </a:pPr>
          <a:r>
            <a:rPr lang="es-MX" sz="1000" b="0" i="0" u="none" strike="noStrike" kern="1200" cap="none">
              <a:latin typeface="Arial"/>
              <a:ea typeface="Montserrat Medium"/>
              <a:cs typeface="Montserrat Medium"/>
            </a:rPr>
            <a:t>TELEFÓNICO</a:t>
          </a:r>
          <a:r>
            <a:rPr lang="es-ES" sz="1000" b="0" i="0" u="none" strike="noStrike" kern="1200" cap="none">
              <a:latin typeface="Arial"/>
              <a:ea typeface="Montserrat Medium"/>
              <a:cs typeface="Montserrat Medium"/>
            </a:rPr>
            <a:t> </a:t>
          </a:r>
        </a:p>
        <a:p>
          <a:pPr marL="0" lvl="0" indent="0" algn="ctr" defTabSz="622300">
            <a:lnSpc>
              <a:spcPct val="90000"/>
            </a:lnSpc>
            <a:spcBef>
              <a:spcPct val="0"/>
            </a:spcBef>
            <a:spcAft>
              <a:spcPct val="35000"/>
            </a:spcAft>
            <a:buNone/>
          </a:pPr>
          <a:r>
            <a:rPr lang="es-ES" sz="1000" b="0" i="0" u="none" strike="noStrike" kern="1200" cap="none">
              <a:latin typeface="Arial"/>
              <a:ea typeface="Montserrat Medium"/>
              <a:cs typeface="Montserrat Medium"/>
            </a:rPr>
            <a:t>Línea Gratuita 018000123414</a:t>
          </a:r>
        </a:p>
        <a:p>
          <a:pPr marL="0" lvl="0" indent="0" algn="ctr" defTabSz="622300">
            <a:lnSpc>
              <a:spcPct val="90000"/>
            </a:lnSpc>
            <a:spcBef>
              <a:spcPct val="0"/>
            </a:spcBef>
            <a:spcAft>
              <a:spcPct val="35000"/>
            </a:spcAft>
            <a:buNone/>
          </a:pPr>
          <a:r>
            <a:rPr lang="es-CO" sz="1000" b="0" i="0" u="none" strike="noStrike" kern="1200" cap="none">
              <a:latin typeface="Arial"/>
              <a:ea typeface="Montserrat Medium"/>
              <a:cs typeface="Montserrat Medium"/>
            </a:rPr>
            <a:t>Línea Preferencial           (601) 2200703. Teléfono (601) 2200700</a:t>
          </a:r>
          <a:endParaRPr lang="es-ES" sz="1000" b="0" i="0" u="none" strike="noStrike" kern="1200" cap="none">
            <a:latin typeface="Arial"/>
            <a:ea typeface="Montserrat Medium"/>
            <a:cs typeface="Montserrat Medium"/>
          </a:endParaRPr>
        </a:p>
        <a:p>
          <a:pPr marL="0" lvl="0" indent="0" algn="ctr" defTabSz="622300">
            <a:lnSpc>
              <a:spcPct val="90000"/>
            </a:lnSpc>
            <a:spcBef>
              <a:spcPct val="0"/>
            </a:spcBef>
            <a:spcAft>
              <a:spcPct val="35000"/>
            </a:spcAft>
            <a:buNone/>
          </a:pPr>
          <a:endParaRPr lang="es-ES" sz="1200" b="1" i="0" kern="1200" dirty="0">
            <a:latin typeface="Monserrat medium"/>
            <a:ea typeface="+mn-ea"/>
            <a:cs typeface="+mn-cs"/>
          </a:endParaRPr>
        </a:p>
      </dsp:txBody>
      <dsp:txXfrm>
        <a:off x="6414150" y="1157465"/>
        <a:ext cx="1556832" cy="1157465"/>
      </dsp:txXfrm>
    </dsp:sp>
    <dsp:sp modelId="{63035CAF-9DE2-421A-94F8-28A950E4756D}">
      <dsp:nvSpPr>
        <dsp:cNvPr id="0" name=""/>
        <dsp:cNvSpPr/>
      </dsp:nvSpPr>
      <dsp:spPr>
        <a:xfrm>
          <a:off x="6710771" y="173619"/>
          <a:ext cx="963589" cy="963589"/>
        </a:xfrm>
        <a:prstGeom prst="ellipse">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t="-45000" b="-45000"/>
          </a:stretch>
        </a:blip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271320BF-F6BA-4582-A485-979610A8F588}">
      <dsp:nvSpPr>
        <dsp:cNvPr id="0" name=""/>
        <dsp:cNvSpPr/>
      </dsp:nvSpPr>
      <dsp:spPr>
        <a:xfrm>
          <a:off x="318839" y="2314930"/>
          <a:ext cx="7333304" cy="434049"/>
        </a:xfrm>
        <a:prstGeom prst="leftRightArrow">
          <a:avLst/>
        </a:prstGeom>
        <a:solidFill>
          <a:schemeClr val="accent5">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9.png"/></Relationships>
</file>

<file path=ppt/drawings/drawing1.xml><?xml version="1.0" encoding="utf-8"?>
<c:userShapes xmlns:c="http://schemas.openxmlformats.org/drawingml/2006/chart">
  <cdr:relSizeAnchor xmlns:cdr="http://schemas.openxmlformats.org/drawingml/2006/chartDrawing">
    <cdr:from>
      <cdr:x>0.23993</cdr:x>
      <cdr:y>0</cdr:y>
    </cdr:from>
    <cdr:to>
      <cdr:x>0.98979</cdr:x>
      <cdr:y>1</cdr:y>
    </cdr:to>
    <cdr:pic>
      <cdr:nvPicPr>
        <cdr:cNvPr id="2" name="Imagen 1" descr="Forma, Flecha&#10;&#10;Descripción generada automáticamente">
          <a:extLst xmlns:a="http://schemas.openxmlformats.org/drawingml/2006/main">
            <a:ext uri="{FF2B5EF4-FFF2-40B4-BE49-F238E27FC236}">
              <a16:creationId xmlns:a16="http://schemas.microsoft.com/office/drawing/2014/main" id="{EFA26509-FA13-85F7-2E29-C9BCB07361E3}"/>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l="14372" r="13269"/>
        <a:stretch xmlns:a="http://schemas.openxmlformats.org/drawingml/2006/main"/>
      </cdr:blipFill>
      <cdr:spPr>
        <a:xfrm xmlns:a="http://schemas.openxmlformats.org/drawingml/2006/main" rot="20948492">
          <a:off x="936007" y="0"/>
          <a:ext cx="2925366" cy="284164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c1d92d6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c1d92d6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4046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c1d92d6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c1d92d6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9243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c1d92d6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c1d92d6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7281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c1d92d6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c1d92d6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528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c1d92d6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c1d92d6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5412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281cc0ec6d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281cc0ec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281cc0ec6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81cc0ec6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c1d92d6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c1d92d6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c1d92d6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c1d92d6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7156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c1d92d6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c1d92d6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4245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c1d92d6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c1d92d6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8704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c1d92d6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c1d92d6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0217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c1d92d6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c1d92d6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3185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c1d92d6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c1d92d6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68812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0.emf"/><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3.xml"/><Relationship Id="rId16" Type="http://schemas.openxmlformats.org/officeDocument/2006/relationships/image" Target="../media/image17.sv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5.png"/><Relationship Id="rId7"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11" Type="http://schemas.microsoft.com/office/2007/relationships/diagramDrawing" Target="../diagrams/drawing1.xml"/><Relationship Id="rId5" Type="http://schemas.openxmlformats.org/officeDocument/2006/relationships/image" Target="../media/image4.png"/><Relationship Id="rId10" Type="http://schemas.openxmlformats.org/officeDocument/2006/relationships/diagramColors" Target="../diagrams/colors1.xml"/><Relationship Id="rId4" Type="http://schemas.openxmlformats.org/officeDocument/2006/relationships/image" Target="../media/image6.png"/><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8.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pixabay.com/es/reloj-de-arena-arena-reloj-tiempo-1046841/" TargetMode="External"/><Relationship Id="rId9" Type="http://schemas.openxmlformats.org/officeDocument/2006/relationships/chart" Target="../charts/chart4.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18/10/relationships/comments" Target="../comments/modernComment_109_F2320CEA.xml"/><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0" y="297"/>
            <a:ext cx="9144001" cy="514290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6"/>
          <p:cNvPicPr preferRelativeResize="0"/>
          <p:nvPr/>
        </p:nvPicPr>
        <p:blipFill>
          <a:blip r:embed="rId3">
            <a:alphaModFix/>
          </a:blip>
          <a:stretch>
            <a:fillRect/>
          </a:stretch>
        </p:blipFill>
        <p:spPr>
          <a:xfrm>
            <a:off x="0" y="4752677"/>
            <a:ext cx="1341776" cy="390825"/>
          </a:xfrm>
          <a:prstGeom prst="rect">
            <a:avLst/>
          </a:prstGeom>
          <a:noFill/>
          <a:ln>
            <a:noFill/>
          </a:ln>
        </p:spPr>
      </p:pic>
      <p:pic>
        <p:nvPicPr>
          <p:cNvPr id="87" name="Google Shape;87;p16"/>
          <p:cNvPicPr preferRelativeResize="0"/>
          <p:nvPr/>
        </p:nvPicPr>
        <p:blipFill>
          <a:blip r:embed="rId4">
            <a:alphaModFix/>
          </a:blip>
          <a:stretch>
            <a:fillRect/>
          </a:stretch>
        </p:blipFill>
        <p:spPr>
          <a:xfrm>
            <a:off x="8120574" y="1"/>
            <a:ext cx="1023426" cy="483350"/>
          </a:xfrm>
          <a:prstGeom prst="rect">
            <a:avLst/>
          </a:prstGeom>
          <a:noFill/>
          <a:ln>
            <a:noFill/>
          </a:ln>
        </p:spPr>
      </p:pic>
      <p:pic>
        <p:nvPicPr>
          <p:cNvPr id="88" name="Google Shape;88;p16"/>
          <p:cNvPicPr preferRelativeResize="0"/>
          <p:nvPr/>
        </p:nvPicPr>
        <p:blipFill>
          <a:blip r:embed="rId5">
            <a:alphaModFix/>
          </a:blip>
          <a:stretch>
            <a:fillRect/>
          </a:stretch>
        </p:blipFill>
        <p:spPr>
          <a:xfrm>
            <a:off x="7815150" y="4619625"/>
            <a:ext cx="1052625" cy="353980"/>
          </a:xfrm>
          <a:prstGeom prst="rect">
            <a:avLst/>
          </a:prstGeom>
          <a:noFill/>
          <a:ln>
            <a:noFill/>
          </a:ln>
        </p:spPr>
      </p:pic>
      <p:pic>
        <p:nvPicPr>
          <p:cNvPr id="89" name="Google Shape;89;p16"/>
          <p:cNvPicPr preferRelativeResize="0"/>
          <p:nvPr/>
        </p:nvPicPr>
        <p:blipFill>
          <a:blip r:embed="rId6">
            <a:alphaModFix/>
          </a:blip>
          <a:stretch>
            <a:fillRect/>
          </a:stretch>
        </p:blipFill>
        <p:spPr>
          <a:xfrm>
            <a:off x="240050" y="245175"/>
            <a:ext cx="64750" cy="898650"/>
          </a:xfrm>
          <a:prstGeom prst="rect">
            <a:avLst/>
          </a:prstGeom>
          <a:noFill/>
          <a:ln>
            <a:noFill/>
          </a:ln>
        </p:spPr>
      </p:pic>
      <p:sp>
        <p:nvSpPr>
          <p:cNvPr id="2" name="CuadroTexto 1">
            <a:extLst>
              <a:ext uri="{FF2B5EF4-FFF2-40B4-BE49-F238E27FC236}">
                <a16:creationId xmlns:a16="http://schemas.microsoft.com/office/drawing/2014/main" id="{918B063B-83E3-7D17-6546-94A46B518905}"/>
              </a:ext>
            </a:extLst>
          </p:cNvPr>
          <p:cNvSpPr txBox="1"/>
          <p:nvPr/>
        </p:nvSpPr>
        <p:spPr>
          <a:xfrm>
            <a:off x="464664" y="83256"/>
            <a:ext cx="7267262" cy="800189"/>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L="0" indent="0">
              <a:buNone/>
              <a:defRPr sz="2000">
                <a:solidFill>
                  <a:srgbClr val="2A3E56"/>
                </a:solidFill>
                <a:latin typeface="Montserrat ExtraBold"/>
                <a:ea typeface="Montserrat ExtraBold"/>
                <a:cs typeface="Montserrat ExtraBold"/>
              </a:defRPr>
            </a:lvl1pPr>
          </a:lstStyle>
          <a:p>
            <a:r>
              <a:rPr lang="es-MX" altLang="es-CO" b="1" dirty="0">
                <a:latin typeface="Arial  "/>
              </a:rPr>
              <a:t>Informe PQRSD II Trimestre 2024 - Análisis general de las solicitudes</a:t>
            </a:r>
          </a:p>
        </p:txBody>
      </p:sp>
      <p:sp>
        <p:nvSpPr>
          <p:cNvPr id="6" name="CuadroTexto 5">
            <a:extLst>
              <a:ext uri="{FF2B5EF4-FFF2-40B4-BE49-F238E27FC236}">
                <a16:creationId xmlns:a16="http://schemas.microsoft.com/office/drawing/2014/main" id="{43518BFE-A717-DEEC-C449-5BC0B10CEC63}"/>
              </a:ext>
            </a:extLst>
          </p:cNvPr>
          <p:cNvSpPr txBox="1"/>
          <p:nvPr/>
        </p:nvSpPr>
        <p:spPr>
          <a:xfrm>
            <a:off x="598159" y="943151"/>
            <a:ext cx="4264354" cy="359326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0" indent="0">
              <a:buNone/>
              <a:defRPr sz="1000">
                <a:solidFill>
                  <a:schemeClr val="accent3"/>
                </a:solidFill>
                <a:latin typeface="Montserrat Medium"/>
                <a:ea typeface="Montserrat Medium"/>
                <a:cs typeface="Montserrat Medium"/>
              </a:defRPr>
            </a:lvl1pPr>
          </a:lstStyle>
          <a:p>
            <a:pPr algn="just"/>
            <a:r>
              <a:rPr lang="es-MX" altLang="es-CO" sz="1050" b="1" u="sng" dirty="0">
                <a:latin typeface="Arial  "/>
              </a:rPr>
              <a:t>Peticiones</a:t>
            </a:r>
            <a:r>
              <a:rPr lang="es-MX" altLang="es-CO" dirty="0">
                <a:latin typeface="Arial  "/>
              </a:rPr>
              <a:t> (</a:t>
            </a:r>
            <a:r>
              <a:rPr lang="es-MX" altLang="es-CO" b="1" dirty="0">
                <a:latin typeface="Arial  "/>
              </a:rPr>
              <a:t>483</a:t>
            </a:r>
            <a:r>
              <a:rPr lang="es-MX" altLang="es-CO" dirty="0">
                <a:latin typeface="Arial  "/>
              </a:rPr>
              <a:t>):</a:t>
            </a:r>
          </a:p>
          <a:p>
            <a:pPr algn="just"/>
            <a:r>
              <a:rPr lang="es-MX" altLang="es-CO" dirty="0">
                <a:latin typeface="Arial  "/>
              </a:rPr>
              <a:t>Frente a las solicitudes presentadas se evidencian peticiones de:</a:t>
            </a:r>
          </a:p>
          <a:p>
            <a:pPr algn="just"/>
            <a:endParaRPr lang="es-MX" altLang="es-CO" dirty="0">
              <a:latin typeface="Arial  "/>
            </a:endParaRPr>
          </a:p>
          <a:p>
            <a:pPr algn="just"/>
            <a:r>
              <a:rPr lang="es-MX" altLang="es-CO" b="1" u="sng" dirty="0">
                <a:latin typeface="Arial  "/>
              </a:rPr>
              <a:t>No aplica.</a:t>
            </a:r>
            <a:r>
              <a:rPr lang="es-MX" altLang="es-CO" b="1" dirty="0">
                <a:latin typeface="Arial  "/>
              </a:rPr>
              <a:t> (238)</a:t>
            </a:r>
            <a:r>
              <a:rPr lang="es-MX" altLang="es-CO" dirty="0">
                <a:latin typeface="Arial  "/>
              </a:rPr>
              <a:t>: Corresponden a una variedad de temas que no están catalogados en el listado disponible en el sistema. Estos casos abarcan asuntos diversos que no pueden ser encuadrados dentro de las categorías predefinidas, por lo que se agrupan bajo esta denominación.</a:t>
            </a:r>
          </a:p>
          <a:p>
            <a:pPr algn="just"/>
            <a:endParaRPr lang="es-MX" altLang="es-CO" dirty="0">
              <a:latin typeface="Arial  "/>
            </a:endParaRPr>
          </a:p>
          <a:p>
            <a:pPr algn="just"/>
            <a:r>
              <a:rPr lang="es-MX" altLang="es-CO" dirty="0">
                <a:latin typeface="Arial  "/>
              </a:rPr>
              <a:t>De las catalogadas se encuentran solicitudes con relación a: </a:t>
            </a:r>
          </a:p>
          <a:p>
            <a:pPr marL="171450" indent="-171450" algn="just">
              <a:buFont typeface="Arial" panose="020B0604020202020204" pitchFamily="34" charset="0"/>
              <a:buChar char="•"/>
            </a:pPr>
            <a:r>
              <a:rPr lang="es-MX" altLang="es-CO" sz="1050" b="1" u="sng" dirty="0">
                <a:latin typeface="Arial  "/>
              </a:rPr>
              <a:t>Programas</a:t>
            </a:r>
            <a:r>
              <a:rPr lang="es-MX" altLang="es-CO" sz="1050" b="1" dirty="0">
                <a:latin typeface="Arial  "/>
              </a:rPr>
              <a:t> </a:t>
            </a:r>
            <a:r>
              <a:rPr lang="es-MX" altLang="es-CO" b="1" dirty="0">
                <a:latin typeface="Arial  "/>
              </a:rPr>
              <a:t>(149) Corresponden a: </a:t>
            </a:r>
            <a:r>
              <a:rPr lang="es-MX" altLang="es-CO" dirty="0">
                <a:latin typeface="Arial  "/>
              </a:rPr>
              <a:t> Actualizaciones de página web, Consultas Material, Contenidos, Copias material, Corrección, Difusión de programas y eventos, Información contacto, Información programas, Parrilla de programación, Pauta, Repeticiones, Solicitud de espacios para emisión, Transmisión en vivo, Visitas a las instalaciones.</a:t>
            </a:r>
            <a:endParaRPr lang="es-MX" altLang="es-CO" b="1" dirty="0">
              <a:latin typeface="Arial  "/>
            </a:endParaRPr>
          </a:p>
          <a:p>
            <a:pPr marL="171450" indent="-171450" algn="just">
              <a:buFont typeface="Arial" panose="020B0604020202020204" pitchFamily="34" charset="0"/>
              <a:buChar char="•"/>
            </a:pPr>
            <a:endParaRPr lang="es-MX" altLang="es-CO" b="1" dirty="0">
              <a:latin typeface="Arial  "/>
            </a:endParaRPr>
          </a:p>
          <a:p>
            <a:pPr marL="171450" indent="-171450" algn="just">
              <a:buFont typeface="Arial" panose="020B0604020202020204" pitchFamily="34" charset="0"/>
              <a:buChar char="•"/>
            </a:pPr>
            <a:r>
              <a:rPr lang="es-MX" altLang="es-CO" sz="1050" b="1" u="sng" dirty="0">
                <a:latin typeface="Arial  "/>
              </a:rPr>
              <a:t>Solicitud de Información </a:t>
            </a:r>
            <a:r>
              <a:rPr lang="es-MX" altLang="es-CO" b="1" dirty="0">
                <a:latin typeface="Arial  "/>
              </a:rPr>
              <a:t>(69).</a:t>
            </a:r>
          </a:p>
          <a:p>
            <a:pPr marL="171450" indent="-171450" algn="just">
              <a:buFont typeface="Arial" panose="020B0604020202020204" pitchFamily="34" charset="0"/>
              <a:buChar char="•"/>
            </a:pPr>
            <a:endParaRPr lang="es-MX" altLang="es-CO" b="1" dirty="0">
              <a:latin typeface="Arial  "/>
            </a:endParaRPr>
          </a:p>
          <a:p>
            <a:pPr marL="171450" indent="-171450" algn="just">
              <a:buFont typeface="Arial" panose="020B0604020202020204" pitchFamily="34" charset="0"/>
              <a:buChar char="•"/>
            </a:pPr>
            <a:r>
              <a:rPr lang="es-MX" altLang="es-CO" b="1" u="sng" dirty="0">
                <a:latin typeface="Arial  "/>
              </a:rPr>
              <a:t>Propuestas</a:t>
            </a:r>
            <a:r>
              <a:rPr lang="es-MX" altLang="es-CO" b="1" dirty="0">
                <a:latin typeface="Arial  "/>
              </a:rPr>
              <a:t> (24). - </a:t>
            </a:r>
            <a:r>
              <a:rPr lang="es-MX" altLang="es-CO" dirty="0">
                <a:latin typeface="Arial  "/>
              </a:rPr>
              <a:t>Contenido sonoro, Contenido visual, Información para presentar proyectos audiovisuales, Proyecto.</a:t>
            </a:r>
            <a:endParaRPr lang="es-MX" altLang="es-CO" b="1" dirty="0">
              <a:latin typeface="Arial  "/>
            </a:endParaRPr>
          </a:p>
          <a:p>
            <a:pPr marL="171450" indent="-171450" algn="just">
              <a:buFont typeface="Arial" panose="020B0604020202020204" pitchFamily="34" charset="0"/>
              <a:buChar char="•"/>
            </a:pPr>
            <a:endParaRPr lang="es-MX" altLang="es-CO" b="1" dirty="0">
              <a:latin typeface="Arial  "/>
            </a:endParaRPr>
          </a:p>
          <a:p>
            <a:pPr marL="171450" indent="-171450" algn="just">
              <a:buFont typeface="Arial" panose="020B0604020202020204" pitchFamily="34" charset="0"/>
              <a:buChar char="•"/>
            </a:pPr>
            <a:r>
              <a:rPr lang="es-MX" altLang="es-CO" b="1" u="sng" dirty="0">
                <a:latin typeface="Arial  "/>
              </a:rPr>
              <a:t>Hojas de vida </a:t>
            </a:r>
            <a:r>
              <a:rPr lang="es-MX" altLang="es-CO" b="1" dirty="0">
                <a:latin typeface="Arial  "/>
              </a:rPr>
              <a:t>(3). -</a:t>
            </a:r>
            <a:r>
              <a:rPr lang="es-MX" altLang="es-CO" dirty="0">
                <a:latin typeface="Arial  "/>
              </a:rPr>
              <a:t> postulaciones a vacantes.</a:t>
            </a:r>
            <a:endParaRPr lang="es-MX" altLang="es-CO" b="1" dirty="0"/>
          </a:p>
        </p:txBody>
      </p:sp>
      <p:sp>
        <p:nvSpPr>
          <p:cNvPr id="3" name="CuadroTexto 2">
            <a:extLst>
              <a:ext uri="{FF2B5EF4-FFF2-40B4-BE49-F238E27FC236}">
                <a16:creationId xmlns:a16="http://schemas.microsoft.com/office/drawing/2014/main" id="{5C61705F-F4CC-9382-36ED-A2EE32122F72}"/>
              </a:ext>
            </a:extLst>
          </p:cNvPr>
          <p:cNvSpPr txBox="1"/>
          <p:nvPr/>
        </p:nvSpPr>
        <p:spPr>
          <a:xfrm>
            <a:off x="7113591" y="4948089"/>
            <a:ext cx="2013966" cy="184666"/>
          </a:xfrm>
          <a:prstGeom prst="rect">
            <a:avLst/>
          </a:prstGeom>
          <a:noFill/>
        </p:spPr>
        <p:txBody>
          <a:bodyPr wrap="square">
            <a:spAutoFit/>
          </a:bodyPr>
          <a:lstStyle/>
          <a:p>
            <a:r>
              <a:rPr lang="es-MX" sz="600" dirty="0"/>
              <a:t>Fuente: Plataforma Tecnológica Orfeo -  (abril-junio)</a:t>
            </a:r>
            <a:endParaRPr lang="es-CO" sz="600" dirty="0"/>
          </a:p>
        </p:txBody>
      </p:sp>
      <p:graphicFrame>
        <p:nvGraphicFramePr>
          <p:cNvPr id="10" name="Gráfico 9">
            <a:extLst>
              <a:ext uri="{FF2B5EF4-FFF2-40B4-BE49-F238E27FC236}">
                <a16:creationId xmlns:a16="http://schemas.microsoft.com/office/drawing/2014/main" id="{B3AF36F9-D0FC-3477-F038-1D5D0EF6EECD}"/>
              </a:ext>
            </a:extLst>
          </p:cNvPr>
          <p:cNvGraphicFramePr>
            <a:graphicFrameLocks/>
          </p:cNvGraphicFramePr>
          <p:nvPr>
            <p:extLst>
              <p:ext uri="{D42A27DB-BD31-4B8C-83A1-F6EECF244321}">
                <p14:modId xmlns:p14="http://schemas.microsoft.com/office/powerpoint/2010/main" val="2390471031"/>
              </p:ext>
            </p:extLst>
          </p:nvPr>
        </p:nvGraphicFramePr>
        <p:xfrm>
          <a:off x="4862513" y="515786"/>
          <a:ext cx="4281487" cy="447405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701692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6"/>
          <p:cNvPicPr preferRelativeResize="0"/>
          <p:nvPr/>
        </p:nvPicPr>
        <p:blipFill>
          <a:blip r:embed="rId3">
            <a:alphaModFix/>
          </a:blip>
          <a:stretch>
            <a:fillRect/>
          </a:stretch>
        </p:blipFill>
        <p:spPr>
          <a:xfrm>
            <a:off x="0" y="4752677"/>
            <a:ext cx="1341776" cy="390825"/>
          </a:xfrm>
          <a:prstGeom prst="rect">
            <a:avLst/>
          </a:prstGeom>
          <a:noFill/>
          <a:ln>
            <a:noFill/>
          </a:ln>
        </p:spPr>
      </p:pic>
      <p:pic>
        <p:nvPicPr>
          <p:cNvPr id="87" name="Google Shape;87;p16"/>
          <p:cNvPicPr preferRelativeResize="0"/>
          <p:nvPr/>
        </p:nvPicPr>
        <p:blipFill>
          <a:blip r:embed="rId4">
            <a:alphaModFix/>
          </a:blip>
          <a:stretch>
            <a:fillRect/>
          </a:stretch>
        </p:blipFill>
        <p:spPr>
          <a:xfrm>
            <a:off x="8120574" y="1"/>
            <a:ext cx="1023426" cy="483350"/>
          </a:xfrm>
          <a:prstGeom prst="rect">
            <a:avLst/>
          </a:prstGeom>
          <a:noFill/>
          <a:ln>
            <a:noFill/>
          </a:ln>
        </p:spPr>
      </p:pic>
      <p:pic>
        <p:nvPicPr>
          <p:cNvPr id="88" name="Google Shape;88;p16"/>
          <p:cNvPicPr preferRelativeResize="0"/>
          <p:nvPr/>
        </p:nvPicPr>
        <p:blipFill>
          <a:blip r:embed="rId5">
            <a:alphaModFix/>
          </a:blip>
          <a:stretch>
            <a:fillRect/>
          </a:stretch>
        </p:blipFill>
        <p:spPr>
          <a:xfrm>
            <a:off x="7815150" y="4619625"/>
            <a:ext cx="1052625" cy="353980"/>
          </a:xfrm>
          <a:prstGeom prst="rect">
            <a:avLst/>
          </a:prstGeom>
          <a:noFill/>
          <a:ln>
            <a:noFill/>
          </a:ln>
        </p:spPr>
      </p:pic>
      <p:pic>
        <p:nvPicPr>
          <p:cNvPr id="89" name="Google Shape;89;p16"/>
          <p:cNvPicPr preferRelativeResize="0"/>
          <p:nvPr/>
        </p:nvPicPr>
        <p:blipFill>
          <a:blip r:embed="rId6">
            <a:alphaModFix/>
          </a:blip>
          <a:stretch>
            <a:fillRect/>
          </a:stretch>
        </p:blipFill>
        <p:spPr>
          <a:xfrm>
            <a:off x="240050" y="245175"/>
            <a:ext cx="64750" cy="898650"/>
          </a:xfrm>
          <a:prstGeom prst="rect">
            <a:avLst/>
          </a:prstGeom>
          <a:noFill/>
          <a:ln>
            <a:noFill/>
          </a:ln>
        </p:spPr>
      </p:pic>
      <p:sp>
        <p:nvSpPr>
          <p:cNvPr id="2" name="CuadroTexto 1">
            <a:extLst>
              <a:ext uri="{FF2B5EF4-FFF2-40B4-BE49-F238E27FC236}">
                <a16:creationId xmlns:a16="http://schemas.microsoft.com/office/drawing/2014/main" id="{918B063B-83E3-7D17-6546-94A46B518905}"/>
              </a:ext>
            </a:extLst>
          </p:cNvPr>
          <p:cNvSpPr txBox="1"/>
          <p:nvPr/>
        </p:nvSpPr>
        <p:spPr>
          <a:xfrm>
            <a:off x="483137" y="17815"/>
            <a:ext cx="7267262" cy="800189"/>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L="0" indent="0">
              <a:buNone/>
              <a:defRPr sz="2000">
                <a:solidFill>
                  <a:srgbClr val="2A3E56"/>
                </a:solidFill>
                <a:latin typeface="Montserrat ExtraBold"/>
                <a:ea typeface="Montserrat ExtraBold"/>
                <a:cs typeface="Montserrat ExtraBold"/>
              </a:defRPr>
            </a:lvl1pPr>
          </a:lstStyle>
          <a:p>
            <a:r>
              <a:rPr lang="es-MX" altLang="es-CO" b="1" dirty="0">
                <a:latin typeface="Arial   "/>
              </a:rPr>
              <a:t>Informe PQRSD II Trimestre 2024 - Análisis general de las solicitudes</a:t>
            </a:r>
          </a:p>
        </p:txBody>
      </p:sp>
      <p:sp>
        <p:nvSpPr>
          <p:cNvPr id="3" name="CuadroTexto 2">
            <a:extLst>
              <a:ext uri="{FF2B5EF4-FFF2-40B4-BE49-F238E27FC236}">
                <a16:creationId xmlns:a16="http://schemas.microsoft.com/office/drawing/2014/main" id="{6E7D4CDE-5154-14F4-CBDD-0BCC97B2D790}"/>
              </a:ext>
            </a:extLst>
          </p:cNvPr>
          <p:cNvSpPr txBox="1"/>
          <p:nvPr/>
        </p:nvSpPr>
        <p:spPr>
          <a:xfrm>
            <a:off x="415636" y="729673"/>
            <a:ext cx="4919749" cy="418573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0" indent="0">
              <a:buNone/>
              <a:defRPr sz="1000">
                <a:solidFill>
                  <a:schemeClr val="accent3"/>
                </a:solidFill>
                <a:latin typeface="Montserrat Medium"/>
                <a:ea typeface="Montserrat Medium"/>
                <a:cs typeface="Montserrat Medium"/>
              </a:defRPr>
            </a:lvl1pPr>
          </a:lstStyle>
          <a:p>
            <a:pPr algn="just"/>
            <a:r>
              <a:rPr lang="es-MX" altLang="es-CO" dirty="0">
                <a:latin typeface="Arial  "/>
              </a:rPr>
              <a:t>Mediante la generación del informe correspondiente al II trimestre del año 2024, se evidencia que  las peticiones y reclamos son los temas más comunes interpuestos por los peticionarios.</a:t>
            </a:r>
          </a:p>
          <a:p>
            <a:pPr algn="just"/>
            <a:endParaRPr lang="es-MX" altLang="es-CO" dirty="0">
              <a:latin typeface="Arial  "/>
            </a:endParaRPr>
          </a:p>
          <a:p>
            <a:pPr algn="just"/>
            <a:r>
              <a:rPr lang="es-MX" altLang="es-CO" dirty="0">
                <a:latin typeface="Arial  "/>
              </a:rPr>
              <a:t>Este informe detalla:</a:t>
            </a:r>
          </a:p>
          <a:p>
            <a:pPr algn="just"/>
            <a:endParaRPr lang="es-MX" altLang="es-CO" dirty="0">
              <a:latin typeface="Arial  "/>
            </a:endParaRPr>
          </a:p>
          <a:p>
            <a:pPr algn="just"/>
            <a:r>
              <a:rPr lang="es-MX" altLang="es-CO" b="1" u="sng" dirty="0">
                <a:latin typeface="Arial  "/>
              </a:rPr>
              <a:t>RECLAMOS (160).</a:t>
            </a:r>
          </a:p>
          <a:p>
            <a:pPr algn="just"/>
            <a:endParaRPr lang="es-MX" altLang="es-CO" u="sng" dirty="0">
              <a:latin typeface="Arial  "/>
            </a:endParaRPr>
          </a:p>
          <a:p>
            <a:pPr algn="just"/>
            <a:r>
              <a:rPr lang="es-MX" altLang="es-CO" b="1" u="sng" dirty="0">
                <a:latin typeface="Arial  "/>
              </a:rPr>
              <a:t>Antena</a:t>
            </a:r>
            <a:r>
              <a:rPr lang="es-MX" altLang="es-CO" u="sng" dirty="0">
                <a:latin typeface="Arial  "/>
              </a:rPr>
              <a:t> (102 Fallas en la señal) </a:t>
            </a:r>
            <a:r>
              <a:rPr lang="es-MX" altLang="es-CO" dirty="0">
                <a:latin typeface="Arial  "/>
              </a:rPr>
              <a:t>– las solicitudes presentadas por la ciudadanía generalmente se centran en las partes rurales del país, usuarios que detallan la complejidad para que el servicio funcione adecuadamente.</a:t>
            </a:r>
          </a:p>
          <a:p>
            <a:pPr algn="just"/>
            <a:endParaRPr lang="es-MX" altLang="es-CO" dirty="0">
              <a:latin typeface="Arial  "/>
            </a:endParaRPr>
          </a:p>
          <a:p>
            <a:pPr algn="just"/>
            <a:r>
              <a:rPr lang="es-MX" altLang="es-CO" dirty="0">
                <a:latin typeface="Arial  "/>
              </a:rPr>
              <a:t>Presentando: pequeños cortes en el servicio, fallas en el audio de los canales públicos o fallas totales (días sin el servicio TDT). RTVC Sistema de Medios Públicos gestiona la atención pertinente, brindando para cada caso reportado la atención efectiva desde los distintos medios de contacto (celular, correo) que cada ciudadano(a) suministra al radicar su solicitud, con el fin de que el peticionario conozca de manera oportuna y de primera mano la solución, para poder reestablecer el servicio en el menor tiempo posible según sea el caso. Adicionalmente se contesta cada requerimiento con una serie de indicaciones especificas con el fin de atender de fondo cada solicitud.</a:t>
            </a:r>
          </a:p>
          <a:p>
            <a:pPr algn="just"/>
            <a:endParaRPr lang="es-MX" altLang="es-CO" dirty="0">
              <a:latin typeface="Arial  "/>
            </a:endParaRPr>
          </a:p>
          <a:p>
            <a:pPr algn="just"/>
            <a:r>
              <a:rPr lang="es-MX" altLang="es-CO" dirty="0">
                <a:latin typeface="Arial  "/>
              </a:rPr>
              <a:t>Con relación a la cifra reportada para el </a:t>
            </a:r>
            <a:r>
              <a:rPr lang="es-MX" altLang="es-CO" u="sng" dirty="0">
                <a:latin typeface="Arial  "/>
              </a:rPr>
              <a:t>II trimestre del 2024 </a:t>
            </a:r>
            <a:r>
              <a:rPr lang="es-MX" altLang="es-CO" dirty="0">
                <a:latin typeface="Arial  "/>
              </a:rPr>
              <a:t>se evidencio un </a:t>
            </a:r>
            <a:r>
              <a:rPr lang="es-MX" altLang="es-CO" u="sng" dirty="0">
                <a:latin typeface="Arial  "/>
              </a:rPr>
              <a:t>aumento</a:t>
            </a:r>
            <a:r>
              <a:rPr lang="es-MX" altLang="es-CO" dirty="0">
                <a:latin typeface="Arial  "/>
              </a:rPr>
              <a:t> </a:t>
            </a:r>
            <a:r>
              <a:rPr lang="es-MX" altLang="es-CO" u="sng" dirty="0">
                <a:latin typeface="Arial  "/>
              </a:rPr>
              <a:t>leve</a:t>
            </a:r>
            <a:r>
              <a:rPr lang="es-MX" altLang="es-CO" dirty="0">
                <a:latin typeface="Arial  "/>
              </a:rPr>
              <a:t> </a:t>
            </a:r>
            <a:r>
              <a:rPr lang="es-MX" altLang="es-CO" u="sng" dirty="0">
                <a:latin typeface="Arial  "/>
              </a:rPr>
              <a:t>del</a:t>
            </a:r>
            <a:r>
              <a:rPr lang="es-MX" altLang="es-CO" dirty="0">
                <a:latin typeface="Arial  "/>
              </a:rPr>
              <a:t> </a:t>
            </a:r>
            <a:r>
              <a:rPr lang="es-MX" altLang="es-CO" u="sng" dirty="0">
                <a:latin typeface="Arial  "/>
              </a:rPr>
              <a:t>0,05%</a:t>
            </a:r>
            <a:r>
              <a:rPr lang="es-MX" altLang="es-CO" dirty="0">
                <a:latin typeface="Arial  "/>
              </a:rPr>
              <a:t> con relación al trimestre anterior (I trim- 2024) en el que se recibieron 96 solicitudes por este motivo. </a:t>
            </a:r>
          </a:p>
        </p:txBody>
      </p:sp>
      <p:sp>
        <p:nvSpPr>
          <p:cNvPr id="4" name="CuadroTexto 3">
            <a:extLst>
              <a:ext uri="{FF2B5EF4-FFF2-40B4-BE49-F238E27FC236}">
                <a16:creationId xmlns:a16="http://schemas.microsoft.com/office/drawing/2014/main" id="{1BA08030-7C6C-E073-D847-C0336DB12F72}"/>
              </a:ext>
            </a:extLst>
          </p:cNvPr>
          <p:cNvSpPr txBox="1"/>
          <p:nvPr/>
        </p:nvSpPr>
        <p:spPr>
          <a:xfrm>
            <a:off x="7113591" y="4948089"/>
            <a:ext cx="2013966" cy="184666"/>
          </a:xfrm>
          <a:prstGeom prst="rect">
            <a:avLst/>
          </a:prstGeom>
          <a:noFill/>
        </p:spPr>
        <p:txBody>
          <a:bodyPr wrap="square">
            <a:spAutoFit/>
          </a:bodyPr>
          <a:lstStyle/>
          <a:p>
            <a:r>
              <a:rPr lang="es-MX" sz="600" dirty="0"/>
              <a:t>Fuente: Plataforma Tecnológica Orfeo -  (abril-junio)</a:t>
            </a:r>
            <a:endParaRPr lang="es-CO" sz="600" dirty="0"/>
          </a:p>
        </p:txBody>
      </p:sp>
      <p:graphicFrame>
        <p:nvGraphicFramePr>
          <p:cNvPr id="6" name="Gráfico 5">
            <a:extLst>
              <a:ext uri="{FF2B5EF4-FFF2-40B4-BE49-F238E27FC236}">
                <a16:creationId xmlns:a16="http://schemas.microsoft.com/office/drawing/2014/main" id="{259A2345-6476-D6DD-5EEC-EA683F44B3BE}"/>
              </a:ext>
            </a:extLst>
          </p:cNvPr>
          <p:cNvGraphicFramePr>
            <a:graphicFrameLocks/>
          </p:cNvGraphicFramePr>
          <p:nvPr>
            <p:extLst>
              <p:ext uri="{D42A27DB-BD31-4B8C-83A1-F6EECF244321}">
                <p14:modId xmlns:p14="http://schemas.microsoft.com/office/powerpoint/2010/main" val="4082718339"/>
              </p:ext>
            </p:extLst>
          </p:nvPr>
        </p:nvGraphicFramePr>
        <p:xfrm>
          <a:off x="4946072" y="729673"/>
          <a:ext cx="4197928" cy="373080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707774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6"/>
          <p:cNvPicPr preferRelativeResize="0"/>
          <p:nvPr/>
        </p:nvPicPr>
        <p:blipFill>
          <a:blip r:embed="rId3">
            <a:alphaModFix/>
          </a:blip>
          <a:stretch>
            <a:fillRect/>
          </a:stretch>
        </p:blipFill>
        <p:spPr>
          <a:xfrm>
            <a:off x="0" y="4748981"/>
            <a:ext cx="1341776" cy="390825"/>
          </a:xfrm>
          <a:prstGeom prst="rect">
            <a:avLst/>
          </a:prstGeom>
          <a:noFill/>
          <a:ln>
            <a:noFill/>
          </a:ln>
        </p:spPr>
      </p:pic>
      <p:pic>
        <p:nvPicPr>
          <p:cNvPr id="87" name="Google Shape;87;p16"/>
          <p:cNvPicPr preferRelativeResize="0"/>
          <p:nvPr/>
        </p:nvPicPr>
        <p:blipFill>
          <a:blip r:embed="rId4">
            <a:alphaModFix/>
          </a:blip>
          <a:stretch>
            <a:fillRect/>
          </a:stretch>
        </p:blipFill>
        <p:spPr>
          <a:xfrm>
            <a:off x="8120574" y="1"/>
            <a:ext cx="1023426" cy="483350"/>
          </a:xfrm>
          <a:prstGeom prst="rect">
            <a:avLst/>
          </a:prstGeom>
          <a:noFill/>
          <a:ln>
            <a:noFill/>
          </a:ln>
        </p:spPr>
      </p:pic>
      <p:pic>
        <p:nvPicPr>
          <p:cNvPr id="88" name="Google Shape;88;p16"/>
          <p:cNvPicPr preferRelativeResize="0"/>
          <p:nvPr/>
        </p:nvPicPr>
        <p:blipFill>
          <a:blip r:embed="rId5">
            <a:alphaModFix/>
          </a:blip>
          <a:stretch>
            <a:fillRect/>
          </a:stretch>
        </p:blipFill>
        <p:spPr>
          <a:xfrm>
            <a:off x="7822131" y="4594109"/>
            <a:ext cx="1052625" cy="353980"/>
          </a:xfrm>
          <a:prstGeom prst="rect">
            <a:avLst/>
          </a:prstGeom>
          <a:noFill/>
          <a:ln>
            <a:noFill/>
          </a:ln>
        </p:spPr>
      </p:pic>
      <p:pic>
        <p:nvPicPr>
          <p:cNvPr id="89" name="Google Shape;89;p16"/>
          <p:cNvPicPr preferRelativeResize="0"/>
          <p:nvPr/>
        </p:nvPicPr>
        <p:blipFill>
          <a:blip r:embed="rId6">
            <a:alphaModFix/>
          </a:blip>
          <a:stretch>
            <a:fillRect/>
          </a:stretch>
        </p:blipFill>
        <p:spPr>
          <a:xfrm>
            <a:off x="240050" y="245175"/>
            <a:ext cx="64750" cy="898650"/>
          </a:xfrm>
          <a:prstGeom prst="rect">
            <a:avLst/>
          </a:prstGeom>
          <a:noFill/>
          <a:ln>
            <a:noFill/>
          </a:ln>
        </p:spPr>
      </p:pic>
      <p:sp>
        <p:nvSpPr>
          <p:cNvPr id="2" name="CuadroTexto 1">
            <a:extLst>
              <a:ext uri="{FF2B5EF4-FFF2-40B4-BE49-F238E27FC236}">
                <a16:creationId xmlns:a16="http://schemas.microsoft.com/office/drawing/2014/main" id="{918B063B-83E3-7D17-6546-94A46B518905}"/>
              </a:ext>
            </a:extLst>
          </p:cNvPr>
          <p:cNvSpPr txBox="1"/>
          <p:nvPr/>
        </p:nvSpPr>
        <p:spPr>
          <a:xfrm>
            <a:off x="554869" y="3694"/>
            <a:ext cx="7267262" cy="800189"/>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L="0" indent="0">
              <a:buNone/>
              <a:defRPr sz="2000">
                <a:solidFill>
                  <a:srgbClr val="2A3E56"/>
                </a:solidFill>
                <a:latin typeface="Montserrat ExtraBold"/>
                <a:ea typeface="Montserrat ExtraBold"/>
                <a:cs typeface="Montserrat ExtraBold"/>
              </a:defRPr>
            </a:lvl1pPr>
          </a:lstStyle>
          <a:p>
            <a:r>
              <a:rPr lang="es-MX" altLang="es-CO" b="1" dirty="0">
                <a:latin typeface="Arial  "/>
              </a:rPr>
              <a:t>Informe PQRSD II Trimestre 2024 - Análisis general de las solicitudes</a:t>
            </a:r>
          </a:p>
        </p:txBody>
      </p:sp>
      <p:sp>
        <p:nvSpPr>
          <p:cNvPr id="3" name="CuadroTexto 2">
            <a:extLst>
              <a:ext uri="{FF2B5EF4-FFF2-40B4-BE49-F238E27FC236}">
                <a16:creationId xmlns:a16="http://schemas.microsoft.com/office/drawing/2014/main" id="{6E7D4CDE-5154-14F4-CBDD-0BCC97B2D790}"/>
              </a:ext>
            </a:extLst>
          </p:cNvPr>
          <p:cNvSpPr txBox="1"/>
          <p:nvPr/>
        </p:nvSpPr>
        <p:spPr>
          <a:xfrm>
            <a:off x="460186" y="940549"/>
            <a:ext cx="4580569" cy="326240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0" indent="0">
              <a:buNone/>
              <a:defRPr sz="1000">
                <a:solidFill>
                  <a:schemeClr val="accent3"/>
                </a:solidFill>
                <a:latin typeface="Montserrat Medium"/>
                <a:ea typeface="Montserrat Medium"/>
                <a:cs typeface="Montserrat Medium"/>
              </a:defRPr>
            </a:lvl1pPr>
          </a:lstStyle>
          <a:p>
            <a:pPr algn="just"/>
            <a:r>
              <a:rPr lang="es-MX" altLang="es-CO" u="sng" dirty="0">
                <a:latin typeface="Arial  "/>
              </a:rPr>
              <a:t>RECLAMOS.</a:t>
            </a:r>
          </a:p>
          <a:p>
            <a:pPr algn="just"/>
            <a:endParaRPr lang="es-MX" altLang="es-CO" dirty="0">
              <a:latin typeface="Arial  "/>
            </a:endParaRPr>
          </a:p>
          <a:p>
            <a:pPr algn="just"/>
            <a:r>
              <a:rPr lang="es-MX" altLang="es-CO" b="1" u="sng" dirty="0">
                <a:latin typeface="Arial  "/>
              </a:rPr>
              <a:t>Programas</a:t>
            </a:r>
            <a:r>
              <a:rPr lang="es-MX" altLang="es-CO" u="sng" dirty="0">
                <a:latin typeface="Arial  "/>
              </a:rPr>
              <a:t> (31 Cambios en la programación – inconformidad en el contenido</a:t>
            </a:r>
            <a:r>
              <a:rPr lang="es-MX" altLang="es-CO" dirty="0">
                <a:latin typeface="Arial  "/>
              </a:rPr>
              <a:t>) - Frente a las solicitudes presentadas se evidencia inconformidad de la ciudadanía sobre: Los Cambios de Programación, Contenido, Cubrimiento de Eventos, Repetición de Programas. </a:t>
            </a:r>
          </a:p>
          <a:p>
            <a:pPr algn="just"/>
            <a:r>
              <a:rPr lang="es-MX" altLang="es-CO" dirty="0">
                <a:latin typeface="Arial  "/>
              </a:rPr>
              <a:t>Con relación a la cifra reportada para el I</a:t>
            </a:r>
            <a:r>
              <a:rPr lang="es-MX" altLang="es-CO" u="sng" dirty="0">
                <a:latin typeface="Arial  "/>
              </a:rPr>
              <a:t>I trimestre del 2024 </a:t>
            </a:r>
            <a:r>
              <a:rPr lang="es-MX" altLang="es-CO" dirty="0">
                <a:latin typeface="Arial  "/>
              </a:rPr>
              <a:t>se evidencio un aumento leve del 0,06% con relación al trimestre anterior (I trim- 2024) en el que se recibieron 29 por este motivo.  </a:t>
            </a:r>
          </a:p>
          <a:p>
            <a:pPr marL="171450" indent="-171450" algn="just">
              <a:buFont typeface="Arial" panose="020B0604020202020204" pitchFamily="34" charset="0"/>
              <a:buChar char="•"/>
            </a:pPr>
            <a:endParaRPr lang="es-MX" altLang="es-CO" dirty="0">
              <a:latin typeface="Arial  "/>
            </a:endParaRPr>
          </a:p>
          <a:p>
            <a:pPr algn="just"/>
            <a:r>
              <a:rPr lang="es-MX" altLang="es-CO" b="1" u="sng" dirty="0">
                <a:latin typeface="Arial  "/>
              </a:rPr>
              <a:t>Solicitudes de cobertura </a:t>
            </a:r>
            <a:r>
              <a:rPr lang="es-MX" altLang="es-CO" u="sng" dirty="0">
                <a:latin typeface="Arial  "/>
              </a:rPr>
              <a:t>(14 Cobertura) </a:t>
            </a:r>
            <a:r>
              <a:rPr lang="es-MX" altLang="es-CO" dirty="0">
                <a:latin typeface="Arial  "/>
              </a:rPr>
              <a:t>– Se referencian en las partes rurales del país, donde a la fecha no se ha dado el margen de cubrimiento de la tecnología TDT.</a:t>
            </a:r>
          </a:p>
          <a:p>
            <a:pPr marL="171450" indent="-171450" algn="just">
              <a:buFont typeface="Arial" panose="020B0604020202020204" pitchFamily="34" charset="0"/>
              <a:buChar char="•"/>
            </a:pPr>
            <a:endParaRPr lang="es-MX" altLang="es-CO" dirty="0">
              <a:latin typeface="Arial  "/>
            </a:endParaRPr>
          </a:p>
          <a:p>
            <a:pPr algn="just"/>
            <a:r>
              <a:rPr lang="es-MX" altLang="es-CO" b="1" u="sng" dirty="0">
                <a:latin typeface="Arial  "/>
              </a:rPr>
              <a:t>No aplica.</a:t>
            </a:r>
            <a:r>
              <a:rPr lang="es-MX" altLang="es-CO" b="1" dirty="0">
                <a:latin typeface="Arial  "/>
              </a:rPr>
              <a:t> (</a:t>
            </a:r>
            <a:r>
              <a:rPr lang="es-MX" altLang="es-CO" u="sng" dirty="0">
                <a:latin typeface="Arial  "/>
              </a:rPr>
              <a:t>13</a:t>
            </a:r>
            <a:r>
              <a:rPr lang="es-MX" altLang="es-CO" b="1" dirty="0">
                <a:latin typeface="Arial  "/>
              </a:rPr>
              <a:t>)</a:t>
            </a:r>
            <a:r>
              <a:rPr lang="es-MX" altLang="es-CO" dirty="0">
                <a:latin typeface="Arial  "/>
              </a:rPr>
              <a:t>: Corresponden a una variedad de temas que no están catalogados en el listado disponible en el sistema. Estos casos abarcan asuntos diversos que no pueden ser encuadrados dentro de las categorías predefinidas, por lo que se agrupan bajo esta denominación.</a:t>
            </a:r>
          </a:p>
          <a:p>
            <a:pPr algn="just"/>
            <a:endParaRPr lang="es-MX" altLang="es-CO" dirty="0">
              <a:latin typeface="Arial  "/>
            </a:endParaRPr>
          </a:p>
          <a:p>
            <a:pPr algn="just"/>
            <a:endParaRPr lang="es-MX" altLang="es-CO" dirty="0">
              <a:latin typeface="Arial  "/>
            </a:endParaRPr>
          </a:p>
        </p:txBody>
      </p:sp>
      <p:graphicFrame>
        <p:nvGraphicFramePr>
          <p:cNvPr id="4" name="Gráfico 3">
            <a:extLst>
              <a:ext uri="{FF2B5EF4-FFF2-40B4-BE49-F238E27FC236}">
                <a16:creationId xmlns:a16="http://schemas.microsoft.com/office/drawing/2014/main" id="{175298E3-D8E6-3CEF-F874-3BCA02A87A92}"/>
              </a:ext>
            </a:extLst>
          </p:cNvPr>
          <p:cNvGraphicFramePr>
            <a:graphicFrameLocks/>
          </p:cNvGraphicFramePr>
          <p:nvPr>
            <p:extLst>
              <p:ext uri="{D42A27DB-BD31-4B8C-83A1-F6EECF244321}">
                <p14:modId xmlns:p14="http://schemas.microsoft.com/office/powerpoint/2010/main" val="2153851405"/>
              </p:ext>
            </p:extLst>
          </p:nvPr>
        </p:nvGraphicFramePr>
        <p:xfrm>
          <a:off x="4946072" y="729673"/>
          <a:ext cx="4197928" cy="3730802"/>
        </p:xfrm>
        <a:graphic>
          <a:graphicData uri="http://schemas.openxmlformats.org/drawingml/2006/chart">
            <c:chart xmlns:c="http://schemas.openxmlformats.org/drawingml/2006/chart" xmlns:r="http://schemas.openxmlformats.org/officeDocument/2006/relationships" r:id="rId7"/>
          </a:graphicData>
        </a:graphic>
      </p:graphicFrame>
      <p:sp>
        <p:nvSpPr>
          <p:cNvPr id="8" name="CuadroTexto 7">
            <a:extLst>
              <a:ext uri="{FF2B5EF4-FFF2-40B4-BE49-F238E27FC236}">
                <a16:creationId xmlns:a16="http://schemas.microsoft.com/office/drawing/2014/main" id="{A99CF6C3-DFFC-5D15-3E10-6AE6EDE55869}"/>
              </a:ext>
            </a:extLst>
          </p:cNvPr>
          <p:cNvSpPr txBox="1"/>
          <p:nvPr/>
        </p:nvSpPr>
        <p:spPr>
          <a:xfrm>
            <a:off x="7113591" y="4948089"/>
            <a:ext cx="2013966" cy="184666"/>
          </a:xfrm>
          <a:prstGeom prst="rect">
            <a:avLst/>
          </a:prstGeom>
          <a:noFill/>
        </p:spPr>
        <p:txBody>
          <a:bodyPr wrap="square">
            <a:spAutoFit/>
          </a:bodyPr>
          <a:lstStyle/>
          <a:p>
            <a:r>
              <a:rPr lang="es-MX" sz="600" dirty="0"/>
              <a:t>Fuente: Plataforma Tecnológica Orfeo -  (abril-junio)</a:t>
            </a:r>
            <a:endParaRPr lang="es-CO" sz="600" dirty="0"/>
          </a:p>
        </p:txBody>
      </p:sp>
    </p:spTree>
    <p:extLst>
      <p:ext uri="{BB962C8B-B14F-4D97-AF65-F5344CB8AC3E}">
        <p14:creationId xmlns:p14="http://schemas.microsoft.com/office/powerpoint/2010/main" val="2484853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6"/>
          <p:cNvPicPr preferRelativeResize="0"/>
          <p:nvPr/>
        </p:nvPicPr>
        <p:blipFill>
          <a:blip r:embed="rId3">
            <a:alphaModFix/>
          </a:blip>
          <a:stretch>
            <a:fillRect/>
          </a:stretch>
        </p:blipFill>
        <p:spPr>
          <a:xfrm>
            <a:off x="0" y="4752677"/>
            <a:ext cx="1341776" cy="390825"/>
          </a:xfrm>
          <a:prstGeom prst="rect">
            <a:avLst/>
          </a:prstGeom>
          <a:noFill/>
          <a:ln>
            <a:noFill/>
          </a:ln>
        </p:spPr>
      </p:pic>
      <p:pic>
        <p:nvPicPr>
          <p:cNvPr id="87" name="Google Shape;87;p16"/>
          <p:cNvPicPr preferRelativeResize="0"/>
          <p:nvPr/>
        </p:nvPicPr>
        <p:blipFill>
          <a:blip r:embed="rId4">
            <a:alphaModFix/>
          </a:blip>
          <a:stretch>
            <a:fillRect/>
          </a:stretch>
        </p:blipFill>
        <p:spPr>
          <a:xfrm>
            <a:off x="8120574" y="1"/>
            <a:ext cx="1023426" cy="483350"/>
          </a:xfrm>
          <a:prstGeom prst="rect">
            <a:avLst/>
          </a:prstGeom>
          <a:noFill/>
          <a:ln>
            <a:noFill/>
          </a:ln>
        </p:spPr>
      </p:pic>
      <p:pic>
        <p:nvPicPr>
          <p:cNvPr id="88" name="Google Shape;88;p16"/>
          <p:cNvPicPr preferRelativeResize="0"/>
          <p:nvPr/>
        </p:nvPicPr>
        <p:blipFill>
          <a:blip r:embed="rId5">
            <a:alphaModFix/>
          </a:blip>
          <a:stretch>
            <a:fillRect/>
          </a:stretch>
        </p:blipFill>
        <p:spPr>
          <a:xfrm>
            <a:off x="7815150" y="4575687"/>
            <a:ext cx="1052625" cy="353980"/>
          </a:xfrm>
          <a:prstGeom prst="rect">
            <a:avLst/>
          </a:prstGeom>
          <a:noFill/>
          <a:ln>
            <a:noFill/>
          </a:ln>
        </p:spPr>
      </p:pic>
      <p:pic>
        <p:nvPicPr>
          <p:cNvPr id="89" name="Google Shape;89;p16"/>
          <p:cNvPicPr preferRelativeResize="0"/>
          <p:nvPr/>
        </p:nvPicPr>
        <p:blipFill>
          <a:blip r:embed="rId6">
            <a:alphaModFix/>
          </a:blip>
          <a:stretch>
            <a:fillRect/>
          </a:stretch>
        </p:blipFill>
        <p:spPr>
          <a:xfrm>
            <a:off x="240050" y="245175"/>
            <a:ext cx="64750" cy="898650"/>
          </a:xfrm>
          <a:prstGeom prst="rect">
            <a:avLst/>
          </a:prstGeom>
          <a:noFill/>
          <a:ln>
            <a:noFill/>
          </a:ln>
        </p:spPr>
      </p:pic>
      <p:sp>
        <p:nvSpPr>
          <p:cNvPr id="6" name="Google Shape;100;p17">
            <a:extLst>
              <a:ext uri="{FF2B5EF4-FFF2-40B4-BE49-F238E27FC236}">
                <a16:creationId xmlns:a16="http://schemas.microsoft.com/office/drawing/2014/main" id="{A82DEC15-DAB9-F5B5-CA9B-4ED86A87EC15}"/>
              </a:ext>
            </a:extLst>
          </p:cNvPr>
          <p:cNvSpPr txBox="1"/>
          <p:nvPr/>
        </p:nvSpPr>
        <p:spPr>
          <a:xfrm>
            <a:off x="1424977" y="202088"/>
            <a:ext cx="720731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000" b="1" dirty="0">
                <a:solidFill>
                  <a:srgbClr val="2A3E56"/>
                </a:solidFill>
                <a:latin typeface="Arial  "/>
                <a:sym typeface="Montserrat ExtraBold"/>
              </a:rPr>
              <a:t>Informe</a:t>
            </a:r>
            <a:r>
              <a:rPr lang="es-MX" sz="2000" b="1" dirty="0">
                <a:solidFill>
                  <a:schemeClr val="lt2"/>
                </a:solidFill>
                <a:latin typeface="Arial  "/>
                <a:ea typeface="Montserrat ExtraBold"/>
                <a:cs typeface="Montserrat ExtraBold"/>
                <a:sym typeface="Montserrat ExtraBold"/>
              </a:rPr>
              <a:t> </a:t>
            </a:r>
            <a:r>
              <a:rPr lang="es-MX" sz="2000" b="1" dirty="0">
                <a:solidFill>
                  <a:srgbClr val="2A3E56"/>
                </a:solidFill>
                <a:latin typeface="Arial  "/>
                <a:sym typeface="Montserrat ExtraBold"/>
              </a:rPr>
              <a:t>PQRSD II Trimestre 2024 - Traslados</a:t>
            </a:r>
          </a:p>
        </p:txBody>
      </p:sp>
      <p:sp>
        <p:nvSpPr>
          <p:cNvPr id="7" name="CuadroTexto 6">
            <a:extLst>
              <a:ext uri="{FF2B5EF4-FFF2-40B4-BE49-F238E27FC236}">
                <a16:creationId xmlns:a16="http://schemas.microsoft.com/office/drawing/2014/main" id="{895A14F7-A211-B94C-2BF1-B6326D8565AB}"/>
              </a:ext>
            </a:extLst>
          </p:cNvPr>
          <p:cNvSpPr txBox="1"/>
          <p:nvPr/>
        </p:nvSpPr>
        <p:spPr>
          <a:xfrm>
            <a:off x="958329" y="1005840"/>
            <a:ext cx="7673958" cy="6463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L="0" indent="0">
              <a:buNone/>
              <a:defRPr sz="1000" b="1">
                <a:solidFill>
                  <a:schemeClr val="accent3"/>
                </a:solidFill>
                <a:latin typeface="Arial  "/>
                <a:ea typeface="Montserrat Medium"/>
                <a:cs typeface="Montserrat Medium"/>
              </a:defRPr>
            </a:lvl1pPr>
          </a:lstStyle>
          <a:p>
            <a:r>
              <a:rPr lang="es-MX" altLang="es-CO" b="0" dirty="0"/>
              <a:t>Respecto de los traslados por no competencia (</a:t>
            </a:r>
            <a:r>
              <a:rPr lang="es-MX" b="0" dirty="0"/>
              <a:t>Artículo 21 de la Ley 1755 del 30 de junio de 2015) </a:t>
            </a:r>
            <a:r>
              <a:rPr lang="es-MX" altLang="es-CO" b="0" dirty="0"/>
              <a:t> durante el II trimestre de 2024, de las 716 solicitudes, 73 fueron trasladadas por competencia a otras entidades, lo que equivale al 10% de la totalidad de las solicitudes recibidas.</a:t>
            </a:r>
          </a:p>
        </p:txBody>
      </p:sp>
      <p:graphicFrame>
        <p:nvGraphicFramePr>
          <p:cNvPr id="4" name="Gráfico 3">
            <a:extLst>
              <a:ext uri="{FF2B5EF4-FFF2-40B4-BE49-F238E27FC236}">
                <a16:creationId xmlns:a16="http://schemas.microsoft.com/office/drawing/2014/main" id="{ED65EA79-F857-8FE2-73CB-316EB9DC7169}"/>
              </a:ext>
            </a:extLst>
          </p:cNvPr>
          <p:cNvGraphicFramePr>
            <a:graphicFrameLocks/>
          </p:cNvGraphicFramePr>
          <p:nvPr>
            <p:extLst>
              <p:ext uri="{D42A27DB-BD31-4B8C-83A1-F6EECF244321}">
                <p14:modId xmlns:p14="http://schemas.microsoft.com/office/powerpoint/2010/main" val="3009340796"/>
              </p:ext>
            </p:extLst>
          </p:nvPr>
        </p:nvGraphicFramePr>
        <p:xfrm>
          <a:off x="2148289" y="1681306"/>
          <a:ext cx="5666861" cy="3071371"/>
        </p:xfrm>
        <a:graphic>
          <a:graphicData uri="http://schemas.openxmlformats.org/drawingml/2006/chart">
            <c:chart xmlns:c="http://schemas.openxmlformats.org/drawingml/2006/chart" xmlns:r="http://schemas.openxmlformats.org/officeDocument/2006/relationships" r:id="rId7"/>
          </a:graphicData>
        </a:graphic>
      </p:graphicFrame>
      <p:sp>
        <p:nvSpPr>
          <p:cNvPr id="5" name="CuadroTexto 4">
            <a:extLst>
              <a:ext uri="{FF2B5EF4-FFF2-40B4-BE49-F238E27FC236}">
                <a16:creationId xmlns:a16="http://schemas.microsoft.com/office/drawing/2014/main" id="{39E50E4F-F5D1-4CB7-8CC9-BCEAACE92EF3}"/>
              </a:ext>
            </a:extLst>
          </p:cNvPr>
          <p:cNvSpPr txBox="1"/>
          <p:nvPr/>
        </p:nvSpPr>
        <p:spPr>
          <a:xfrm>
            <a:off x="7113591" y="4948089"/>
            <a:ext cx="2013966" cy="184666"/>
          </a:xfrm>
          <a:prstGeom prst="rect">
            <a:avLst/>
          </a:prstGeom>
          <a:noFill/>
        </p:spPr>
        <p:txBody>
          <a:bodyPr wrap="square">
            <a:spAutoFit/>
          </a:bodyPr>
          <a:lstStyle/>
          <a:p>
            <a:r>
              <a:rPr lang="es-MX" sz="600" dirty="0"/>
              <a:t>Fuente: Plataforma Tecnológica Orfeo -  (abril-junio)</a:t>
            </a:r>
            <a:endParaRPr lang="es-CO" sz="600" dirty="0"/>
          </a:p>
        </p:txBody>
      </p:sp>
    </p:spTree>
    <p:extLst>
      <p:ext uri="{BB962C8B-B14F-4D97-AF65-F5344CB8AC3E}">
        <p14:creationId xmlns:p14="http://schemas.microsoft.com/office/powerpoint/2010/main" val="1340913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6"/>
          <p:cNvPicPr preferRelativeResize="0"/>
          <p:nvPr/>
        </p:nvPicPr>
        <p:blipFill>
          <a:blip r:embed="rId3">
            <a:alphaModFix/>
          </a:blip>
          <a:stretch>
            <a:fillRect/>
          </a:stretch>
        </p:blipFill>
        <p:spPr>
          <a:xfrm>
            <a:off x="0" y="4752677"/>
            <a:ext cx="1341776" cy="390825"/>
          </a:xfrm>
          <a:prstGeom prst="rect">
            <a:avLst/>
          </a:prstGeom>
          <a:noFill/>
          <a:ln>
            <a:noFill/>
          </a:ln>
        </p:spPr>
      </p:pic>
      <p:pic>
        <p:nvPicPr>
          <p:cNvPr id="87" name="Google Shape;87;p16"/>
          <p:cNvPicPr preferRelativeResize="0"/>
          <p:nvPr/>
        </p:nvPicPr>
        <p:blipFill>
          <a:blip r:embed="rId4">
            <a:alphaModFix/>
          </a:blip>
          <a:stretch>
            <a:fillRect/>
          </a:stretch>
        </p:blipFill>
        <p:spPr>
          <a:xfrm>
            <a:off x="8120574" y="1"/>
            <a:ext cx="1023426" cy="483350"/>
          </a:xfrm>
          <a:prstGeom prst="rect">
            <a:avLst/>
          </a:prstGeom>
          <a:noFill/>
          <a:ln>
            <a:noFill/>
          </a:ln>
        </p:spPr>
      </p:pic>
      <p:pic>
        <p:nvPicPr>
          <p:cNvPr id="88" name="Google Shape;88;p16"/>
          <p:cNvPicPr preferRelativeResize="0"/>
          <p:nvPr/>
        </p:nvPicPr>
        <p:blipFill>
          <a:blip r:embed="rId5">
            <a:alphaModFix/>
          </a:blip>
          <a:stretch>
            <a:fillRect/>
          </a:stretch>
        </p:blipFill>
        <p:spPr>
          <a:xfrm>
            <a:off x="7815150" y="4575687"/>
            <a:ext cx="1052625" cy="353980"/>
          </a:xfrm>
          <a:prstGeom prst="rect">
            <a:avLst/>
          </a:prstGeom>
          <a:noFill/>
          <a:ln>
            <a:noFill/>
          </a:ln>
        </p:spPr>
      </p:pic>
      <p:pic>
        <p:nvPicPr>
          <p:cNvPr id="89" name="Google Shape;89;p16"/>
          <p:cNvPicPr preferRelativeResize="0"/>
          <p:nvPr/>
        </p:nvPicPr>
        <p:blipFill>
          <a:blip r:embed="rId6">
            <a:alphaModFix/>
          </a:blip>
          <a:stretch>
            <a:fillRect/>
          </a:stretch>
        </p:blipFill>
        <p:spPr>
          <a:xfrm>
            <a:off x="240050" y="245175"/>
            <a:ext cx="64750" cy="898650"/>
          </a:xfrm>
          <a:prstGeom prst="rect">
            <a:avLst/>
          </a:prstGeom>
          <a:noFill/>
          <a:ln>
            <a:noFill/>
          </a:ln>
        </p:spPr>
      </p:pic>
      <p:sp>
        <p:nvSpPr>
          <p:cNvPr id="6" name="Google Shape;100;p17">
            <a:extLst>
              <a:ext uri="{FF2B5EF4-FFF2-40B4-BE49-F238E27FC236}">
                <a16:creationId xmlns:a16="http://schemas.microsoft.com/office/drawing/2014/main" id="{A82DEC15-DAB9-F5B5-CA9B-4ED86A87EC15}"/>
              </a:ext>
            </a:extLst>
          </p:cNvPr>
          <p:cNvSpPr txBox="1"/>
          <p:nvPr/>
        </p:nvSpPr>
        <p:spPr>
          <a:xfrm>
            <a:off x="1134152" y="186746"/>
            <a:ext cx="720731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000" b="1" dirty="0">
                <a:solidFill>
                  <a:srgbClr val="2A3E56"/>
                </a:solidFill>
                <a:latin typeface="Arial  "/>
                <a:sym typeface="Montserrat ExtraBold"/>
              </a:rPr>
              <a:t>Informe</a:t>
            </a:r>
            <a:r>
              <a:rPr lang="es-MX" sz="2000" b="1" dirty="0">
                <a:solidFill>
                  <a:schemeClr val="lt2"/>
                </a:solidFill>
                <a:latin typeface="Arial  "/>
                <a:ea typeface="Montserrat ExtraBold"/>
                <a:cs typeface="Montserrat ExtraBold"/>
                <a:sym typeface="Montserrat ExtraBold"/>
              </a:rPr>
              <a:t> </a:t>
            </a:r>
            <a:r>
              <a:rPr lang="es-MX" sz="2000" b="1" dirty="0">
                <a:solidFill>
                  <a:srgbClr val="2A3E56"/>
                </a:solidFill>
                <a:latin typeface="Arial  "/>
                <a:sym typeface="Montserrat ExtraBold"/>
              </a:rPr>
              <a:t>PQRSD II Trimestre 2024 – Gestión por Áreas</a:t>
            </a:r>
          </a:p>
        </p:txBody>
      </p:sp>
      <p:sp>
        <p:nvSpPr>
          <p:cNvPr id="21" name="CuadroTexto 20">
            <a:extLst>
              <a:ext uri="{FF2B5EF4-FFF2-40B4-BE49-F238E27FC236}">
                <a16:creationId xmlns:a16="http://schemas.microsoft.com/office/drawing/2014/main" id="{AC93AC85-E8DF-CB3F-A344-E1ECE81F14D2}"/>
              </a:ext>
            </a:extLst>
          </p:cNvPr>
          <p:cNvSpPr txBox="1"/>
          <p:nvPr/>
        </p:nvSpPr>
        <p:spPr>
          <a:xfrm>
            <a:off x="641952" y="1143825"/>
            <a:ext cx="2911858" cy="293154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L="0" indent="0">
              <a:buNone/>
              <a:defRPr sz="1000" b="1">
                <a:solidFill>
                  <a:schemeClr val="accent3"/>
                </a:solidFill>
                <a:latin typeface="Arial  "/>
                <a:ea typeface="Montserrat Medium"/>
                <a:cs typeface="Montserrat Medium"/>
              </a:defRPr>
            </a:lvl1pPr>
          </a:lstStyle>
          <a:p>
            <a:pPr algn="just"/>
            <a:r>
              <a:rPr lang="es-MX" altLang="es-CO" sz="1050" b="0" dirty="0"/>
              <a:t>Analizamos detenidamente el número de solicitudes asignadas y el tiempo promedio de resolución de las PQRSD. </a:t>
            </a:r>
          </a:p>
          <a:p>
            <a:pPr algn="just"/>
            <a:endParaRPr lang="es-MX" altLang="es-CO" sz="1050" b="0" dirty="0"/>
          </a:p>
          <a:p>
            <a:pPr algn="just"/>
            <a:r>
              <a:rPr lang="es-MX" altLang="es-CO" sz="1050" b="0" dirty="0"/>
              <a:t>En promedio, se observó una reducción significativa en el tiempo de respuesta, demostrando una apropiación efectiva del proceso y un uso preciso de la herramienta Orfeo para generar las respuestas oficiales.</a:t>
            </a:r>
          </a:p>
          <a:p>
            <a:pPr algn="just"/>
            <a:endParaRPr lang="es-MX" altLang="es-CO" sz="1050" b="0" dirty="0"/>
          </a:p>
          <a:p>
            <a:pPr algn="just"/>
            <a:r>
              <a:rPr lang="es-MX" altLang="es-CO" sz="1050" b="0" dirty="0"/>
              <a:t>En relación con la gestión de las áreas y la atención de las PQRSD, queremos destacar el excelente desempeño de Señal Colombia.</a:t>
            </a:r>
          </a:p>
          <a:p>
            <a:pPr algn="just"/>
            <a:endParaRPr lang="es-MX" altLang="es-CO" sz="1050" b="0" dirty="0"/>
          </a:p>
          <a:p>
            <a:pPr algn="just"/>
            <a:r>
              <a:rPr lang="es-MX" altLang="es-CO" sz="1050" b="0" dirty="0"/>
              <a:t>Así mismo, se destaca la alta eficiencia en la gestión y el cumplimiento puntual de los términos establecidos para cada solicitud.</a:t>
            </a:r>
          </a:p>
        </p:txBody>
      </p:sp>
      <p:sp>
        <p:nvSpPr>
          <p:cNvPr id="26" name="CuadroTexto 25">
            <a:extLst>
              <a:ext uri="{FF2B5EF4-FFF2-40B4-BE49-F238E27FC236}">
                <a16:creationId xmlns:a16="http://schemas.microsoft.com/office/drawing/2014/main" id="{0E0E22A6-7022-7041-1995-D8F92614A903}"/>
              </a:ext>
            </a:extLst>
          </p:cNvPr>
          <p:cNvSpPr txBox="1"/>
          <p:nvPr/>
        </p:nvSpPr>
        <p:spPr>
          <a:xfrm>
            <a:off x="7113591" y="4948089"/>
            <a:ext cx="2013966" cy="184666"/>
          </a:xfrm>
          <a:prstGeom prst="rect">
            <a:avLst/>
          </a:prstGeom>
          <a:noFill/>
        </p:spPr>
        <p:txBody>
          <a:bodyPr wrap="square">
            <a:spAutoFit/>
          </a:bodyPr>
          <a:lstStyle/>
          <a:p>
            <a:r>
              <a:rPr lang="es-MX" sz="600" dirty="0"/>
              <a:t>Fuente: Plataforma Tecnológica Orfeo -  (abril-junio)</a:t>
            </a:r>
            <a:endParaRPr lang="es-CO" sz="600" dirty="0"/>
          </a:p>
        </p:txBody>
      </p:sp>
      <p:pic>
        <p:nvPicPr>
          <p:cNvPr id="3" name="Imagen 2">
            <a:extLst>
              <a:ext uri="{FF2B5EF4-FFF2-40B4-BE49-F238E27FC236}">
                <a16:creationId xmlns:a16="http://schemas.microsoft.com/office/drawing/2014/main" id="{C530DD11-36E3-4AE3-D69D-A24FFE7BBB49}"/>
              </a:ext>
            </a:extLst>
          </p:cNvPr>
          <p:cNvPicPr>
            <a:picLocks noChangeAspect="1"/>
          </p:cNvPicPr>
          <p:nvPr/>
        </p:nvPicPr>
        <p:blipFill>
          <a:blip r:embed="rId7"/>
          <a:stretch>
            <a:fillRect/>
          </a:stretch>
        </p:blipFill>
        <p:spPr>
          <a:xfrm>
            <a:off x="3890962" y="1018792"/>
            <a:ext cx="4829175" cy="3267075"/>
          </a:xfrm>
          <a:prstGeom prst="rect">
            <a:avLst/>
          </a:prstGeom>
        </p:spPr>
      </p:pic>
    </p:spTree>
    <p:extLst>
      <p:ext uri="{BB962C8B-B14F-4D97-AF65-F5344CB8AC3E}">
        <p14:creationId xmlns:p14="http://schemas.microsoft.com/office/powerpoint/2010/main" val="387141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8"/>
          <p:cNvPicPr preferRelativeResize="0"/>
          <p:nvPr/>
        </p:nvPicPr>
        <p:blipFill>
          <a:blip r:embed="rId3">
            <a:alphaModFix/>
          </a:blip>
          <a:stretch>
            <a:fillRect/>
          </a:stretch>
        </p:blipFill>
        <p:spPr>
          <a:xfrm>
            <a:off x="3697" y="0"/>
            <a:ext cx="9136607"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4346925" y="0"/>
            <a:ext cx="4797076" cy="2998175"/>
          </a:xfrm>
          <a:prstGeom prst="rect">
            <a:avLst/>
          </a:prstGeom>
          <a:noFill/>
          <a:ln>
            <a:noFill/>
          </a:ln>
        </p:spPr>
      </p:pic>
      <p:pic>
        <p:nvPicPr>
          <p:cNvPr id="62" name="Google Shape;62;p14"/>
          <p:cNvPicPr preferRelativeResize="0"/>
          <p:nvPr/>
        </p:nvPicPr>
        <p:blipFill>
          <a:blip r:embed="rId4">
            <a:alphaModFix/>
          </a:blip>
          <a:stretch>
            <a:fillRect/>
          </a:stretch>
        </p:blipFill>
        <p:spPr>
          <a:xfrm>
            <a:off x="4229" y="0"/>
            <a:ext cx="9135542" cy="5143501"/>
          </a:xfrm>
          <a:prstGeom prst="rect">
            <a:avLst/>
          </a:prstGeom>
          <a:noFill/>
          <a:ln>
            <a:noFill/>
          </a:ln>
        </p:spPr>
      </p:pic>
      <p:pic>
        <p:nvPicPr>
          <p:cNvPr id="63" name="Google Shape;63;p14"/>
          <p:cNvPicPr preferRelativeResize="0"/>
          <p:nvPr/>
        </p:nvPicPr>
        <p:blipFill>
          <a:blip r:embed="rId5">
            <a:alphaModFix/>
          </a:blip>
          <a:stretch>
            <a:fillRect/>
          </a:stretch>
        </p:blipFill>
        <p:spPr>
          <a:xfrm>
            <a:off x="7815150" y="4619625"/>
            <a:ext cx="1052625" cy="353980"/>
          </a:xfrm>
          <a:prstGeom prst="rect">
            <a:avLst/>
          </a:prstGeom>
          <a:noFill/>
          <a:ln>
            <a:noFill/>
          </a:ln>
        </p:spPr>
      </p:pic>
      <p:sp>
        <p:nvSpPr>
          <p:cNvPr id="2" name="CuadroTexto 1">
            <a:extLst>
              <a:ext uri="{FF2B5EF4-FFF2-40B4-BE49-F238E27FC236}">
                <a16:creationId xmlns:a16="http://schemas.microsoft.com/office/drawing/2014/main" id="{07162872-E89B-8A44-A6C8-86B382E7AE79}"/>
              </a:ext>
            </a:extLst>
          </p:cNvPr>
          <p:cNvSpPr txBox="1"/>
          <p:nvPr/>
        </p:nvSpPr>
        <p:spPr>
          <a:xfrm>
            <a:off x="158496" y="2033156"/>
            <a:ext cx="7189304" cy="107718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0" indent="0">
              <a:buNone/>
              <a:defRPr sz="2900">
                <a:solidFill>
                  <a:srgbClr val="2A3E56"/>
                </a:solidFill>
                <a:latin typeface="Montserrat ExtraBold"/>
                <a:ea typeface="Montserrat ExtraBold"/>
                <a:cs typeface="Montserrat ExtraBold"/>
              </a:defRPr>
            </a:lvl1pPr>
          </a:lstStyle>
          <a:p>
            <a:r>
              <a:rPr lang="en-US" sz="2800" b="1" dirty="0">
                <a:latin typeface="+mj-lt"/>
              </a:rPr>
              <a:t>Informe II Trimestre 2024</a:t>
            </a:r>
          </a:p>
          <a:p>
            <a:r>
              <a:rPr lang="es-CO" sz="2800" b="1" dirty="0">
                <a:latin typeface="+mj-lt"/>
              </a:rPr>
              <a:t>Gestión de Peticiones (PQRSD) </a:t>
            </a:r>
          </a:p>
        </p:txBody>
      </p:sp>
      <p:sp>
        <p:nvSpPr>
          <p:cNvPr id="4" name="CuadroTexto 3">
            <a:extLst>
              <a:ext uri="{FF2B5EF4-FFF2-40B4-BE49-F238E27FC236}">
                <a16:creationId xmlns:a16="http://schemas.microsoft.com/office/drawing/2014/main" id="{234CBC85-79C2-B10F-96A2-C1EA35DDC513}"/>
              </a:ext>
            </a:extLst>
          </p:cNvPr>
          <p:cNvSpPr txBox="1"/>
          <p:nvPr/>
        </p:nvSpPr>
        <p:spPr>
          <a:xfrm>
            <a:off x="402337" y="3411388"/>
            <a:ext cx="8148446" cy="47702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L="0" indent="0">
              <a:buNone/>
              <a:defRPr sz="2900">
                <a:solidFill>
                  <a:srgbClr val="2A3E56"/>
                </a:solidFill>
                <a:latin typeface="Montserrat ExtraBold"/>
                <a:ea typeface="Montserrat ExtraBold"/>
                <a:cs typeface="Montserrat ExtraBold"/>
              </a:defRPr>
            </a:lvl1pPr>
          </a:lstStyle>
          <a:p>
            <a:r>
              <a:rPr lang="es-MX" sz="1900" b="1" dirty="0">
                <a:latin typeface="+mj-lt"/>
              </a:rPr>
              <a:t>Coordinación de Relación con el Ciudadano y las Audiencias</a:t>
            </a:r>
            <a:endParaRPr lang="en-US" sz="1900" b="1"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6"/>
          <p:cNvPicPr preferRelativeResize="0"/>
          <p:nvPr/>
        </p:nvPicPr>
        <p:blipFill>
          <a:blip r:embed="rId3">
            <a:alphaModFix/>
          </a:blip>
          <a:stretch>
            <a:fillRect/>
          </a:stretch>
        </p:blipFill>
        <p:spPr>
          <a:xfrm>
            <a:off x="0" y="4752677"/>
            <a:ext cx="1341776" cy="390825"/>
          </a:xfrm>
          <a:prstGeom prst="rect">
            <a:avLst/>
          </a:prstGeom>
          <a:noFill/>
          <a:ln>
            <a:noFill/>
          </a:ln>
        </p:spPr>
      </p:pic>
      <p:pic>
        <p:nvPicPr>
          <p:cNvPr id="87" name="Google Shape;87;p16"/>
          <p:cNvPicPr preferRelativeResize="0"/>
          <p:nvPr/>
        </p:nvPicPr>
        <p:blipFill>
          <a:blip r:embed="rId4">
            <a:alphaModFix/>
          </a:blip>
          <a:stretch>
            <a:fillRect/>
          </a:stretch>
        </p:blipFill>
        <p:spPr>
          <a:xfrm>
            <a:off x="8120574" y="1"/>
            <a:ext cx="1023426" cy="483350"/>
          </a:xfrm>
          <a:prstGeom prst="rect">
            <a:avLst/>
          </a:prstGeom>
          <a:noFill/>
          <a:ln>
            <a:noFill/>
          </a:ln>
        </p:spPr>
      </p:pic>
      <p:pic>
        <p:nvPicPr>
          <p:cNvPr id="88" name="Google Shape;88;p16"/>
          <p:cNvPicPr preferRelativeResize="0"/>
          <p:nvPr/>
        </p:nvPicPr>
        <p:blipFill>
          <a:blip r:embed="rId5">
            <a:alphaModFix/>
          </a:blip>
          <a:stretch>
            <a:fillRect/>
          </a:stretch>
        </p:blipFill>
        <p:spPr>
          <a:xfrm>
            <a:off x="7815150" y="4619625"/>
            <a:ext cx="1052625" cy="353980"/>
          </a:xfrm>
          <a:prstGeom prst="rect">
            <a:avLst/>
          </a:prstGeom>
          <a:noFill/>
          <a:ln>
            <a:noFill/>
          </a:ln>
        </p:spPr>
      </p:pic>
      <p:pic>
        <p:nvPicPr>
          <p:cNvPr id="89" name="Google Shape;89;p16"/>
          <p:cNvPicPr preferRelativeResize="0"/>
          <p:nvPr/>
        </p:nvPicPr>
        <p:blipFill>
          <a:blip r:embed="rId6">
            <a:alphaModFix/>
          </a:blip>
          <a:stretch>
            <a:fillRect/>
          </a:stretch>
        </p:blipFill>
        <p:spPr>
          <a:xfrm>
            <a:off x="240050" y="245175"/>
            <a:ext cx="64750" cy="898650"/>
          </a:xfrm>
          <a:prstGeom prst="rect">
            <a:avLst/>
          </a:prstGeom>
          <a:noFill/>
          <a:ln>
            <a:noFill/>
          </a:ln>
        </p:spPr>
      </p:pic>
      <p:sp>
        <p:nvSpPr>
          <p:cNvPr id="2" name="CuadroTexto 1">
            <a:extLst>
              <a:ext uri="{FF2B5EF4-FFF2-40B4-BE49-F238E27FC236}">
                <a16:creationId xmlns:a16="http://schemas.microsoft.com/office/drawing/2014/main" id="{918B063B-83E3-7D17-6546-94A46B518905}"/>
              </a:ext>
            </a:extLst>
          </p:cNvPr>
          <p:cNvSpPr txBox="1"/>
          <p:nvPr/>
        </p:nvSpPr>
        <p:spPr>
          <a:xfrm>
            <a:off x="560571" y="374309"/>
            <a:ext cx="4309200" cy="49241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L="0" indent="0">
              <a:buNone/>
              <a:defRPr sz="2000">
                <a:solidFill>
                  <a:srgbClr val="2A3E56"/>
                </a:solidFill>
                <a:latin typeface="Montserrat ExtraBold"/>
                <a:ea typeface="Montserrat ExtraBold"/>
                <a:cs typeface="Montserrat ExtraBold"/>
              </a:defRPr>
            </a:lvl1pPr>
          </a:lstStyle>
          <a:p>
            <a:r>
              <a:rPr lang="es-ES" altLang="es-CO" b="1" dirty="0">
                <a:latin typeface="+mj-lt"/>
              </a:rPr>
              <a:t>Informe PQRSD II Trimestre 2024</a:t>
            </a:r>
            <a:endParaRPr lang="en-US" b="1" dirty="0">
              <a:latin typeface="+mj-lt"/>
            </a:endParaRPr>
          </a:p>
        </p:txBody>
      </p:sp>
      <p:sp>
        <p:nvSpPr>
          <p:cNvPr id="3" name="CuadroTexto 2">
            <a:extLst>
              <a:ext uri="{FF2B5EF4-FFF2-40B4-BE49-F238E27FC236}">
                <a16:creationId xmlns:a16="http://schemas.microsoft.com/office/drawing/2014/main" id="{6E7D4CDE-5154-14F4-CBDD-0BCC97B2D790}"/>
              </a:ext>
            </a:extLst>
          </p:cNvPr>
          <p:cNvSpPr txBox="1"/>
          <p:nvPr/>
        </p:nvSpPr>
        <p:spPr>
          <a:xfrm>
            <a:off x="526934" y="1287359"/>
            <a:ext cx="3776230" cy="110796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0" indent="0">
              <a:buNone/>
              <a:defRPr sz="1000">
                <a:solidFill>
                  <a:schemeClr val="accent3"/>
                </a:solidFill>
                <a:latin typeface="Montserrat Medium"/>
                <a:ea typeface="Montserrat Medium"/>
                <a:cs typeface="Montserrat Medium"/>
              </a:defRPr>
            </a:lvl1pPr>
          </a:lstStyle>
          <a:p>
            <a:pPr algn="just"/>
            <a:r>
              <a:rPr lang="es-ES" altLang="es-CO" dirty="0">
                <a:latin typeface="+mj-lt"/>
              </a:rPr>
              <a:t>El presente documento corresponde al informe de peticiones, quejas, reclamos y denuncias (PQRSD), recibidas y atendidas en RTVC por las diferentes dependencias y áreas funcionales, durante el segundo trimestre del 2024, a través de los diferentes canales dispuestos por la Entidad para la atención a la ciudadanía. </a:t>
            </a:r>
            <a:endParaRPr lang="en-US" dirty="0">
              <a:latin typeface="+mj-lt"/>
            </a:endParaRPr>
          </a:p>
        </p:txBody>
      </p:sp>
      <p:sp>
        <p:nvSpPr>
          <p:cNvPr id="4" name="CuadroTexto 3">
            <a:extLst>
              <a:ext uri="{FF2B5EF4-FFF2-40B4-BE49-F238E27FC236}">
                <a16:creationId xmlns:a16="http://schemas.microsoft.com/office/drawing/2014/main" id="{BF2F4AFB-DE57-1E36-FE07-A5DBBDD69E98}"/>
              </a:ext>
            </a:extLst>
          </p:cNvPr>
          <p:cNvSpPr txBox="1"/>
          <p:nvPr/>
        </p:nvSpPr>
        <p:spPr>
          <a:xfrm>
            <a:off x="526934" y="2524316"/>
            <a:ext cx="3776229" cy="95407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L="0" indent="0">
              <a:buNone/>
              <a:defRPr sz="1000">
                <a:solidFill>
                  <a:schemeClr val="accent3"/>
                </a:solidFill>
                <a:latin typeface="Montserrat Medium"/>
                <a:ea typeface="Montserrat Medium"/>
                <a:cs typeface="Montserrat Medium"/>
              </a:defRPr>
            </a:lvl1pPr>
          </a:lstStyle>
          <a:p>
            <a:pPr algn="just"/>
            <a:r>
              <a:rPr lang="es-ES" altLang="es-CO" dirty="0">
                <a:latin typeface="+mj-lt"/>
              </a:rPr>
              <a:t>En el informe se indican los canales de atención dispuestos por la Entidad, el número total de PQRSD recibidas, la tipología de las solicitudes, se detalla el canal de recepción, las dependencias asignadas, los tiempos promedios de respuesta y solicitudes trasladas a otras entidades por competencia.</a:t>
            </a:r>
            <a:endParaRPr lang="en-US" dirty="0">
              <a:latin typeface="+mj-lt"/>
            </a:endParaRPr>
          </a:p>
        </p:txBody>
      </p:sp>
      <p:grpSp>
        <p:nvGrpSpPr>
          <p:cNvPr id="6" name="Grupo 5">
            <a:extLst>
              <a:ext uri="{FF2B5EF4-FFF2-40B4-BE49-F238E27FC236}">
                <a16:creationId xmlns:a16="http://schemas.microsoft.com/office/drawing/2014/main" id="{A5278599-41E6-6960-7D33-2CC7E7DCF8D0}"/>
              </a:ext>
            </a:extLst>
          </p:cNvPr>
          <p:cNvGrpSpPr/>
          <p:nvPr/>
        </p:nvGrpSpPr>
        <p:grpSpPr>
          <a:xfrm>
            <a:off x="5283200" y="320686"/>
            <a:ext cx="2772719" cy="4407259"/>
            <a:chOff x="5765009" y="483775"/>
            <a:chExt cx="1641848" cy="3889493"/>
          </a:xfrm>
        </p:grpSpPr>
        <p:sp>
          <p:nvSpPr>
            <p:cNvPr id="7" name="Círculo: vacío 6">
              <a:extLst>
                <a:ext uri="{FF2B5EF4-FFF2-40B4-BE49-F238E27FC236}">
                  <a16:creationId xmlns:a16="http://schemas.microsoft.com/office/drawing/2014/main" id="{FC7EE0A9-6FDB-B6EB-8FC1-3E3319DD1C7A}"/>
                </a:ext>
              </a:extLst>
            </p:cNvPr>
            <p:cNvSpPr/>
            <p:nvPr/>
          </p:nvSpPr>
          <p:spPr>
            <a:xfrm>
              <a:off x="6307640" y="483775"/>
              <a:ext cx="556586" cy="556577"/>
            </a:xfrm>
            <a:prstGeom prst="donut">
              <a:avLst>
                <a:gd name="adj" fmla="val 11010"/>
              </a:avLst>
            </a:prstGeom>
          </p:spPr>
          <p:style>
            <a:lnRef idx="1">
              <a:schemeClr val="accent3">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a:lstStyle/>
            <a:p>
              <a:endParaRPr lang="es-CO"/>
            </a:p>
          </p:txBody>
        </p:sp>
        <p:sp>
          <p:nvSpPr>
            <p:cNvPr id="8" name="Rectángulo 7" descr="Antena parabólica con relleno sólido">
              <a:extLst>
                <a:ext uri="{FF2B5EF4-FFF2-40B4-BE49-F238E27FC236}">
                  <a16:creationId xmlns:a16="http://schemas.microsoft.com/office/drawing/2014/main" id="{DB0DA121-48BC-6320-9442-D03F02177F16}"/>
                </a:ext>
              </a:extLst>
            </p:cNvPr>
            <p:cNvSpPr/>
            <p:nvPr/>
          </p:nvSpPr>
          <p:spPr>
            <a:xfrm>
              <a:off x="5765009" y="503255"/>
              <a:ext cx="684486" cy="517608"/>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1">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txBody>
            <a:bodyPr/>
            <a:lstStyle/>
            <a:p>
              <a:endParaRPr lang="es-CO"/>
            </a:p>
          </p:txBody>
        </p:sp>
        <p:sp>
          <p:nvSpPr>
            <p:cNvPr id="9" name="Forma libre: forma 8">
              <a:extLst>
                <a:ext uri="{FF2B5EF4-FFF2-40B4-BE49-F238E27FC236}">
                  <a16:creationId xmlns:a16="http://schemas.microsoft.com/office/drawing/2014/main" id="{EC33F29B-1D4C-F9EB-3666-71DB99D57FDB}"/>
                </a:ext>
              </a:extLst>
            </p:cNvPr>
            <p:cNvSpPr/>
            <p:nvPr/>
          </p:nvSpPr>
          <p:spPr>
            <a:xfrm>
              <a:off x="6368881" y="545015"/>
              <a:ext cx="434104" cy="434097"/>
            </a:xfrm>
            <a:custGeom>
              <a:avLst/>
              <a:gdLst>
                <a:gd name="connsiteX0" fmla="*/ 0 w 434104"/>
                <a:gd name="connsiteY0" fmla="*/ 217049 h 434097"/>
                <a:gd name="connsiteX1" fmla="*/ 217052 w 434104"/>
                <a:gd name="connsiteY1" fmla="*/ 0 h 434097"/>
                <a:gd name="connsiteX2" fmla="*/ 434104 w 434104"/>
                <a:gd name="connsiteY2" fmla="*/ 217049 h 434097"/>
                <a:gd name="connsiteX3" fmla="*/ 217052 w 434104"/>
                <a:gd name="connsiteY3" fmla="*/ 434098 h 434097"/>
                <a:gd name="connsiteX4" fmla="*/ 0 w 434104"/>
                <a:gd name="connsiteY4" fmla="*/ 217049 h 43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104" h="434097">
                  <a:moveTo>
                    <a:pt x="0" y="217049"/>
                  </a:moveTo>
                  <a:cubicBezTo>
                    <a:pt x="0" y="97176"/>
                    <a:pt x="97177" y="0"/>
                    <a:pt x="217052" y="0"/>
                  </a:cubicBezTo>
                  <a:cubicBezTo>
                    <a:pt x="336927" y="0"/>
                    <a:pt x="434104" y="97176"/>
                    <a:pt x="434104" y="217049"/>
                  </a:cubicBezTo>
                  <a:cubicBezTo>
                    <a:pt x="434104" y="336922"/>
                    <a:pt x="336927" y="434098"/>
                    <a:pt x="217052" y="434098"/>
                  </a:cubicBezTo>
                  <a:cubicBezTo>
                    <a:pt x="97177" y="434098"/>
                    <a:pt x="0" y="336922"/>
                    <a:pt x="0" y="217049"/>
                  </a:cubicBezTo>
                  <a:close/>
                </a:path>
              </a:pathLst>
            </a:cu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3573" tIns="63572" rIns="63573" bIns="63572" numCol="1" spcCol="1270" anchor="ctr" anchorCtr="0">
              <a:noAutofit/>
            </a:bodyPr>
            <a:lstStyle/>
            <a:p>
              <a:pPr marL="0" lvl="0" indent="0" algn="l" defTabSz="311150">
                <a:lnSpc>
                  <a:spcPct val="90000"/>
                </a:lnSpc>
                <a:spcBef>
                  <a:spcPct val="0"/>
                </a:spcBef>
                <a:spcAft>
                  <a:spcPct val="35000"/>
                </a:spcAft>
                <a:buNone/>
              </a:pPr>
              <a:r>
                <a:rPr lang="es-MX" sz="700" b="1" kern="1200" dirty="0"/>
                <a:t>1. Canales de </a:t>
              </a:r>
              <a:r>
                <a:rPr lang="es-MX" sz="700" b="1" kern="1200" baseline="0" dirty="0">
                  <a:latin typeface="Arial" panose="020B0604020202020204" pitchFamily="34" charset="0"/>
                </a:rPr>
                <a:t>comunicación</a:t>
              </a:r>
              <a:endParaRPr lang="es-CO" sz="700" b="1" kern="1200" baseline="0" dirty="0">
                <a:latin typeface="Arial" panose="020B0604020202020204" pitchFamily="34" charset="0"/>
              </a:endParaRPr>
            </a:p>
          </p:txBody>
        </p:sp>
        <p:sp>
          <p:nvSpPr>
            <p:cNvPr id="10" name="Diagrama de flujo: conector 9">
              <a:extLst>
                <a:ext uri="{FF2B5EF4-FFF2-40B4-BE49-F238E27FC236}">
                  <a16:creationId xmlns:a16="http://schemas.microsoft.com/office/drawing/2014/main" id="{73EA58F7-A953-2C7F-3BD1-EC69D846F6FB}"/>
                </a:ext>
              </a:extLst>
            </p:cNvPr>
            <p:cNvSpPr/>
            <p:nvPr/>
          </p:nvSpPr>
          <p:spPr>
            <a:xfrm>
              <a:off x="6530603" y="1123348"/>
              <a:ext cx="110660" cy="110660"/>
            </a:xfrm>
            <a:prstGeom prst="flowChartConnector">
              <a:avLst/>
            </a:prstGeom>
          </p:spPr>
          <p:style>
            <a:lnRef idx="1">
              <a:schemeClr val="accent3">
                <a:hueOff val="-1247915"/>
                <a:satOff val="10577"/>
                <a:lumOff val="1054"/>
                <a:alphaOff val="0"/>
              </a:schemeClr>
            </a:lnRef>
            <a:fillRef idx="2">
              <a:schemeClr val="accent3">
                <a:hueOff val="-1247915"/>
                <a:satOff val="10577"/>
                <a:lumOff val="1054"/>
                <a:alphaOff val="0"/>
              </a:schemeClr>
            </a:fillRef>
            <a:effectRef idx="1">
              <a:schemeClr val="accent3">
                <a:hueOff val="-1247915"/>
                <a:satOff val="10577"/>
                <a:lumOff val="1054"/>
                <a:alphaOff val="0"/>
              </a:schemeClr>
            </a:effectRef>
            <a:fontRef idx="minor">
              <a:schemeClr val="dk1"/>
            </a:fontRef>
          </p:style>
          <p:txBody>
            <a:bodyPr/>
            <a:lstStyle/>
            <a:p>
              <a:endParaRPr lang="es-CO"/>
            </a:p>
          </p:txBody>
        </p:sp>
        <p:sp>
          <p:nvSpPr>
            <p:cNvPr id="11" name="Círculo: vacío 10">
              <a:extLst>
                <a:ext uri="{FF2B5EF4-FFF2-40B4-BE49-F238E27FC236}">
                  <a16:creationId xmlns:a16="http://schemas.microsoft.com/office/drawing/2014/main" id="{30E439AB-6CC2-6482-94F8-4B25ABAF17B3}"/>
                </a:ext>
              </a:extLst>
            </p:cNvPr>
            <p:cNvSpPr/>
            <p:nvPr/>
          </p:nvSpPr>
          <p:spPr>
            <a:xfrm>
              <a:off x="6307640" y="1317004"/>
              <a:ext cx="556586" cy="556577"/>
            </a:xfrm>
            <a:prstGeom prst="donut">
              <a:avLst>
                <a:gd name="adj" fmla="val 11010"/>
              </a:avLst>
            </a:prstGeom>
          </p:spPr>
          <p:style>
            <a:lnRef idx="1">
              <a:schemeClr val="accent3">
                <a:hueOff val="-2495830"/>
                <a:satOff val="21154"/>
                <a:lumOff val="2108"/>
                <a:alphaOff val="0"/>
              </a:schemeClr>
            </a:lnRef>
            <a:fillRef idx="2">
              <a:schemeClr val="accent3">
                <a:hueOff val="-2495830"/>
                <a:satOff val="21154"/>
                <a:lumOff val="2108"/>
                <a:alphaOff val="0"/>
              </a:schemeClr>
            </a:fillRef>
            <a:effectRef idx="1">
              <a:schemeClr val="accent3">
                <a:hueOff val="-2495830"/>
                <a:satOff val="21154"/>
                <a:lumOff val="2108"/>
                <a:alphaOff val="0"/>
              </a:schemeClr>
            </a:effectRef>
            <a:fontRef idx="minor">
              <a:schemeClr val="dk1"/>
            </a:fontRef>
          </p:style>
          <p:txBody>
            <a:bodyPr/>
            <a:lstStyle/>
            <a:p>
              <a:endParaRPr lang="es-CO"/>
            </a:p>
          </p:txBody>
        </p:sp>
        <p:sp>
          <p:nvSpPr>
            <p:cNvPr id="12" name="Rectángulo 11" descr="Portapapeles comprobado con relleno sólido">
              <a:extLst>
                <a:ext uri="{FF2B5EF4-FFF2-40B4-BE49-F238E27FC236}">
                  <a16:creationId xmlns:a16="http://schemas.microsoft.com/office/drawing/2014/main" id="{C9876843-80F3-369D-8CA6-E25C4E461884}"/>
                </a:ext>
              </a:extLst>
            </p:cNvPr>
            <p:cNvSpPr/>
            <p:nvPr/>
          </p:nvSpPr>
          <p:spPr>
            <a:xfrm>
              <a:off x="6722371" y="1336484"/>
              <a:ext cx="684486" cy="517608"/>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p:spPr>
          <p:style>
            <a:lnRef idx="1">
              <a:schemeClr val="lt1">
                <a:hueOff val="0"/>
                <a:satOff val="0"/>
                <a:lumOff val="0"/>
                <a:alphaOff val="0"/>
              </a:schemeClr>
            </a:lnRef>
            <a:fillRef idx="1">
              <a:scrgbClr r="0" g="0" b="0"/>
            </a:fillRef>
            <a:effectRef idx="1">
              <a:schemeClr val="accent3">
                <a:tint val="50000"/>
                <a:hueOff val="-2675476"/>
                <a:satOff val="22187"/>
                <a:lumOff val="3520"/>
                <a:alphaOff val="0"/>
              </a:schemeClr>
            </a:effectRef>
            <a:fontRef idx="minor">
              <a:schemeClr val="lt1">
                <a:hueOff val="0"/>
                <a:satOff val="0"/>
                <a:lumOff val="0"/>
                <a:alphaOff val="0"/>
              </a:schemeClr>
            </a:fontRef>
          </p:style>
          <p:txBody>
            <a:bodyPr/>
            <a:lstStyle/>
            <a:p>
              <a:endParaRPr lang="es-CO"/>
            </a:p>
          </p:txBody>
        </p:sp>
        <p:sp>
          <p:nvSpPr>
            <p:cNvPr id="13" name="Forma libre: forma 12">
              <a:extLst>
                <a:ext uri="{FF2B5EF4-FFF2-40B4-BE49-F238E27FC236}">
                  <a16:creationId xmlns:a16="http://schemas.microsoft.com/office/drawing/2014/main" id="{2EDFEAB4-EAFD-8A43-E056-A5FFDB725BC7}"/>
                </a:ext>
              </a:extLst>
            </p:cNvPr>
            <p:cNvSpPr/>
            <p:nvPr/>
          </p:nvSpPr>
          <p:spPr>
            <a:xfrm>
              <a:off x="6368881" y="1378244"/>
              <a:ext cx="434104" cy="434097"/>
            </a:xfrm>
            <a:custGeom>
              <a:avLst/>
              <a:gdLst>
                <a:gd name="connsiteX0" fmla="*/ 0 w 434104"/>
                <a:gd name="connsiteY0" fmla="*/ 217049 h 434097"/>
                <a:gd name="connsiteX1" fmla="*/ 217052 w 434104"/>
                <a:gd name="connsiteY1" fmla="*/ 0 h 434097"/>
                <a:gd name="connsiteX2" fmla="*/ 434104 w 434104"/>
                <a:gd name="connsiteY2" fmla="*/ 217049 h 434097"/>
                <a:gd name="connsiteX3" fmla="*/ 217052 w 434104"/>
                <a:gd name="connsiteY3" fmla="*/ 434098 h 434097"/>
                <a:gd name="connsiteX4" fmla="*/ 0 w 434104"/>
                <a:gd name="connsiteY4" fmla="*/ 217049 h 43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104" h="434097">
                  <a:moveTo>
                    <a:pt x="0" y="217049"/>
                  </a:moveTo>
                  <a:cubicBezTo>
                    <a:pt x="0" y="97176"/>
                    <a:pt x="97177" y="0"/>
                    <a:pt x="217052" y="0"/>
                  </a:cubicBezTo>
                  <a:cubicBezTo>
                    <a:pt x="336927" y="0"/>
                    <a:pt x="434104" y="97176"/>
                    <a:pt x="434104" y="217049"/>
                  </a:cubicBezTo>
                  <a:cubicBezTo>
                    <a:pt x="434104" y="336922"/>
                    <a:pt x="336927" y="434098"/>
                    <a:pt x="217052" y="434098"/>
                  </a:cubicBezTo>
                  <a:cubicBezTo>
                    <a:pt x="97177" y="434098"/>
                    <a:pt x="0" y="336922"/>
                    <a:pt x="0" y="217049"/>
                  </a:cubicBezTo>
                  <a:close/>
                </a:path>
              </a:pathLst>
            </a:custGeom>
          </p:spPr>
          <p:style>
            <a:lnRef idx="1">
              <a:schemeClr val="accent3">
                <a:tint val="40000"/>
                <a:alpha val="90000"/>
                <a:hueOff val="-2660482"/>
                <a:satOff val="22285"/>
                <a:lumOff val="1214"/>
                <a:alphaOff val="0"/>
              </a:schemeClr>
            </a:lnRef>
            <a:fillRef idx="1">
              <a:schemeClr val="accent3">
                <a:tint val="40000"/>
                <a:alpha val="90000"/>
                <a:hueOff val="-2660482"/>
                <a:satOff val="22285"/>
                <a:lumOff val="1214"/>
                <a:alphaOff val="0"/>
              </a:schemeClr>
            </a:fillRef>
            <a:effectRef idx="0">
              <a:schemeClr val="accent3">
                <a:tint val="40000"/>
                <a:alpha val="90000"/>
                <a:hueOff val="-2660482"/>
                <a:satOff val="22285"/>
                <a:lumOff val="1214"/>
                <a:alphaOff val="0"/>
              </a:schemeClr>
            </a:effectRef>
            <a:fontRef idx="minor">
              <a:schemeClr val="dk1">
                <a:hueOff val="0"/>
                <a:satOff val="0"/>
                <a:lumOff val="0"/>
                <a:alphaOff val="0"/>
              </a:schemeClr>
            </a:fontRef>
          </p:style>
          <p:txBody>
            <a:bodyPr spcFirstLastPara="0" vert="horz" wrap="square" lIns="63573" tIns="63572" rIns="63573" bIns="63572" numCol="1" spcCol="1270" anchor="ctr" anchorCtr="0">
              <a:noAutofit/>
            </a:bodyPr>
            <a:lstStyle/>
            <a:p>
              <a:pPr marL="0" lvl="0" indent="0" algn="ctr" defTabSz="311150">
                <a:lnSpc>
                  <a:spcPct val="90000"/>
                </a:lnSpc>
                <a:spcBef>
                  <a:spcPct val="0"/>
                </a:spcBef>
                <a:spcAft>
                  <a:spcPct val="35000"/>
                </a:spcAft>
                <a:buNone/>
              </a:pPr>
              <a:r>
                <a:rPr lang="es-MX" sz="700" b="1" kern="1200" dirty="0"/>
                <a:t>2. Tipología de solicitudes</a:t>
              </a:r>
              <a:endParaRPr lang="es-CO" sz="700" b="1" kern="1200" dirty="0"/>
            </a:p>
          </p:txBody>
        </p:sp>
        <p:sp>
          <p:nvSpPr>
            <p:cNvPr id="14" name="Diagrama de flujo: conector 13">
              <a:extLst>
                <a:ext uri="{FF2B5EF4-FFF2-40B4-BE49-F238E27FC236}">
                  <a16:creationId xmlns:a16="http://schemas.microsoft.com/office/drawing/2014/main" id="{FDFBD24B-6F8A-7CED-C78F-B6239BBCD77D}"/>
                </a:ext>
              </a:extLst>
            </p:cNvPr>
            <p:cNvSpPr/>
            <p:nvPr/>
          </p:nvSpPr>
          <p:spPr>
            <a:xfrm>
              <a:off x="6530603" y="1956577"/>
              <a:ext cx="110660" cy="110660"/>
            </a:xfrm>
            <a:prstGeom prst="flowChartConnector">
              <a:avLst/>
            </a:prstGeom>
          </p:spPr>
          <p:style>
            <a:lnRef idx="1">
              <a:schemeClr val="accent3">
                <a:hueOff val="-3743744"/>
                <a:satOff val="31731"/>
                <a:lumOff val="3162"/>
                <a:alphaOff val="0"/>
              </a:schemeClr>
            </a:lnRef>
            <a:fillRef idx="2">
              <a:schemeClr val="accent3">
                <a:hueOff val="-3743744"/>
                <a:satOff val="31731"/>
                <a:lumOff val="3162"/>
                <a:alphaOff val="0"/>
              </a:schemeClr>
            </a:fillRef>
            <a:effectRef idx="1">
              <a:schemeClr val="accent3">
                <a:hueOff val="-3743744"/>
                <a:satOff val="31731"/>
                <a:lumOff val="3162"/>
                <a:alphaOff val="0"/>
              </a:schemeClr>
            </a:effectRef>
            <a:fontRef idx="minor">
              <a:schemeClr val="dk1"/>
            </a:fontRef>
          </p:style>
          <p:txBody>
            <a:bodyPr/>
            <a:lstStyle/>
            <a:p>
              <a:endParaRPr lang="es-CO"/>
            </a:p>
          </p:txBody>
        </p:sp>
        <p:sp>
          <p:nvSpPr>
            <p:cNvPr id="15" name="Círculo: vacío 14">
              <a:extLst>
                <a:ext uri="{FF2B5EF4-FFF2-40B4-BE49-F238E27FC236}">
                  <a16:creationId xmlns:a16="http://schemas.microsoft.com/office/drawing/2014/main" id="{BB487A8D-453E-A858-D9D7-3FC1949A2DDC}"/>
                </a:ext>
              </a:extLst>
            </p:cNvPr>
            <p:cNvSpPr/>
            <p:nvPr/>
          </p:nvSpPr>
          <p:spPr>
            <a:xfrm>
              <a:off x="6307640" y="2150233"/>
              <a:ext cx="556586" cy="556577"/>
            </a:xfrm>
            <a:prstGeom prst="donut">
              <a:avLst>
                <a:gd name="adj" fmla="val 11010"/>
              </a:avLst>
            </a:prstGeom>
          </p:spPr>
          <p:style>
            <a:lnRef idx="1">
              <a:schemeClr val="accent3">
                <a:hueOff val="-4991659"/>
                <a:satOff val="42307"/>
                <a:lumOff val="4215"/>
                <a:alphaOff val="0"/>
              </a:schemeClr>
            </a:lnRef>
            <a:fillRef idx="2">
              <a:schemeClr val="accent3">
                <a:hueOff val="-4991659"/>
                <a:satOff val="42307"/>
                <a:lumOff val="4215"/>
                <a:alphaOff val="0"/>
              </a:schemeClr>
            </a:fillRef>
            <a:effectRef idx="1">
              <a:schemeClr val="accent3">
                <a:hueOff val="-4991659"/>
                <a:satOff val="42307"/>
                <a:lumOff val="4215"/>
                <a:alphaOff val="0"/>
              </a:schemeClr>
            </a:effectRef>
            <a:fontRef idx="minor">
              <a:schemeClr val="dk1"/>
            </a:fontRef>
          </p:style>
          <p:txBody>
            <a:bodyPr/>
            <a:lstStyle/>
            <a:p>
              <a:endParaRPr lang="es-CO"/>
            </a:p>
          </p:txBody>
        </p:sp>
        <p:sp>
          <p:nvSpPr>
            <p:cNvPr id="16" name="Rectángulo 15" descr="Ciclismo en compañía con relleno sólido">
              <a:extLst>
                <a:ext uri="{FF2B5EF4-FFF2-40B4-BE49-F238E27FC236}">
                  <a16:creationId xmlns:a16="http://schemas.microsoft.com/office/drawing/2014/main" id="{C5A2BFBF-90A1-9364-E8DB-7F5B0013AF88}"/>
                </a:ext>
              </a:extLst>
            </p:cNvPr>
            <p:cNvSpPr/>
            <p:nvPr/>
          </p:nvSpPr>
          <p:spPr>
            <a:xfrm>
              <a:off x="5765010" y="2168924"/>
              <a:ext cx="603872" cy="518397"/>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p:spPr>
          <p:style>
            <a:lnRef idx="1">
              <a:schemeClr val="lt1">
                <a:hueOff val="0"/>
                <a:satOff val="0"/>
                <a:lumOff val="0"/>
                <a:alphaOff val="0"/>
              </a:schemeClr>
            </a:lnRef>
            <a:fillRef idx="1">
              <a:scrgbClr r="0" g="0" b="0"/>
            </a:fillRef>
            <a:effectRef idx="1">
              <a:schemeClr val="accent3">
                <a:tint val="50000"/>
                <a:hueOff val="-5350952"/>
                <a:satOff val="44374"/>
                <a:lumOff val="7039"/>
                <a:alphaOff val="0"/>
              </a:schemeClr>
            </a:effectRef>
            <a:fontRef idx="minor">
              <a:schemeClr val="lt1">
                <a:hueOff val="0"/>
                <a:satOff val="0"/>
                <a:lumOff val="0"/>
                <a:alphaOff val="0"/>
              </a:schemeClr>
            </a:fontRef>
          </p:style>
          <p:txBody>
            <a:bodyPr/>
            <a:lstStyle/>
            <a:p>
              <a:endParaRPr lang="es-CO"/>
            </a:p>
          </p:txBody>
        </p:sp>
        <p:sp>
          <p:nvSpPr>
            <p:cNvPr id="17" name="Forma libre: forma 16">
              <a:extLst>
                <a:ext uri="{FF2B5EF4-FFF2-40B4-BE49-F238E27FC236}">
                  <a16:creationId xmlns:a16="http://schemas.microsoft.com/office/drawing/2014/main" id="{BAC240FD-7629-786F-5DF1-239F4A3D7692}"/>
                </a:ext>
              </a:extLst>
            </p:cNvPr>
            <p:cNvSpPr/>
            <p:nvPr/>
          </p:nvSpPr>
          <p:spPr>
            <a:xfrm>
              <a:off x="6368881" y="2211473"/>
              <a:ext cx="434104" cy="434097"/>
            </a:xfrm>
            <a:custGeom>
              <a:avLst/>
              <a:gdLst>
                <a:gd name="connsiteX0" fmla="*/ 0 w 434104"/>
                <a:gd name="connsiteY0" fmla="*/ 217049 h 434097"/>
                <a:gd name="connsiteX1" fmla="*/ 217052 w 434104"/>
                <a:gd name="connsiteY1" fmla="*/ 0 h 434097"/>
                <a:gd name="connsiteX2" fmla="*/ 434104 w 434104"/>
                <a:gd name="connsiteY2" fmla="*/ 217049 h 434097"/>
                <a:gd name="connsiteX3" fmla="*/ 217052 w 434104"/>
                <a:gd name="connsiteY3" fmla="*/ 434098 h 434097"/>
                <a:gd name="connsiteX4" fmla="*/ 0 w 434104"/>
                <a:gd name="connsiteY4" fmla="*/ 217049 h 43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104" h="434097">
                  <a:moveTo>
                    <a:pt x="0" y="217049"/>
                  </a:moveTo>
                  <a:cubicBezTo>
                    <a:pt x="0" y="97176"/>
                    <a:pt x="97177" y="0"/>
                    <a:pt x="217052" y="0"/>
                  </a:cubicBezTo>
                  <a:cubicBezTo>
                    <a:pt x="336927" y="0"/>
                    <a:pt x="434104" y="97176"/>
                    <a:pt x="434104" y="217049"/>
                  </a:cubicBezTo>
                  <a:cubicBezTo>
                    <a:pt x="434104" y="336922"/>
                    <a:pt x="336927" y="434098"/>
                    <a:pt x="217052" y="434098"/>
                  </a:cubicBezTo>
                  <a:cubicBezTo>
                    <a:pt x="97177" y="434098"/>
                    <a:pt x="0" y="336922"/>
                    <a:pt x="0" y="217049"/>
                  </a:cubicBezTo>
                  <a:close/>
                </a:path>
              </a:pathLst>
            </a:custGeom>
          </p:spPr>
          <p:style>
            <a:lnRef idx="1">
              <a:schemeClr val="accent3">
                <a:tint val="40000"/>
                <a:alpha val="90000"/>
                <a:hueOff val="-5320964"/>
                <a:satOff val="44569"/>
                <a:lumOff val="2428"/>
                <a:alphaOff val="0"/>
              </a:schemeClr>
            </a:lnRef>
            <a:fillRef idx="1">
              <a:schemeClr val="accent3">
                <a:tint val="40000"/>
                <a:alpha val="90000"/>
                <a:hueOff val="-5320964"/>
                <a:satOff val="44569"/>
                <a:lumOff val="2428"/>
                <a:alphaOff val="0"/>
              </a:schemeClr>
            </a:fillRef>
            <a:effectRef idx="0">
              <a:schemeClr val="accent3">
                <a:tint val="40000"/>
                <a:alpha val="90000"/>
                <a:hueOff val="-5320964"/>
                <a:satOff val="44569"/>
                <a:lumOff val="2428"/>
                <a:alphaOff val="0"/>
              </a:schemeClr>
            </a:effectRef>
            <a:fontRef idx="minor">
              <a:schemeClr val="dk1">
                <a:hueOff val="0"/>
                <a:satOff val="0"/>
                <a:lumOff val="0"/>
                <a:alphaOff val="0"/>
              </a:schemeClr>
            </a:fontRef>
          </p:style>
          <p:txBody>
            <a:bodyPr spcFirstLastPara="0" vert="horz" wrap="square" lIns="63573" tIns="63572" rIns="63573" bIns="63572" numCol="1" spcCol="1270" anchor="ctr" anchorCtr="0">
              <a:noAutofit/>
            </a:bodyPr>
            <a:lstStyle/>
            <a:p>
              <a:pPr marL="0" lvl="0" indent="0" algn="ctr" defTabSz="311150">
                <a:lnSpc>
                  <a:spcPct val="90000"/>
                </a:lnSpc>
                <a:spcBef>
                  <a:spcPct val="0"/>
                </a:spcBef>
                <a:spcAft>
                  <a:spcPct val="35000"/>
                </a:spcAft>
                <a:buNone/>
              </a:pPr>
              <a:r>
                <a:rPr lang="es-MX" sz="700" b="1" i="0" kern="1200" baseline="0" dirty="0">
                  <a:latin typeface="Arial" panose="020B0604020202020204" pitchFamily="34" charset="0"/>
                </a:rPr>
                <a:t>3. Canales de Interacción</a:t>
              </a:r>
              <a:endParaRPr lang="es-CO" sz="700" b="1" i="0" kern="1200" baseline="0" dirty="0">
                <a:latin typeface="Arial" panose="020B0604020202020204" pitchFamily="34" charset="0"/>
              </a:endParaRPr>
            </a:p>
          </p:txBody>
        </p:sp>
        <p:sp>
          <p:nvSpPr>
            <p:cNvPr id="18" name="Diagrama de flujo: conector 17">
              <a:extLst>
                <a:ext uri="{FF2B5EF4-FFF2-40B4-BE49-F238E27FC236}">
                  <a16:creationId xmlns:a16="http://schemas.microsoft.com/office/drawing/2014/main" id="{FBCA0DC7-EED6-FD43-F06F-C59EE25528E9}"/>
                </a:ext>
              </a:extLst>
            </p:cNvPr>
            <p:cNvSpPr/>
            <p:nvPr/>
          </p:nvSpPr>
          <p:spPr>
            <a:xfrm>
              <a:off x="6530603" y="2789806"/>
              <a:ext cx="110660" cy="110660"/>
            </a:xfrm>
            <a:prstGeom prst="flowChartConnector">
              <a:avLst/>
            </a:prstGeom>
          </p:spPr>
          <p:style>
            <a:lnRef idx="1">
              <a:schemeClr val="accent3">
                <a:hueOff val="-6239574"/>
                <a:satOff val="52884"/>
                <a:lumOff val="5269"/>
                <a:alphaOff val="0"/>
              </a:schemeClr>
            </a:lnRef>
            <a:fillRef idx="2">
              <a:schemeClr val="accent3">
                <a:hueOff val="-6239574"/>
                <a:satOff val="52884"/>
                <a:lumOff val="5269"/>
                <a:alphaOff val="0"/>
              </a:schemeClr>
            </a:fillRef>
            <a:effectRef idx="1">
              <a:schemeClr val="accent3">
                <a:hueOff val="-6239574"/>
                <a:satOff val="52884"/>
                <a:lumOff val="5269"/>
                <a:alphaOff val="0"/>
              </a:schemeClr>
            </a:effectRef>
            <a:fontRef idx="minor">
              <a:schemeClr val="dk1"/>
            </a:fontRef>
          </p:style>
          <p:txBody>
            <a:bodyPr/>
            <a:lstStyle/>
            <a:p>
              <a:endParaRPr lang="es-CO"/>
            </a:p>
          </p:txBody>
        </p:sp>
        <p:sp>
          <p:nvSpPr>
            <p:cNvPr id="19" name="Círculo: vacío 18">
              <a:extLst>
                <a:ext uri="{FF2B5EF4-FFF2-40B4-BE49-F238E27FC236}">
                  <a16:creationId xmlns:a16="http://schemas.microsoft.com/office/drawing/2014/main" id="{8AD04905-3C31-64CD-53B9-29730A85EC7A}"/>
                </a:ext>
              </a:extLst>
            </p:cNvPr>
            <p:cNvSpPr/>
            <p:nvPr/>
          </p:nvSpPr>
          <p:spPr>
            <a:xfrm>
              <a:off x="6307640" y="2983462"/>
              <a:ext cx="556586" cy="556577"/>
            </a:xfrm>
            <a:prstGeom prst="donut">
              <a:avLst>
                <a:gd name="adj" fmla="val 11010"/>
              </a:avLst>
            </a:prstGeom>
          </p:spPr>
          <p:style>
            <a:lnRef idx="1">
              <a:schemeClr val="accent3">
                <a:hueOff val="-7487489"/>
                <a:satOff val="63461"/>
                <a:lumOff val="6323"/>
                <a:alphaOff val="0"/>
              </a:schemeClr>
            </a:lnRef>
            <a:fillRef idx="2">
              <a:schemeClr val="accent3">
                <a:hueOff val="-7487489"/>
                <a:satOff val="63461"/>
                <a:lumOff val="6323"/>
                <a:alphaOff val="0"/>
              </a:schemeClr>
            </a:fillRef>
            <a:effectRef idx="1">
              <a:schemeClr val="accent3">
                <a:hueOff val="-7487489"/>
                <a:satOff val="63461"/>
                <a:lumOff val="6323"/>
                <a:alphaOff val="0"/>
              </a:schemeClr>
            </a:effectRef>
            <a:fontRef idx="minor">
              <a:schemeClr val="dk1"/>
            </a:fontRef>
          </p:style>
          <p:txBody>
            <a:bodyPr/>
            <a:lstStyle/>
            <a:p>
              <a:endParaRPr lang="es-CO"/>
            </a:p>
          </p:txBody>
        </p:sp>
        <p:sp>
          <p:nvSpPr>
            <p:cNvPr id="20" name="Rectángulo 19" descr="Reloj con relleno sólido">
              <a:extLst>
                <a:ext uri="{FF2B5EF4-FFF2-40B4-BE49-F238E27FC236}">
                  <a16:creationId xmlns:a16="http://schemas.microsoft.com/office/drawing/2014/main" id="{91B75F0F-BEE4-32C7-34B7-92F26CBC66EC}"/>
                </a:ext>
              </a:extLst>
            </p:cNvPr>
            <p:cNvSpPr/>
            <p:nvPr/>
          </p:nvSpPr>
          <p:spPr>
            <a:xfrm>
              <a:off x="6722371" y="2941711"/>
              <a:ext cx="627507" cy="578839"/>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p:spPr>
          <p:style>
            <a:lnRef idx="1">
              <a:schemeClr val="lt1">
                <a:hueOff val="0"/>
                <a:satOff val="0"/>
                <a:lumOff val="0"/>
                <a:alphaOff val="0"/>
              </a:schemeClr>
            </a:lnRef>
            <a:fillRef idx="1">
              <a:scrgbClr r="0" g="0" b="0"/>
            </a:fillRef>
            <a:effectRef idx="1">
              <a:schemeClr val="accent3">
                <a:tint val="50000"/>
                <a:hueOff val="-8026427"/>
                <a:satOff val="66562"/>
                <a:lumOff val="10559"/>
                <a:alphaOff val="0"/>
              </a:schemeClr>
            </a:effectRef>
            <a:fontRef idx="minor">
              <a:schemeClr val="lt1">
                <a:hueOff val="0"/>
                <a:satOff val="0"/>
                <a:lumOff val="0"/>
                <a:alphaOff val="0"/>
              </a:schemeClr>
            </a:fontRef>
          </p:style>
          <p:txBody>
            <a:bodyPr/>
            <a:lstStyle/>
            <a:p>
              <a:endParaRPr lang="es-CO"/>
            </a:p>
          </p:txBody>
        </p:sp>
        <p:sp>
          <p:nvSpPr>
            <p:cNvPr id="21" name="Forma libre: forma 20">
              <a:extLst>
                <a:ext uri="{FF2B5EF4-FFF2-40B4-BE49-F238E27FC236}">
                  <a16:creationId xmlns:a16="http://schemas.microsoft.com/office/drawing/2014/main" id="{8AA50BAD-49A9-ECF3-7D83-3554E2DB7944}"/>
                </a:ext>
              </a:extLst>
            </p:cNvPr>
            <p:cNvSpPr/>
            <p:nvPr/>
          </p:nvSpPr>
          <p:spPr>
            <a:xfrm>
              <a:off x="6368881" y="3044702"/>
              <a:ext cx="434104" cy="434097"/>
            </a:xfrm>
            <a:custGeom>
              <a:avLst/>
              <a:gdLst>
                <a:gd name="connsiteX0" fmla="*/ 0 w 434104"/>
                <a:gd name="connsiteY0" fmla="*/ 217049 h 434097"/>
                <a:gd name="connsiteX1" fmla="*/ 217052 w 434104"/>
                <a:gd name="connsiteY1" fmla="*/ 0 h 434097"/>
                <a:gd name="connsiteX2" fmla="*/ 434104 w 434104"/>
                <a:gd name="connsiteY2" fmla="*/ 217049 h 434097"/>
                <a:gd name="connsiteX3" fmla="*/ 217052 w 434104"/>
                <a:gd name="connsiteY3" fmla="*/ 434098 h 434097"/>
                <a:gd name="connsiteX4" fmla="*/ 0 w 434104"/>
                <a:gd name="connsiteY4" fmla="*/ 217049 h 43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104" h="434097">
                  <a:moveTo>
                    <a:pt x="0" y="217049"/>
                  </a:moveTo>
                  <a:cubicBezTo>
                    <a:pt x="0" y="97176"/>
                    <a:pt x="97177" y="0"/>
                    <a:pt x="217052" y="0"/>
                  </a:cubicBezTo>
                  <a:cubicBezTo>
                    <a:pt x="336927" y="0"/>
                    <a:pt x="434104" y="97176"/>
                    <a:pt x="434104" y="217049"/>
                  </a:cubicBezTo>
                  <a:cubicBezTo>
                    <a:pt x="434104" y="336922"/>
                    <a:pt x="336927" y="434098"/>
                    <a:pt x="217052" y="434098"/>
                  </a:cubicBezTo>
                  <a:cubicBezTo>
                    <a:pt x="97177" y="434098"/>
                    <a:pt x="0" y="336922"/>
                    <a:pt x="0" y="217049"/>
                  </a:cubicBezTo>
                  <a:close/>
                </a:path>
              </a:pathLst>
            </a:custGeom>
          </p:spPr>
          <p:style>
            <a:lnRef idx="1">
              <a:schemeClr val="accent3">
                <a:tint val="40000"/>
                <a:alpha val="90000"/>
                <a:hueOff val="-7981446"/>
                <a:satOff val="66853"/>
                <a:lumOff val="3643"/>
                <a:alphaOff val="0"/>
              </a:schemeClr>
            </a:lnRef>
            <a:fillRef idx="1">
              <a:schemeClr val="accent3">
                <a:tint val="40000"/>
                <a:alpha val="90000"/>
                <a:hueOff val="-7981446"/>
                <a:satOff val="66853"/>
                <a:lumOff val="3643"/>
                <a:alphaOff val="0"/>
              </a:schemeClr>
            </a:fillRef>
            <a:effectRef idx="0">
              <a:schemeClr val="accent3">
                <a:tint val="40000"/>
                <a:alpha val="90000"/>
                <a:hueOff val="-7981446"/>
                <a:satOff val="66853"/>
                <a:lumOff val="3643"/>
                <a:alphaOff val="0"/>
              </a:schemeClr>
            </a:effectRef>
            <a:fontRef idx="minor">
              <a:schemeClr val="dk1">
                <a:hueOff val="0"/>
                <a:satOff val="0"/>
                <a:lumOff val="0"/>
                <a:alphaOff val="0"/>
              </a:schemeClr>
            </a:fontRef>
          </p:style>
          <p:txBody>
            <a:bodyPr spcFirstLastPara="0" vert="horz" wrap="square" lIns="63573" tIns="63572" rIns="63573" bIns="63572" numCol="1" spcCol="1270" anchor="ctr" anchorCtr="0">
              <a:noAutofit/>
            </a:bodyPr>
            <a:lstStyle/>
            <a:p>
              <a:pPr marL="0" lvl="0" indent="0" algn="ctr" defTabSz="311150">
                <a:lnSpc>
                  <a:spcPct val="90000"/>
                </a:lnSpc>
                <a:spcBef>
                  <a:spcPct val="0"/>
                </a:spcBef>
                <a:spcAft>
                  <a:spcPct val="35000"/>
                </a:spcAft>
                <a:buNone/>
              </a:pPr>
              <a:r>
                <a:rPr lang="es-MX" sz="700" b="1" i="0" kern="1200" baseline="0" dirty="0">
                  <a:latin typeface="Arial" panose="020B0604020202020204" pitchFamily="34" charset="0"/>
                </a:rPr>
                <a:t>4,Tiempos promedios de respuesta.</a:t>
              </a:r>
              <a:endParaRPr lang="es-CO" sz="700" b="1" i="0" kern="1200" baseline="0" dirty="0">
                <a:latin typeface="Arial" panose="020B0604020202020204" pitchFamily="34" charset="0"/>
              </a:endParaRPr>
            </a:p>
          </p:txBody>
        </p:sp>
        <p:sp>
          <p:nvSpPr>
            <p:cNvPr id="22" name="Diagrama de flujo: conector 21">
              <a:extLst>
                <a:ext uri="{FF2B5EF4-FFF2-40B4-BE49-F238E27FC236}">
                  <a16:creationId xmlns:a16="http://schemas.microsoft.com/office/drawing/2014/main" id="{66080748-1577-573F-D42F-195AC1A42F07}"/>
                </a:ext>
              </a:extLst>
            </p:cNvPr>
            <p:cNvSpPr/>
            <p:nvPr/>
          </p:nvSpPr>
          <p:spPr>
            <a:xfrm>
              <a:off x="6530603" y="3623035"/>
              <a:ext cx="110660" cy="110660"/>
            </a:xfrm>
            <a:prstGeom prst="flowChartConnector">
              <a:avLst/>
            </a:prstGeom>
          </p:spPr>
          <p:style>
            <a:lnRef idx="1">
              <a:schemeClr val="accent3">
                <a:hueOff val="-8735403"/>
                <a:satOff val="74038"/>
                <a:lumOff val="7377"/>
                <a:alphaOff val="0"/>
              </a:schemeClr>
            </a:lnRef>
            <a:fillRef idx="2">
              <a:schemeClr val="accent3">
                <a:hueOff val="-8735403"/>
                <a:satOff val="74038"/>
                <a:lumOff val="7377"/>
                <a:alphaOff val="0"/>
              </a:schemeClr>
            </a:fillRef>
            <a:effectRef idx="1">
              <a:schemeClr val="accent3">
                <a:hueOff val="-8735403"/>
                <a:satOff val="74038"/>
                <a:lumOff val="7377"/>
                <a:alphaOff val="0"/>
              </a:schemeClr>
            </a:effectRef>
            <a:fontRef idx="minor">
              <a:schemeClr val="dk1"/>
            </a:fontRef>
          </p:style>
          <p:txBody>
            <a:bodyPr/>
            <a:lstStyle/>
            <a:p>
              <a:endParaRPr lang="es-CO"/>
            </a:p>
          </p:txBody>
        </p:sp>
        <p:sp>
          <p:nvSpPr>
            <p:cNvPr id="23" name="Círculo: vacío 22">
              <a:extLst>
                <a:ext uri="{FF2B5EF4-FFF2-40B4-BE49-F238E27FC236}">
                  <a16:creationId xmlns:a16="http://schemas.microsoft.com/office/drawing/2014/main" id="{0C27E1CF-DA5C-A2CD-F4C7-1BDC3A66AE70}"/>
                </a:ext>
              </a:extLst>
            </p:cNvPr>
            <p:cNvSpPr/>
            <p:nvPr/>
          </p:nvSpPr>
          <p:spPr>
            <a:xfrm>
              <a:off x="6307640" y="3816691"/>
              <a:ext cx="556586" cy="556577"/>
            </a:xfrm>
            <a:prstGeom prst="donut">
              <a:avLst>
                <a:gd name="adj" fmla="val 11010"/>
              </a:avLst>
            </a:prstGeom>
          </p:spPr>
          <p:style>
            <a:lnRef idx="1">
              <a:schemeClr val="accent3">
                <a:hueOff val="-9983318"/>
                <a:satOff val="84615"/>
                <a:lumOff val="8431"/>
                <a:alphaOff val="0"/>
              </a:schemeClr>
            </a:lnRef>
            <a:fillRef idx="2">
              <a:schemeClr val="accent3">
                <a:hueOff val="-9983318"/>
                <a:satOff val="84615"/>
                <a:lumOff val="8431"/>
                <a:alphaOff val="0"/>
              </a:schemeClr>
            </a:fillRef>
            <a:effectRef idx="1">
              <a:schemeClr val="accent3">
                <a:hueOff val="-9983318"/>
                <a:satOff val="84615"/>
                <a:lumOff val="8431"/>
                <a:alphaOff val="0"/>
              </a:schemeClr>
            </a:effectRef>
            <a:fontRef idx="minor">
              <a:schemeClr val="dk1"/>
            </a:fontRef>
          </p:style>
          <p:txBody>
            <a:bodyPr/>
            <a:lstStyle/>
            <a:p>
              <a:endParaRPr lang="es-CO"/>
            </a:p>
          </p:txBody>
        </p:sp>
        <p:sp>
          <p:nvSpPr>
            <p:cNvPr id="24" name="Rectángulo 23" descr="Correo electrónico contorno">
              <a:extLst>
                <a:ext uri="{FF2B5EF4-FFF2-40B4-BE49-F238E27FC236}">
                  <a16:creationId xmlns:a16="http://schemas.microsoft.com/office/drawing/2014/main" id="{C872B9A7-901C-CC55-7DED-17AF943481E6}"/>
                </a:ext>
              </a:extLst>
            </p:cNvPr>
            <p:cNvSpPr/>
            <p:nvPr/>
          </p:nvSpPr>
          <p:spPr>
            <a:xfrm>
              <a:off x="5765009" y="3836171"/>
              <a:ext cx="684486" cy="517608"/>
            </a:xfrm>
            <a:prstGeom prst="rect">
              <a:avLst/>
            </a:prstGeom>
            <a:blipFill>
              <a:blip r:embed="rId1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t="-16000" b="-16000"/>
              </a:stretch>
            </a:blipFill>
          </p:spPr>
          <p:style>
            <a:lnRef idx="1">
              <a:schemeClr val="lt1">
                <a:hueOff val="0"/>
                <a:satOff val="0"/>
                <a:lumOff val="0"/>
                <a:alphaOff val="0"/>
              </a:schemeClr>
            </a:lnRef>
            <a:fillRef idx="1">
              <a:scrgbClr r="0" g="0" b="0"/>
            </a:fillRef>
            <a:effectRef idx="1">
              <a:schemeClr val="accent3">
                <a:tint val="50000"/>
                <a:hueOff val="-10701903"/>
                <a:satOff val="88749"/>
                <a:lumOff val="14078"/>
                <a:alphaOff val="0"/>
              </a:schemeClr>
            </a:effectRef>
            <a:fontRef idx="minor">
              <a:schemeClr val="lt1">
                <a:hueOff val="0"/>
                <a:satOff val="0"/>
                <a:lumOff val="0"/>
                <a:alphaOff val="0"/>
              </a:schemeClr>
            </a:fontRef>
          </p:style>
          <p:txBody>
            <a:bodyPr/>
            <a:lstStyle/>
            <a:p>
              <a:endParaRPr lang="es-CO"/>
            </a:p>
          </p:txBody>
        </p:sp>
        <p:sp>
          <p:nvSpPr>
            <p:cNvPr id="25" name="Forma libre: forma 24">
              <a:extLst>
                <a:ext uri="{FF2B5EF4-FFF2-40B4-BE49-F238E27FC236}">
                  <a16:creationId xmlns:a16="http://schemas.microsoft.com/office/drawing/2014/main" id="{403FE20E-BE95-DD67-BBD8-005E243D7715}"/>
                </a:ext>
              </a:extLst>
            </p:cNvPr>
            <p:cNvSpPr/>
            <p:nvPr/>
          </p:nvSpPr>
          <p:spPr>
            <a:xfrm>
              <a:off x="6368881" y="3877931"/>
              <a:ext cx="434104" cy="434097"/>
            </a:xfrm>
            <a:custGeom>
              <a:avLst/>
              <a:gdLst>
                <a:gd name="connsiteX0" fmla="*/ 0 w 434104"/>
                <a:gd name="connsiteY0" fmla="*/ 217049 h 434097"/>
                <a:gd name="connsiteX1" fmla="*/ 217052 w 434104"/>
                <a:gd name="connsiteY1" fmla="*/ 0 h 434097"/>
                <a:gd name="connsiteX2" fmla="*/ 434104 w 434104"/>
                <a:gd name="connsiteY2" fmla="*/ 217049 h 434097"/>
                <a:gd name="connsiteX3" fmla="*/ 217052 w 434104"/>
                <a:gd name="connsiteY3" fmla="*/ 434098 h 434097"/>
                <a:gd name="connsiteX4" fmla="*/ 0 w 434104"/>
                <a:gd name="connsiteY4" fmla="*/ 217049 h 43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104" h="434097">
                  <a:moveTo>
                    <a:pt x="0" y="217049"/>
                  </a:moveTo>
                  <a:cubicBezTo>
                    <a:pt x="0" y="97176"/>
                    <a:pt x="97177" y="0"/>
                    <a:pt x="217052" y="0"/>
                  </a:cubicBezTo>
                  <a:cubicBezTo>
                    <a:pt x="336927" y="0"/>
                    <a:pt x="434104" y="97176"/>
                    <a:pt x="434104" y="217049"/>
                  </a:cubicBezTo>
                  <a:cubicBezTo>
                    <a:pt x="434104" y="336922"/>
                    <a:pt x="336927" y="434098"/>
                    <a:pt x="217052" y="434098"/>
                  </a:cubicBezTo>
                  <a:cubicBezTo>
                    <a:pt x="97177" y="434098"/>
                    <a:pt x="0" y="336922"/>
                    <a:pt x="0" y="217049"/>
                  </a:cubicBezTo>
                  <a:close/>
                </a:path>
              </a:pathLst>
            </a:custGeom>
          </p:spPr>
          <p:style>
            <a:lnRef idx="1">
              <a:schemeClr val="accent3">
                <a:tint val="40000"/>
                <a:alpha val="90000"/>
                <a:hueOff val="-10641928"/>
                <a:satOff val="89138"/>
                <a:lumOff val="4857"/>
                <a:alphaOff val="0"/>
              </a:schemeClr>
            </a:lnRef>
            <a:fillRef idx="1">
              <a:schemeClr val="accent3">
                <a:tint val="40000"/>
                <a:alpha val="90000"/>
                <a:hueOff val="-10641928"/>
                <a:satOff val="89138"/>
                <a:lumOff val="4857"/>
                <a:alphaOff val="0"/>
              </a:schemeClr>
            </a:fillRef>
            <a:effectRef idx="0">
              <a:schemeClr val="accent3">
                <a:tint val="40000"/>
                <a:alpha val="90000"/>
                <a:hueOff val="-10641928"/>
                <a:satOff val="89138"/>
                <a:lumOff val="4857"/>
                <a:alphaOff val="0"/>
              </a:schemeClr>
            </a:effectRef>
            <a:fontRef idx="minor">
              <a:schemeClr val="dk1">
                <a:hueOff val="0"/>
                <a:satOff val="0"/>
                <a:lumOff val="0"/>
                <a:alphaOff val="0"/>
              </a:schemeClr>
            </a:fontRef>
          </p:style>
          <p:txBody>
            <a:bodyPr spcFirstLastPara="0" vert="horz" wrap="square" lIns="63573" tIns="63572" rIns="63573" bIns="63572" numCol="1" spcCol="1270" anchor="ctr" anchorCtr="0">
              <a:noAutofit/>
            </a:bodyPr>
            <a:lstStyle/>
            <a:p>
              <a:pPr marL="0" lvl="0" indent="0" algn="ctr" defTabSz="311150">
                <a:lnSpc>
                  <a:spcPct val="90000"/>
                </a:lnSpc>
                <a:spcBef>
                  <a:spcPct val="0"/>
                </a:spcBef>
                <a:spcAft>
                  <a:spcPct val="35000"/>
                </a:spcAft>
                <a:buNone/>
              </a:pPr>
              <a:r>
                <a:rPr lang="es-MX" sz="700" b="1" i="0" kern="1200" baseline="0" dirty="0">
                  <a:latin typeface="Arial" panose="020B0604020202020204" pitchFamily="34" charset="0"/>
                </a:rPr>
                <a:t>5,Traslados</a:t>
              </a:r>
              <a:endParaRPr lang="es-CO" sz="700" b="1" i="0" kern="1200" baseline="0" dirty="0">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6"/>
          <p:cNvPicPr preferRelativeResize="0"/>
          <p:nvPr/>
        </p:nvPicPr>
        <p:blipFill>
          <a:blip r:embed="rId3">
            <a:alphaModFix/>
          </a:blip>
          <a:stretch>
            <a:fillRect/>
          </a:stretch>
        </p:blipFill>
        <p:spPr>
          <a:xfrm>
            <a:off x="0" y="4752677"/>
            <a:ext cx="1341776" cy="390825"/>
          </a:xfrm>
          <a:prstGeom prst="rect">
            <a:avLst/>
          </a:prstGeom>
          <a:noFill/>
          <a:ln>
            <a:noFill/>
          </a:ln>
        </p:spPr>
      </p:pic>
      <p:pic>
        <p:nvPicPr>
          <p:cNvPr id="87" name="Google Shape;87;p16"/>
          <p:cNvPicPr preferRelativeResize="0"/>
          <p:nvPr/>
        </p:nvPicPr>
        <p:blipFill>
          <a:blip r:embed="rId4">
            <a:alphaModFix/>
          </a:blip>
          <a:stretch>
            <a:fillRect/>
          </a:stretch>
        </p:blipFill>
        <p:spPr>
          <a:xfrm>
            <a:off x="8120574" y="1"/>
            <a:ext cx="1023426" cy="483350"/>
          </a:xfrm>
          <a:prstGeom prst="rect">
            <a:avLst/>
          </a:prstGeom>
          <a:noFill/>
          <a:ln>
            <a:noFill/>
          </a:ln>
        </p:spPr>
      </p:pic>
      <p:pic>
        <p:nvPicPr>
          <p:cNvPr id="88" name="Google Shape;88;p16"/>
          <p:cNvPicPr preferRelativeResize="0"/>
          <p:nvPr/>
        </p:nvPicPr>
        <p:blipFill>
          <a:blip r:embed="rId5">
            <a:alphaModFix/>
          </a:blip>
          <a:stretch>
            <a:fillRect/>
          </a:stretch>
        </p:blipFill>
        <p:spPr>
          <a:xfrm>
            <a:off x="7815150" y="4619625"/>
            <a:ext cx="1052625" cy="353980"/>
          </a:xfrm>
          <a:prstGeom prst="rect">
            <a:avLst/>
          </a:prstGeom>
          <a:noFill/>
          <a:ln>
            <a:noFill/>
          </a:ln>
        </p:spPr>
      </p:pic>
      <p:pic>
        <p:nvPicPr>
          <p:cNvPr id="89" name="Google Shape;89;p16"/>
          <p:cNvPicPr preferRelativeResize="0"/>
          <p:nvPr/>
        </p:nvPicPr>
        <p:blipFill>
          <a:blip r:embed="rId6">
            <a:alphaModFix/>
          </a:blip>
          <a:stretch>
            <a:fillRect/>
          </a:stretch>
        </p:blipFill>
        <p:spPr>
          <a:xfrm>
            <a:off x="240050" y="245175"/>
            <a:ext cx="64750" cy="898650"/>
          </a:xfrm>
          <a:prstGeom prst="rect">
            <a:avLst/>
          </a:prstGeom>
          <a:noFill/>
          <a:ln>
            <a:noFill/>
          </a:ln>
        </p:spPr>
      </p:pic>
      <p:sp>
        <p:nvSpPr>
          <p:cNvPr id="6" name="Google Shape;100;p17">
            <a:extLst>
              <a:ext uri="{FF2B5EF4-FFF2-40B4-BE49-F238E27FC236}">
                <a16:creationId xmlns:a16="http://schemas.microsoft.com/office/drawing/2014/main" id="{597F2AA7-FBEA-F936-BD8C-3546C9ABEB3D}"/>
              </a:ext>
            </a:extLst>
          </p:cNvPr>
          <p:cNvSpPr txBox="1"/>
          <p:nvPr/>
        </p:nvSpPr>
        <p:spPr>
          <a:xfrm>
            <a:off x="924754" y="301609"/>
            <a:ext cx="8219246"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000" b="1" dirty="0">
                <a:solidFill>
                  <a:srgbClr val="2A3E56"/>
                </a:solidFill>
                <a:latin typeface="+mj-lt"/>
                <a:sym typeface="Montserrat ExtraBold"/>
              </a:rPr>
              <a:t>Informe</a:t>
            </a:r>
            <a:r>
              <a:rPr lang="es-MX" sz="2000" b="1" dirty="0">
                <a:solidFill>
                  <a:schemeClr val="lt2"/>
                </a:solidFill>
                <a:latin typeface="+mj-lt"/>
                <a:ea typeface="Montserrat ExtraBold"/>
                <a:cs typeface="Montserrat ExtraBold"/>
                <a:sym typeface="Montserrat ExtraBold"/>
              </a:rPr>
              <a:t> </a:t>
            </a:r>
            <a:r>
              <a:rPr lang="es-MX" sz="2000" b="1" dirty="0">
                <a:solidFill>
                  <a:srgbClr val="2A3E56"/>
                </a:solidFill>
                <a:latin typeface="+mj-lt"/>
                <a:sym typeface="Montserrat ExtraBold"/>
              </a:rPr>
              <a:t>PQRSD II Trimestre 2024 - Canales de Atención</a:t>
            </a:r>
          </a:p>
        </p:txBody>
      </p:sp>
      <p:graphicFrame>
        <p:nvGraphicFramePr>
          <p:cNvPr id="7" name="Diagrama 6">
            <a:extLst>
              <a:ext uri="{FF2B5EF4-FFF2-40B4-BE49-F238E27FC236}">
                <a16:creationId xmlns:a16="http://schemas.microsoft.com/office/drawing/2014/main" id="{F52C3B37-ED7A-4030-0DF5-5ACD67E03FAE}"/>
              </a:ext>
            </a:extLst>
          </p:cNvPr>
          <p:cNvGraphicFramePr/>
          <p:nvPr>
            <p:extLst>
              <p:ext uri="{D42A27DB-BD31-4B8C-83A1-F6EECF244321}">
                <p14:modId xmlns:p14="http://schemas.microsoft.com/office/powerpoint/2010/main" val="2141876807"/>
              </p:ext>
            </p:extLst>
          </p:nvPr>
        </p:nvGraphicFramePr>
        <p:xfrm>
          <a:off x="692726" y="1237673"/>
          <a:ext cx="7970983" cy="28936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89570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6"/>
          <p:cNvPicPr preferRelativeResize="0"/>
          <p:nvPr/>
        </p:nvPicPr>
        <p:blipFill>
          <a:blip r:embed="rId3">
            <a:alphaModFix/>
          </a:blip>
          <a:stretch>
            <a:fillRect/>
          </a:stretch>
        </p:blipFill>
        <p:spPr>
          <a:xfrm>
            <a:off x="0" y="4752677"/>
            <a:ext cx="1341776" cy="390825"/>
          </a:xfrm>
          <a:prstGeom prst="rect">
            <a:avLst/>
          </a:prstGeom>
          <a:noFill/>
          <a:ln>
            <a:noFill/>
          </a:ln>
        </p:spPr>
      </p:pic>
      <p:pic>
        <p:nvPicPr>
          <p:cNvPr id="87" name="Google Shape;87;p16"/>
          <p:cNvPicPr preferRelativeResize="0"/>
          <p:nvPr/>
        </p:nvPicPr>
        <p:blipFill>
          <a:blip r:embed="rId4">
            <a:alphaModFix/>
          </a:blip>
          <a:stretch>
            <a:fillRect/>
          </a:stretch>
        </p:blipFill>
        <p:spPr>
          <a:xfrm>
            <a:off x="8120574" y="1"/>
            <a:ext cx="1023426" cy="483350"/>
          </a:xfrm>
          <a:prstGeom prst="rect">
            <a:avLst/>
          </a:prstGeom>
          <a:noFill/>
          <a:ln>
            <a:noFill/>
          </a:ln>
        </p:spPr>
      </p:pic>
      <p:pic>
        <p:nvPicPr>
          <p:cNvPr id="88" name="Google Shape;88;p16"/>
          <p:cNvPicPr preferRelativeResize="0"/>
          <p:nvPr/>
        </p:nvPicPr>
        <p:blipFill>
          <a:blip r:embed="rId5">
            <a:alphaModFix/>
          </a:blip>
          <a:stretch>
            <a:fillRect/>
          </a:stretch>
        </p:blipFill>
        <p:spPr>
          <a:xfrm>
            <a:off x="7815150" y="4605031"/>
            <a:ext cx="1052625" cy="353980"/>
          </a:xfrm>
          <a:prstGeom prst="rect">
            <a:avLst/>
          </a:prstGeom>
          <a:noFill/>
          <a:ln>
            <a:noFill/>
          </a:ln>
        </p:spPr>
      </p:pic>
      <p:pic>
        <p:nvPicPr>
          <p:cNvPr id="89" name="Google Shape;89;p16"/>
          <p:cNvPicPr preferRelativeResize="0"/>
          <p:nvPr/>
        </p:nvPicPr>
        <p:blipFill>
          <a:blip r:embed="rId6">
            <a:alphaModFix/>
          </a:blip>
          <a:stretch>
            <a:fillRect/>
          </a:stretch>
        </p:blipFill>
        <p:spPr>
          <a:xfrm>
            <a:off x="240050" y="245175"/>
            <a:ext cx="64750" cy="898650"/>
          </a:xfrm>
          <a:prstGeom prst="rect">
            <a:avLst/>
          </a:prstGeom>
          <a:noFill/>
          <a:ln>
            <a:noFill/>
          </a:ln>
        </p:spPr>
      </p:pic>
      <p:sp>
        <p:nvSpPr>
          <p:cNvPr id="2" name="CuadroTexto 1">
            <a:extLst>
              <a:ext uri="{FF2B5EF4-FFF2-40B4-BE49-F238E27FC236}">
                <a16:creationId xmlns:a16="http://schemas.microsoft.com/office/drawing/2014/main" id="{918B063B-83E3-7D17-6546-94A46B518905}"/>
              </a:ext>
            </a:extLst>
          </p:cNvPr>
          <p:cNvSpPr txBox="1"/>
          <p:nvPr/>
        </p:nvSpPr>
        <p:spPr>
          <a:xfrm>
            <a:off x="1270038" y="241676"/>
            <a:ext cx="6850536" cy="49241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L="0" indent="0">
              <a:buNone/>
              <a:defRPr sz="2000">
                <a:solidFill>
                  <a:srgbClr val="2A3E56"/>
                </a:solidFill>
                <a:latin typeface="Montserrat ExtraBold"/>
                <a:ea typeface="Montserrat ExtraBold"/>
                <a:cs typeface="Montserrat ExtraBold"/>
              </a:defRPr>
            </a:lvl1pPr>
          </a:lstStyle>
          <a:p>
            <a:r>
              <a:rPr lang="es-ES" altLang="es-CO" b="1" dirty="0">
                <a:latin typeface="+mj-lt"/>
              </a:rPr>
              <a:t>Informe PQRSD II Trimestre 2024 - Tipo de solicitud</a:t>
            </a:r>
          </a:p>
        </p:txBody>
      </p:sp>
      <p:sp>
        <p:nvSpPr>
          <p:cNvPr id="3" name="CuadroTexto 2">
            <a:extLst>
              <a:ext uri="{FF2B5EF4-FFF2-40B4-BE49-F238E27FC236}">
                <a16:creationId xmlns:a16="http://schemas.microsoft.com/office/drawing/2014/main" id="{6E7D4CDE-5154-14F4-CBDD-0BCC97B2D790}"/>
              </a:ext>
            </a:extLst>
          </p:cNvPr>
          <p:cNvSpPr txBox="1"/>
          <p:nvPr/>
        </p:nvSpPr>
        <p:spPr>
          <a:xfrm>
            <a:off x="1270038" y="910900"/>
            <a:ext cx="6472524"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0" indent="0">
              <a:buNone/>
              <a:defRPr sz="1000">
                <a:solidFill>
                  <a:schemeClr val="accent3"/>
                </a:solidFill>
                <a:latin typeface="Montserrat Medium"/>
                <a:ea typeface="Montserrat Medium"/>
                <a:cs typeface="Montserrat Medium"/>
              </a:defRPr>
            </a:lvl1pPr>
          </a:lstStyle>
          <a:p>
            <a:pPr algn="just"/>
            <a:r>
              <a:rPr lang="es-MX" altLang="es-CO" dirty="0">
                <a:latin typeface="+mj-lt"/>
              </a:rPr>
              <a:t>En el segundo trimestre de 2024, RTVC recibió un total de 716 solicitudes clasificadas como PQRSD, lo que representa un incremento del 7.82% en comparación con las 660 solicitudes recibidas en el primer trimestre del mismo año. </a:t>
            </a:r>
          </a:p>
          <a:p>
            <a:pPr algn="just"/>
            <a:endParaRPr lang="es-MX" altLang="es-CO" dirty="0">
              <a:latin typeface="+mj-lt"/>
            </a:endParaRPr>
          </a:p>
          <a:p>
            <a:pPr algn="just"/>
            <a:r>
              <a:rPr lang="es-MX" altLang="es-CO" dirty="0">
                <a:latin typeface="+mj-lt"/>
              </a:rPr>
              <a:t>Las </a:t>
            </a:r>
            <a:r>
              <a:rPr lang="es-MX" altLang="es-CO" b="1" dirty="0">
                <a:latin typeface="+mj-lt"/>
              </a:rPr>
              <a:t>716</a:t>
            </a:r>
            <a:r>
              <a:rPr lang="es-MX" altLang="es-CO" dirty="0">
                <a:latin typeface="+mj-lt"/>
              </a:rPr>
              <a:t> solicitudes recibidas en RTVC durante el II Trimestre 2024,  se discriminaron por tipología como se señala en el </a:t>
            </a:r>
            <a:r>
              <a:rPr lang="es-MX" altLang="es-CO" dirty="0">
                <a:latin typeface="Arial  "/>
              </a:rPr>
              <a:t>gráfico</a:t>
            </a:r>
            <a:r>
              <a:rPr lang="es-MX" altLang="es-CO" dirty="0">
                <a:latin typeface="+mj-lt"/>
              </a:rPr>
              <a:t>.</a:t>
            </a:r>
          </a:p>
          <a:p>
            <a:pPr algn="just"/>
            <a:endParaRPr lang="es-MX" altLang="es-CO" dirty="0">
              <a:latin typeface="+mj-lt"/>
            </a:endParaRPr>
          </a:p>
        </p:txBody>
      </p:sp>
      <p:sp>
        <p:nvSpPr>
          <p:cNvPr id="5" name="CuadroTexto 4">
            <a:extLst>
              <a:ext uri="{FF2B5EF4-FFF2-40B4-BE49-F238E27FC236}">
                <a16:creationId xmlns:a16="http://schemas.microsoft.com/office/drawing/2014/main" id="{0D3746A8-CA4E-FEC9-BC75-C39C149E2280}"/>
              </a:ext>
            </a:extLst>
          </p:cNvPr>
          <p:cNvSpPr txBox="1"/>
          <p:nvPr/>
        </p:nvSpPr>
        <p:spPr>
          <a:xfrm>
            <a:off x="7113591" y="4948089"/>
            <a:ext cx="2013966" cy="184666"/>
          </a:xfrm>
          <a:prstGeom prst="rect">
            <a:avLst/>
          </a:prstGeom>
          <a:noFill/>
        </p:spPr>
        <p:txBody>
          <a:bodyPr wrap="square">
            <a:spAutoFit/>
          </a:bodyPr>
          <a:lstStyle/>
          <a:p>
            <a:r>
              <a:rPr lang="es-MX" sz="600" dirty="0"/>
              <a:t>Fuente: Plataforma Tecnológica Orfeo -  (abril-junio)</a:t>
            </a:r>
            <a:endParaRPr lang="es-CO" sz="600" dirty="0"/>
          </a:p>
        </p:txBody>
      </p:sp>
      <p:graphicFrame>
        <p:nvGraphicFramePr>
          <p:cNvPr id="4" name="Gráfico 3">
            <a:extLst>
              <a:ext uri="{FF2B5EF4-FFF2-40B4-BE49-F238E27FC236}">
                <a16:creationId xmlns:a16="http://schemas.microsoft.com/office/drawing/2014/main" id="{F597F7BD-2566-0369-C1E7-7748FF95F440}"/>
              </a:ext>
            </a:extLst>
          </p:cNvPr>
          <p:cNvGraphicFramePr>
            <a:graphicFrameLocks/>
          </p:cNvGraphicFramePr>
          <p:nvPr>
            <p:extLst>
              <p:ext uri="{D42A27DB-BD31-4B8C-83A1-F6EECF244321}">
                <p14:modId xmlns:p14="http://schemas.microsoft.com/office/powerpoint/2010/main" val="801020806"/>
              </p:ext>
            </p:extLst>
          </p:nvPr>
        </p:nvGraphicFramePr>
        <p:xfrm>
          <a:off x="1640322" y="1979205"/>
          <a:ext cx="5731956"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952995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6"/>
          <p:cNvPicPr preferRelativeResize="0"/>
          <p:nvPr/>
        </p:nvPicPr>
        <p:blipFill>
          <a:blip r:embed="rId3">
            <a:alphaModFix/>
          </a:blip>
          <a:stretch>
            <a:fillRect/>
          </a:stretch>
        </p:blipFill>
        <p:spPr>
          <a:xfrm>
            <a:off x="0" y="4752677"/>
            <a:ext cx="1341776" cy="390825"/>
          </a:xfrm>
          <a:prstGeom prst="rect">
            <a:avLst/>
          </a:prstGeom>
          <a:noFill/>
          <a:ln>
            <a:noFill/>
          </a:ln>
        </p:spPr>
      </p:pic>
      <p:pic>
        <p:nvPicPr>
          <p:cNvPr id="87" name="Google Shape;87;p16"/>
          <p:cNvPicPr preferRelativeResize="0"/>
          <p:nvPr/>
        </p:nvPicPr>
        <p:blipFill>
          <a:blip r:embed="rId4">
            <a:alphaModFix/>
          </a:blip>
          <a:stretch>
            <a:fillRect/>
          </a:stretch>
        </p:blipFill>
        <p:spPr>
          <a:xfrm>
            <a:off x="8120574" y="1"/>
            <a:ext cx="1023426" cy="483350"/>
          </a:xfrm>
          <a:prstGeom prst="rect">
            <a:avLst/>
          </a:prstGeom>
          <a:noFill/>
          <a:ln>
            <a:noFill/>
          </a:ln>
        </p:spPr>
      </p:pic>
      <p:pic>
        <p:nvPicPr>
          <p:cNvPr id="88" name="Google Shape;88;p16"/>
          <p:cNvPicPr preferRelativeResize="0"/>
          <p:nvPr/>
        </p:nvPicPr>
        <p:blipFill>
          <a:blip r:embed="rId5">
            <a:alphaModFix/>
          </a:blip>
          <a:stretch>
            <a:fillRect/>
          </a:stretch>
        </p:blipFill>
        <p:spPr>
          <a:xfrm>
            <a:off x="7815150" y="4605031"/>
            <a:ext cx="1052625" cy="353980"/>
          </a:xfrm>
          <a:prstGeom prst="rect">
            <a:avLst/>
          </a:prstGeom>
          <a:noFill/>
          <a:ln>
            <a:noFill/>
          </a:ln>
        </p:spPr>
      </p:pic>
      <p:pic>
        <p:nvPicPr>
          <p:cNvPr id="89" name="Google Shape;89;p16"/>
          <p:cNvPicPr preferRelativeResize="0"/>
          <p:nvPr/>
        </p:nvPicPr>
        <p:blipFill>
          <a:blip r:embed="rId6">
            <a:alphaModFix/>
          </a:blip>
          <a:stretch>
            <a:fillRect/>
          </a:stretch>
        </p:blipFill>
        <p:spPr>
          <a:xfrm>
            <a:off x="240050" y="245175"/>
            <a:ext cx="64750" cy="898650"/>
          </a:xfrm>
          <a:prstGeom prst="rect">
            <a:avLst/>
          </a:prstGeom>
          <a:noFill/>
          <a:ln>
            <a:noFill/>
          </a:ln>
        </p:spPr>
      </p:pic>
      <p:sp>
        <p:nvSpPr>
          <p:cNvPr id="2" name="CuadroTexto 1">
            <a:extLst>
              <a:ext uri="{FF2B5EF4-FFF2-40B4-BE49-F238E27FC236}">
                <a16:creationId xmlns:a16="http://schemas.microsoft.com/office/drawing/2014/main" id="{918B063B-83E3-7D17-6546-94A46B518905}"/>
              </a:ext>
            </a:extLst>
          </p:cNvPr>
          <p:cNvSpPr txBox="1"/>
          <p:nvPr/>
        </p:nvSpPr>
        <p:spPr>
          <a:xfrm>
            <a:off x="698863" y="241676"/>
            <a:ext cx="7421711" cy="49241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L="0" indent="0">
              <a:buNone/>
              <a:defRPr sz="2000">
                <a:solidFill>
                  <a:srgbClr val="2A3E56"/>
                </a:solidFill>
                <a:latin typeface="Montserrat ExtraBold"/>
                <a:ea typeface="Montserrat ExtraBold"/>
                <a:cs typeface="Montserrat ExtraBold"/>
              </a:defRPr>
            </a:lvl1pPr>
          </a:lstStyle>
          <a:p>
            <a:r>
              <a:rPr lang="es-ES" altLang="es-CO" b="1" dirty="0">
                <a:latin typeface="+mj-lt"/>
              </a:rPr>
              <a:t>Informe PQRSD II Trimestre 2024 – Asignación por Áreas.</a:t>
            </a:r>
          </a:p>
        </p:txBody>
      </p:sp>
      <p:sp>
        <p:nvSpPr>
          <p:cNvPr id="5" name="CuadroTexto 4">
            <a:extLst>
              <a:ext uri="{FF2B5EF4-FFF2-40B4-BE49-F238E27FC236}">
                <a16:creationId xmlns:a16="http://schemas.microsoft.com/office/drawing/2014/main" id="{0D3746A8-CA4E-FEC9-BC75-C39C149E2280}"/>
              </a:ext>
            </a:extLst>
          </p:cNvPr>
          <p:cNvSpPr txBox="1"/>
          <p:nvPr/>
        </p:nvSpPr>
        <p:spPr>
          <a:xfrm>
            <a:off x="7113591" y="4948089"/>
            <a:ext cx="2013966" cy="184666"/>
          </a:xfrm>
          <a:prstGeom prst="rect">
            <a:avLst/>
          </a:prstGeom>
          <a:noFill/>
        </p:spPr>
        <p:txBody>
          <a:bodyPr wrap="square">
            <a:spAutoFit/>
          </a:bodyPr>
          <a:lstStyle/>
          <a:p>
            <a:r>
              <a:rPr lang="es-MX" sz="600" dirty="0"/>
              <a:t>Fuente: Plataforma Tecnológica Orfeo -  (abril-junio)</a:t>
            </a:r>
            <a:endParaRPr lang="es-CO" sz="600" dirty="0"/>
          </a:p>
        </p:txBody>
      </p:sp>
      <p:graphicFrame>
        <p:nvGraphicFramePr>
          <p:cNvPr id="6" name="Gráfico 5">
            <a:extLst>
              <a:ext uri="{FF2B5EF4-FFF2-40B4-BE49-F238E27FC236}">
                <a16:creationId xmlns:a16="http://schemas.microsoft.com/office/drawing/2014/main" id="{42D544E4-D798-2E5D-D810-58725350913C}"/>
              </a:ext>
            </a:extLst>
          </p:cNvPr>
          <p:cNvGraphicFramePr>
            <a:graphicFrameLocks/>
          </p:cNvGraphicFramePr>
          <p:nvPr>
            <p:extLst>
              <p:ext uri="{D42A27DB-BD31-4B8C-83A1-F6EECF244321}">
                <p14:modId xmlns:p14="http://schemas.microsoft.com/office/powerpoint/2010/main" val="188511126"/>
              </p:ext>
            </p:extLst>
          </p:nvPr>
        </p:nvGraphicFramePr>
        <p:xfrm>
          <a:off x="359229" y="663115"/>
          <a:ext cx="8392885" cy="408956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01724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6"/>
          <p:cNvPicPr preferRelativeResize="0"/>
          <p:nvPr/>
        </p:nvPicPr>
        <p:blipFill>
          <a:blip r:embed="rId3">
            <a:alphaModFix/>
          </a:blip>
          <a:stretch>
            <a:fillRect/>
          </a:stretch>
        </p:blipFill>
        <p:spPr>
          <a:xfrm>
            <a:off x="0" y="4752677"/>
            <a:ext cx="1341776" cy="390825"/>
          </a:xfrm>
          <a:prstGeom prst="rect">
            <a:avLst/>
          </a:prstGeom>
          <a:noFill/>
          <a:ln>
            <a:noFill/>
          </a:ln>
        </p:spPr>
      </p:pic>
      <p:pic>
        <p:nvPicPr>
          <p:cNvPr id="87" name="Google Shape;87;p16"/>
          <p:cNvPicPr preferRelativeResize="0"/>
          <p:nvPr/>
        </p:nvPicPr>
        <p:blipFill>
          <a:blip r:embed="rId4">
            <a:alphaModFix/>
          </a:blip>
          <a:stretch>
            <a:fillRect/>
          </a:stretch>
        </p:blipFill>
        <p:spPr>
          <a:xfrm>
            <a:off x="8120574" y="1"/>
            <a:ext cx="1023426" cy="483350"/>
          </a:xfrm>
          <a:prstGeom prst="rect">
            <a:avLst/>
          </a:prstGeom>
          <a:noFill/>
          <a:ln>
            <a:noFill/>
          </a:ln>
        </p:spPr>
      </p:pic>
      <p:pic>
        <p:nvPicPr>
          <p:cNvPr id="88" name="Google Shape;88;p16"/>
          <p:cNvPicPr preferRelativeResize="0"/>
          <p:nvPr/>
        </p:nvPicPr>
        <p:blipFill>
          <a:blip r:embed="rId5">
            <a:alphaModFix/>
          </a:blip>
          <a:stretch>
            <a:fillRect/>
          </a:stretch>
        </p:blipFill>
        <p:spPr>
          <a:xfrm>
            <a:off x="7779566" y="4594109"/>
            <a:ext cx="1052625" cy="353980"/>
          </a:xfrm>
          <a:prstGeom prst="rect">
            <a:avLst/>
          </a:prstGeom>
          <a:noFill/>
          <a:ln>
            <a:noFill/>
          </a:ln>
        </p:spPr>
      </p:pic>
      <p:pic>
        <p:nvPicPr>
          <p:cNvPr id="89" name="Google Shape;89;p16"/>
          <p:cNvPicPr preferRelativeResize="0"/>
          <p:nvPr/>
        </p:nvPicPr>
        <p:blipFill>
          <a:blip r:embed="rId6">
            <a:alphaModFix/>
          </a:blip>
          <a:stretch>
            <a:fillRect/>
          </a:stretch>
        </p:blipFill>
        <p:spPr>
          <a:xfrm>
            <a:off x="240050" y="245175"/>
            <a:ext cx="64750" cy="898650"/>
          </a:xfrm>
          <a:prstGeom prst="rect">
            <a:avLst/>
          </a:prstGeom>
          <a:noFill/>
          <a:ln>
            <a:noFill/>
          </a:ln>
        </p:spPr>
      </p:pic>
      <p:sp>
        <p:nvSpPr>
          <p:cNvPr id="2" name="CuadroTexto 1">
            <a:extLst>
              <a:ext uri="{FF2B5EF4-FFF2-40B4-BE49-F238E27FC236}">
                <a16:creationId xmlns:a16="http://schemas.microsoft.com/office/drawing/2014/main" id="{918B063B-83E3-7D17-6546-94A46B518905}"/>
              </a:ext>
            </a:extLst>
          </p:cNvPr>
          <p:cNvSpPr txBox="1"/>
          <p:nvPr/>
        </p:nvSpPr>
        <p:spPr>
          <a:xfrm>
            <a:off x="512304" y="161970"/>
            <a:ext cx="7267262" cy="800189"/>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L="0" indent="0">
              <a:buNone/>
              <a:defRPr sz="2000">
                <a:solidFill>
                  <a:srgbClr val="2A3E56"/>
                </a:solidFill>
                <a:latin typeface="Montserrat ExtraBold"/>
                <a:ea typeface="Montserrat ExtraBold"/>
                <a:cs typeface="Montserrat ExtraBold"/>
              </a:defRPr>
            </a:lvl1pPr>
          </a:lstStyle>
          <a:p>
            <a:r>
              <a:rPr lang="es-MX" altLang="es-CO" b="1" dirty="0">
                <a:latin typeface="Arial  "/>
              </a:rPr>
              <a:t>Informe PQRSD II Trimestre 2024 - Canales de Interacción – Medios de Recepción.</a:t>
            </a:r>
          </a:p>
        </p:txBody>
      </p:sp>
      <p:sp>
        <p:nvSpPr>
          <p:cNvPr id="3" name="CuadroTexto 2">
            <a:extLst>
              <a:ext uri="{FF2B5EF4-FFF2-40B4-BE49-F238E27FC236}">
                <a16:creationId xmlns:a16="http://schemas.microsoft.com/office/drawing/2014/main" id="{6E7D4CDE-5154-14F4-CBDD-0BCC97B2D790}"/>
              </a:ext>
            </a:extLst>
          </p:cNvPr>
          <p:cNvSpPr txBox="1"/>
          <p:nvPr/>
        </p:nvSpPr>
        <p:spPr>
          <a:xfrm>
            <a:off x="553032" y="1224248"/>
            <a:ext cx="3344672" cy="341629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0" indent="0">
              <a:buNone/>
              <a:defRPr sz="1000">
                <a:solidFill>
                  <a:schemeClr val="accent3"/>
                </a:solidFill>
                <a:latin typeface="Montserrat Medium"/>
                <a:ea typeface="Montserrat Medium"/>
                <a:cs typeface="Montserrat Medium"/>
              </a:defRPr>
            </a:lvl1pPr>
          </a:lstStyle>
          <a:p>
            <a:pPr marL="171450" indent="-171450" algn="just">
              <a:buFont typeface="Arial" panose="020B0604020202020204" pitchFamily="34" charset="0"/>
              <a:buChar char="•"/>
            </a:pPr>
            <a:r>
              <a:rPr lang="es-MX" altLang="es-CO" dirty="0">
                <a:latin typeface="+mn-lt"/>
              </a:rPr>
              <a:t>La gráfica indica que las 716 solicitudes ingresaron a RTVC de la siguiente manera:</a:t>
            </a:r>
          </a:p>
          <a:p>
            <a:pPr marL="171450" indent="-171450" algn="just">
              <a:buFont typeface="Arial" panose="020B0604020202020204" pitchFamily="34" charset="0"/>
              <a:buChar char="•"/>
            </a:pPr>
            <a:endParaRPr lang="es-MX" altLang="es-CO" dirty="0">
              <a:latin typeface="+mn-lt"/>
            </a:endParaRPr>
          </a:p>
          <a:p>
            <a:pPr marL="171450" indent="-171450" algn="just">
              <a:buFont typeface="Arial" panose="020B0604020202020204" pitchFamily="34" charset="0"/>
              <a:buChar char="•"/>
            </a:pPr>
            <a:r>
              <a:rPr lang="es-MX" altLang="es-CO" u="sng" dirty="0">
                <a:latin typeface="+mn-lt"/>
              </a:rPr>
              <a:t>401</a:t>
            </a:r>
            <a:r>
              <a:rPr lang="es-MX" altLang="es-CO" dirty="0">
                <a:latin typeface="+mn-lt"/>
              </a:rPr>
              <a:t> mediante el correo electrónico.</a:t>
            </a:r>
          </a:p>
          <a:p>
            <a:pPr algn="just"/>
            <a:endParaRPr lang="es-MX" altLang="es-CO" dirty="0">
              <a:latin typeface="+mn-lt"/>
            </a:endParaRPr>
          </a:p>
          <a:p>
            <a:pPr marL="171450" indent="-171450" algn="just">
              <a:buFont typeface="Arial" panose="020B0604020202020204" pitchFamily="34" charset="0"/>
              <a:buChar char="•"/>
            </a:pPr>
            <a:r>
              <a:rPr lang="es-MX" altLang="es-CO" u="sng" dirty="0">
                <a:latin typeface="+mn-lt"/>
              </a:rPr>
              <a:t>14 </a:t>
            </a:r>
            <a:r>
              <a:rPr lang="es-MX" altLang="es-CO" dirty="0">
                <a:latin typeface="+mn-lt"/>
              </a:rPr>
              <a:t>radicadas en la ventanilla de correspondencia.</a:t>
            </a:r>
          </a:p>
          <a:p>
            <a:pPr algn="just"/>
            <a:endParaRPr lang="es-MX" altLang="es-CO" dirty="0">
              <a:latin typeface="+mn-lt"/>
            </a:endParaRPr>
          </a:p>
          <a:p>
            <a:pPr marL="171450" indent="-171450" algn="just">
              <a:buFont typeface="Arial" panose="020B0604020202020204" pitchFamily="34" charset="0"/>
              <a:buChar char="•"/>
            </a:pPr>
            <a:r>
              <a:rPr lang="es-MX" altLang="es-CO" u="sng" dirty="0">
                <a:latin typeface="+mn-lt"/>
              </a:rPr>
              <a:t>295</a:t>
            </a:r>
            <a:r>
              <a:rPr lang="es-MX" altLang="es-CO" dirty="0">
                <a:latin typeface="+mn-lt"/>
              </a:rPr>
              <a:t> corresponden a solicitudes recibidas por la vía electrónica, mediante  Internet -  formulario web.</a:t>
            </a:r>
          </a:p>
          <a:p>
            <a:pPr marL="171450" indent="-171450" algn="just">
              <a:buFont typeface="Arial" panose="020B0604020202020204" pitchFamily="34" charset="0"/>
              <a:buChar char="•"/>
            </a:pPr>
            <a:endParaRPr lang="es-MX" altLang="es-CO" dirty="0">
              <a:latin typeface="+mn-lt"/>
            </a:endParaRPr>
          </a:p>
          <a:p>
            <a:pPr marL="171450" indent="-171450" algn="just">
              <a:buFont typeface="Arial" panose="020B0604020202020204" pitchFamily="34" charset="0"/>
              <a:buChar char="•"/>
            </a:pPr>
            <a:r>
              <a:rPr lang="es-MX" altLang="es-CO" u="sng" dirty="0">
                <a:latin typeface="+mn-lt"/>
              </a:rPr>
              <a:t>6</a:t>
            </a:r>
            <a:r>
              <a:rPr lang="es-MX" altLang="es-CO" dirty="0">
                <a:latin typeface="+mn-lt"/>
              </a:rPr>
              <a:t> solicitudes recibidas mediante las líneas telefónicas - Atención Telefónica,</a:t>
            </a:r>
          </a:p>
          <a:p>
            <a:pPr marL="171450" indent="-171450" algn="just">
              <a:buFont typeface="Arial" panose="020B0604020202020204" pitchFamily="34" charset="0"/>
              <a:buChar char="•"/>
            </a:pPr>
            <a:endParaRPr lang="es-MX" altLang="es-CO" dirty="0">
              <a:latin typeface="+mn-lt"/>
            </a:endParaRPr>
          </a:p>
          <a:p>
            <a:pPr marL="171450" indent="-171450" algn="just">
              <a:buFont typeface="Arial" panose="020B0604020202020204" pitchFamily="34" charset="0"/>
              <a:buChar char="•"/>
            </a:pPr>
            <a:r>
              <a:rPr lang="es-MX" altLang="es-CO" u="sng" dirty="0">
                <a:latin typeface="+mn-lt"/>
              </a:rPr>
              <a:t>0</a:t>
            </a:r>
            <a:r>
              <a:rPr lang="es-MX" altLang="es-CO" dirty="0">
                <a:latin typeface="+mn-lt"/>
              </a:rPr>
              <a:t> solicitudes atendidas y radicadas de manera presencial  en la oficina de atención al ciudadano</a:t>
            </a:r>
            <a:endParaRPr lang="es-MX" altLang="es-CO" u="sng" dirty="0">
              <a:latin typeface="+mn-lt"/>
            </a:endParaRPr>
          </a:p>
          <a:p>
            <a:pPr algn="just"/>
            <a:endParaRPr lang="es-MX" altLang="es-CO" dirty="0">
              <a:latin typeface="+mn-lt"/>
            </a:endParaRPr>
          </a:p>
          <a:p>
            <a:pPr marL="171450" indent="-171450" algn="just">
              <a:buFont typeface="Arial" panose="020B0604020202020204" pitchFamily="34" charset="0"/>
              <a:buChar char="•"/>
            </a:pPr>
            <a:r>
              <a:rPr lang="es-MX" altLang="es-CO" dirty="0">
                <a:latin typeface="+mn-lt"/>
              </a:rPr>
              <a:t>Observamos que los canales virtuales siguen siendo la elección preferida de la ciudadanía al presentar sus PQRSD. Específicamente, el correo electrónico y el formulario web destacan como los canales principales utilizados para este propósito.</a:t>
            </a:r>
          </a:p>
        </p:txBody>
      </p:sp>
      <p:sp>
        <p:nvSpPr>
          <p:cNvPr id="4" name="CuadroTexto 3">
            <a:extLst>
              <a:ext uri="{FF2B5EF4-FFF2-40B4-BE49-F238E27FC236}">
                <a16:creationId xmlns:a16="http://schemas.microsoft.com/office/drawing/2014/main" id="{AAA02CED-4F21-A1CE-033C-0F9AEFDCDE1D}"/>
              </a:ext>
            </a:extLst>
          </p:cNvPr>
          <p:cNvSpPr txBox="1"/>
          <p:nvPr/>
        </p:nvSpPr>
        <p:spPr>
          <a:xfrm>
            <a:off x="7113591" y="4948089"/>
            <a:ext cx="2013966" cy="184666"/>
          </a:xfrm>
          <a:prstGeom prst="rect">
            <a:avLst/>
          </a:prstGeom>
          <a:noFill/>
        </p:spPr>
        <p:txBody>
          <a:bodyPr wrap="square">
            <a:spAutoFit/>
          </a:bodyPr>
          <a:lstStyle/>
          <a:p>
            <a:r>
              <a:rPr lang="es-MX" sz="600" dirty="0"/>
              <a:t>Fuente: Plataforma Tecnológica Orfeo -  (abril-junio)</a:t>
            </a:r>
            <a:endParaRPr lang="es-CO" sz="600" dirty="0"/>
          </a:p>
        </p:txBody>
      </p:sp>
      <p:graphicFrame>
        <p:nvGraphicFramePr>
          <p:cNvPr id="5" name="Gráfico 4">
            <a:extLst>
              <a:ext uri="{FF2B5EF4-FFF2-40B4-BE49-F238E27FC236}">
                <a16:creationId xmlns:a16="http://schemas.microsoft.com/office/drawing/2014/main" id="{1E90BA14-9F87-EA96-14FC-56132EB64310}"/>
              </a:ext>
            </a:extLst>
          </p:cNvPr>
          <p:cNvGraphicFramePr>
            <a:graphicFrameLocks/>
          </p:cNvGraphicFramePr>
          <p:nvPr>
            <p:extLst>
              <p:ext uri="{D42A27DB-BD31-4B8C-83A1-F6EECF244321}">
                <p14:modId xmlns:p14="http://schemas.microsoft.com/office/powerpoint/2010/main" val="4270911463"/>
              </p:ext>
            </p:extLst>
          </p:nvPr>
        </p:nvGraphicFramePr>
        <p:xfrm>
          <a:off x="4071507" y="1223248"/>
          <a:ext cx="4916873" cy="337086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955749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alpha val="30000"/>
          </a:schemeClr>
        </a:solidFill>
        <a:effectLst/>
      </p:bgPr>
    </p:bg>
    <p:spTree>
      <p:nvGrpSpPr>
        <p:cNvPr id="1" name="Shape 85"/>
        <p:cNvGrpSpPr/>
        <p:nvPr/>
      </p:nvGrpSpPr>
      <p:grpSpPr>
        <a:xfrm>
          <a:off x="0" y="0"/>
          <a:ext cx="0" cy="0"/>
          <a:chOff x="0" y="0"/>
          <a:chExt cx="0" cy="0"/>
        </a:xfrm>
      </p:grpSpPr>
      <p:pic>
        <p:nvPicPr>
          <p:cNvPr id="11" name="Gráfico 10">
            <a:extLst>
              <a:ext uri="{FF2B5EF4-FFF2-40B4-BE49-F238E27FC236}">
                <a16:creationId xmlns:a16="http://schemas.microsoft.com/office/drawing/2014/main" id="{DB01DE47-47EE-BED5-6CCE-8D93F56DA6ED}"/>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rot="1014386">
            <a:off x="1335345" y="831651"/>
            <a:ext cx="441378" cy="624347"/>
          </a:xfrm>
          <a:prstGeom prst="rect">
            <a:avLst/>
          </a:prstGeom>
        </p:spPr>
      </p:pic>
      <p:pic>
        <p:nvPicPr>
          <p:cNvPr id="86" name="Google Shape;86;p16"/>
          <p:cNvPicPr preferRelativeResize="0"/>
          <p:nvPr/>
        </p:nvPicPr>
        <p:blipFill>
          <a:blip r:embed="rId5">
            <a:alphaModFix/>
          </a:blip>
          <a:stretch>
            <a:fillRect/>
          </a:stretch>
        </p:blipFill>
        <p:spPr>
          <a:xfrm>
            <a:off x="0" y="4752677"/>
            <a:ext cx="1341776" cy="390825"/>
          </a:xfrm>
          <a:prstGeom prst="rect">
            <a:avLst/>
          </a:prstGeom>
          <a:noFill/>
          <a:ln>
            <a:noFill/>
          </a:ln>
        </p:spPr>
      </p:pic>
      <p:pic>
        <p:nvPicPr>
          <p:cNvPr id="87" name="Google Shape;87;p16"/>
          <p:cNvPicPr preferRelativeResize="0"/>
          <p:nvPr/>
        </p:nvPicPr>
        <p:blipFill>
          <a:blip r:embed="rId6">
            <a:alphaModFix/>
          </a:blip>
          <a:stretch>
            <a:fillRect/>
          </a:stretch>
        </p:blipFill>
        <p:spPr>
          <a:xfrm>
            <a:off x="8120574" y="1"/>
            <a:ext cx="1023426" cy="483350"/>
          </a:xfrm>
          <a:prstGeom prst="rect">
            <a:avLst/>
          </a:prstGeom>
          <a:noFill/>
          <a:ln>
            <a:noFill/>
          </a:ln>
        </p:spPr>
      </p:pic>
      <p:pic>
        <p:nvPicPr>
          <p:cNvPr id="88" name="Google Shape;88;p16"/>
          <p:cNvPicPr preferRelativeResize="0"/>
          <p:nvPr/>
        </p:nvPicPr>
        <p:blipFill>
          <a:blip r:embed="rId7">
            <a:alphaModFix/>
          </a:blip>
          <a:stretch>
            <a:fillRect/>
          </a:stretch>
        </p:blipFill>
        <p:spPr>
          <a:xfrm>
            <a:off x="7883410" y="4636154"/>
            <a:ext cx="1052625" cy="353980"/>
          </a:xfrm>
          <a:prstGeom prst="rect">
            <a:avLst/>
          </a:prstGeom>
          <a:noFill/>
          <a:ln>
            <a:noFill/>
          </a:ln>
        </p:spPr>
      </p:pic>
      <p:pic>
        <p:nvPicPr>
          <p:cNvPr id="89" name="Google Shape;89;p16"/>
          <p:cNvPicPr preferRelativeResize="0"/>
          <p:nvPr/>
        </p:nvPicPr>
        <p:blipFill>
          <a:blip r:embed="rId8">
            <a:alphaModFix/>
          </a:blip>
          <a:stretch>
            <a:fillRect/>
          </a:stretch>
        </p:blipFill>
        <p:spPr>
          <a:xfrm>
            <a:off x="240050" y="245175"/>
            <a:ext cx="64750" cy="898650"/>
          </a:xfrm>
          <a:prstGeom prst="rect">
            <a:avLst/>
          </a:prstGeom>
          <a:noFill/>
          <a:ln>
            <a:noFill/>
          </a:ln>
        </p:spPr>
      </p:pic>
      <p:sp>
        <p:nvSpPr>
          <p:cNvPr id="6" name="Google Shape;100;p17">
            <a:extLst>
              <a:ext uri="{FF2B5EF4-FFF2-40B4-BE49-F238E27FC236}">
                <a16:creationId xmlns:a16="http://schemas.microsoft.com/office/drawing/2014/main" id="{352F5050-F8A1-C8D5-A83B-B7C9C0F75E21}"/>
              </a:ext>
            </a:extLst>
          </p:cNvPr>
          <p:cNvSpPr txBox="1"/>
          <p:nvPr/>
        </p:nvSpPr>
        <p:spPr>
          <a:xfrm>
            <a:off x="607423" y="-23172"/>
            <a:ext cx="7568232" cy="800189"/>
          </a:xfrm>
          <a:prstGeom prst="rect">
            <a:avLst/>
          </a:prstGeom>
          <a:noFill/>
          <a:ln>
            <a:noFill/>
          </a:ln>
          <a:effectLst>
            <a:softEdge rad="317500"/>
          </a:effectLst>
        </p:spPr>
        <p:txBody>
          <a:bodyPr spcFirstLastPara="1" wrap="square" lIns="91425" tIns="91425" rIns="91425" bIns="91425" anchor="t" anchorCtr="0">
            <a:spAutoFit/>
          </a:bodyPr>
          <a:lstStyle/>
          <a:p>
            <a:pPr marL="0" lvl="0" indent="0" algn="l" rtl="0">
              <a:spcBef>
                <a:spcPts val="0"/>
              </a:spcBef>
              <a:spcAft>
                <a:spcPts val="0"/>
              </a:spcAft>
              <a:buNone/>
            </a:pPr>
            <a:r>
              <a:rPr lang="es-MX" sz="2000" b="1" dirty="0">
                <a:solidFill>
                  <a:srgbClr val="2A3E56"/>
                </a:solidFill>
                <a:latin typeface="Arial  "/>
                <a:sym typeface="Montserrat ExtraBold"/>
              </a:rPr>
              <a:t>Informe PQRSD II Trimestre 2024 - Tiempos promedio de Respuesta por Dependencias</a:t>
            </a:r>
          </a:p>
        </p:txBody>
      </p:sp>
      <p:sp>
        <p:nvSpPr>
          <p:cNvPr id="8" name="CuadroTexto 7">
            <a:extLst>
              <a:ext uri="{FF2B5EF4-FFF2-40B4-BE49-F238E27FC236}">
                <a16:creationId xmlns:a16="http://schemas.microsoft.com/office/drawing/2014/main" id="{129EF295-20C8-F31F-7EB6-F2C452C5AC64}"/>
              </a:ext>
            </a:extLst>
          </p:cNvPr>
          <p:cNvSpPr txBox="1"/>
          <p:nvPr/>
        </p:nvSpPr>
        <p:spPr>
          <a:xfrm>
            <a:off x="629310" y="1731630"/>
            <a:ext cx="1941813" cy="240062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0" indent="0">
              <a:buNone/>
              <a:defRPr sz="1000">
                <a:solidFill>
                  <a:schemeClr val="accent3"/>
                </a:solidFill>
                <a:latin typeface="Montserrat Medium"/>
                <a:ea typeface="Montserrat Medium"/>
                <a:cs typeface="Montserrat Medium"/>
              </a:defRPr>
            </a:lvl1pPr>
          </a:lstStyle>
          <a:p>
            <a:pPr algn="just"/>
            <a:r>
              <a:rPr lang="es-MX" altLang="es-CO" sz="800" dirty="0">
                <a:latin typeface="+mj-lt"/>
              </a:rPr>
              <a:t>El tiempo promedio de respuesta para las 716 solicitudes recibidas en el segundo trimestre de 2024 se mantuvo constante en 10 días, igualando el promedio del primer trimestre de 2024, durante el cual se recibieron 660 solicitudes.</a:t>
            </a:r>
          </a:p>
          <a:p>
            <a:pPr algn="just"/>
            <a:endParaRPr lang="es-MX" altLang="es-CO" sz="800" dirty="0">
              <a:latin typeface="+mj-lt"/>
            </a:endParaRPr>
          </a:p>
          <a:p>
            <a:pPr algn="just"/>
            <a:r>
              <a:rPr lang="es-MX" altLang="es-CO" sz="800" dirty="0">
                <a:latin typeface="+mj-lt"/>
              </a:rPr>
              <a:t>De las 716 solicitudes radicadas, se evidencio la superación del término inicial asignado en 5 solicitudes, no obstante, cabe resaltar que desde la Coordinación de Relación con el Ciudadano y las Audiencias se realizará con base en esta información el seguimiento y retroalimentación con las áreas pertinentes.</a:t>
            </a:r>
          </a:p>
          <a:p>
            <a:pPr algn="just"/>
            <a:endParaRPr lang="es-MX" altLang="es-CO" sz="800" dirty="0">
              <a:latin typeface="+mj-lt"/>
            </a:endParaRPr>
          </a:p>
        </p:txBody>
      </p:sp>
      <p:sp>
        <p:nvSpPr>
          <p:cNvPr id="2" name="CuadroTexto 1">
            <a:extLst>
              <a:ext uri="{FF2B5EF4-FFF2-40B4-BE49-F238E27FC236}">
                <a16:creationId xmlns:a16="http://schemas.microsoft.com/office/drawing/2014/main" id="{48644AD0-759E-D9BC-1ED5-4C16AA03FB65}"/>
              </a:ext>
            </a:extLst>
          </p:cNvPr>
          <p:cNvSpPr txBox="1"/>
          <p:nvPr/>
        </p:nvSpPr>
        <p:spPr>
          <a:xfrm>
            <a:off x="7113591" y="4948089"/>
            <a:ext cx="2013966" cy="184666"/>
          </a:xfrm>
          <a:prstGeom prst="rect">
            <a:avLst/>
          </a:prstGeom>
          <a:noFill/>
        </p:spPr>
        <p:txBody>
          <a:bodyPr wrap="square">
            <a:spAutoFit/>
          </a:bodyPr>
          <a:lstStyle/>
          <a:p>
            <a:r>
              <a:rPr lang="es-MX" sz="600" dirty="0"/>
              <a:t>Fuente: Plataforma Tecnológica Orfeo -  (abril-junio)</a:t>
            </a:r>
            <a:endParaRPr lang="es-CO" sz="600" dirty="0"/>
          </a:p>
        </p:txBody>
      </p:sp>
      <p:graphicFrame>
        <p:nvGraphicFramePr>
          <p:cNvPr id="9" name="Gráfico 8">
            <a:extLst>
              <a:ext uri="{FF2B5EF4-FFF2-40B4-BE49-F238E27FC236}">
                <a16:creationId xmlns:a16="http://schemas.microsoft.com/office/drawing/2014/main" id="{171BC3ED-A73D-FE04-2EF9-ACD488516596}"/>
              </a:ext>
            </a:extLst>
          </p:cNvPr>
          <p:cNvGraphicFramePr>
            <a:graphicFrameLocks/>
          </p:cNvGraphicFramePr>
          <p:nvPr>
            <p:extLst>
              <p:ext uri="{D42A27DB-BD31-4B8C-83A1-F6EECF244321}">
                <p14:modId xmlns:p14="http://schemas.microsoft.com/office/powerpoint/2010/main" val="2806437907"/>
              </p:ext>
            </p:extLst>
          </p:nvPr>
        </p:nvGraphicFramePr>
        <p:xfrm>
          <a:off x="2593010" y="563715"/>
          <a:ext cx="6781899" cy="4523156"/>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18718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id="{C23E043A-103F-5E4C-6479-60000A386C7D}"/>
              </a:ext>
            </a:extLst>
          </p:cNvPr>
          <p:cNvGraphicFramePr>
            <a:graphicFrameLocks/>
          </p:cNvGraphicFramePr>
          <p:nvPr>
            <p:extLst>
              <p:ext uri="{D42A27DB-BD31-4B8C-83A1-F6EECF244321}">
                <p14:modId xmlns:p14="http://schemas.microsoft.com/office/powerpoint/2010/main" val="3392801289"/>
              </p:ext>
            </p:extLst>
          </p:nvPr>
        </p:nvGraphicFramePr>
        <p:xfrm>
          <a:off x="5049157" y="917553"/>
          <a:ext cx="3901204" cy="2841647"/>
        </p:xfrm>
        <a:graphic>
          <a:graphicData uri="http://schemas.openxmlformats.org/drawingml/2006/chart">
            <c:chart xmlns:c="http://schemas.openxmlformats.org/drawingml/2006/chart" xmlns:r="http://schemas.openxmlformats.org/officeDocument/2006/relationships" r:id="rId4"/>
          </a:graphicData>
        </a:graphic>
      </p:graphicFrame>
      <p:pic>
        <p:nvPicPr>
          <p:cNvPr id="86" name="Google Shape;86;p16"/>
          <p:cNvPicPr preferRelativeResize="0"/>
          <p:nvPr/>
        </p:nvPicPr>
        <p:blipFill>
          <a:blip r:embed="rId5">
            <a:alphaModFix/>
          </a:blip>
          <a:stretch>
            <a:fillRect/>
          </a:stretch>
        </p:blipFill>
        <p:spPr>
          <a:xfrm>
            <a:off x="0" y="4752677"/>
            <a:ext cx="1341776" cy="390825"/>
          </a:xfrm>
          <a:prstGeom prst="rect">
            <a:avLst/>
          </a:prstGeom>
          <a:noFill/>
          <a:ln>
            <a:noFill/>
          </a:ln>
        </p:spPr>
      </p:pic>
      <p:pic>
        <p:nvPicPr>
          <p:cNvPr id="87" name="Google Shape;87;p16"/>
          <p:cNvPicPr preferRelativeResize="0"/>
          <p:nvPr/>
        </p:nvPicPr>
        <p:blipFill>
          <a:blip r:embed="rId6">
            <a:alphaModFix/>
          </a:blip>
          <a:stretch>
            <a:fillRect/>
          </a:stretch>
        </p:blipFill>
        <p:spPr>
          <a:xfrm>
            <a:off x="8120574" y="1"/>
            <a:ext cx="1023426" cy="483350"/>
          </a:xfrm>
          <a:prstGeom prst="rect">
            <a:avLst/>
          </a:prstGeom>
          <a:noFill/>
          <a:ln>
            <a:noFill/>
          </a:ln>
        </p:spPr>
      </p:pic>
      <p:pic>
        <p:nvPicPr>
          <p:cNvPr id="88" name="Google Shape;88;p16"/>
          <p:cNvPicPr preferRelativeResize="0"/>
          <p:nvPr/>
        </p:nvPicPr>
        <p:blipFill>
          <a:blip r:embed="rId7">
            <a:alphaModFix/>
          </a:blip>
          <a:stretch>
            <a:fillRect/>
          </a:stretch>
        </p:blipFill>
        <p:spPr>
          <a:xfrm>
            <a:off x="7815150" y="4619625"/>
            <a:ext cx="1052625" cy="353980"/>
          </a:xfrm>
          <a:prstGeom prst="rect">
            <a:avLst/>
          </a:prstGeom>
          <a:noFill/>
          <a:ln>
            <a:noFill/>
          </a:ln>
        </p:spPr>
      </p:pic>
      <p:pic>
        <p:nvPicPr>
          <p:cNvPr id="89" name="Google Shape;89;p16"/>
          <p:cNvPicPr preferRelativeResize="0"/>
          <p:nvPr/>
        </p:nvPicPr>
        <p:blipFill>
          <a:blip r:embed="rId8">
            <a:alphaModFix/>
          </a:blip>
          <a:stretch>
            <a:fillRect/>
          </a:stretch>
        </p:blipFill>
        <p:spPr>
          <a:xfrm>
            <a:off x="240050" y="245175"/>
            <a:ext cx="64750" cy="898650"/>
          </a:xfrm>
          <a:prstGeom prst="rect">
            <a:avLst/>
          </a:prstGeom>
          <a:noFill/>
          <a:ln>
            <a:noFill/>
          </a:ln>
        </p:spPr>
      </p:pic>
      <p:sp>
        <p:nvSpPr>
          <p:cNvPr id="2" name="CuadroTexto 1">
            <a:extLst>
              <a:ext uri="{FF2B5EF4-FFF2-40B4-BE49-F238E27FC236}">
                <a16:creationId xmlns:a16="http://schemas.microsoft.com/office/drawing/2014/main" id="{918B063B-83E3-7D17-6546-94A46B518905}"/>
              </a:ext>
            </a:extLst>
          </p:cNvPr>
          <p:cNvSpPr txBox="1"/>
          <p:nvPr/>
        </p:nvSpPr>
        <p:spPr>
          <a:xfrm>
            <a:off x="514025" y="164190"/>
            <a:ext cx="7267262" cy="800189"/>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L="0" indent="0">
              <a:buNone/>
              <a:defRPr sz="2000">
                <a:solidFill>
                  <a:srgbClr val="2A3E56"/>
                </a:solidFill>
                <a:latin typeface="Montserrat ExtraBold"/>
                <a:ea typeface="Montserrat ExtraBold"/>
                <a:cs typeface="Montserrat ExtraBold"/>
              </a:defRPr>
            </a:lvl1pPr>
          </a:lstStyle>
          <a:p>
            <a:r>
              <a:rPr lang="es-MX" altLang="es-CO" b="1" dirty="0">
                <a:latin typeface="Arial   "/>
              </a:rPr>
              <a:t>Informe PQRSD II Trimestre 2024 - Estandarización del uso del Proceso. </a:t>
            </a:r>
          </a:p>
        </p:txBody>
      </p:sp>
      <p:sp>
        <p:nvSpPr>
          <p:cNvPr id="3" name="CuadroTexto 2">
            <a:extLst>
              <a:ext uri="{FF2B5EF4-FFF2-40B4-BE49-F238E27FC236}">
                <a16:creationId xmlns:a16="http://schemas.microsoft.com/office/drawing/2014/main" id="{6E7D4CDE-5154-14F4-CBDD-0BCC97B2D790}"/>
              </a:ext>
            </a:extLst>
          </p:cNvPr>
          <p:cNvSpPr txBox="1"/>
          <p:nvPr/>
        </p:nvSpPr>
        <p:spPr>
          <a:xfrm>
            <a:off x="404671" y="1346142"/>
            <a:ext cx="4544616" cy="218518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0" indent="0">
              <a:buNone/>
              <a:defRPr sz="1000">
                <a:solidFill>
                  <a:schemeClr val="accent3"/>
                </a:solidFill>
                <a:latin typeface="Montserrat Medium"/>
                <a:ea typeface="Montserrat Medium"/>
                <a:cs typeface="Montserrat Medium"/>
              </a:defRPr>
            </a:lvl1pPr>
          </a:lstStyle>
          <a:p>
            <a:pPr algn="just"/>
            <a:r>
              <a:rPr lang="es-MX" altLang="es-CO" dirty="0">
                <a:latin typeface="Arial   "/>
              </a:rPr>
              <a:t>Mediante diversos canales de comunicación, se difunde entre los usuarios de OrfeoGob la metodología para generar respuestas vinculadas al documento inicial y su gestión. Esto garantiza la trazabilidad de las PQRSD (Peticiones, Quejas, Reclamos, Sugerencias y Denuncias) atendidas y, al mismo tiempo, asegura el uso adecuado de la plataforma como herramienta para la administración de solicitudes.</a:t>
            </a:r>
          </a:p>
          <a:p>
            <a:pPr algn="just"/>
            <a:endParaRPr lang="es-MX" altLang="es-CO" dirty="0">
              <a:latin typeface="Arial   "/>
            </a:endParaRPr>
          </a:p>
          <a:p>
            <a:pPr algn="just"/>
            <a:r>
              <a:rPr lang="es-MX" sz="1000" dirty="0">
                <a:solidFill>
                  <a:schemeClr val="accent3"/>
                </a:solidFill>
                <a:latin typeface="Arial   "/>
              </a:rPr>
              <a:t>Ante las solicitudes identificadas que no se ajustan a la estandarización del proceso, implementaremos durante el  tercer trimestre de la presente anualidad, sesiones de sensibilización dirigidas a las áreas y colaboradores pertinentes. El objetivo es reducir significativamente el número de solicitudes no relacionadas y, al mismo tiempo, fomentar una mayor adherencia a los estándares establecidos</a:t>
            </a:r>
            <a:endParaRPr lang="es-CO" dirty="0">
              <a:latin typeface="Arial   "/>
            </a:endParaRPr>
          </a:p>
        </p:txBody>
      </p:sp>
      <p:sp>
        <p:nvSpPr>
          <p:cNvPr id="4" name="CuadroTexto 3">
            <a:extLst>
              <a:ext uri="{FF2B5EF4-FFF2-40B4-BE49-F238E27FC236}">
                <a16:creationId xmlns:a16="http://schemas.microsoft.com/office/drawing/2014/main" id="{23F1A80F-2D89-8EE0-1C42-0457F18F7513}"/>
              </a:ext>
            </a:extLst>
          </p:cNvPr>
          <p:cNvSpPr txBox="1"/>
          <p:nvPr/>
        </p:nvSpPr>
        <p:spPr>
          <a:xfrm>
            <a:off x="1599709" y="4030887"/>
            <a:ext cx="5944581" cy="55396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L="0" indent="0">
              <a:buNone/>
              <a:defRPr sz="1000" b="1">
                <a:solidFill>
                  <a:schemeClr val="accent3"/>
                </a:solidFill>
                <a:latin typeface="Montserrat Medium"/>
                <a:ea typeface="Montserrat Medium"/>
                <a:cs typeface="Montserrat Medium"/>
              </a:defRPr>
            </a:lvl1pPr>
          </a:lstStyle>
          <a:p>
            <a:r>
              <a:rPr lang="es-CO" sz="1100" dirty="0">
                <a:latin typeface="+mj-lt"/>
              </a:rPr>
              <a:t>No. de solicitudes recibidas	         Respuestas no asociadas</a:t>
            </a:r>
          </a:p>
          <a:p>
            <a:r>
              <a:rPr lang="es-CO" sz="1200" dirty="0">
                <a:latin typeface="+mj-lt"/>
              </a:rPr>
              <a:t>                   </a:t>
            </a:r>
            <a:r>
              <a:rPr lang="es-CO" sz="1100" dirty="0">
                <a:latin typeface="+mj-lt"/>
              </a:rPr>
              <a:t>716</a:t>
            </a:r>
            <a:r>
              <a:rPr lang="es-CO" sz="1200" dirty="0">
                <a:latin typeface="+mj-lt"/>
              </a:rPr>
              <a:t>		                              4</a:t>
            </a:r>
          </a:p>
        </p:txBody>
      </p:sp>
      <p:sp>
        <p:nvSpPr>
          <p:cNvPr id="5" name="CuadroTexto 4">
            <a:extLst>
              <a:ext uri="{FF2B5EF4-FFF2-40B4-BE49-F238E27FC236}">
                <a16:creationId xmlns:a16="http://schemas.microsoft.com/office/drawing/2014/main" id="{CE1E7765-DCBE-7A3D-09FA-D140A7EFF710}"/>
              </a:ext>
            </a:extLst>
          </p:cNvPr>
          <p:cNvSpPr txBox="1"/>
          <p:nvPr/>
        </p:nvSpPr>
        <p:spPr>
          <a:xfrm>
            <a:off x="7113591" y="4948089"/>
            <a:ext cx="2013966" cy="184666"/>
          </a:xfrm>
          <a:prstGeom prst="rect">
            <a:avLst/>
          </a:prstGeom>
          <a:noFill/>
        </p:spPr>
        <p:txBody>
          <a:bodyPr wrap="square">
            <a:spAutoFit/>
          </a:bodyPr>
          <a:lstStyle/>
          <a:p>
            <a:r>
              <a:rPr lang="es-MX" sz="600" dirty="0"/>
              <a:t>Fuente: Plataforma Tecnológica Orfeo -  (abril-junio)</a:t>
            </a:r>
            <a:endParaRPr lang="es-CO" sz="600" dirty="0"/>
          </a:p>
        </p:txBody>
      </p:sp>
    </p:spTree>
    <p:extLst>
      <p:ext uri="{BB962C8B-B14F-4D97-AF65-F5344CB8AC3E}">
        <p14:creationId xmlns:p14="http://schemas.microsoft.com/office/powerpoint/2010/main" val="4063366378"/>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3759</TotalTime>
  <Words>1581</Words>
  <Application>Microsoft Office PowerPoint</Application>
  <PresentationFormat>Presentación en pantalla (16:9)</PresentationFormat>
  <Paragraphs>114</Paragraphs>
  <Slides>15</Slides>
  <Notes>15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Monserrat medium</vt:lpstr>
      <vt:lpstr>Arial</vt:lpstr>
      <vt:lpstr>Arial   </vt:lpstr>
      <vt:lpstr>Arial  </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Edgar Andres Bustos Martínez</dc:creator>
  <cp:lastModifiedBy>And Mart</cp:lastModifiedBy>
  <cp:revision>61</cp:revision>
  <dcterms:modified xsi:type="dcterms:W3CDTF">2024-08-06T17:18:38Z</dcterms:modified>
</cp:coreProperties>
</file>