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1" r:id="rId2"/>
    <p:sldId id="279" r:id="rId3"/>
    <p:sldId id="332" r:id="rId4"/>
    <p:sldId id="326" r:id="rId5"/>
    <p:sldId id="331" r:id="rId6"/>
    <p:sldId id="334" r:id="rId7"/>
    <p:sldId id="335" r:id="rId8"/>
    <p:sldId id="333" r:id="rId9"/>
    <p:sldId id="356" r:id="rId10"/>
    <p:sldId id="357" r:id="rId11"/>
    <p:sldId id="358" r:id="rId12"/>
    <p:sldId id="352" r:id="rId13"/>
    <p:sldId id="353" r:id="rId14"/>
    <p:sldId id="354" r:id="rId15"/>
    <p:sldId id="35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1" r:id="rId31"/>
    <p:sldId id="350" r:id="rId32"/>
    <p:sldId id="330" r:id="rId33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CC00CC"/>
    <a:srgbClr val="CC66FF"/>
    <a:srgbClr val="FF6600"/>
    <a:srgbClr val="5F5F5F"/>
    <a:srgbClr val="FF99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3178" autoAdjust="0"/>
  </p:normalViewPr>
  <p:slideViewPr>
    <p:cSldViewPr snapToGrid="0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803189-C658-490F-915A-98C6246F0561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0C01C34-B5E9-4E29-B27A-D539561D2C90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97884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 redondeado"/>
          <p:cNvSpPr/>
          <p:nvPr userDrawn="1"/>
        </p:nvSpPr>
        <p:spPr>
          <a:xfrm>
            <a:off x="11014075" y="188913"/>
            <a:ext cx="1062038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84150"/>
            <a:ext cx="4857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3" r="51129" b="66545"/>
          <a:stretch>
            <a:fillRect/>
          </a:stretch>
        </p:blipFill>
        <p:spPr bwMode="auto">
          <a:xfrm>
            <a:off x="0" y="4130675"/>
            <a:ext cx="121935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7"/>
          <p:cNvSpPr/>
          <p:nvPr userDrawn="1"/>
        </p:nvSpPr>
        <p:spPr>
          <a:xfrm>
            <a:off x="0" y="6051550"/>
            <a:ext cx="12192000" cy="88423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4"/>
          <a:stretch>
            <a:fillRect/>
          </a:stretch>
        </p:blipFill>
        <p:spPr bwMode="auto">
          <a:xfrm>
            <a:off x="0" y="5091113"/>
            <a:ext cx="121935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70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9" t="86667" r="64999"/>
          <a:stretch>
            <a:fillRect/>
          </a:stretch>
        </p:blipFill>
        <p:spPr bwMode="auto">
          <a:xfrm>
            <a:off x="3175" y="0"/>
            <a:ext cx="121888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8 Rectángulo redondeado"/>
          <p:cNvSpPr/>
          <p:nvPr userDrawn="1"/>
        </p:nvSpPr>
        <p:spPr>
          <a:xfrm>
            <a:off x="11014075" y="188913"/>
            <a:ext cx="1062038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4" name="9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260350"/>
            <a:ext cx="1057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0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8"/>
            <a:ext cx="603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86667" r="64999"/>
          <a:stretch>
            <a:fillRect/>
          </a:stretch>
        </p:blipFill>
        <p:spPr bwMode="auto">
          <a:xfrm>
            <a:off x="87313" y="128588"/>
            <a:ext cx="124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-19050" y="836613"/>
            <a:ext cx="122110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85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6ED0-EF56-4CD1-BB06-AFB47FBB93CF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E8FD6-F6F8-471F-BA83-E157F3184B01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7680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B638-3C9C-416E-A16A-32117E5AC7C5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B2A88-8B3A-43F8-B6E1-D3D80B385DF5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479409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91E6-3D2B-4166-AAEC-99A691F5649A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D8B09-1F1D-41F8-95F7-13B77C0B4C1B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684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8583-47C6-4169-A3C3-D395F353A47F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35F0D-BF17-42B1-959B-5F2ECAA5AF50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7148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A0F0-8406-44D7-A4A0-2F06EBA0B7D2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9B7F4-C97D-4E1D-B343-70691436C15F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945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24D8-DE98-44B4-8AC5-DE40C0C30C5D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5AC6A-5217-4122-8128-24B10338C041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43152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724C-A0C3-4C62-81CB-809FEEAB9400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124D4-008E-4F04-8940-8E45B697D39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53562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637A-40AD-4660-B42C-D51770491F4B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1F5D7-586D-4999-BB66-2F94A2D231F7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72477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16844-6E35-4752-8415-45BB026B5862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9FDD-3598-436F-88CF-045AEFA8B960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97245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078538"/>
            <a:ext cx="24939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8 Rectángulo redondeado"/>
          <p:cNvSpPr/>
          <p:nvPr userDrawn="1"/>
        </p:nvSpPr>
        <p:spPr>
          <a:xfrm>
            <a:off x="11014075" y="188913"/>
            <a:ext cx="1062038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4" name="Rectángulo 2"/>
          <p:cNvSpPr/>
          <p:nvPr userDrawn="1"/>
        </p:nvSpPr>
        <p:spPr>
          <a:xfrm>
            <a:off x="10788533" y="-19051"/>
            <a:ext cx="1384417" cy="1944969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 t="-11056" r="-560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150"/>
            <a:ext cx="121935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4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2002-7D98-4EF6-BDDF-E8F0B1B3D205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8FAFB-DAC7-44BD-819A-10285935951D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3121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 redondeado"/>
          <p:cNvSpPr/>
          <p:nvPr userDrawn="1"/>
        </p:nvSpPr>
        <p:spPr>
          <a:xfrm>
            <a:off x="11014075" y="188913"/>
            <a:ext cx="1062038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3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150"/>
            <a:ext cx="121935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076450"/>
            <a:ext cx="827246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83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078538"/>
            <a:ext cx="24939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8 Rectángulo redondeado"/>
          <p:cNvSpPr/>
          <p:nvPr userDrawn="1"/>
        </p:nvSpPr>
        <p:spPr>
          <a:xfrm>
            <a:off x="11014075" y="188913"/>
            <a:ext cx="1062038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4" name="Rectángulo 2"/>
          <p:cNvSpPr/>
          <p:nvPr userDrawn="1"/>
        </p:nvSpPr>
        <p:spPr>
          <a:xfrm>
            <a:off x="10788533" y="-19051"/>
            <a:ext cx="1384417" cy="1944969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 t="-11056" r="-560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150"/>
            <a:ext cx="121935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>
            <a:stCxn id="20" idx="2"/>
            <a:endCxn id="15" idx="0"/>
          </p:cNvCxnSpPr>
          <p:nvPr userDrawn="1"/>
        </p:nvCxnSpPr>
        <p:spPr>
          <a:xfrm>
            <a:off x="10220325" y="2217738"/>
            <a:ext cx="0" cy="990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stCxn id="19" idx="2"/>
            <a:endCxn id="14" idx="0"/>
          </p:cNvCxnSpPr>
          <p:nvPr userDrawn="1"/>
        </p:nvCxnSpPr>
        <p:spPr>
          <a:xfrm>
            <a:off x="2032000" y="2217738"/>
            <a:ext cx="0" cy="990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10"/>
          <p:cNvSpPr/>
          <p:nvPr userDrawn="1"/>
        </p:nvSpPr>
        <p:spPr>
          <a:xfrm>
            <a:off x="4506913" y="1858963"/>
            <a:ext cx="3240087" cy="32400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Elipse 11"/>
          <p:cNvSpPr/>
          <p:nvPr userDrawn="1"/>
        </p:nvSpPr>
        <p:spPr>
          <a:xfrm>
            <a:off x="4686300" y="2038350"/>
            <a:ext cx="2879725" cy="28797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COBERTURA DE LA TELEVISIÓN PÚBLICA</a:t>
            </a:r>
          </a:p>
        </p:txBody>
      </p:sp>
      <p:pic>
        <p:nvPicPr>
          <p:cNvPr id="10" name="Picture 2" descr="http://cdn2.bitajor.com/wp-content/uploads/2013/01/MapOfColombia_256.png"/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565673" y="3478350"/>
            <a:ext cx="1152000" cy="1152000"/>
          </a:xfrm>
          <a:prstGeom prst="rect">
            <a:avLst/>
          </a:prstGeom>
          <a:noFill/>
          <a:extLst/>
        </p:spPr>
      </p:pic>
      <p:sp>
        <p:nvSpPr>
          <p:cNvPr id="11" name="Rectángulo 13"/>
          <p:cNvSpPr/>
          <p:nvPr userDrawn="1"/>
        </p:nvSpPr>
        <p:spPr>
          <a:xfrm>
            <a:off x="231775" y="3208338"/>
            <a:ext cx="3600450" cy="5397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Rectángulo 14"/>
          <p:cNvSpPr/>
          <p:nvPr userDrawn="1"/>
        </p:nvSpPr>
        <p:spPr>
          <a:xfrm>
            <a:off x="8421688" y="3208338"/>
            <a:ext cx="3598862" cy="5397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3" name="Conector recto 15"/>
          <p:cNvCxnSpPr>
            <a:stCxn id="11" idx="6"/>
            <a:endCxn id="15" idx="1"/>
          </p:cNvCxnSpPr>
          <p:nvPr userDrawn="1"/>
        </p:nvCxnSpPr>
        <p:spPr>
          <a:xfrm>
            <a:off x="7747000" y="3478213"/>
            <a:ext cx="674688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7"/>
          <p:cNvCxnSpPr>
            <a:stCxn id="11" idx="2"/>
            <a:endCxn id="14" idx="3"/>
          </p:cNvCxnSpPr>
          <p:nvPr userDrawn="1"/>
        </p:nvCxnSpPr>
        <p:spPr>
          <a:xfrm flipH="1">
            <a:off x="3832225" y="3478213"/>
            <a:ext cx="674688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8"/>
          <p:cNvSpPr/>
          <p:nvPr userDrawn="1"/>
        </p:nvSpPr>
        <p:spPr>
          <a:xfrm>
            <a:off x="231775" y="1858963"/>
            <a:ext cx="3600450" cy="3587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dirty="0">
                <a:solidFill>
                  <a:schemeClr val="tx1"/>
                </a:solidFill>
                <a:latin typeface="Arial Narrow" panose="020B0606020202030204" pitchFamily="34" charset="0"/>
              </a:rPr>
              <a:t>Cobertura Red analógica</a:t>
            </a:r>
          </a:p>
        </p:txBody>
      </p:sp>
      <p:sp>
        <p:nvSpPr>
          <p:cNvPr id="16" name="Rectángulo 19"/>
          <p:cNvSpPr/>
          <p:nvPr userDrawn="1"/>
        </p:nvSpPr>
        <p:spPr>
          <a:xfrm>
            <a:off x="8421688" y="1858963"/>
            <a:ext cx="3598862" cy="3587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dirty="0">
                <a:solidFill>
                  <a:schemeClr val="tx1"/>
                </a:solidFill>
                <a:latin typeface="Arial Narrow" panose="020B0606020202030204" pitchFamily="34" charset="0"/>
              </a:rPr>
              <a:t>Cobertura Red digital (TDT)</a:t>
            </a:r>
          </a:p>
        </p:txBody>
      </p:sp>
      <p:pic>
        <p:nvPicPr>
          <p:cNvPr id="17" name="Imagen 11"/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9497" t="6757" r="1136" b="7252"/>
          <a:stretch/>
        </p:blipFill>
        <p:spPr>
          <a:xfrm>
            <a:off x="1472519" y="4198350"/>
            <a:ext cx="1152694" cy="900000"/>
          </a:xfrm>
          <a:prstGeom prst="rect">
            <a:avLst/>
          </a:prstGeom>
        </p:spPr>
      </p:pic>
      <p:pic>
        <p:nvPicPr>
          <p:cNvPr id="18" name="Imagen 11"/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9497" t="6757" r="1136" b="7252"/>
          <a:stretch/>
        </p:blipFill>
        <p:spPr>
          <a:xfrm>
            <a:off x="9644761" y="4198350"/>
            <a:ext cx="1152694" cy="900000"/>
          </a:xfrm>
          <a:prstGeom prst="rect">
            <a:avLst/>
          </a:prstGeom>
        </p:spPr>
      </p:pic>
      <p:pic>
        <p:nvPicPr>
          <p:cNvPr id="19" name="Picture 6" descr="http://static.squarespace.com/static/5006e57c84ae2a41e73b4416/t/5069e52384ae2e32baf96ee6/1349117220192/iconmonstr-sound-wave-4-icon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7791" t="27036" r="7314" b="26870"/>
          <a:stretch/>
        </p:blipFill>
        <p:spPr bwMode="auto">
          <a:xfrm>
            <a:off x="1671485" y="4381550"/>
            <a:ext cx="729361" cy="396000"/>
          </a:xfrm>
          <a:prstGeom prst="rect">
            <a:avLst/>
          </a:prstGeom>
          <a:noFill/>
          <a:extLst/>
        </p:spPr>
      </p:pic>
      <p:pic>
        <p:nvPicPr>
          <p:cNvPr id="20" name="Imagen 25"/>
          <p:cNvPicPr>
            <a:picLocks noChangeAspect="1"/>
          </p:cNvPicPr>
          <p:nvPr userDrawn="1"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62268" y="4428150"/>
            <a:ext cx="4922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 redondeado"/>
          <p:cNvSpPr/>
          <p:nvPr userDrawn="1"/>
        </p:nvSpPr>
        <p:spPr>
          <a:xfrm>
            <a:off x="11014075" y="188913"/>
            <a:ext cx="1062038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3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3" t="71060" r="1518" b="16258"/>
          <a:stretch>
            <a:fillRect/>
          </a:stretch>
        </p:blipFill>
        <p:spPr bwMode="auto">
          <a:xfrm>
            <a:off x="8782050" y="6102350"/>
            <a:ext cx="34099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3" t="71060" r="1518" b="16258"/>
          <a:stretch>
            <a:fillRect/>
          </a:stretch>
        </p:blipFill>
        <p:spPr bwMode="auto">
          <a:xfrm>
            <a:off x="0" y="6102350"/>
            <a:ext cx="41529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71060" r="6931" b="16258"/>
          <a:stretch>
            <a:fillRect/>
          </a:stretch>
        </p:blipFill>
        <p:spPr bwMode="auto">
          <a:xfrm>
            <a:off x="4106863" y="6102350"/>
            <a:ext cx="80089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10"/>
          <p:cNvGrpSpPr>
            <a:grpSpLocks/>
          </p:cNvGrpSpPr>
          <p:nvPr userDrawn="1"/>
        </p:nvGrpSpPr>
        <p:grpSpPr bwMode="auto">
          <a:xfrm rot="10800000">
            <a:off x="0" y="6191250"/>
            <a:ext cx="3924300" cy="576263"/>
            <a:chOff x="10477500" y="95618"/>
            <a:chExt cx="1714499" cy="576000"/>
          </a:xfrm>
        </p:grpSpPr>
        <p:sp>
          <p:nvSpPr>
            <p:cNvPr id="7" name="Rectángulo redondeado 6"/>
            <p:cNvSpPr/>
            <p:nvPr/>
          </p:nvSpPr>
          <p:spPr>
            <a:xfrm>
              <a:off x="10477500" y="95618"/>
              <a:ext cx="1485622" cy="57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" name="Rectángulo 13"/>
            <p:cNvSpPr/>
            <p:nvPr/>
          </p:nvSpPr>
          <p:spPr>
            <a:xfrm>
              <a:off x="11736325" y="95618"/>
              <a:ext cx="457061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9" name="Picture 2" descr="http://sig.mintic.gov.co/uploads/hipervinculos/b84552354a4585c92911705b475206b5502221a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6281738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b="3316"/>
          <a:stretch>
            <a:fillRect/>
          </a:stretch>
        </p:blipFill>
        <p:spPr bwMode="auto">
          <a:xfrm>
            <a:off x="317500" y="6196013"/>
            <a:ext cx="12271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65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1"/>
          <p:cNvSpPr/>
          <p:nvPr userDrawn="1"/>
        </p:nvSpPr>
        <p:spPr>
          <a:xfrm>
            <a:off x="-1588" y="6107113"/>
            <a:ext cx="12193588" cy="7572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3" name="Grupo 10"/>
          <p:cNvGrpSpPr>
            <a:grpSpLocks/>
          </p:cNvGrpSpPr>
          <p:nvPr userDrawn="1"/>
        </p:nvGrpSpPr>
        <p:grpSpPr bwMode="auto">
          <a:xfrm rot="10800000">
            <a:off x="0" y="6191250"/>
            <a:ext cx="3924300" cy="576263"/>
            <a:chOff x="10477500" y="95618"/>
            <a:chExt cx="1714499" cy="576000"/>
          </a:xfrm>
        </p:grpSpPr>
        <p:sp>
          <p:nvSpPr>
            <p:cNvPr id="4" name="Rectángulo redondeado 11"/>
            <p:cNvSpPr/>
            <p:nvPr/>
          </p:nvSpPr>
          <p:spPr>
            <a:xfrm>
              <a:off x="10477500" y="95618"/>
              <a:ext cx="1485622" cy="57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" name="Rectángulo 13"/>
            <p:cNvSpPr/>
            <p:nvPr/>
          </p:nvSpPr>
          <p:spPr>
            <a:xfrm>
              <a:off x="11736325" y="95618"/>
              <a:ext cx="457061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6121400"/>
            <a:ext cx="5962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b="3316"/>
          <a:stretch>
            <a:fillRect/>
          </a:stretch>
        </p:blipFill>
        <p:spPr bwMode="auto">
          <a:xfrm>
            <a:off x="1555750" y="6243638"/>
            <a:ext cx="10302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238" y="63500"/>
            <a:ext cx="1362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 userDrawn="1"/>
        </p:nvSpPr>
        <p:spPr>
          <a:xfrm>
            <a:off x="7432675" y="6207125"/>
            <a:ext cx="128588" cy="149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Rectángulo 9"/>
          <p:cNvSpPr/>
          <p:nvPr userDrawn="1"/>
        </p:nvSpPr>
        <p:spPr>
          <a:xfrm>
            <a:off x="7432675" y="6599238"/>
            <a:ext cx="128588" cy="149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 userDrawn="1"/>
        </p:nvSpPr>
        <p:spPr>
          <a:xfrm>
            <a:off x="11480800" y="6221413"/>
            <a:ext cx="142875" cy="149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Rectángulo 11"/>
          <p:cNvSpPr/>
          <p:nvPr userDrawn="1"/>
        </p:nvSpPr>
        <p:spPr>
          <a:xfrm>
            <a:off x="11479213" y="6618288"/>
            <a:ext cx="141287" cy="149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01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1588" y="6107113"/>
            <a:ext cx="12193588" cy="7572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8 Rectángulo redondeado"/>
          <p:cNvSpPr/>
          <p:nvPr userDrawn="1"/>
        </p:nvSpPr>
        <p:spPr>
          <a:xfrm>
            <a:off x="11014075" y="188913"/>
            <a:ext cx="1062038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4" name="Grupo 10"/>
          <p:cNvGrpSpPr>
            <a:grpSpLocks/>
          </p:cNvGrpSpPr>
          <p:nvPr userDrawn="1"/>
        </p:nvGrpSpPr>
        <p:grpSpPr bwMode="auto">
          <a:xfrm rot="10800000">
            <a:off x="0" y="6191250"/>
            <a:ext cx="3924300" cy="576263"/>
            <a:chOff x="10477500" y="95618"/>
            <a:chExt cx="1714499" cy="576000"/>
          </a:xfrm>
        </p:grpSpPr>
        <p:sp>
          <p:nvSpPr>
            <p:cNvPr id="5" name="Rectángulo redondeado 11"/>
            <p:cNvSpPr/>
            <p:nvPr/>
          </p:nvSpPr>
          <p:spPr>
            <a:xfrm>
              <a:off x="10477500" y="95618"/>
              <a:ext cx="1485622" cy="57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" name="Rectángulo 13"/>
            <p:cNvSpPr/>
            <p:nvPr/>
          </p:nvSpPr>
          <p:spPr>
            <a:xfrm>
              <a:off x="11736325" y="95618"/>
              <a:ext cx="457061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7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6121400"/>
            <a:ext cx="5962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231775"/>
            <a:ext cx="348456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b="3316"/>
          <a:stretch>
            <a:fillRect/>
          </a:stretch>
        </p:blipFill>
        <p:spPr bwMode="auto">
          <a:xfrm>
            <a:off x="1555750" y="6243638"/>
            <a:ext cx="10302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 userDrawn="1"/>
        </p:nvSpPr>
        <p:spPr>
          <a:xfrm>
            <a:off x="7432675" y="6207125"/>
            <a:ext cx="128588" cy="149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 userDrawn="1"/>
        </p:nvSpPr>
        <p:spPr>
          <a:xfrm>
            <a:off x="7432675" y="6599238"/>
            <a:ext cx="128588" cy="149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Rectángulo 11"/>
          <p:cNvSpPr/>
          <p:nvPr userDrawn="1"/>
        </p:nvSpPr>
        <p:spPr>
          <a:xfrm>
            <a:off x="11480800" y="6221413"/>
            <a:ext cx="142875" cy="149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Rectángulo 12"/>
          <p:cNvSpPr/>
          <p:nvPr userDrawn="1"/>
        </p:nvSpPr>
        <p:spPr>
          <a:xfrm>
            <a:off x="11479213" y="6618288"/>
            <a:ext cx="141287" cy="149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 redondeado"/>
          <p:cNvSpPr/>
          <p:nvPr userDrawn="1"/>
        </p:nvSpPr>
        <p:spPr>
          <a:xfrm>
            <a:off x="11014075" y="188913"/>
            <a:ext cx="1062038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3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3" t="71060" r="1518" b="16258"/>
          <a:stretch>
            <a:fillRect/>
          </a:stretch>
        </p:blipFill>
        <p:spPr bwMode="auto">
          <a:xfrm>
            <a:off x="8782050" y="6102350"/>
            <a:ext cx="34099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3" t="71060" r="1518" b="16258"/>
          <a:stretch>
            <a:fillRect/>
          </a:stretch>
        </p:blipFill>
        <p:spPr bwMode="auto">
          <a:xfrm>
            <a:off x="0" y="6102350"/>
            <a:ext cx="41529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71060" r="6931" b="16258"/>
          <a:stretch>
            <a:fillRect/>
          </a:stretch>
        </p:blipFill>
        <p:spPr bwMode="auto">
          <a:xfrm>
            <a:off x="4106863" y="6102350"/>
            <a:ext cx="80089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10"/>
          <p:cNvGrpSpPr>
            <a:grpSpLocks/>
          </p:cNvGrpSpPr>
          <p:nvPr userDrawn="1"/>
        </p:nvGrpSpPr>
        <p:grpSpPr bwMode="auto">
          <a:xfrm rot="10800000">
            <a:off x="0" y="6191250"/>
            <a:ext cx="3924300" cy="576263"/>
            <a:chOff x="10477500" y="95618"/>
            <a:chExt cx="1714499" cy="576000"/>
          </a:xfrm>
        </p:grpSpPr>
        <p:sp>
          <p:nvSpPr>
            <p:cNvPr id="7" name="Rectángulo redondeado 6"/>
            <p:cNvSpPr/>
            <p:nvPr/>
          </p:nvSpPr>
          <p:spPr>
            <a:xfrm>
              <a:off x="10477500" y="95618"/>
              <a:ext cx="1485622" cy="57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" name="Rectángulo 13"/>
            <p:cNvSpPr/>
            <p:nvPr/>
          </p:nvSpPr>
          <p:spPr>
            <a:xfrm>
              <a:off x="11736325" y="95618"/>
              <a:ext cx="457061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9" name="Picture 2" descr="http://sig.mintic.gov.co/uploads/hipervinculos/b84552354a4585c92911705b475206b5502221a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6281738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b="3316"/>
          <a:stretch>
            <a:fillRect/>
          </a:stretch>
        </p:blipFill>
        <p:spPr bwMode="auto">
          <a:xfrm>
            <a:off x="317500" y="6196013"/>
            <a:ext cx="12271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9250"/>
            <a:ext cx="41163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16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 redondeado"/>
          <p:cNvSpPr/>
          <p:nvPr userDrawn="1"/>
        </p:nvSpPr>
        <p:spPr>
          <a:xfrm>
            <a:off x="11014075" y="188913"/>
            <a:ext cx="1062038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3" name="Grupo 10"/>
          <p:cNvGrpSpPr>
            <a:grpSpLocks/>
          </p:cNvGrpSpPr>
          <p:nvPr userDrawn="1"/>
        </p:nvGrpSpPr>
        <p:grpSpPr bwMode="auto">
          <a:xfrm rot="10800000">
            <a:off x="0" y="6191250"/>
            <a:ext cx="3924300" cy="576263"/>
            <a:chOff x="10477500" y="95618"/>
            <a:chExt cx="1714499" cy="576000"/>
          </a:xfrm>
        </p:grpSpPr>
        <p:sp>
          <p:nvSpPr>
            <p:cNvPr id="4" name="Rectángulo redondeado 11"/>
            <p:cNvSpPr/>
            <p:nvPr/>
          </p:nvSpPr>
          <p:spPr>
            <a:xfrm>
              <a:off x="10477500" y="95618"/>
              <a:ext cx="1485622" cy="576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" name="Rectángulo 13"/>
            <p:cNvSpPr/>
            <p:nvPr/>
          </p:nvSpPr>
          <p:spPr>
            <a:xfrm>
              <a:off x="11736325" y="95618"/>
              <a:ext cx="457061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6" name="Rectángulo 12"/>
          <p:cNvSpPr/>
          <p:nvPr userDrawn="1"/>
        </p:nvSpPr>
        <p:spPr>
          <a:xfrm>
            <a:off x="4116388" y="0"/>
            <a:ext cx="395922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16"/>
          <p:cNvSpPr/>
          <p:nvPr userDrawn="1"/>
        </p:nvSpPr>
        <p:spPr>
          <a:xfrm>
            <a:off x="42863" y="0"/>
            <a:ext cx="396081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Rectángulo 22"/>
          <p:cNvSpPr/>
          <p:nvPr userDrawn="1"/>
        </p:nvSpPr>
        <p:spPr>
          <a:xfrm>
            <a:off x="8188325" y="0"/>
            <a:ext cx="396081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Rectángulo redondeado 24"/>
          <p:cNvSpPr/>
          <p:nvPr userDrawn="1"/>
        </p:nvSpPr>
        <p:spPr>
          <a:xfrm>
            <a:off x="231775" y="773113"/>
            <a:ext cx="3570288" cy="3238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Arial Narrow" panose="020B0606020202030204" pitchFamily="34" charset="0"/>
              </a:rPr>
              <a:t>EUTELSAT W117WA</a:t>
            </a:r>
          </a:p>
        </p:txBody>
      </p:sp>
      <p:sp>
        <p:nvSpPr>
          <p:cNvPr id="10" name="Rectángulo redondeado 26"/>
          <p:cNvSpPr/>
          <p:nvPr userDrawn="1"/>
        </p:nvSpPr>
        <p:spPr>
          <a:xfrm>
            <a:off x="4308475" y="777875"/>
            <a:ext cx="3570288" cy="3238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Arial Narrow" panose="020B0606020202030204" pitchFamily="34" charset="0"/>
              </a:rPr>
              <a:t>INTELSAT IS-907</a:t>
            </a:r>
          </a:p>
        </p:txBody>
      </p:sp>
      <p:sp>
        <p:nvSpPr>
          <p:cNvPr id="11" name="Rectángulo redondeado 28"/>
          <p:cNvSpPr/>
          <p:nvPr userDrawn="1"/>
        </p:nvSpPr>
        <p:spPr>
          <a:xfrm>
            <a:off x="8353425" y="796925"/>
            <a:ext cx="3570288" cy="32543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Arial Narrow" panose="020B0606020202030204" pitchFamily="34" charset="0"/>
              </a:rPr>
              <a:t>HISPASAT AMAZONAS 4A</a:t>
            </a:r>
          </a:p>
        </p:txBody>
      </p:sp>
      <p:sp>
        <p:nvSpPr>
          <p:cNvPr id="12" name="Rectángulo redondeado 32"/>
          <p:cNvSpPr/>
          <p:nvPr userDrawn="1"/>
        </p:nvSpPr>
        <p:spPr>
          <a:xfrm>
            <a:off x="5102225" y="169863"/>
            <a:ext cx="635000" cy="4333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Rectángulo 33"/>
          <p:cNvSpPr/>
          <p:nvPr userDrawn="1"/>
        </p:nvSpPr>
        <p:spPr>
          <a:xfrm>
            <a:off x="0" y="169863"/>
            <a:ext cx="5249863" cy="4333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>
              <a:latin typeface="Arial Narrow" panose="020B0606020202030204" pitchFamily="34" charset="0"/>
            </a:endParaRPr>
          </a:p>
        </p:txBody>
      </p:sp>
      <p:pic>
        <p:nvPicPr>
          <p:cNvPr id="14" name="Imagen 1"/>
          <p:cNvPicPr>
            <a:picLocks noChangeAspect="1"/>
          </p:cNvPicPr>
          <p:nvPr userDrawn="1"/>
        </p:nvPicPr>
        <p:blipFill rotWithShape="1">
          <a:blip r:embed="rId2"/>
          <a:srcRect l="34494" t="44593" r="38546" b="26836"/>
          <a:stretch/>
        </p:blipFill>
        <p:spPr>
          <a:xfrm>
            <a:off x="4308475" y="1265238"/>
            <a:ext cx="3625850" cy="2160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2"/>
          <p:cNvPicPr>
            <a:picLocks noChangeAspect="1"/>
          </p:cNvPicPr>
          <p:nvPr userDrawn="1"/>
        </p:nvPicPr>
        <p:blipFill rotWithShape="1">
          <a:blip r:embed="rId3"/>
          <a:srcRect l="26262" t="19499" r="38910" b="43146"/>
          <a:stretch/>
        </p:blipFill>
        <p:spPr>
          <a:xfrm>
            <a:off x="220663" y="1265238"/>
            <a:ext cx="3581400" cy="2160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3"/>
          <p:cNvPicPr>
            <a:picLocks noChangeAspect="1"/>
          </p:cNvPicPr>
          <p:nvPr userDrawn="1"/>
        </p:nvPicPr>
        <p:blipFill rotWithShape="1">
          <a:blip r:embed="rId4"/>
          <a:srcRect l="38448" t="36459" r="35965" b="36557"/>
          <a:stretch/>
        </p:blipFill>
        <p:spPr>
          <a:xfrm>
            <a:off x="8361363" y="1265238"/>
            <a:ext cx="3643312" cy="2160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ángulo 4"/>
          <p:cNvSpPr/>
          <p:nvPr userDrawn="1"/>
        </p:nvSpPr>
        <p:spPr>
          <a:xfrm>
            <a:off x="561975" y="2152650"/>
            <a:ext cx="995363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Rectángulo 17"/>
          <p:cNvSpPr/>
          <p:nvPr userDrawn="1"/>
        </p:nvSpPr>
        <p:spPr>
          <a:xfrm>
            <a:off x="4514850" y="2852738"/>
            <a:ext cx="1222375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Rectángulo 18"/>
          <p:cNvSpPr/>
          <p:nvPr userDrawn="1"/>
        </p:nvSpPr>
        <p:spPr>
          <a:xfrm>
            <a:off x="8701088" y="2995613"/>
            <a:ext cx="1300162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03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2047A-A506-4188-882D-2BDB6189E843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41C55DA-726F-4C3D-BF05-5EFC6C3ECC3B}" type="slidenum">
              <a:rPr lang="es-ES" altLang="es-CO"/>
              <a:pPr/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84188" y="4195763"/>
            <a:ext cx="6445250" cy="135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AUDIENCIA DE ACLARACIÓN DE REGLAS DE PARTICIPACIÓN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INVITACIÓN ABIERTA Nº. 17 DE 2015 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RTVC - Sistema de Medios Públicos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b="1" dirty="0">
                <a:solidFill>
                  <a:prstClr val="white"/>
                </a:solidFill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34096" y="862886"/>
            <a:ext cx="1077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</a:p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28033" y="251207"/>
            <a:ext cx="10985679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13030" algn="l"/>
              </a:tabLst>
            </a:pPr>
            <a:r>
              <a:rPr lang="es-CO" sz="11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1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s-CO" sz="11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s-CO" sz="1100" b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s-CO" sz="11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endParaRPr lang="es-CO" sz="11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s-CO" sz="2000" dirty="0">
                <a:latin typeface="Arial Narrow" panose="020B0606020202030204" pitchFamily="34" charset="0"/>
              </a:rPr>
              <a:t>1.  Documento de identificación del Representante Legal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000" dirty="0">
                <a:latin typeface="Arial Narrow" panose="020B0606020202030204" pitchFamily="34" charset="0"/>
              </a:rPr>
              <a:t> </a:t>
            </a:r>
            <a:endParaRPr lang="es-ES" sz="2000" dirty="0">
              <a:latin typeface="Arial Narrow" panose="020B0606020202030204" pitchFamily="34" charset="0"/>
            </a:endParaRPr>
          </a:p>
          <a:p>
            <a:pPr lvl="0" algn="just">
              <a:spcAft>
                <a:spcPts val="0"/>
              </a:spcAft>
              <a:tabLst>
                <a:tab pos="113030" algn="l"/>
              </a:tabLst>
            </a:pPr>
            <a:r>
              <a:rPr lang="es-ES" sz="2000" dirty="0">
                <a:latin typeface="Arial Narrow" panose="020B0606020202030204" pitchFamily="34" charset="0"/>
              </a:rPr>
              <a:t>2.  </a:t>
            </a:r>
            <a:r>
              <a:rPr lang="x-none" sz="2000" dirty="0">
                <a:latin typeface="Arial Narrow" panose="020B0606020202030204" pitchFamily="34" charset="0"/>
              </a:rPr>
              <a:t>Carta de presentación de la propuesta</a:t>
            </a:r>
            <a:r>
              <a:rPr lang="es-ES" sz="2000" dirty="0">
                <a:latin typeface="Arial Narrow" panose="020B0606020202030204" pitchFamily="34" charset="0"/>
              </a:rPr>
              <a:t> (Anexo No. 4)</a:t>
            </a:r>
            <a:r>
              <a:rPr lang="x-none" sz="2000" dirty="0">
                <a:latin typeface="Arial Narrow" panose="020B0606020202030204" pitchFamily="34" charset="0"/>
              </a:rPr>
              <a:t> 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spcAft>
                <a:spcPts val="0"/>
              </a:spcAft>
              <a:tabLst>
                <a:tab pos="113030" algn="l"/>
              </a:tabLst>
            </a:pPr>
            <a:r>
              <a:rPr lang="es-CO" sz="2000" dirty="0">
                <a:latin typeface="Arial Narrow" panose="020B0606020202030204" pitchFamily="34" charset="0"/>
              </a:rPr>
              <a:t> </a:t>
            </a:r>
            <a:endParaRPr lang="es-ES" sz="2000" dirty="0">
              <a:latin typeface="Arial Narrow" panose="020B0606020202030204" pitchFamily="34" charset="0"/>
            </a:endParaRPr>
          </a:p>
          <a:p>
            <a:pPr lvl="0" algn="just">
              <a:spcAft>
                <a:spcPts val="0"/>
              </a:spcAft>
              <a:tabLst>
                <a:tab pos="113030" algn="l"/>
              </a:tabLst>
            </a:pPr>
            <a:r>
              <a:rPr lang="es-ES" sz="2000" dirty="0">
                <a:latin typeface="Arial Narrow" panose="020B0606020202030204" pitchFamily="34" charset="0"/>
              </a:rPr>
              <a:t>3.  </a:t>
            </a:r>
            <a:r>
              <a:rPr lang="x-none" sz="2000" dirty="0">
                <a:latin typeface="Arial Narrow" panose="020B0606020202030204" pitchFamily="34" charset="0"/>
              </a:rPr>
              <a:t>Certificado de existencia y representación legal </a:t>
            </a:r>
            <a:r>
              <a:rPr lang="es-CO" sz="2000" dirty="0">
                <a:latin typeface="Arial Narrow" panose="020B0606020202030204" pitchFamily="34" charset="0"/>
              </a:rPr>
              <a:t>emitido por la cámara de comercio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spcAft>
                <a:spcPts val="0"/>
              </a:spcAft>
              <a:tabLst>
                <a:tab pos="113030" algn="l"/>
              </a:tabLst>
            </a:pPr>
            <a:r>
              <a:rPr lang="es-CO" sz="2000" dirty="0">
                <a:latin typeface="Arial Narrow" panose="020B0606020202030204" pitchFamily="34" charset="0"/>
              </a:rPr>
              <a:t> 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spcAft>
                <a:spcPts val="0"/>
              </a:spcAft>
              <a:tabLst>
                <a:tab pos="113030" algn="l"/>
              </a:tabLst>
            </a:pPr>
            <a:r>
              <a:rPr lang="es-ES" sz="2000" dirty="0">
                <a:latin typeface="Arial Narrow" panose="020B0606020202030204" pitchFamily="34" charset="0"/>
              </a:rPr>
              <a:t>3.1.  </a:t>
            </a:r>
            <a:r>
              <a:rPr lang="es-CO" sz="2000" dirty="0">
                <a:latin typeface="Arial Narrow" panose="020B0606020202030204" pitchFamily="34" charset="0"/>
              </a:rPr>
              <a:t>Persona jurídica extranjera con sucursal en Colombia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spcAft>
                <a:spcPts val="0"/>
              </a:spcAft>
              <a:tabLst>
                <a:tab pos="113030" algn="l"/>
              </a:tabLst>
            </a:pPr>
            <a:r>
              <a:rPr lang="es-ES" sz="2000" dirty="0">
                <a:latin typeface="Arial Narrow" panose="020B0606020202030204" pitchFamily="34" charset="0"/>
              </a:rPr>
              <a:t>3.2.  </a:t>
            </a:r>
            <a:r>
              <a:rPr lang="es-CO" sz="2000" dirty="0">
                <a:latin typeface="Arial Narrow" panose="020B0606020202030204" pitchFamily="34" charset="0"/>
              </a:rPr>
              <a:t>Persona jurídica extranjera sin sucursal en Colombia</a:t>
            </a:r>
          </a:p>
          <a:p>
            <a:pPr marL="0" lvl="1" algn="just">
              <a:tabLst>
                <a:tab pos="113030" algn="l"/>
              </a:tabLst>
            </a:pPr>
            <a:r>
              <a:rPr lang="es-CO" sz="2000" dirty="0">
                <a:latin typeface="Arial Narrow" panose="020B0606020202030204" pitchFamily="34" charset="0"/>
              </a:rPr>
              <a:t>3.3.  Consorcios o uniones temporales o promesa de sociedad futura</a:t>
            </a:r>
          </a:p>
          <a:p>
            <a:pPr marL="0" lvl="1" algn="just">
              <a:tabLst>
                <a:tab pos="113030" algn="l"/>
              </a:tabLst>
            </a:pPr>
            <a:r>
              <a:rPr lang="es-CO" sz="2000" dirty="0">
                <a:latin typeface="Arial Narrow" panose="020B0606020202030204" pitchFamily="34" charset="0"/>
              </a:rPr>
              <a:t>3.4.  Personas naturales</a:t>
            </a:r>
          </a:p>
          <a:p>
            <a:pPr marL="0" lvl="1" algn="just">
              <a:tabLst>
                <a:tab pos="113030" algn="l"/>
              </a:tabLst>
            </a:pPr>
            <a:endParaRPr lang="es-CO" sz="2000" dirty="0">
              <a:latin typeface="Arial Narrow" panose="020B0606020202030204" pitchFamily="34" charset="0"/>
            </a:endParaRPr>
          </a:p>
          <a:p>
            <a:pPr marL="0" lvl="1" algn="just">
              <a:tabLst>
                <a:tab pos="113030" algn="l"/>
              </a:tabLst>
            </a:pPr>
            <a:r>
              <a:rPr lang="es-CO" sz="2000" dirty="0">
                <a:latin typeface="Arial Narrow" panose="020B0606020202030204" pitchFamily="34" charset="0"/>
              </a:rPr>
              <a:t>4.  Autorización para presentar la oferta y comprometer a personas jurídicas. </a:t>
            </a:r>
            <a:endParaRPr lang="es-ES" sz="2000" dirty="0">
              <a:latin typeface="Arial Narrow" panose="020B0606020202030204" pitchFamily="34" charset="0"/>
            </a:endParaRPr>
          </a:p>
          <a:p>
            <a:pPr marL="0" lvl="1" algn="just">
              <a:tabLst>
                <a:tab pos="113030" algn="l"/>
              </a:tabLst>
            </a:pP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spcAft>
                <a:spcPts val="0"/>
              </a:spcAft>
              <a:tabLst>
                <a:tab pos="113030" algn="l"/>
              </a:tabLst>
            </a:pPr>
            <a:endParaRPr lang="es-E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01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9073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9073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b="1" dirty="0">
                <a:solidFill>
                  <a:prstClr val="white"/>
                </a:solidFill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4852" y="850006"/>
            <a:ext cx="10921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68263" y="568653"/>
            <a:ext cx="114889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tabLst>
                <a:tab pos="113030" algn="l"/>
              </a:tabLst>
            </a:pPr>
            <a:r>
              <a:rPr lang="es-ES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s-ES" sz="2000" dirty="0">
                <a:latin typeface="Arial Narrow" panose="020B0606020202030204" pitchFamily="34" charset="0"/>
              </a:rPr>
              <a:t>. </a:t>
            </a:r>
            <a:r>
              <a:rPr lang="es-CO" sz="2000" dirty="0">
                <a:latin typeface="Arial Narrow" panose="020B0606020202030204" pitchFamily="34" charset="0"/>
              </a:rPr>
              <a:t>Certificación de cumplimiento de aportes parafiscales y de seguridad social (Anexo No. 5)</a:t>
            </a:r>
          </a:p>
          <a:p>
            <a:pPr marL="457200" lvl="2" algn="just">
              <a:lnSpc>
                <a:spcPct val="150000"/>
              </a:lnSpc>
              <a:tabLst>
                <a:tab pos="113030" algn="l"/>
              </a:tabLst>
            </a:pPr>
            <a:r>
              <a:rPr lang="es-ES_tradnl" sz="2000" dirty="0" smtClean="0">
                <a:latin typeface="Arial Narrow" panose="020B0606020202030204" pitchFamily="34" charset="0"/>
              </a:rPr>
              <a:t>5.1</a:t>
            </a:r>
            <a:r>
              <a:rPr lang="es-ES_tradnl" sz="2000" dirty="0">
                <a:latin typeface="Arial Narrow" panose="020B0606020202030204" pitchFamily="34" charset="0"/>
              </a:rPr>
              <a:t>.  Personas jurídicas nacionales o extranjeras con sucursal en Colombia</a:t>
            </a:r>
            <a:endParaRPr lang="es-ES" sz="2000" dirty="0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s-ES_tradnl" sz="2000" dirty="0">
                <a:latin typeface="Arial Narrow" panose="020B0606020202030204" pitchFamily="34" charset="0"/>
              </a:rPr>
              <a:t>5.2.  Personas jurídicas extranjeras sin sucursal en Colombia     </a:t>
            </a:r>
            <a:endParaRPr lang="es-ES" sz="2000" dirty="0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s-ES_tradnl" sz="2000" dirty="0">
                <a:latin typeface="Arial Narrow" panose="020B0606020202030204" pitchFamily="34" charset="0"/>
              </a:rPr>
              <a:t>5.3.  Consorcios o uniones temporales o promesa de sociedad futura</a:t>
            </a:r>
            <a:endParaRPr lang="es-ES" sz="2000" dirty="0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s-CO" sz="2000" dirty="0">
                <a:latin typeface="Arial Narrow" panose="020B0606020202030204" pitchFamily="34" charset="0"/>
              </a:rPr>
              <a:t>5.4.  Personas Naturales</a:t>
            </a:r>
            <a:endParaRPr lang="es-ES" sz="2000" dirty="0">
              <a:latin typeface="Arial Narrow" panose="020B0606020202030204" pitchFamily="34" charset="0"/>
            </a:endParaRPr>
          </a:p>
          <a:p>
            <a:pPr marL="0" lvl="1" algn="just">
              <a:lnSpc>
                <a:spcPct val="150000"/>
              </a:lnSpc>
              <a:tabLst>
                <a:tab pos="113030" algn="l"/>
              </a:tabLst>
            </a:pPr>
            <a:r>
              <a:rPr lang="es-ES_tradnl" sz="2000" dirty="0" smtClean="0">
                <a:latin typeface="Arial Narrow" panose="020B0606020202030204" pitchFamily="34" charset="0"/>
              </a:rPr>
              <a:t>6</a:t>
            </a:r>
            <a:r>
              <a:rPr lang="es-ES_tradnl" sz="2000" dirty="0">
                <a:latin typeface="Arial Narrow" panose="020B0606020202030204" pitchFamily="34" charset="0"/>
              </a:rPr>
              <a:t>.  Garantía de seriedad de la oferta</a:t>
            </a:r>
            <a:endParaRPr lang="es-ES" sz="2000" dirty="0">
              <a:latin typeface="Arial Narrow" panose="020B0606020202030204" pitchFamily="34" charset="0"/>
            </a:endParaRPr>
          </a:p>
          <a:p>
            <a:pPr marL="0" lvl="1" algn="just">
              <a:lnSpc>
                <a:spcPct val="150000"/>
              </a:lnSpc>
              <a:tabLst>
                <a:tab pos="113030" algn="l"/>
              </a:tabLst>
            </a:pPr>
            <a:r>
              <a:rPr lang="es-CO" sz="2000" dirty="0" smtClean="0">
                <a:latin typeface="Arial Narrow" panose="020B0606020202030204" pitchFamily="34" charset="0"/>
              </a:rPr>
              <a:t>7</a:t>
            </a:r>
            <a:r>
              <a:rPr lang="es-CO" sz="2000" dirty="0">
                <a:latin typeface="Arial Narrow" panose="020B0606020202030204" pitchFamily="34" charset="0"/>
              </a:rPr>
              <a:t>.  Documento de conformación de consorcio o unión temporal o promesas de sociedad futura. (Anexo No. 6) </a:t>
            </a:r>
            <a:endParaRPr lang="es-ES" sz="2000" dirty="0">
              <a:latin typeface="Arial Narrow" panose="020B0606020202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13030" algn="l"/>
              </a:tabLst>
            </a:pPr>
            <a:r>
              <a:rPr lang="es-MX" sz="2000" dirty="0">
                <a:latin typeface="Arial Narrow" panose="020B0606020202030204" pitchFamily="34" charset="0"/>
              </a:rPr>
              <a:t>8.  Fotocopia del registro único tributario -RUT- actualizado.</a:t>
            </a:r>
            <a:endParaRPr lang="es-CO" sz="2000" dirty="0">
              <a:latin typeface="Arial Narrow" panose="020B0606020202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13030" algn="l"/>
              </a:tabLst>
            </a:pPr>
            <a:r>
              <a:rPr lang="es-CO" sz="2000" dirty="0">
                <a:latin typeface="Arial Narrow" panose="020B0606020202030204" pitchFamily="34" charset="0"/>
              </a:rPr>
              <a:t>9.  Compromiso de transparencia (Anexo No. 7)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13030" algn="l"/>
              </a:tabLst>
            </a:pPr>
            <a:r>
              <a:rPr lang="es-CO" sz="2000" dirty="0">
                <a:latin typeface="Arial Narrow" panose="020B0606020202030204" pitchFamily="34" charset="0"/>
              </a:rPr>
              <a:t>10.  Certificado del “SIRI”</a:t>
            </a:r>
            <a:endParaRPr lang="es-ES" sz="2000" dirty="0">
              <a:latin typeface="Arial Narrow" panose="020B0606020202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13030" algn="l"/>
              </a:tabLst>
            </a:pPr>
            <a:r>
              <a:rPr lang="es-CO" sz="2000" dirty="0">
                <a:latin typeface="Arial Narrow" panose="020B0606020202030204" pitchFamily="34" charset="0"/>
              </a:rPr>
              <a:t>11.  Boletín de responsables fiscales</a:t>
            </a:r>
            <a:endParaRPr lang="es-ES" sz="2000" dirty="0">
              <a:latin typeface="Arial Narrow" panose="020B0606020202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13030" algn="l"/>
              </a:tabLst>
            </a:pPr>
            <a:r>
              <a:rPr lang="es-CO" sz="2000" dirty="0">
                <a:latin typeface="Arial Narrow" panose="020B0606020202030204" pitchFamily="34" charset="0"/>
              </a:rPr>
              <a:t>12.  Certificado de antecedentes judiciales</a:t>
            </a:r>
            <a:endParaRPr lang="es-E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43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14339" name="14 CuadroTexto"/>
          <p:cNvSpPr txBox="1">
            <a:spLocks noChangeArrowheads="1"/>
          </p:cNvSpPr>
          <p:nvPr/>
        </p:nvSpPr>
        <p:spPr bwMode="auto">
          <a:xfrm>
            <a:off x="140678" y="756871"/>
            <a:ext cx="1152500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</a:rPr>
              <a:t>CAPACIDAD FINANCIERA (REVISAR DETALLADAMENTE EL NUMERAL 3.2.1.2.)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</a:rPr>
              <a:t>Anexar informe financiero con los documentos descritos en dicho numeral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</a:rPr>
              <a:t>DILIGENCIAR EL ANEXO 11 – PROPUESTA ECONÓMICA</a:t>
            </a:r>
          </a:p>
          <a:p>
            <a:pPr algn="just"/>
            <a:endParaRPr lang="es-CO" altLang="es-CO" sz="20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altLang="es-CO" sz="2000" b="1" dirty="0" smtClean="0">
                <a:latin typeface="Arial Narrow" panose="020B0606020202030204" pitchFamily="34" charset="0"/>
              </a:rPr>
              <a:t>DOCUMENTOS </a:t>
            </a:r>
            <a:r>
              <a:rPr lang="es-CO" altLang="es-CO" sz="2000" b="1" dirty="0">
                <a:latin typeface="Arial Narrow" panose="020B0606020202030204" pitchFamily="34" charset="0"/>
              </a:rPr>
              <a:t>FINANCIEROS SOLICITADOS:</a:t>
            </a:r>
          </a:p>
          <a:p>
            <a:pPr algn="just"/>
            <a:endParaRPr lang="es-CO" altLang="es-CO" sz="2000" b="1" dirty="0">
              <a:latin typeface="Arial Narrow" panose="020B0606020202030204" pitchFamily="34" charset="0"/>
            </a:endParaRPr>
          </a:p>
          <a:p>
            <a:r>
              <a:rPr lang="es-CO" altLang="es-CO" b="1" dirty="0">
                <a:latin typeface="Arial Narrow" panose="020B0606020202030204" pitchFamily="34" charset="0"/>
              </a:rPr>
              <a:t>OFERENTES COLOMBIANOS </a:t>
            </a:r>
            <a:endParaRPr lang="es-CO" altLang="es-CO" dirty="0">
              <a:latin typeface="Arial Narrow" panose="020B0606020202030204" pitchFamily="34" charset="0"/>
            </a:endParaRPr>
          </a:p>
          <a:p>
            <a:r>
              <a:rPr lang="es-CO" altLang="es-CO" dirty="0">
                <a:latin typeface="Arial Narrow" panose="020B0606020202030204" pitchFamily="34" charset="0"/>
              </a:rPr>
              <a:t>Los documentos requeridos son los siguientes: </a:t>
            </a:r>
          </a:p>
          <a:p>
            <a:pPr algn="just"/>
            <a:r>
              <a:rPr lang="es-CO" altLang="es-CO" dirty="0">
                <a:latin typeface="Arial Narrow" panose="020B0606020202030204" pitchFamily="34" charset="0"/>
              </a:rPr>
              <a:t>a) Estados financieros comparativos del año 2013-2014 con corte a 31 de diciembre de cada año (Balance General y Estado de Pérdidas y Ganancias) especificando el activo corriente, activo fijo, pasivo corriente y pasivo a largo plazo, firmados por el proponente persona natural o por el Representante Legal de la persona jurídica y el contador o Revisor Fiscal de la empresa si está obligado a tener. </a:t>
            </a:r>
          </a:p>
          <a:p>
            <a:pPr algn="just"/>
            <a:r>
              <a:rPr lang="es-CO" altLang="es-CO" dirty="0">
                <a:latin typeface="Arial Narrow" panose="020B0606020202030204" pitchFamily="34" charset="0"/>
              </a:rPr>
              <a:t>b) Notas a los Estados Financieros año 2014 con corte a 31 de diciembre, según Artículo 36 Ley 222/95. </a:t>
            </a:r>
          </a:p>
          <a:p>
            <a:pPr algn="just"/>
            <a:r>
              <a:rPr lang="es-CO" altLang="es-CO" dirty="0">
                <a:latin typeface="Arial Narrow" panose="020B0606020202030204" pitchFamily="34" charset="0"/>
              </a:rPr>
              <a:t>c) Certificación de los Estados Financieros año 2014 con corte a 31 de diciembre, según Artículo 37 Ley 222/95. </a:t>
            </a:r>
          </a:p>
          <a:p>
            <a:pPr algn="just"/>
            <a:r>
              <a:rPr lang="es-CO" altLang="es-CO" dirty="0">
                <a:latin typeface="Arial Narrow" panose="020B0606020202030204" pitchFamily="34" charset="0"/>
              </a:rPr>
              <a:t>a) Dictamen del revisor fiscal de los estados financieros y solo se aceptará “dictamen limpio”. </a:t>
            </a:r>
          </a:p>
          <a:p>
            <a:pPr algn="just"/>
            <a:r>
              <a:rPr lang="es-CO" altLang="es-CO" dirty="0" smtClean="0">
                <a:latin typeface="Arial Narrow" panose="020B0606020202030204" pitchFamily="34" charset="0"/>
              </a:rPr>
              <a:t>d)Certificados </a:t>
            </a:r>
            <a:r>
              <a:rPr lang="es-CO" altLang="es-CO" dirty="0">
                <a:latin typeface="Arial Narrow" panose="020B0606020202030204" pitchFamily="34" charset="0"/>
              </a:rPr>
              <a:t>de vigencia y Antecedentes Disciplinarios del contador y/o del revisor fiscal, expedidos por la Junta Central de Contadores, con fecha no mayor a noventa (90) días calendario, anteriores a la fecha del presente proceso de contratación. </a:t>
            </a:r>
            <a:endParaRPr lang="es-CO" altLang="es-CO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23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96985" y="745148"/>
            <a:ext cx="11052175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OFERENTES EXTRANJEROS</a:t>
            </a: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Balance general, estado de resultados, así como las notas a los estados financieros, comparativos 2013-2014 con corte al cierre del año contable, de acuerdo con lo establecido en las leyes y normas del respectivo país. 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Los estados financieros del proponente extranjero deben venir firmados por el representante legal y el contador de la firma extranjera. </a:t>
            </a:r>
            <a:r>
              <a:rPr lang="es-CO" sz="2000" dirty="0" smtClean="0">
                <a:latin typeface="Arial Narrow" panose="020B0606020202030204" pitchFamily="34" charset="0"/>
                <a:cs typeface="+mn-cs"/>
              </a:rPr>
              <a:t>Este cierre debe estar certificado por el </a:t>
            </a:r>
            <a:r>
              <a:rPr lang="es-CO" sz="2000" dirty="0">
                <a:latin typeface="Arial Narrow" panose="020B0606020202030204" pitchFamily="34" charset="0"/>
              </a:rPr>
              <a:t>representante </a:t>
            </a:r>
            <a:r>
              <a:rPr lang="es-CO" sz="2000" dirty="0" smtClean="0">
                <a:latin typeface="Arial Narrow" panose="020B0606020202030204" pitchFamily="34" charset="0"/>
              </a:rPr>
              <a:t>legal y el revisor fiscal.</a:t>
            </a: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Los estados financieros deben estar acompañados de la traducción oficial al castellano, expresados en pesos colombianos, a la tasa representativa del mercado TRM de la fecha de cierre de los mismos, indicando la tasa de conversión (Fuente: Banco de la República de Colombia). 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Así mismo la traducción oficial de los balances estarán discriminados de la siguiente manera: 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• ACTIVOS: Corriente, no corriente y total 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• PASIVOS: Corriente, no corriente, total </a:t>
            </a:r>
          </a:p>
        </p:txBody>
      </p:sp>
    </p:spTree>
    <p:extLst>
      <p:ext uri="{BB962C8B-B14F-4D97-AF65-F5344CB8AC3E}">
        <p14:creationId xmlns:p14="http://schemas.microsoft.com/office/powerpoint/2010/main" val="1472074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16524" y="885825"/>
            <a:ext cx="113960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latin typeface="Arial Narrow" panose="020B0606020202030204" pitchFamily="34" charset="0"/>
                <a:cs typeface="+mn-cs"/>
              </a:rPr>
              <a:t>OFERENTES </a:t>
            </a:r>
            <a:r>
              <a:rPr lang="es-CO" sz="2000" b="1" dirty="0">
                <a:latin typeface="Arial Narrow" panose="020B0606020202030204" pitchFamily="34" charset="0"/>
                <a:cs typeface="+mn-cs"/>
              </a:rPr>
              <a:t>EXTRANJEROS</a:t>
            </a: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Dictamen de Auditoría Externa del país del proponente, de los estados financieros y solo se aceptará “dictamen limpio”.  El dictamen a los estados financieros vendrá con traducción oficial al español.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la información contable y financiera debe haber sido preparada con sujeción a las “International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Financial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Reporting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Standards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–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IFRSs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” adoptados por la Comisión Europea (“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European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Commission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”), a las “International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Financial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reporting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Standards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–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IFRSs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” en general o a los “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Generally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Accepted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Accounting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</a:t>
            </a:r>
            <a:r>
              <a:rPr lang="es-CO" sz="2000" dirty="0" err="1">
                <a:latin typeface="Arial Narrow" panose="020B0606020202030204" pitchFamily="34" charset="0"/>
                <a:cs typeface="+mn-cs"/>
              </a:rPr>
              <a:t>Principles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–US GAAP”, según el país de origen de la persona jurídica de que se trate. Se debe certificar en el informe del revisor fiscal o quien haga sus </a:t>
            </a:r>
            <a:r>
              <a:rPr lang="es-CO" sz="2000" dirty="0" smtClean="0">
                <a:latin typeface="Arial Narrow" panose="020B0606020202030204" pitchFamily="34" charset="0"/>
                <a:cs typeface="+mn-cs"/>
              </a:rPr>
              <a:t>veces.</a:t>
            </a:r>
            <a:endParaRPr lang="es-CO" sz="2000" dirty="0">
              <a:latin typeface="Arial Narrow" panose="020B0606020202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753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prstClr val="white"/>
                </a:solidFill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17411" name="Rectángulo 1"/>
          <p:cNvSpPr>
            <a:spLocks noChangeArrowheads="1"/>
          </p:cNvSpPr>
          <p:nvPr/>
        </p:nvSpPr>
        <p:spPr bwMode="auto">
          <a:xfrm>
            <a:off x="733425" y="863600"/>
            <a:ext cx="10780713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>
                <a:latin typeface="Arial Narrow" panose="020B0606020202030204" pitchFamily="34" charset="0"/>
              </a:rPr>
              <a:t>CAPACIDAD FINANCIERA</a:t>
            </a:r>
          </a:p>
          <a:p>
            <a:endParaRPr lang="es-CO" altLang="es-CO" sz="2000">
              <a:latin typeface="Arial Narrow" panose="020B0606020202030204" pitchFamily="34" charset="0"/>
            </a:endParaRPr>
          </a:p>
          <a:p>
            <a:pPr algn="just"/>
            <a:r>
              <a:rPr lang="es-CO" altLang="es-CO" sz="2000">
                <a:latin typeface="Arial Narrow" panose="020B0606020202030204" pitchFamily="34" charset="0"/>
              </a:rPr>
              <a:t>Para tener seguridad de que los diferentes procesos se puedan desarrollar sin mayores contratiempos, la definición de los indicadores financieros se hizo con base a un estudio de mercado de las empresas que prestan el servicio relacionadas con el objeto, por lo anterior los índices establecidos permiten la pluralidad de oferentes y garantizan el principio de igualdad.</a:t>
            </a:r>
          </a:p>
          <a:p>
            <a:pPr algn="just"/>
            <a:endParaRPr lang="es-CO" altLang="es-CO" sz="2000">
              <a:latin typeface="Arial Narrow" panose="020B0606020202030204" pitchFamily="34" charset="0"/>
            </a:endParaRPr>
          </a:p>
          <a:p>
            <a:pPr algn="just"/>
            <a:r>
              <a:rPr lang="es-CO" altLang="es-CO" sz="2000">
                <a:latin typeface="Arial Narrow" panose="020B0606020202030204" pitchFamily="34" charset="0"/>
              </a:rPr>
              <a:t>PRESUPUESTO:  $47.985.354.769</a:t>
            </a:r>
          </a:p>
          <a:p>
            <a:pPr algn="just"/>
            <a:endParaRPr lang="es-CO" altLang="es-CO" sz="2000">
              <a:latin typeface="Arial Narrow" panose="020B0606020202030204" pitchFamily="34" charset="0"/>
            </a:endParaRPr>
          </a:p>
          <a:p>
            <a:pPr algn="just"/>
            <a:r>
              <a:rPr lang="es-CO" altLang="es-CO" sz="2000" b="1">
                <a:latin typeface="Arial Narrow" panose="020B0606020202030204" pitchFamily="34" charset="0"/>
              </a:rPr>
              <a:t>INDICADORES FINANCIEROS</a:t>
            </a:r>
            <a:r>
              <a:rPr lang="es-CO" altLang="es-CO" sz="2000">
                <a:latin typeface="Arial Narrow" panose="020B0606020202030204" pitchFamily="34" charset="0"/>
              </a:rPr>
              <a:t>: Los proponentes interesados en participar en el procesos deben poseer los siguientes indicadores financieros.</a:t>
            </a:r>
          </a:p>
          <a:p>
            <a:pPr algn="just"/>
            <a:r>
              <a:rPr lang="es-CO" altLang="es-CO" sz="2000">
                <a:latin typeface="Arial Narrow" panose="020B0606020202030204" pitchFamily="34" charset="0"/>
              </a:rPr>
              <a:t>Índice de liquidez ≥ 1,0</a:t>
            </a:r>
          </a:p>
          <a:p>
            <a:pPr algn="just"/>
            <a:r>
              <a:rPr lang="es-CO" altLang="es-CO" sz="2000">
                <a:latin typeface="Arial Narrow" panose="020B0606020202030204" pitchFamily="34" charset="0"/>
              </a:rPr>
              <a:t>Nivel de endeudamiento ≤ 70%</a:t>
            </a:r>
          </a:p>
          <a:p>
            <a:pPr algn="just"/>
            <a:r>
              <a:rPr lang="es-CO" altLang="es-CO" sz="2000">
                <a:latin typeface="Arial Narrow" panose="020B0606020202030204" pitchFamily="34" charset="0"/>
              </a:rPr>
              <a:t>Capital de trabajo ≥ 5% del Presupuesto Oficial  =  $2,399,267,738</a:t>
            </a:r>
          </a:p>
          <a:p>
            <a:pPr algn="just"/>
            <a:r>
              <a:rPr lang="es-CO" altLang="es-CO" sz="2000">
                <a:latin typeface="Arial Narrow" panose="020B0606020202030204" pitchFamily="34" charset="0"/>
              </a:rPr>
              <a:t>Patrimonio líquido ≥ 5% del Presupuesto Oficial =   $2,399,267,738</a:t>
            </a:r>
          </a:p>
          <a:p>
            <a:pPr algn="just"/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70610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0400" y="885825"/>
            <a:ext cx="1108551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CAPACIDAD TÉCNICA (REVISAR DETALLADAMENTE EL NUMERAL 3.2.1.3.)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b="1" u="sng" dirty="0">
                <a:latin typeface="Arial Narrow" panose="020B0606020202030204" pitchFamily="34" charset="0"/>
                <a:cs typeface="+mn-cs"/>
              </a:rPr>
              <a:t>EXPERIENCIA MÍNIMA DEL PROPONENTE (Diligenciar ANEXO 8):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5 certificaciones 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(</a:t>
            </a:r>
            <a:r>
              <a:rPr lang="es-CO" sz="2000" b="1" dirty="0">
                <a:latin typeface="Arial Narrow" panose="020B0606020202030204" pitchFamily="34" charset="0"/>
                <a:cs typeface="+mn-cs"/>
              </a:rPr>
              <a:t>ejecutados y terminados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) dentro de los </a:t>
            </a:r>
            <a:r>
              <a:rPr lang="es-CO" sz="2000" b="1" dirty="0">
                <a:latin typeface="Arial Narrow" panose="020B0606020202030204" pitchFamily="34" charset="0"/>
                <a:cs typeface="+mn-cs"/>
              </a:rPr>
              <a:t>10 años anteriores 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(29 de julio de 2005), sumatoria </a:t>
            </a:r>
            <a:r>
              <a:rPr lang="es-CO" sz="2000" b="1" u="sng" dirty="0">
                <a:latin typeface="Arial Narrow" panose="020B0606020202030204" pitchFamily="34" charset="0"/>
                <a:cs typeface="+mn-cs"/>
              </a:rPr>
              <a:t>igual o superior al 50% del PRESUPUESTO OFICIAL TOTAL en SMLMV </a:t>
            </a:r>
            <a:r>
              <a:rPr lang="es-CO" sz="2000" u="sng" dirty="0">
                <a:latin typeface="Arial Narrow" panose="020B0606020202030204" pitchFamily="34" charset="0"/>
                <a:cs typeface="+mn-cs"/>
              </a:rPr>
              <a:t>(*El PRESUPUESTO OFICIAL TOTAL es $47.985.354.769)</a:t>
            </a:r>
            <a:r>
              <a:rPr lang="es-CO" sz="2000" b="1" u="sng" dirty="0">
                <a:latin typeface="Arial Narrow" panose="020B0606020202030204" pitchFamily="34" charset="0"/>
                <a:cs typeface="+mn-cs"/>
              </a:rPr>
              <a:t> 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a la fecha de inicio del contrato certificado, en: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El suministro y/o instalación y/o puesta en operación de sistemas de transmisión de radio y/o televisión y/o telecomunicaciones,</a:t>
            </a: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	O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Contratos para la Administración y/o mantenimiento y/o instalación y/o operación de redes de Telecomunicaciones en el territorio nacional.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Al menos una de las cinco certificaciones deberá contener actividades de operación o mantenimiento de redes de telecomunicaciones en el territorio colombiano por un valor mínimo del cinco por ciento (5%) del presupuesto oficial total del proceso de contratación.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0400" y="885825"/>
            <a:ext cx="11085513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CAPACIDAD TÉCNICA (REVISAR DETALLADAMENTE EL NUMERAL 3.2.1.3.)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b="1" u="sng" dirty="0">
                <a:latin typeface="Arial Narrow" panose="020B0606020202030204" pitchFamily="34" charset="0"/>
                <a:cs typeface="+mn-cs"/>
              </a:rPr>
              <a:t>EXPERIENCIA MÍNIMA DEL PROPONENTE (Diligenciar ANEXO 8):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5 certificaciones 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(</a:t>
            </a:r>
            <a:r>
              <a:rPr lang="es-CO" sz="2000" b="1" dirty="0">
                <a:latin typeface="Arial Narrow" panose="020B0606020202030204" pitchFamily="34" charset="0"/>
                <a:cs typeface="+mn-cs"/>
              </a:rPr>
              <a:t>ejecutados y terminados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latin typeface="Arial Narrow" panose="020B0606020202030204" pitchFamily="34" charset="0"/>
                <a:cs typeface="+mn-cs"/>
              </a:rPr>
              <a:t>Favor revisar la información que deben llevar las 5 certificaciones </a:t>
            </a:r>
          </a:p>
          <a:p>
            <a:pPr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latin typeface="Arial Narrow" panose="020B0606020202030204" pitchFamily="34" charset="0"/>
                <a:cs typeface="+mn-cs"/>
              </a:rPr>
              <a:t>(Ver numeral 3.2.1.3.1.)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1180" y="886246"/>
            <a:ext cx="11085342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CAPACIDAD TÉCNICA (REVISAR DETALLADAMENTE EL NUMERAL 3.2.1.3.)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b="1" u="sng" dirty="0">
                <a:latin typeface="Arial Narrow" panose="020B0606020202030204" pitchFamily="34" charset="0"/>
                <a:cs typeface="+mn-cs"/>
              </a:rPr>
              <a:t>EQUIPO MÍNIMO DE TRABAJO REQUERIDO  (Diligenciar ANEXO 9)</a:t>
            </a:r>
            <a:r>
              <a:rPr lang="es-CO" sz="2000" b="1" dirty="0">
                <a:latin typeface="Arial Narrow" panose="020B0606020202030204" pitchFamily="34" charset="0"/>
                <a:cs typeface="+mn-cs"/>
              </a:rPr>
              <a:t>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Director de proyecto (Mínimo 1 persona)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Experiencia general en telecomunicaciones superior a 10 años a partir de la obtención del título.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Experiencia específica en:</a:t>
            </a:r>
          </a:p>
          <a:p>
            <a:pPr marL="2628900" lvl="5" indent="-342900" algn="just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Gerencia de proyectos de telecomunicaciones superior a 4 años, </a:t>
            </a:r>
          </a:p>
          <a:p>
            <a:pPr lvl="5" algn="just"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	</a:t>
            </a:r>
          </a:p>
          <a:p>
            <a:pPr lvl="5" algn="just"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	</a:t>
            </a:r>
            <a:r>
              <a:rPr lang="es-CO" sz="2400" b="1" u="sng" dirty="0">
                <a:latin typeface="Arial Narrow" panose="020B0606020202030204" pitchFamily="34" charset="0"/>
                <a:cs typeface="+mn-cs"/>
              </a:rPr>
              <a:t>Y</a:t>
            </a:r>
            <a:endParaRPr lang="es-CO" sz="2000" b="1" u="sng" dirty="0">
              <a:latin typeface="Arial Narrow" panose="020B0606020202030204" pitchFamily="34" charset="0"/>
              <a:cs typeface="+mn-cs"/>
            </a:endParaRPr>
          </a:p>
          <a:p>
            <a:pPr marL="2628900" lvl="5" indent="-342900" algn="just"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2628900" lvl="5" indent="-342900" algn="just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En redes de transmisión y/o instalación y/o operación de equipos de telecomunicaciones, superior a 4 años.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1180" y="886246"/>
            <a:ext cx="11085342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CAPACIDAD TÉCNICA (REVISAR DETALLADAMENTE EL NUMERAL 3.2.1.3.)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b="1" u="sng" dirty="0">
                <a:latin typeface="Arial Narrow" panose="020B0606020202030204" pitchFamily="34" charset="0"/>
                <a:cs typeface="+mn-cs"/>
              </a:rPr>
              <a:t>EQUIPO MÍNIMO DE TRABAJO REQUERIDO  (Diligenciar ANEXO 10)</a:t>
            </a:r>
            <a:r>
              <a:rPr lang="es-CO" sz="2000" b="1" dirty="0">
                <a:latin typeface="Arial Narrow" panose="020B0606020202030204" pitchFamily="34" charset="0"/>
                <a:cs typeface="+mn-cs"/>
              </a:rPr>
              <a:t>: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Coordinador técnico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Experiencia general en telecomunicaciones superior a 8 años a partir de la obtención del título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Experiencia especifica en:</a:t>
            </a:r>
          </a:p>
          <a:p>
            <a:pPr marL="2628900" lvl="5" indent="-342900" algn="just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Mantenimiento de redes de Transmisión de Radiofrecuencia y/o Televisión y/o Radio, superior a 3 años,</a:t>
            </a:r>
          </a:p>
          <a:p>
            <a:pPr lvl="5" algn="just"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	</a:t>
            </a:r>
            <a:r>
              <a:rPr lang="es-CO" sz="2400" b="1" u="sng" dirty="0">
                <a:latin typeface="Arial Narrow" panose="020B0606020202030204" pitchFamily="34" charset="0"/>
                <a:cs typeface="+mn-cs"/>
              </a:rPr>
              <a:t>O</a:t>
            </a:r>
            <a:endParaRPr lang="es-CO" sz="2000" b="1" u="sng" dirty="0">
              <a:latin typeface="Arial Narrow" panose="020B0606020202030204" pitchFamily="34" charset="0"/>
              <a:cs typeface="+mn-cs"/>
            </a:endParaRPr>
          </a:p>
          <a:p>
            <a:pPr marL="2628900" lvl="5" indent="-342900" algn="just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Mantenimiento de equipos de Radiofrecuencia y/o Televisión y/o Radio, superior a 3 años,</a:t>
            </a:r>
          </a:p>
          <a:p>
            <a:pPr lvl="5" algn="just"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	</a:t>
            </a:r>
            <a:r>
              <a:rPr lang="es-CO" sz="2400" b="1" u="sng" dirty="0">
                <a:latin typeface="Arial Narrow" panose="020B0606020202030204" pitchFamily="34" charset="0"/>
                <a:cs typeface="+mn-cs"/>
              </a:rPr>
              <a:t>O</a:t>
            </a:r>
            <a:endParaRPr lang="es-CO" sz="2000" b="1" u="sng" dirty="0">
              <a:latin typeface="Arial Narrow" panose="020B0606020202030204" pitchFamily="34" charset="0"/>
              <a:cs typeface="+mn-cs"/>
            </a:endParaRPr>
          </a:p>
          <a:p>
            <a:pPr marL="2628900" lvl="5" indent="-342900" algn="just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Instalaciones y/o Operación de Redes de Transmisión de Radiofrecuencia y/o Televisión y/o Radio, superior a 3 años.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atin typeface="Arial Narrow" panose="020B0606020202030204" pitchFamily="34" charset="0"/>
              </a:rPr>
              <a:t>NOTA</a:t>
            </a:r>
          </a:p>
        </p:txBody>
      </p:sp>
      <p:sp>
        <p:nvSpPr>
          <p:cNvPr id="24579" name="1 CuadroTexto"/>
          <p:cNvSpPr txBox="1">
            <a:spLocks noChangeArrowheads="1"/>
          </p:cNvSpPr>
          <p:nvPr/>
        </p:nvSpPr>
        <p:spPr bwMode="auto">
          <a:xfrm>
            <a:off x="731838" y="1620838"/>
            <a:ext cx="105314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altLang="es-CO" sz="2400" b="1" dirty="0">
                <a:latin typeface="Arial Narrow" panose="020B0606020202030204" pitchFamily="34" charset="0"/>
              </a:rPr>
              <a:t>LA PRESENTE AUDIENCIA TIENE EL OBJETIVO DE OFRECER RECOMENDACIONES PRÁCTICAS QUE FACILITEN LA PRESENTACIÓN DE LAS OFERTAS A LOS INTERESADOS EN PARTICIPAR DEL PROCESO. DE IGUAL FORMA, RECOGER INQUIETUDES Y OBSERVACIONES SOBRE LAS REGLAS DE PARTICIPACIÓN, Y DAR LA OPORTUNA RESPUESTA A LAS MISMAS. </a:t>
            </a:r>
          </a:p>
          <a:p>
            <a:pPr algn="ctr"/>
            <a:endParaRPr lang="es-CO" altLang="es-CO" sz="2400" b="1" dirty="0">
              <a:latin typeface="Arial Narrow" panose="020B0606020202030204" pitchFamily="34" charset="0"/>
            </a:endParaRPr>
          </a:p>
          <a:p>
            <a:pPr algn="ctr"/>
            <a:r>
              <a:rPr lang="es-CO" altLang="es-CO" sz="2400" b="1" dirty="0">
                <a:latin typeface="Arial Narrow" panose="020B0606020202030204" pitchFamily="34" charset="0"/>
              </a:rPr>
              <a:t>ESTA PRESENTACIÓN, Y SU CORRESPONDIENTE EXPOSICIÓN, SON TAN SOLO UNA GUÍA, POR LO QUE EN NINGÚN MOMENTO </a:t>
            </a:r>
            <a:r>
              <a:rPr lang="es-CO" altLang="es-CO" sz="2400" b="1" dirty="0" smtClean="0">
                <a:latin typeface="Arial Narrow" panose="020B0606020202030204" pitchFamily="34" charset="0"/>
              </a:rPr>
              <a:t>REEMPLAZA </a:t>
            </a:r>
            <a:r>
              <a:rPr lang="es-CO" altLang="es-CO" sz="2400" b="1" dirty="0">
                <a:latin typeface="Arial Narrow" panose="020B0606020202030204" pitchFamily="34" charset="0"/>
              </a:rPr>
              <a:t>O MODIFICA LO CONSAGRADO EN LAS REGLAS DE PARTICIPACIÓN, SUS ANEXOS Y ADENDAS RESULTANTES.</a:t>
            </a:r>
            <a:endParaRPr lang="es-CO" altLang="es-CO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35843" name="14 CuadroTexto"/>
          <p:cNvSpPr txBox="1">
            <a:spLocks noChangeArrowheads="1"/>
          </p:cNvSpPr>
          <p:nvPr/>
        </p:nvSpPr>
        <p:spPr bwMode="auto">
          <a:xfrm>
            <a:off x="660400" y="885825"/>
            <a:ext cx="11353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>
                <a:latin typeface="Arial Narrow" panose="020B0606020202030204" pitchFamily="34" charset="0"/>
              </a:rPr>
              <a:t>CAPACIDAD TÉCNICA (REVISAR DETALLADAMENTE EL NUMERAL 3.2.1.3.)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CO" altLang="es-CO" sz="2000">
              <a:latin typeface="Arial Narrow" panose="020B0606020202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 b="1" u="sng">
                <a:latin typeface="Arial Narrow" panose="020B0606020202030204" pitchFamily="34" charset="0"/>
              </a:rPr>
              <a:t>EQUIPO MÍNIMO DE TRABAJO REQUERIDO (Solo para los 2 perfiles del equipo)</a:t>
            </a:r>
            <a:r>
              <a:rPr lang="es-CO" altLang="es-CO" sz="2000" b="1">
                <a:latin typeface="Arial Narrow" panose="020B0606020202030204" pitchFamily="34" charset="0"/>
              </a:rPr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CO" altLang="es-CO" sz="2000" b="1">
              <a:latin typeface="Arial Narrow" panose="020B0606020202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Hoja de vida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Certificaciones de experiencia (3.2.1.3.2: Identificación del contratante, Identificación del contratista, Objeto del contrato, funciones o actividades desarrolladas, Fecha inicio y fin, Comprobantes de estudios, entre otros)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Carta de cada persona propuesta debidamente suscrita, en la que se declare bajo la gravedad de juramento que su matrícula profesional se encuentra vigente y que no ha sido sancionado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Carta de compromiso del profesional donde certifique su disponibilidad para trabajar en el proyecto (Diligenciar ANEXO 15 y adjuntar los documentos allí solicitados en la nota)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Fotocopia del diploma o acta de grado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Fotocopia de la tarjeta profesional con fecha de expedición o certificación donde conste la fecha de la expedición ( si se requiere)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Fotocopia de la convalidación del título (para títulos otorgados en el exterior)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Fotocopia del documento de identificación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PONDERABLES</a:t>
            </a:r>
          </a:p>
        </p:txBody>
      </p:sp>
      <p:sp>
        <p:nvSpPr>
          <p:cNvPr id="36867" name="14 CuadroTexto"/>
          <p:cNvSpPr txBox="1">
            <a:spLocks noChangeArrowheads="1"/>
          </p:cNvSpPr>
          <p:nvPr/>
        </p:nvSpPr>
        <p:spPr bwMode="auto">
          <a:xfrm>
            <a:off x="660400" y="885825"/>
            <a:ext cx="1135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>
                <a:latin typeface="Arial Narrow" panose="020B0606020202030204" pitchFamily="34" charset="0"/>
              </a:rPr>
              <a:t>OFERTA ECONÓMICA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CO" altLang="es-CO" sz="2000">
              <a:latin typeface="Arial Narrow" panose="020B0606020202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DILIGENCIAR EL ANEXO 11 – PROPUESTA ECONÓMICA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41731" r="13287" b="18846"/>
          <a:stretch>
            <a:fillRect/>
          </a:stretch>
        </p:blipFill>
        <p:spPr bwMode="auto">
          <a:xfrm>
            <a:off x="876300" y="2124075"/>
            <a:ext cx="10728325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ultiplicar"/>
          <p:cNvSpPr/>
          <p:nvPr/>
        </p:nvSpPr>
        <p:spPr>
          <a:xfrm>
            <a:off x="1422400" y="3690938"/>
            <a:ext cx="611188" cy="32543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212725" y="3741738"/>
            <a:ext cx="733425" cy="238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chemeClr val="tx1"/>
                </a:solidFill>
              </a:rPr>
              <a:t>170</a:t>
            </a:r>
          </a:p>
        </p:txBody>
      </p:sp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9590088" y="2974975"/>
            <a:ext cx="428625" cy="2201863"/>
            <a:chOff x="9589320" y="2974182"/>
            <a:chExt cx="428600" cy="2202656"/>
          </a:xfrm>
        </p:grpSpPr>
        <p:sp>
          <p:nvSpPr>
            <p:cNvPr id="8" name="7 Rectángulo"/>
            <p:cNvSpPr/>
            <p:nvPr/>
          </p:nvSpPr>
          <p:spPr>
            <a:xfrm>
              <a:off x="9592495" y="2974182"/>
              <a:ext cx="425425" cy="2731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9589320" y="3240978"/>
              <a:ext cx="428600" cy="2667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9589320" y="3507774"/>
              <a:ext cx="425425" cy="2366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9589320" y="3744397"/>
              <a:ext cx="425425" cy="2350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9589320" y="3979432"/>
              <a:ext cx="428600" cy="2366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9589320" y="4216054"/>
              <a:ext cx="428600" cy="2350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9589320" y="4451089"/>
              <a:ext cx="428600" cy="252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9589320" y="4695652"/>
              <a:ext cx="428600" cy="252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9592495" y="4943391"/>
              <a:ext cx="422250" cy="2334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</a:rPr>
                <a:t>21</a:t>
              </a:r>
            </a:p>
          </p:txBody>
        </p:sp>
      </p:grp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9102725" y="2947988"/>
            <a:ext cx="620713" cy="2274887"/>
            <a:chOff x="9102377" y="2948708"/>
            <a:chExt cx="621542" cy="2273534"/>
          </a:xfrm>
        </p:grpSpPr>
        <p:sp>
          <p:nvSpPr>
            <p:cNvPr id="18" name="17 Multiplicar"/>
            <p:cNvSpPr/>
            <p:nvPr/>
          </p:nvSpPr>
          <p:spPr>
            <a:xfrm>
              <a:off x="9102377" y="2948708"/>
              <a:ext cx="612004" cy="3236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19" name="18 Multiplicar"/>
            <p:cNvSpPr/>
            <p:nvPr/>
          </p:nvSpPr>
          <p:spPr>
            <a:xfrm>
              <a:off x="9107146" y="3213662"/>
              <a:ext cx="612003" cy="3236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20" name="19 Multiplicar"/>
            <p:cNvSpPr/>
            <p:nvPr/>
          </p:nvSpPr>
          <p:spPr>
            <a:xfrm>
              <a:off x="9102377" y="3464338"/>
              <a:ext cx="612004" cy="3236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21" name="20 Multiplicar"/>
            <p:cNvSpPr/>
            <p:nvPr/>
          </p:nvSpPr>
          <p:spPr>
            <a:xfrm>
              <a:off x="9111915" y="3702322"/>
              <a:ext cx="612004" cy="3236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22" name="21 Multiplicar"/>
            <p:cNvSpPr/>
            <p:nvPr/>
          </p:nvSpPr>
          <p:spPr>
            <a:xfrm>
              <a:off x="9102377" y="3935546"/>
              <a:ext cx="612004" cy="3236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23" name="22 Multiplicar"/>
            <p:cNvSpPr/>
            <p:nvPr/>
          </p:nvSpPr>
          <p:spPr>
            <a:xfrm>
              <a:off x="9105556" y="4171942"/>
              <a:ext cx="612004" cy="3236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24" name="23 Multiplicar"/>
            <p:cNvSpPr/>
            <p:nvPr/>
          </p:nvSpPr>
          <p:spPr>
            <a:xfrm>
              <a:off x="9102377" y="4414686"/>
              <a:ext cx="612004" cy="3236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25" name="24 Multiplicar"/>
            <p:cNvSpPr/>
            <p:nvPr/>
          </p:nvSpPr>
          <p:spPr>
            <a:xfrm>
              <a:off x="9105556" y="4660601"/>
              <a:ext cx="612004" cy="3236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26" name="25 Multiplicar"/>
            <p:cNvSpPr/>
            <p:nvPr/>
          </p:nvSpPr>
          <p:spPr>
            <a:xfrm>
              <a:off x="9111915" y="4898585"/>
              <a:ext cx="612004" cy="3236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PONDERABLES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0400" y="885825"/>
            <a:ext cx="10501313" cy="440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OFERTA ECONÓMICA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DILIGENCIAR EL ANEXO 11 – PROPUESTA ECONÓMICA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000" dirty="0">
                <a:latin typeface="Arial Narrow" panose="020B0606020202030204" pitchFamily="34" charset="0"/>
                <a:cs typeface="+mn-cs"/>
              </a:rPr>
              <a:t>La oferta se hace sobre lo definido como </a:t>
            </a:r>
            <a:r>
              <a:rPr lang="es-CO" sz="4000" b="1" u="sng" dirty="0">
                <a:latin typeface="Arial Narrow" panose="020B0606020202030204" pitchFamily="34" charset="0"/>
                <a:cs typeface="+mn-cs"/>
              </a:rPr>
              <a:t>SERVICIO</a:t>
            </a:r>
            <a:r>
              <a:rPr lang="es-CO" sz="4000" dirty="0">
                <a:latin typeface="Arial Narrow" panose="020B0606020202030204" pitchFamily="34" charset="0"/>
                <a:cs typeface="+mn-cs"/>
              </a:rPr>
              <a:t>, y no podrá superar el presupuesto oficial del SERVICIO, es decir, no podrá ser superior a $23.174.218.718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PONDERABLES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0400" y="885825"/>
            <a:ext cx="10501313" cy="471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OFERTA ECONÓMICA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DILIGENCIAR EL ANEXO 11 – PROPUESTA ECONÓMICA (Hasta 400 puntos)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	</a:t>
            </a:r>
            <a:r>
              <a:rPr lang="es-CO" sz="2000" b="1" dirty="0">
                <a:latin typeface="Arial Narrow" panose="020B0606020202030204" pitchFamily="34" charset="0"/>
                <a:cs typeface="+mn-cs"/>
              </a:rPr>
              <a:t>Puntaje: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	</a:t>
            </a: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	Formula: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A la propuesta que se encuentre más cercana y por debajo del valor promedio aritmético se le asignará el mayor puntaje 400 puntos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48611" r="16113" b="41866"/>
          <a:stretch>
            <a:fillRect/>
          </a:stretch>
        </p:blipFill>
        <p:spPr bwMode="auto">
          <a:xfrm>
            <a:off x="1681163" y="3584575"/>
            <a:ext cx="9424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PONDERABLES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0400" y="885825"/>
            <a:ext cx="105013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OFERTA ECONÓMICA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DILIGENCIAR EL ANEXO 11 – PROPUESTA ECONÓMICA (Hasta 400 puntos)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	</a:t>
            </a:r>
            <a:r>
              <a:rPr lang="es-CO" sz="2000" b="1" dirty="0">
                <a:latin typeface="Arial Narrow" panose="020B0606020202030204" pitchFamily="34" charset="0"/>
                <a:cs typeface="+mn-cs"/>
              </a:rPr>
              <a:t>Puntaje:</a:t>
            </a:r>
            <a:r>
              <a:rPr lang="es-CO" sz="2000" dirty="0">
                <a:latin typeface="Arial Narrow" panose="020B0606020202030204" pitchFamily="34" charset="0"/>
                <a:cs typeface="+mn-cs"/>
              </a:rPr>
              <a:t> A las demás propuestas que se encuentren por debajo del promedio aritmético se les 	asignará el puntaje de acuerdo con la siguiente fórmula: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	Las propuestas restantes que se encuentren por encima del promedio aritmético se les asignará el 	puntaje de acuerdo con la siguiente fórmula: 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t="47025" r="30949" b="45238"/>
          <a:stretch>
            <a:fillRect/>
          </a:stretch>
        </p:blipFill>
        <p:spPr bwMode="auto">
          <a:xfrm>
            <a:off x="2497138" y="2974975"/>
            <a:ext cx="71993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47816" r="39873" b="43254"/>
          <a:stretch>
            <a:fillRect/>
          </a:stretch>
        </p:blipFill>
        <p:spPr bwMode="auto">
          <a:xfrm>
            <a:off x="2497138" y="4845050"/>
            <a:ext cx="71993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PONDERABLES</a:t>
            </a:r>
          </a:p>
        </p:txBody>
      </p:sp>
      <p:sp>
        <p:nvSpPr>
          <p:cNvPr id="40963" name="14 CuadroTexto"/>
          <p:cNvSpPr txBox="1">
            <a:spLocks noChangeArrowheads="1"/>
          </p:cNvSpPr>
          <p:nvPr/>
        </p:nvSpPr>
        <p:spPr bwMode="auto">
          <a:xfrm>
            <a:off x="660400" y="885825"/>
            <a:ext cx="10501313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 dirty="0">
                <a:latin typeface="Arial Narrow" panose="020B0606020202030204" pitchFamily="34" charset="0"/>
              </a:rPr>
              <a:t>PONDERABLES TÉCNICOS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CO" altLang="es-CO" sz="2000" dirty="0">
              <a:latin typeface="Arial Narrow" panose="020B0606020202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 dirty="0">
                <a:latin typeface="Arial Narrow" panose="020B0606020202030204" pitchFamily="34" charset="0"/>
              </a:rPr>
              <a:t>DILIGENCIAR EL ANEXO 12 – REQUERIMIENTOS TÉCNICOS PONDERABLES (Hasta 500 puntos)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s-CO" altLang="es-CO" sz="2000" dirty="0">
              <a:latin typeface="Arial Narrow" panose="020B0606020202030204" pitchFamily="34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s-CO" altLang="es-CO" sz="2000" dirty="0">
                <a:latin typeface="Arial Narrow" panose="020B0606020202030204" pitchFamily="34" charset="0"/>
              </a:rPr>
              <a:t>Estudio de mediciones de intensidad campo e interferencias actualizado estaciones primarias (Con Televisión y/o radio) (Hasta 100 puntos). Oferta máxima de 33 estaciones 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s-CO" altLang="es-CO" sz="2000" dirty="0">
              <a:latin typeface="Arial Narrow" panose="020B0606020202030204" pitchFamily="34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s-CO" altLang="es-CO" sz="2000" dirty="0">
                <a:latin typeface="Arial Narrow" panose="020B0606020202030204" pitchFamily="34" charset="0"/>
              </a:rPr>
              <a:t>Estudio de mediciones de intensidad campo e interferencias actualizado estaciones secundarias (Con televisión y/o radio) (Hasta 100 puntos). Oferta máxima de </a:t>
            </a:r>
            <a:r>
              <a:rPr lang="es-CO" altLang="es-CO" sz="2000" dirty="0" smtClean="0">
                <a:latin typeface="Arial Narrow" panose="020B0606020202030204" pitchFamily="34" charset="0"/>
              </a:rPr>
              <a:t>186 </a:t>
            </a:r>
            <a:r>
              <a:rPr lang="es-CO" altLang="es-CO" sz="2000" dirty="0">
                <a:latin typeface="Arial Narrow" panose="020B0606020202030204" pitchFamily="34" charset="0"/>
              </a:rPr>
              <a:t>estaciones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s-CO" altLang="es-CO" sz="2000" dirty="0">
              <a:latin typeface="Calibri" panose="020F0502020204030204" pitchFamily="34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s-CO" altLang="es-CO" sz="2000" dirty="0">
                <a:latin typeface="Arial Narrow" panose="020B0606020202030204" pitchFamily="34" charset="0"/>
              </a:rPr>
              <a:t>Estudio de mediciones de intensidad campo e interferencias actualizado estaciones AM (Hasta 100 puntos). Oferta máxima de 7 estaciones</a:t>
            </a:r>
          </a:p>
          <a:p>
            <a:pPr algn="just"/>
            <a:endParaRPr lang="es-CO" altLang="es-CO" sz="2000" dirty="0">
              <a:latin typeface="Arial Narrow" panose="020B0606020202030204" pitchFamily="34" charset="0"/>
            </a:endParaRPr>
          </a:p>
          <a:p>
            <a:pPr marL="0" lvl="3" algn="just"/>
            <a:r>
              <a:rPr lang="es-CO" altLang="es-CO" sz="2000" b="1" dirty="0">
                <a:latin typeface="Arial Narrow" panose="020B0606020202030204" pitchFamily="34" charset="0"/>
              </a:rPr>
              <a:t>Nota:</a:t>
            </a:r>
            <a:r>
              <a:rPr lang="es-CO" altLang="es-CO" sz="2000" dirty="0">
                <a:latin typeface="Arial Narrow" panose="020B0606020202030204" pitchFamily="34" charset="0"/>
              </a:rPr>
              <a:t> Tener en cuenta que NO se aceptarán estudios de intensidad de campo e interferencias resultantes de simulaciones.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PONDERABLES</a:t>
            </a:r>
          </a:p>
        </p:txBody>
      </p:sp>
      <p:sp>
        <p:nvSpPr>
          <p:cNvPr id="41987" name="14 CuadroTexto"/>
          <p:cNvSpPr txBox="1">
            <a:spLocks noChangeArrowheads="1"/>
          </p:cNvSpPr>
          <p:nvPr/>
        </p:nvSpPr>
        <p:spPr bwMode="auto">
          <a:xfrm>
            <a:off x="660400" y="885825"/>
            <a:ext cx="105013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>
                <a:latin typeface="Arial Narrow" panose="020B0606020202030204" pitchFamily="34" charset="0"/>
              </a:rPr>
              <a:t>PONDERABLES TÉCNICOS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CO" altLang="es-CO" sz="2000">
              <a:latin typeface="Arial Narrow" panose="020B0606020202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DILIGENCIAR EL ANEXO 12 – REQUERIMIENTOS TÉCNICOS PONDERABLES (Hasta 500 puntos)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s-CO" altLang="es-CO" sz="2000">
              <a:latin typeface="Arial Narrow" panose="020B0606020202030204" pitchFamily="34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Estudio límites de exposición a CEM  en estaciones primarias con servicios de radio FM (Hasta 100 puntos) Oferta máxima de 32 estaciones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s-CO" altLang="es-CO" sz="2000">
              <a:latin typeface="Arial Narrow" panose="020B0606020202030204" pitchFamily="34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Suministro e instalación de televisores(*) en estaciones de la red (Hasta 100 puntos) Oferta máxima de 141 televisores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s-CO" altLang="es-CO" sz="2000">
              <a:latin typeface="Arial Narrow" panose="020B0606020202030204" pitchFamily="34" charset="0"/>
            </a:endParaRPr>
          </a:p>
          <a:p>
            <a:pPr algn="just"/>
            <a:endParaRPr lang="es-CO" altLang="es-CO" sz="2000">
              <a:latin typeface="Arial Narrow" panose="020B0606020202030204" pitchFamily="34" charset="0"/>
            </a:endParaRPr>
          </a:p>
          <a:p>
            <a:pPr marL="0" lvl="3" algn="just"/>
            <a:r>
              <a:rPr lang="es-CO" altLang="es-CO" sz="2000" b="1">
                <a:latin typeface="Arial Narrow" panose="020B0606020202030204" pitchFamily="34" charset="0"/>
              </a:rPr>
              <a:t>Nota:</a:t>
            </a:r>
            <a:r>
              <a:rPr lang="es-CO" altLang="es-CO" sz="2000">
                <a:latin typeface="Arial Narrow" panose="020B0606020202030204" pitchFamily="34" charset="0"/>
              </a:rPr>
              <a:t> Tener en cuenta que NO se aceptarán estudios de mediciones CEM resultantes de simulaciones.</a:t>
            </a:r>
          </a:p>
          <a:p>
            <a:pPr marL="0" lvl="3" algn="just"/>
            <a:endParaRPr lang="es-CO" altLang="es-CO" sz="2000">
              <a:latin typeface="Arial Narrow" panose="020B0606020202030204" pitchFamily="34" charset="0"/>
            </a:endParaRPr>
          </a:p>
          <a:p>
            <a:pPr marL="0" lvl="3" algn="just"/>
            <a:r>
              <a:rPr lang="es-CO" altLang="es-CO" sz="2000">
                <a:latin typeface="Arial Narrow" panose="020B0606020202030204" pitchFamily="34" charset="0"/>
              </a:rPr>
              <a:t>(*) De 32”, que cumplan con lo descrito en las resoluciones 4047 de 2012 y 4337 de 2013, de la CRC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PONDERABLES</a:t>
            </a:r>
          </a:p>
        </p:txBody>
      </p:sp>
      <p:sp>
        <p:nvSpPr>
          <p:cNvPr id="43011" name="14 CuadroTexto"/>
          <p:cNvSpPr txBox="1">
            <a:spLocks noChangeArrowheads="1"/>
          </p:cNvSpPr>
          <p:nvPr/>
        </p:nvSpPr>
        <p:spPr bwMode="auto">
          <a:xfrm>
            <a:off x="660400" y="885825"/>
            <a:ext cx="10501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>
                <a:latin typeface="Arial Narrow" panose="020B0606020202030204" pitchFamily="34" charset="0"/>
              </a:rPr>
              <a:t>APOYO A LA INDUSTRIA NACIONAL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CO" altLang="es-CO" sz="2000">
              <a:latin typeface="Arial Narrow" panose="020B0606020202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DILIGENCIAR EL ANEXO 13 – APOYO A LA INDUSTRIA NACIONAL (Hasta 100 puntos)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s-CO" altLang="es-CO" sz="20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OTRAS CONSIDERACIONES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0400" y="1060450"/>
            <a:ext cx="10501313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RTVC no pagará ninguna comisión sobre GASTOS REEMBOLSABLES ejecutados, solo se obliga a reembolsarlos, previa autorización de compra, validación, revisión y aprobación.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La diferencia entre el presupuesto oficial establecido por concepto de SERVICIO, y la oferta económica presentada por el proponente adjudicatario por el mismo rubro, podrá pasar al componente de GASTOS REEMBOLSABLES y sería ejecutado en las mismas condiciones, es decir, no se pagará ninguna comisión sobre dicha gestión y/o ejecución de esos dineros y se ejecutará en los ítems establecidos en la TABLA 2 del Anexo Técnico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OTRAS CONSIDERACIONES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0400" y="1060450"/>
            <a:ext cx="105013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PRINCIPALES CONSIDERACIONES EN LA  ADENDA 2: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Ajustes en denominaciones (Anexos, etc.)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Se define, tal y como se hizo en el ECO publicado,  lo correspondiente a la calidad del servicio (Niveles de servicio, indicadores, comités e informes requeridos y otras especificaciones técnicas)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Se definen las cantidades máximas a ofrecer en los 5 ítems técnicos ponderables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i="1" dirty="0">
                <a:latin typeface="Arial Narrow" panose="020B0606020202030204" pitchFamily="34" charset="0"/>
                <a:cs typeface="+mn-cs"/>
              </a:rPr>
              <a:t>Se definen los servicios a analizar en cobertura e interferencia (Analógicos y digitales)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Se define la metodología de descuentos por ANS no cumplidos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25603" name="1 CuadroTexto"/>
          <p:cNvSpPr txBox="1">
            <a:spLocks noChangeArrowheads="1"/>
          </p:cNvSpPr>
          <p:nvPr/>
        </p:nvSpPr>
        <p:spPr bwMode="auto">
          <a:xfrm>
            <a:off x="673221" y="641350"/>
            <a:ext cx="686471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b="1" dirty="0">
                <a:latin typeface="Arial Narrow" panose="020B0606020202030204" pitchFamily="34" charset="0"/>
              </a:rPr>
              <a:t>Metodología de la audiencia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b="1" dirty="0">
                <a:latin typeface="Arial Narrow" panose="020B0606020202030204" pitchFamily="34" charset="0"/>
              </a:rPr>
              <a:t>Consideraciones generales de presentación de las propuestas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b="1" dirty="0">
                <a:latin typeface="Arial Narrow" panose="020B0606020202030204" pitchFamily="34" charset="0"/>
              </a:rPr>
              <a:t>Factores habilitantes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dirty="0">
                <a:latin typeface="Arial Narrow" panose="020B0606020202030204" pitchFamily="34" charset="0"/>
              </a:rPr>
              <a:t>Capacidad jurídica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dirty="0">
                <a:latin typeface="Arial Narrow" panose="020B0606020202030204" pitchFamily="34" charset="0"/>
              </a:rPr>
              <a:t>Capacidad financiera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dirty="0">
                <a:latin typeface="Arial Narrow" panose="020B0606020202030204" pitchFamily="34" charset="0"/>
              </a:rPr>
              <a:t>Capacidad técnica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b="1" dirty="0">
                <a:latin typeface="Arial Narrow" panose="020B0606020202030204" pitchFamily="34" charset="0"/>
              </a:rPr>
              <a:t>Factores ponderables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dirty="0">
                <a:latin typeface="Arial Narrow" panose="020B0606020202030204" pitchFamily="34" charset="0"/>
              </a:rPr>
              <a:t>Oferta económica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dirty="0">
                <a:latin typeface="Arial Narrow" panose="020B0606020202030204" pitchFamily="34" charset="0"/>
              </a:rPr>
              <a:t>Requerimientos técnicos ponderables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dirty="0">
                <a:latin typeface="Arial Narrow" panose="020B0606020202030204" pitchFamily="34" charset="0"/>
              </a:rPr>
              <a:t>Apoyo a la industria nacional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b="1" dirty="0">
                <a:latin typeface="Arial Narrow" panose="020B0606020202030204" pitchFamily="34" charset="0"/>
              </a:rPr>
              <a:t>Otras consideraciones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 b="1" dirty="0">
                <a:latin typeface="Arial Narrow" panose="020B0606020202030204" pitchFamily="34" charset="0"/>
              </a:rPr>
              <a:t>Explicación de DESCUENTOS POR ANS NO CUMPLIDOS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OTRAS CONSIDERACIONES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0400" y="1060450"/>
            <a:ext cx="10501313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PRINCIPALES CONSIDERACIONES EN LA  ADENDA 2: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Se ajusta información en el ANEXO TÉCNICO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i="1" dirty="0">
                <a:latin typeface="Arial Narrow" panose="020B0606020202030204" pitchFamily="34" charset="0"/>
                <a:cs typeface="+mn-cs"/>
              </a:rPr>
              <a:t>Nombres en TIPO DE ESTACIÓN, SERVICIOS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i="1" dirty="0">
                <a:latin typeface="Arial Narrow" panose="020B0606020202030204" pitchFamily="34" charset="0"/>
                <a:cs typeface="+mn-cs"/>
              </a:rPr>
              <a:t>Información complementaria (Capacidad tanques de combustible)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i="1" dirty="0">
                <a:latin typeface="Arial Narrow" panose="020B0606020202030204" pitchFamily="34" charset="0"/>
                <a:cs typeface="+mn-cs"/>
              </a:rPr>
              <a:t>Ajustes en el mecanismos de descuentos (x incumplimientos en cada ítem)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Se corrige la cantidad de meses a diligenciar en el Anexo 11 (21 meses, no 22)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Se corrige la cantidad de estaciones SECUNDARIA ANALÓGICA a diligenciar en el Anexo 11 (170 estaciones, no 196)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Se publican de nuevo los Anexos 3, 11 y 12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419725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Explicación de DESCUENTOS POR ANS NO CUMPLIDOS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0400" y="1060450"/>
            <a:ext cx="105013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80343" y="2888343"/>
            <a:ext cx="498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/>
              <a:t>Presentados a continuación</a:t>
            </a:r>
            <a:endParaRPr lang="es-CO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2" descr="data:image/jpeg;base64,/9j/4AAQSkZJRgABAQAAAQABAAD/2wCEAAkGBxQREhQQEBQUFRQUFBQUFRcUFBQUFxQWFBQWGBYYFxQYHCggGBwlGxwUITEhJSksLi4uGB8zODMsNygtLisBCgoKDg0OGxAQGiwkICQsLCwsLCwsLCwsLCwsLCwsLCwsLCwsLCwsLCwsLCwsLCwsLCwsLCwsLCwsLCwsLCwsLP/AABEIAM0A9gMBEQACEQEDEQH/xAAcAAEAAgMBAQEAAAAAAAAAAAAABgcBBAUIAgP/xABHEAABAwICBgcDCQYFAwUAAAABAAIDBBEFEgYHEyExUSJBYXGBkaEyscEUI0JSYoKSorIkQ2Nyc9FTwuHw8SU0kxUzg6PS/8QAGQEBAAMBAQAAAAAAAAAAAAAAAAMEBQIB/8QAKhEAAgICAQIGAwEBAAMAAAAAAAECAwQRIRIxIjIzUWGBI0FxE5EUodH/2gAMAwEAAhEDEQA/ALwQAoAgMoAgMIDKAIAgMFAEBlAYQBAEAugF0AugMoDCAIDKAIAgCAIDAQBAZQBAEAQBAYQGUAQGEBlAEAQBAEAQBAEB8SvDQXONgASTyARLb0jxtLlkPrNK5C75prWtHDMLk9p5dy0a8KOvEzMszpb8COro/ju3JY8APAvu4OHXu6iFBkY/+fK7FnGyf9eH3O8qpbCABAEAQBAEAQBAEAQBAEAQBAEAQBAEAQBAEAQBAYJQGUAQBAaONMzQSgdcbvcpKnqcX8kVy3CX8KyzrbMLR19FHftUfc7yylV8v0mWcP1UWIFkGyEAQBAEBi6AXQGUAQBAEAQBAEAQBAEAQBAEAQBAEB8yPDQSdwAue4J8Hj45ILiOmkmciENa0GwLgS53bbq7loV4cdbkZ1mbLfhJFo1jgqmG4DXssHAcN97EeR8lVvpdb+C1RerF8o7ShLAQHw9twQd4Ise4pvR4yrscw51LLs3G4IzMPNt/eOC2qblZHZi3UuuWjpaDAGcucNzWEA9Qc4gAd5GZQZj8CRNhL8jZYIKzDVMoAgCA5+O4h8nhfLxIADRzcTYf77FJVDrmokdtnRByKyqsRkkdne9xPed3cBwWvGuEVpIxpWSk9tkz0HxV8ofFIS4ssWk7zY3FieuxVDLqUWmv2aGHbKaaf6JUqZdCAIAgCAIAgCAIAgCAIAgCAIAgPzmFwR2H3Iu54+xS87iHOB4hzgeveHEFbsX4UzBlxJkp1cyfPSDqMY9Hf8qnm9kXcHuywgs40gSgOTjOkMFNukdd/Uxu9x7+XipK6Zz7ENl8K+5Ha2nOJMgmBbE5zpGhpN7xtdvcObhbh29iswn/AIOUe5WnD/yFGXY+NMmMpYIaaHdd+0J+kcg9onncjyXWK3ZY5SPMpKutQj7nNo9Nqhm52SQfaFj5tspJYlb7cEUMyyPfkkuAaYsqHiF7Nm93s78zXEC9r2FjxVa7Fda2nwWqcpWPpa5JSqpbCAiOsdxEEdr22u/8DrXVvD11vZSzd9C/pX20WmZhKtXWY1DyD0RH0u0kjL8VTzNdCLuFvrZYqzTTCAIAgCAIAgCAIAgCAIAgCAIAgMFAUjjVQx1RM6MWYZH2B3fSN93fdbVW1BJmJa11PRYWryCI07ZY977vbJcWOa4sO4Ny271nZUpOemaOLGKhtEsVYtH51LrMcR1NcfIIu6PH2KIfUOddxJc43JJ3kk/6rdjqK4MJ8t++ycwOvidNStPRpWZN3MQlzz4kgKg+KZSfdl9evGC7ROTp9X56x7eqJrYx32zO9TbwU2LHVeyDLl1WEc2islbR+1FVZJI33tlex1+VnAryXMWjuHEky9brDNwwXWQET0oxqnmHyJsrS+U5MzSCyNw3tzu7XBrSO1Waa5xf+muxVushJf575ZW1Ux0T3RyAtc02cDut/p2rTjNSW0ZkoOL0y0dA8JMEGd/tzWeexv0B5b/FZeTb1z0uyNTGr6IbfdkmVcshAEAQBAEAQBAEAQBAEAQBAEBxNKtImUMYe8FznEtY0EC5AuST1AfFS1VOx6RFbaq1tnIwLTmnkcGTS2kfvuWlkTT1MDnbye08ezcF3PHmuyI4ZMH3ZW+PU7oKiWOTcQ9zhyLXEuaR2EFaNclKKaM6yLjJpk5wHGocMpWRVLiZZHGR0cYu+NrwLZ9+42A3Xvv3cFSshK6blEu12Qpgk/2c7D9YEkMpjlcJ4A+wkylsmS+53VcgcQR1FdyxE47XDOI5TU9PlFkVbwYXuB3GNxB7C0kFUV5kXpeVlF4K3aTwM+tLGPNwutix6rbMauO5pEx0Bm+UYlUT8RaVw7nyjL+UKrkeGmMS3jeK6UiI43U56mdx65ZP1EK1XxBFWx7m2aW0UhwYMiAtrG9I3U+Hw1Edi+VsTWk7wCWXJt18CsqupStcWallrjUpIrGuxmac3mlkffqLjl8GDcPJaMa4R7IzpWTl3ZqCXlu+C7OCX6SYgaijpq4NicYyYpszLu2jfZv9Zh45e1VKoqNkoP6LdsuquNn/AE+MT0jqqKqljZKXMzB7Gv6bCyQB7ct94G+1gepewprsgm0eSusrm0mTfQ7SptcHAtySRgFwBu0g8HN/sqd1LrZcouViJKoScIAgCAIAgCAIAgCAIAgMIDJQFPa164urGxX3RRN/FIS4+mVaOJHUNmdly3PRC9oreyno6sWLB7Gie7nQNOxdxLhboxv+y11nA9ViOsWicNPw9mS9e14u6OY+YkkuJJJuSTcknrJ61IuERvk+TIvTwvujJ/8AT2X4/JG3/wDCsd+p9myvJ9FNaKutKZuqCGabxbGWt/M5q0ruY9PvpGXT5ur22yXam4+lUu5Nhb6vPwVfNfZFnCXLZDNIozHVVEZ4tmk9XXHoQrVb3BMq2LU2jn7RSHA2iAm2k1XfCMPbfe4nyja8H3jzVOpfmky3a/wxRCdorhUG0QG7TYmWwTU59mQxPHY+N28+LSR4BRuO5KXsdKWouPubuOT7Wno5/pCOSnf3wO6HmxzVzWumUo/f/Tux9UYy+v8Ah2dU0p+XOF9xp5L9tnx2UeZ6a/pJh+o/5/8AC4As00zKAwEBlAEAQBAEAQBAEBi6AygCAozWi0txKW/0mROHdkDfe0rTxfTMvK9T6IpnVgrmM6DQzoD6iBc5rBxc4NHe4gD3o3pNnqW2kejK+PJSyN6mwPb+GMhYy5kjYktR+iksMi2eGVVQf30kNMztDXCST3NHgtOTTtivbkzIJqqT99ImupYfNVLuckY8mE/FVczukWsPs2c7W7ghZK2tYDkkAZLb6L2izXHsI3d7RzUmJYtdDI8ut76kV1nVwpjOgO7jj3ikw5jxa0dTI3nllnBbfwaPNQ1665tfBNZvogn8nCzqYhGdAM6A3o6i9M+Mn2Zo5G/eY9jvcxca8e/g7Xk18nb1ZVgZiMQP7xskfi5uYerQoslbrJcZ6sReoWYahlAYCAygCAIDBQBAZQBAYKAiGO6QPzmOE5Q02LhxcRx8FoUYy6eqZm5GVLqcYvsaGHY5JE65cXtJ6TXEnvIvwKmtxoSXC0Q1ZM4Pl7ROaadsjWvabtcLhZTTi9M1oyUltFR66qTLUQTW3SROYT2xuuPR3or2JLhoo5kfEmV3mVwqDMgGZAdvQil21fSx8RtWvPdHd/8AlUV8tVslpj1WJF06wKkx4dVOBsTEW3/ns34rNpW7EaN71WygTXSbMQZ3bIOzhl+iHWsSB1biVq9K3syup61+jv6KabS4ex8cUcbw92cl5cCCABYWKitpVj22S1XutaSN7GNZVTUxPgfFThkjS11g8mx6wS7cRxXEcWMXvZ3LKlJa0QzMrRWNvB6E1M8VODYyvay/IH2j5Aric+mLZ1CPVJIkmtHEI31ghh9mmjbB2XG8gd1wO8FQ40Wotv8AZNkyTkkv0RDMrJXGZAMyAZ14DdwPEBT1ME5BIilY9wHEta4ZrdtrrmyPVFo7rl0yTPRmFYnHUxNngcHxvFwR6gjqI4EHgsiUXF6ZrxkpLaN1eHoQBAEACAIAgMFAZQGtiU2SKR44tY4jvA3LqC3JI4sfTFsrDPzW2uxh/sxnXp4S/QituHwn6PTb3OO8edvNZ2bBKSkjSwp7i4s5muOgz0IlHGGVrvuv6B948lHiy1PXuS5Udw37FI3WiZpsxUErm52xvLeYabf6r082ay8PSc6nKbPiBef3cEhHY5zmNHoXKtlvwFrE85ZWsqMuw2qt1MDvBrmkqnQ/yIt3rdbPPl1qmULoNC6AID96KrdDJHM32o3tkHexwNvReSipJpnUX0tNG1pDb5VOWuzNMr3B3MPOYe+3gua99C2ez11vX7OcuzgIDIF93PcgBQH0YyAHEHKSQDY2JHEA8xuTfOj3XGyQaG6XS4dJcXfC8/ORX4/aZfcH+/geYiupU18ktNzg/gurDdMKKdocypiFx7L3hjx2FrjcLNlVOPdGjG2ElwzoRYvA6XYNljdLlLsjXhzg0EAkgcBvHmuemWt6Oupb1s3l4dBAEAQBAEAQHD0wnyUr7fSyt83C/op8VbsRXyparZXO0WsZBnaIDs6H1Fqpgv7Qc09vRJA8wFXyluss4j1Z/STaftvhtWD/AILj5bws6rzo0bvTf8KO0aw8SPL3i7WW3dRceF+zr8lroyG+CY7RdHBGtL6YdCUAA3LXdvW2/qvGdxJfqPDf2rcM42VnW6WV2a7b8rgGyz8zfBfw/wBloV1M2WN8cgDmvY5rgeBDhYhVE9PaLkltNHl6RuUuHIkeRWyuxjMmWEYTHGwF7WueRdxcL2v1AHhZdHDZp6QYQzIZYgGlou4DcHDrNuohNBMjDGkkAAkngACSe4Diuf6dnVpdGayXfHSzn/4y31dZRu2C/Z2qpv8ARpYjQyU8joZmlsjLBzTvsSAeI3HcRwXcZKS2jmUXF6ZrWXpyEBtYdTufI2wcQHNzFrb5RcXPl1I9np+dVA6Nxa4Ebza4IuL8bHmiBberHCYqrC3w1DA9jp5dx4g2bYtcN7SOYWfkScbNov40VKrkjelGrGogJfSXni3nLuErByIv0+8b+xTV5UWtS7kVmLKL3HsQOVmUlrxZzTYhwsQeRB3hWo88oqv2ZY2rnTKmpmNp5oMj94E0Ued0gJJAe1ozEjmL8OpU76JN7TLdF8UtNFuYfWMmjEsZux3Alrmnl7LgCPEKk1p6Lye1s2F4ehAEBgIDKAICvNItKxMJIGxtLL2DiTfonc4AcN/BaFON06nszbsnq3DRoYPo/JVRGSJzbteWFrri9mtNw4A8+SltyFXLTRFVjuyO0xi+AupWB80jMzjZrG5nEnr3m1gOaV5CsekhZjutbbRpYLXthnjlfctY65txsQR8V3bFyg0jmqSjNNk802lDsMqntILXU7iCOBBG5ZlS1Yl8mpa06217FQ6NjLETzeT5ABa5jnV2iHhy9I3Xh+81D1Hf1JPtUVLecTD5PP8AdUczsi9hvxNFvkKiXzy7Vts+Tse/0cVtR7IxZd2TgS3389/mujg+JXAtIdbKQb34W67oeI6epagY6WpnIu6MNYw/VDy7MR2kAKjmSfCNDDiuWW3ZUS8UZrHwib5SZ5GuL531TmtBBtBTNgawgDhuL3LQx5rp17a/6Z+RB76iF2VoqH1HHchvMgeZsvQTaBjY2hjBYD/d+9enDNTHGB8Lr8WjMOwhD0sLU622Hj+tL8Fl5XqGri+mTiyrlg1avDYZSDLFG8gEAvY1xAIIIuRyJ816m12Z40mRCq1YUhkbJFmjG8OYDnbvHFue+UjtuOxTrKnrRXeLDe0S7CaAU8TYWlzg3dd5u49/9huUDk29ssRiorSNxeHoQBAEAQHF0uxL5PSyPB6RGRn8z91/AXPgpaYdU0iG+fTW2VEJFrmQWFq3mAp5nOIAbKSSeAAjaSSs7L86/ho4fEH/AEh2P4waqZ0p9ngwfVYOHieJ71dpr6IaKd1n+k2znbVSERYOkERjwR7Hcfk7AfvFu71WXF7u38mpJao0/YrHBwWx2PWSR3blpmWbzSSbAEnkASfJeOS9z1L4ZoY5fZtuCA43FxxA5c+I817v9Be5INTJtWSjnTn0kZ/dVMxeBFvE87LkWeaJ5nxSLLPM3lNKPKRy2YPcUYs/Mzp4PO4sIdezSADbdw9m/NdbW9HOuNn74g4mN4G+4/59E2ES3Um8ftTev5p3h0gqGYuUy/hvhotJUy6czSCImCVzGZ5BFKIwAC7M5hFm8r7l1B8nE1wecDCW9EixG4g8QRuIK2O/KMftwz6hFnNPIg+q9PCU7RenhqYrN824dZsPVAWZqh/7C3KaT1yn4rLyfUNXF9MmyrlgIAgCAIAgCAIAgKy1oYneaOnB3RtzuH2n8L9zf1K/hw4cihlz21EhO0VwpaO5QYxsqCeEHpTTMb9ws6R9APFQSh1Wp/BPGfTW4+7OHtFOQGzhkW1mji455GNt2Fwv6XXM5dMWzqEeqSR3NLtKJZ3y04LRAHlgaGjpBh4uJ47xfdbqUFNEYpSfcnuvlJuK7Ea2tuHgrPfgra/ZdBqGuojPYXdTF5NhxMdysjT69fJr8dG/gpWZ2drWPJLW3yi5s3NbNYdV7C/ctfWmZG2SXVZG1lcbH2oJAL880Z9wKq5fkLWJ6hbNXUtiY6SRwa1gLnE9QCzkm+EaLaXLKCxeOOWomlbfJJLI9oIymz3E7/NbFaaikzHsacm0TLV/h0dTBV0zhYHZOaRxa6zwHDt3DvG5VsmThOMkWcaKnCUWakGjE0YqnzsIbDBPld1SOyODS3mOJ8l1K+L6VHuziGPJdTl+jlaLY0aGQyxsa7O0MeCSLgG9wRwPgpbqVYtM4ptdb2i1NHtKYazcwlsgFzG/2rcweDh3LOtplX37GhVdGzt3O6QoiY82VUB2kjesPeD3hxBW1HsteyMWXd/1n1HR8z5L05N5r7bt6A1a2MusRvsOCAu/QWBrKGmDQ25iYXWtvdlF724ngPBZFzbsZrUJKtHfUZMEAQBAEAQBAEAQFGaazE19TfiJLeAa0D0stWj00ZV/qM4m0UpCNogG0QEu1YUm1rdp1Qsc7xd0G+9x8FWypahos4sdz2RSaXpOP2ne8qyuxXl3PjaL08LOir7YEX337MxeO0yLOcfzmgpfgKx2i0TOJHq8l/6hB27Qf/U9V8n02WMb1ESnW1iZayKmabZyZH9rWbmg9mY3+6q+LDbcvYsZc9RUfcrPaK+UCd6pJ/n52fWiafwvP/6VPMXCLeG/E/4TzStwFFUk8NhJ+kqpX50XbfIyiNotcxzfwKu2VTDLe2WVhPcTZ3oSuLI9UGjut9M0y/lkGwUHpKGtrKkM4baS34jf1uterf8AmtmRbrrejnbRdkY2iAbRASXV7ij4q2KNriGTEse2+49EkG3O4G9QZEE4Nk+PNqaRdAWYahlAYCAygMWQGQgCAwCgMoDh47otTVnSmZ0wLB7CWutyJHHxUldsodmRWVQn3RUWmuDMoqnYRPc5uRr+la7cxItcceF/FaFNjnHbM+6tQlpHBzqYiGdAT3VHXhktSx30oWyf+Iuv+tU8yO0mW8R6bRAmPLu87/NXCnvYzoe6JVJiFsFZF1urHt8Gjan1LfNVlH8+yw3+DXyRXMrJXJHq7k/6jT35vHnE9QZPpsnxvURua1ajNXlt/Yhjb5l7j+pc4i1DZ7lv8miIZ1ZK5MNVU1q8D60Eo8iw/Aqtlen9ljFf5PosDWPPkw+f7WRn4ntCp0LdiLl71Wyj861TKAktv5EHyR9j1HpSN9wDzAKxdG0ed8ZqA+omc03BlkII4EZzYrYr4gjHnzJ/00866ORnQDMgNrCazZTwy/4csb/BrwT6XXM1uLR1B6kmei2OvvCxzY2fSAIAgCAIAgCAIAUBQ2seqz4jUfZLGfhjbf1JWnjrVaMvIe7GRrOpyEZ0B1dG8R2Ern3teCoZ+KJ1vzBqitj1LXySVS6Xv4NXChdx5MimcfCJwHqQupvg5guTUzrrsco25K28EcP1ZZZPxsiaP0lc9PibO3LwpHzhsO0kbGOLg+3gxx+C6k9LZ4lt6NzRGqyVtK/+PGPB7g33FcWrdbOqnqxG3p/U58QqTyeGfga0fBc461WjrIe7GR/OpiEluqw3xGP+nN+kKvlemWMX1Cfa2H2w93bLEPzKpjeoWsr0ylM60zNMOevAXjrDxR1Nh7nR7nSZIgfqh/tHsNrgdpCzKI9U9M0759NfBR+ZahmjOh4M6AZ0ALl4D0RopV7ajppDxdBGT35QD63WTYtTaNep7gmdZcHYQBAEAQGLIDKAIDBCA85aVSZq2qP8eT0cR8FrVeRGTb52cq6kOBdALoDdpJMkUzutwZEO5zs7vRgHiuJLb0ex4WzSuuzlC6Hpu4LW7GohmPBkjSf5b2f+UuXFi3HR1B6ezFC3ZVMbf8OojH4JR/ZevmOvhni4l9o/TSGrMtVUSkWLppDYdQDiB6ALytagl8HU3ubfyc+67OCZ6oxfER2QSn1jHxVbK9P7LGL6n0WPrKps+G1H2A2T8DgfddU6HqxFu9brZQt1qmYCUBfOKyifCs87WuMlPG5wI3Z3BtiORBNwsypflSXuaNr/AAtv2KeqcEcN8Zv2O3HzWo4mWpnJkaWktcLEGxC8OkfN0PRdeAlOimhM1e1srHxtiz5XnMS9tuPQtxtwuesKGy9QetE1VDnzsu7CcNZTQxwRAhkbQ0XNz3k8ybrNlJye2aMYqK0jbsvDoWQGUBiyAygCAIAgMEoDzHXTbSWST68j3ficStiC1FGPJ7kz8V6chenoQH7SAhjBzzP9cv8AlK5R60fiujkIDLWFxDRxcQ0d5NgvG9I9S5OlikGzrHx3uWVGUkdZbJYnzuuIy3DfwdSWp6+UfppfE1ldVNYLNE77AdVzc+t0qe4I6tWpv+nIUhGWDqYpM1VNN/hwhnjK+/8AkVTLfhSLWIvE2WJpmb0VUw8DTy7/ALhVOvzot2L8bPPQWuZJh/AoeMv/AEuGWhygWHzQsNwABBt6LOxebUaOXxT/AMK82a1TJIVWuvJIeb3e8qN9yVdj8UPQvAWDqaxIsqZaYnoyx5x/PGQPVpP4VVyoeFSLeLPUnEuFUC+EAQBAEBkIAgMXQC6A1sUlywyuHFsbz5NJXse6OZdmeZo27h3BbBjnZ0RwsVVZBA8XY593jhdrQXEX6r2t4qO2fTBtEtUeqaRzaqn2cj4zxY97D3scWn3LuL3FM4a1Jo/EhdHj7HSxyldE6OF9s0cDAbG4+cc+Yflkao63tN/J3Ymnp+xzrKQ4YsgRuYLHmqadp4GeEecrVxPyv+M9j5l/UbeIwP8Al72OBzmrO7cTd01wN3XYhcxf4t/B1JP/AEa+Td1iUDosQnzA2kcJWm24h4HX3grnHknBI7vjqbZG8qnITtaO6UVFCHinLAJCC7OzNfKLDfcHmobKY2dySFsoeU38W0+rKhjo3GNrHtLHBkYuWuFiLuJtfsXMcaEeTuWROXBFsqsEBuYRhj6mVkMbXOLnNBsCcrS4AuNuAF+K4sl0rbOq4uT0j0HjmG/KIXRA2O4tJ4Xabi6zKbOifUaV1fXDpKxxNhg2ma148wNuBLb/ABWwpdUUzFcemTiV9Zckosg0LIDu6CVBjxClcL75Qw25SAs+IPgob1utk1L1Yj0GFlmoZQBAEAQBAEAsgFkBo46bU05/gy/oK6h5kcz8rPODW7gtgxyY6qIb4gD9SGV3qxvxKq5XECzi82fRytN6bJX1Tecpf+MB59SVJQ91ojuWrGcmlpdo8R3a3NcAuIa0GxtcncLnd4qVvXJGlvg6el7T8slBBBAgab9RZTRNPqCo6PTRJd6jOPlUpHsZUGzo6NR3q6Yfx4T5SNK4seov7O6+ZL6OtSYXK/EafovMsj4qqVpBDos0m0dmB9mzbceYHFQua/yf/CTobt/9k21xUpdSRSAf+3UNv2NfHI39WRV8R+PRYyl4NlRZVolAZUGxlQbGVBssLU5Ru2881jlbEIwbbi5zgSAeYDR5qnlvhIt4i5bLZVEvFTaw7NNRl63tHi6xd63WvRv/ABRjXa/3ZXuVdgy2Mm9gTYXNhwHC55DePMLwGMqA7GiAy1cUtswiO0I4XsLDf3kLyUOtdPuFYoNS9i8cGxllRfKC1zQLtPI9YPWFm20SqfJpU3xtXB01CThAEAQBAEAQBAc7SKFz6WoYz2nQyBveWFdQepI4mvCzzyGrYMhEz1UShlcWn6cD2jvDmO9wKq5a8BYxH4/o1tZkVsQk7WRO/Lb4LrG9M8yfUZp6C0bZa+Bj2tc0l5c1wDmkCJ5sQdx6l1kPVbOcdbsR+WmDP26p6vnnAAdQAAHovafTR5d6jOPlUpEMqA7ehEOavpR/Fv8AhY53wUN/psmo9RF2UWExRSSysb85M7NI4kuceQueDR1AblmuTa0zTUUntH3itC2eGSF4BbIxzTftG494O9eRk4yTQlFSTR53lhLXFp4tJae9psVsLlbMd8PR8hi9B9PiIJaRYgkEHqI4heIM+S1enhe+hGHiCigYN+ZgkJ5uk6Z99vBZNsnKbZrUxUYJHfUZKVnrYgY1kbgLPfLv5ENad9ufBXsScmun9FHLrin1LuytcquaKWyeYXgAiweqqHj5yeMFt+LY2vBaB3nf5clTnb1XJexchV00t+5A8quNFMsPVhhDJIppZGhxL2sbe+4Nbc+p9FUyLZRkullzHpjOLckWPh1G2IEMYG35Dee8qnKcpeZlyFcYeVG4uDsIAgCAIAgMWQBAZKAoDH6EQ1M8QG5krgO4m7fQha1T6oJmPatTaP20VlMdZTOG756Nvg9wYfely3B/w9qepo6+s5n7cf6Uf+ZR4np/ZJl+p9H6araHNWGTqijcfF/RHpmXOW/Br3OsSPj37GhpphE8dTPNJG4MfK5zXgXYQfZ6Q4G3UV3ROLilsjvhJTbZHtmpyEyIr7gL9yAlurnCpPlrJHRvDY2vJc5rmi5aWjeRvO9Vsma6NbLONB9abRb4WcaQKA88VrbyyHnI8/mK2Y9kYsvMzc0cohLVQRngZW37m9I+gK4teoNnVS6ppG9p3h2yrZLDdJaUfe9r8wcuMeTdZJkQSs4I8Y1OVy+9G/8AtKf+jF+gLIs8zNmvyr+HTcbLg7Km1pVeeojiG/ZsJP8ANIb/AKQ3zWhiR1Fsz8yXi0RfB8NNRPFAP3jw09jeLj4NBPgp7JdMWyvCPVJIt7TWMNw+ZjRYNiygcgC0BZtPNiNK7itlK5Frfsyf0XDqzpclCw/XfI/wzZR7ll5L3YauMtVktCgJwgMBAZQGEACAygCAIAUBTusKC1dKbe02N35APgtPFe6zLylqw4FO7I9kg+g9jx3scHD3KeS2miCL00SDWFIJKwubvBiiIPYW3HoVBirUPsnynub/AIdfVNulqR9iL0c9RZnZfZLh939En1gx3oJuzIfztVfH9RFjI9NlO5FqmUd/QWlz1sX2M7/wtNvUhQZL1WyfGW7C4afgss1T9UBhyA8/Ts6bv5ne8rZj2RiS8zJFq+w8vq2yW6MIc5x7XNLWjzJP3VBlS1DXuWMSO7E/Y7GtCkvsJrcM8ZPfZzfc5RYcuWiXMjwmQIsV4ol56OstS04PVDH+gLGs5kzZrXhRt1bw1uZ24C5J7ALlcpbejpvS2UXitUZ5pJj+8eXdw4NHgLBbFcOmKRj2S6pNkr1XYdmnknI3Rsyt/med/k0H8SrZcvCkWcOO5Nks0+NqGftDB5yMCrY63YizkPVbKeyLVMou7RKHJR07f4LD4uFz71kWvc2bFS1BHXUZIEAQBAEAQBAYBQGUAQFZ6zYQKmN3W6Lf91xt71fw34WjOzF4kQ/IrhTPuVxda5vZoaO5osB5LxLXY9k9kx1XC0039Nv6iqmZ2Rcw/M/olmmrb0U/8oPk4KrR6iLd63Wyn8i1jHJdq2iHyiV3W2Gw+89t/cqeY/Ci5h+ZsseBUDRP3QGCgKKrY7SSDlI8eTitmHlRiT8zLA1c04bTueOL5DfuYAAPU+aoZb8evg0MNeDfydbSmmbJSTBwvlY547HMFwVFTJqxaJrlut7KhkbuPcfctYx2XxStsxoHANaB5BYr7m4uxwtPagx0cmXi8tjJ5BzrH0uPFTY8VKxEGTJxr4KmyLUMotLVxTBtJmHF8j3Hw6IHp6rMynuw1MWOqxrEd+yPHN8Y/MD8ExfUGU/xlWOZuWmZZemHsyxRtHAMYPJoWLLubkeEjZXh6EAQBAE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CO" altLang="es-CO">
              <a:latin typeface="Calibri" panose="020F0502020204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818063" y="2814638"/>
            <a:ext cx="2952750" cy="1008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GRACIAS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redondeado 48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atin typeface="Arial Narrow" panose="020B0606020202030204" pitchFamily="34" charset="0"/>
              </a:rPr>
              <a:t>METODOLOGÍA DE LA AUDIENCIA</a:t>
            </a:r>
          </a:p>
        </p:txBody>
      </p:sp>
      <p:sp>
        <p:nvSpPr>
          <p:cNvPr id="26627" name="30 CuadroTexto"/>
          <p:cNvSpPr txBox="1">
            <a:spLocks noChangeArrowheads="1"/>
          </p:cNvSpPr>
          <p:nvPr/>
        </p:nvSpPr>
        <p:spPr bwMode="auto">
          <a:xfrm>
            <a:off x="731838" y="1730375"/>
            <a:ext cx="1024096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CO" altLang="es-CO" sz="2000" b="1">
                <a:latin typeface="Arial Narrow" panose="020B0606020202030204" pitchFamily="34" charset="0"/>
              </a:rPr>
              <a:t>Al inicio de la audiencia, los asistentes recibirán un formato para que diligencien sus dudas, comentarios y observaciones sobre el proceso en general.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Las respuestas a las observaciones se publicarán según cronograma del proceso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Si el tiempo lo permite, se responderán algunas observaciones en la propia audiencia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Ajustes a través de ADENDA (Si aplica)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CO" altLang="es-CO" sz="2000" b="1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altLang="es-CO" sz="2000" b="1">
                <a:latin typeface="Arial Narrow" panose="020B0606020202030204" pitchFamily="34" charset="0"/>
              </a:rPr>
              <a:t>Se explicarán, de forma general, los principales lineamientos de las reglas de participación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CO" altLang="es-CO" sz="2000" b="1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altLang="es-CO" sz="2000" b="1">
                <a:latin typeface="Arial Narrow" panose="020B0606020202030204" pitchFamily="34" charset="0"/>
              </a:rPr>
              <a:t>Al final de la audiencia, se recogerán los formatos diligenciados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CO" altLang="es-CO" sz="2000" b="1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altLang="es-CO" sz="2000" b="1">
                <a:latin typeface="Arial Narrow" panose="020B0606020202030204" pitchFamily="34" charset="0"/>
              </a:rPr>
              <a:t>La audiencia será grabada y se llevará registro de asistencia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latin typeface="Arial Narrow" panose="020B0606020202030204" pitchFamily="34" charset="0"/>
              </a:rPr>
              <a:t>Consideraciones generales de presentación de las propuestas</a:t>
            </a:r>
          </a:p>
        </p:txBody>
      </p:sp>
      <p:sp>
        <p:nvSpPr>
          <p:cNvPr id="27651" name="14 CuadroTexto"/>
          <p:cNvSpPr txBox="1">
            <a:spLocks noChangeArrowheads="1"/>
          </p:cNvSpPr>
          <p:nvPr/>
        </p:nvSpPr>
        <p:spPr bwMode="auto">
          <a:xfrm>
            <a:off x="731838" y="871538"/>
            <a:ext cx="987583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>
                <a:latin typeface="Arial Narrow" panose="020B0606020202030204" pitchFamily="34" charset="0"/>
              </a:rPr>
              <a:t>La oferta deberá ser completa, concisa, clara, concreta, incondicional y basada en las reglas de participación.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CO" altLang="es-CO" sz="2000" b="1"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Escritas a computador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Foliadas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Índice (No foliado)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Deberán entregarse en RTVC, en la carrea 45 Nº 26-33, en la coordinación de procesos de selección piso tercero, hasta la hora y fecha establecida en el cronograma de actividades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En castellano o con la traducción oficial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latin typeface="Arial Narrow" panose="020B0606020202030204" pitchFamily="34" charset="0"/>
              </a:rPr>
              <a:t>Consideraciones generales de presentación de las propuestas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31838" y="871538"/>
            <a:ext cx="9875837" cy="5018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La oferta deberá ser completa, concisa, clara, concreta, incondicional y basada en las reglas de participación.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Documentos públicos otorgados en el exterior apostillados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1 original y dos copias en 3 sobres cerrados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Anexo económico físico y digital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Rotulación del sobre (ver 2.7.1.)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Respetar el orden de presentación de la oferta</a:t>
            </a:r>
          </a:p>
          <a:p>
            <a:pPr marL="1257300" lvl="2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Habilitantes (Jurídicos, financieros y técnicos)</a:t>
            </a:r>
          </a:p>
          <a:p>
            <a:pPr marL="1257300" lvl="2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Ponderables (Propuesta económica, requerimientos técnicos ponderables y apoyo a la industria nacional)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b="1" dirty="0">
              <a:latin typeface="Arial Narrow" panose="020B0606020202030204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latin typeface="Arial Narrow" panose="020B0606020202030204" pitchFamily="34" charset="0"/>
              </a:rPr>
              <a:t>Consideraciones generales de presentación de las propuestas</a:t>
            </a:r>
          </a:p>
        </p:txBody>
      </p:sp>
      <p:sp>
        <p:nvSpPr>
          <p:cNvPr id="29699" name="14 CuadroTexto"/>
          <p:cNvSpPr txBox="1">
            <a:spLocks noChangeArrowheads="1"/>
          </p:cNvSpPr>
          <p:nvPr/>
        </p:nvSpPr>
        <p:spPr bwMode="auto">
          <a:xfrm>
            <a:off x="333375" y="1046163"/>
            <a:ext cx="1116171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>
                <a:latin typeface="Arial Narrow" panose="020B0606020202030204" pitchFamily="34" charset="0"/>
              </a:rPr>
              <a:t>La oferta deberá ser completa, concisa, clara, concreta, incondicional y basada en las reglas de participación.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CO" altLang="es-CO" sz="2000" b="1">
              <a:latin typeface="Arial Narrow" panose="020B0606020202030204" pitchFamily="34" charset="0"/>
            </a:endParaRP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El Anexo 1 (Matriz de riesgos) </a:t>
            </a:r>
            <a:r>
              <a:rPr lang="es-CO" altLang="es-CO" sz="2000" b="1" u="sng">
                <a:latin typeface="Arial Narrow" panose="020B0606020202030204" pitchFamily="34" charset="0"/>
              </a:rPr>
              <a:t>NO ES NECESARIO IMPRIMIRLO NI ANEXARLO A LA PROPUESTA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El Anexo 2 (Estudio de mediciones CEM en estaciones de la red) </a:t>
            </a:r>
            <a:r>
              <a:rPr lang="es-CO" altLang="es-CO" sz="2000" b="1" u="sng">
                <a:latin typeface="Arial Narrow" panose="020B0606020202030204" pitchFamily="34" charset="0"/>
              </a:rPr>
              <a:t>NO ES NECESARIO IMPRIMIRLO NI ANEXARLO A LA PROPUESTA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El Anexo 3 (Anexo Técnico) </a:t>
            </a:r>
            <a:r>
              <a:rPr lang="es-CO" altLang="es-CO" sz="2000" b="1" u="sng">
                <a:latin typeface="Arial Narrow" panose="020B0606020202030204" pitchFamily="34" charset="0"/>
              </a:rPr>
              <a:t>NO ES NECESARIO IMPRIMIRLO NI ANEXARLO A LA PROPUESTA </a:t>
            </a:r>
            <a:r>
              <a:rPr lang="es-CO" altLang="es-CO" sz="2000" u="sng">
                <a:latin typeface="Arial Narrow" panose="020B0606020202030204" pitchFamily="34" charset="0"/>
              </a:rPr>
              <a:t>(Se pueden presentar cambios). Basta con diligenciar la CARTA DE ACEPTACIÓN DE COMPROMISOS TÉCNICOS (ANEXO 14)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altLang="es-CO" sz="2000">
                <a:latin typeface="Arial Narrow" panose="020B0606020202030204" pitchFamily="34" charset="0"/>
              </a:rPr>
              <a:t>NO ES NECESARIO complementar la propuesta con folletos, formatos, presentaciones, brochures u otra información complementaria que aumenta la probabilidad de rechazo por condicionamiento, o que se pueda interpretar como que induce al error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99292" y="926622"/>
            <a:ext cx="1119324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CAPACIDAD JURÍDICA (REVISAR DETALLADAMENTE EL NUMERAL 3.2.1.1.) </a:t>
            </a:r>
          </a:p>
          <a:p>
            <a:pPr marL="800100" lvl="1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marL="800100" lvl="1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Anexar los documentos requeridos en dicho numeral</a:t>
            </a:r>
          </a:p>
          <a:p>
            <a:pPr marL="800100" lvl="1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b="1" dirty="0">
                <a:latin typeface="Arial Narrow" panose="020B0606020202030204" pitchFamily="34" charset="0"/>
                <a:cs typeface="+mn-cs"/>
              </a:rPr>
              <a:t>IMPORTANTE:</a:t>
            </a:r>
          </a:p>
          <a:p>
            <a:pPr marL="1257300" lvl="2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Diligenciar CARTA DE PRESENTACIÓN DE LA PROPUESTA (ANEXO 4)</a:t>
            </a:r>
          </a:p>
          <a:p>
            <a:pPr marL="1257300" lvl="2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Diligenciar CERTIFICACIÓN CUMPLIMIENTO APORTES PARAFISCALES Y SEGURIDAD SOCIAL (ANEXO 5)</a:t>
            </a:r>
          </a:p>
          <a:p>
            <a:pPr marL="1257300" lvl="2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Diligenciar CONFORMACIÓN DE UNIONES TEMPORALES, DOCUMENTO DE CONFORMACIÓN DE CONSORCIOS o PROMESA DE CONTRATO SOCIEDAD FUTURA, solo de ser necesario (ANEXO 6)</a:t>
            </a:r>
          </a:p>
          <a:p>
            <a:pPr marL="1257300" lvl="2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latin typeface="Arial Narrow" panose="020B0606020202030204" pitchFamily="34" charset="0"/>
                <a:cs typeface="+mn-cs"/>
              </a:rPr>
              <a:t>Diligenciar PACTO DE TRANSPARENCIA (ANEXO 7</a:t>
            </a:r>
            <a:r>
              <a:rPr lang="es-CO" sz="2000" dirty="0" smtClean="0">
                <a:latin typeface="Arial Narrow" panose="020B0606020202030204" pitchFamily="34" charset="0"/>
                <a:cs typeface="+mn-cs"/>
              </a:rPr>
              <a:t>)</a:t>
            </a:r>
            <a:endParaRPr lang="es-CO" sz="2000" dirty="0">
              <a:latin typeface="Arial Narrow" panose="020B0606020202030204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102225" y="207963"/>
            <a:ext cx="635000" cy="4333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207963"/>
            <a:ext cx="5249863" cy="433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latin typeface="Arial Narrow" panose="020B0606020202030204" pitchFamily="34" charset="0"/>
              </a:rPr>
              <a:t>FACTORES HABILITANTES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46186" y="885825"/>
            <a:ext cx="1146639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latin typeface="Arial Narrow" panose="020B0606020202030204" pitchFamily="34" charset="0"/>
              </a:rPr>
              <a:t>CAPACIDAD JURÍDICA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2000" b="1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s-CO" sz="2000" dirty="0">
                <a:latin typeface="Arial Narrow" panose="020B0606020202030204" pitchFamily="34" charset="0"/>
              </a:rPr>
              <a:t>Con los documentos exigidos por la Oficina Asesora Jurídica se establecerá si el proponente cuenta con capacidad jurídica para presentar la oferta y suscribir el contrato en caso de resultar adjudicatario, así mismo verifica si la propuesta se ajusta a los requerimientos y documentos jurídicos establecidos en las reglas de participación.</a:t>
            </a:r>
            <a:endParaRPr lang="es-ES" sz="20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s-CO" sz="2000" dirty="0">
                <a:latin typeface="Arial Narrow" panose="020B0606020202030204" pitchFamily="34" charset="0"/>
              </a:rPr>
              <a:t> </a:t>
            </a:r>
            <a:endParaRPr lang="es-ES" sz="20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s-CO" sz="2000" dirty="0">
                <a:latin typeface="Arial Narrow" panose="020B0606020202030204" pitchFamily="34" charset="0"/>
              </a:rPr>
              <a:t>Este análisis no concederá puntaje alguno, pero puede resultar el rechazo de la propuesta conforme a las causales establecidas en las reglas de participación.</a:t>
            </a:r>
            <a:endParaRPr lang="es-ES" sz="20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s-CO" sz="2000" dirty="0">
                <a:latin typeface="Arial Narrow" panose="020B0606020202030204" pitchFamily="34" charset="0"/>
              </a:rPr>
              <a:t> </a:t>
            </a:r>
            <a:endParaRPr lang="es-ES" sz="20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s-CO" sz="2000" dirty="0">
                <a:latin typeface="Arial Narrow" panose="020B0606020202030204" pitchFamily="34" charset="0"/>
              </a:rPr>
              <a:t>El proponente individual y/o todos los miembros de proponentes plurales deberán cumplir con la presentación del documento exigido, a continuación</a:t>
            </a:r>
            <a:r>
              <a:rPr lang="es-CO" sz="2000" dirty="0" smtClean="0">
                <a:latin typeface="Arial Narrow" panose="020B0606020202030204" pitchFamily="34" charset="0"/>
              </a:rPr>
              <a:t>: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68346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19844</TotalTime>
  <Words>2485</Words>
  <Application>Microsoft Office PowerPoint</Application>
  <PresentationFormat>Panorámica</PresentationFormat>
  <Paragraphs>320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 Alexander Bernal Diaz</dc:creator>
  <cp:lastModifiedBy>Paola Rojas Redondo</cp:lastModifiedBy>
  <cp:revision>413</cp:revision>
  <dcterms:created xsi:type="dcterms:W3CDTF">2014-02-07T13:08:52Z</dcterms:created>
  <dcterms:modified xsi:type="dcterms:W3CDTF">2015-07-10T18:34:05Z</dcterms:modified>
</cp:coreProperties>
</file>