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1"/>
  </p:sldMasterIdLst>
  <p:notesMasterIdLst>
    <p:notesMasterId r:id="rId46"/>
  </p:notesMasterIdLst>
  <p:handoutMasterIdLst>
    <p:handoutMasterId r:id="rId47"/>
  </p:handout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69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4" r:id="rId45"/>
  </p:sldIdLst>
  <p:sldSz cx="9144000" cy="5143500" type="screen16x9"/>
  <p:notesSz cx="6858000" cy="9144000"/>
  <p:embeddedFontLst>
    <p:embeddedFont>
      <p:font typeface="Verdana" panose="020B0604030504040204" pitchFamily="34" charset="0"/>
      <p:regular r:id="rId48"/>
      <p:bold r:id="rId49"/>
      <p:italic r:id="rId50"/>
      <p:boldItalic r:id="rId51"/>
    </p:embeddedFont>
    <p:embeddedFont>
      <p:font typeface="Calibri" panose="020F0502020204030204" pitchFamily="34" charset="0"/>
      <p:regular r:id="rId52"/>
      <p:bold r:id="rId53"/>
      <p:italic r:id="rId54"/>
      <p:boldItalic r:id="rId55"/>
    </p:embeddedFont>
    <p:embeddedFont>
      <p:font typeface="Arial Narrow" panose="020B0606020202030204" pitchFamily="34" charset="0"/>
      <p:regular r:id="rId56"/>
      <p:bold r:id="rId57"/>
      <p:italic r:id="rId58"/>
      <p:boldItalic r:id="rId59"/>
    </p:embeddedFont>
  </p:embeddedFont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2E24"/>
    <a:srgbClr val="1D3849"/>
    <a:srgbClr val="44566C"/>
    <a:srgbClr val="04A3CF"/>
    <a:srgbClr val="3266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08" autoAdjust="0"/>
    <p:restoredTop sz="99655" autoAdjust="0"/>
  </p:normalViewPr>
  <p:slideViewPr>
    <p:cSldViewPr snapToGrid="0" snapToObjects="1">
      <p:cViewPr>
        <p:scale>
          <a:sx n="90" d="100"/>
          <a:sy n="90" d="100"/>
        </p:scale>
        <p:origin x="-1147" y="-451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handoutMaster" Target="handoutMasters/handoutMaster1.xml"/><Relationship Id="rId50" Type="http://schemas.openxmlformats.org/officeDocument/2006/relationships/font" Target="fonts/font3.fntdata"/><Relationship Id="rId55" Type="http://schemas.openxmlformats.org/officeDocument/2006/relationships/font" Target="fonts/font8.fntdata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7.fntdata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6.fntdata"/><Relationship Id="rId58" Type="http://schemas.openxmlformats.org/officeDocument/2006/relationships/font" Target="fonts/font11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font" Target="fonts/font2.fntdata"/><Relationship Id="rId57" Type="http://schemas.openxmlformats.org/officeDocument/2006/relationships/font" Target="fonts/font10.fntdata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5.fntdata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font" Target="fonts/font1.fntdata"/><Relationship Id="rId56" Type="http://schemas.openxmlformats.org/officeDocument/2006/relationships/font" Target="fonts/font9.fntdata"/><Relationship Id="rId8" Type="http://schemas.openxmlformats.org/officeDocument/2006/relationships/slide" Target="slides/slide7.xml"/><Relationship Id="rId51" Type="http://schemas.openxmlformats.org/officeDocument/2006/relationships/font" Target="fonts/font4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59" Type="http://schemas.openxmlformats.org/officeDocument/2006/relationships/font" Target="fonts/font12.fntdata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B9A43C-AE3F-F44C-AC54-0BAB8F4E5ACB}" type="datetimeFigureOut">
              <a:rPr lang="en-US" smtClean="0"/>
              <a:pPr/>
              <a:t>1/17/2014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770209-1A13-E848-88F7-20EE614F1F0A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081325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4B48CA1-7562-8A43-941A-29FF1136A235}" type="datetimeFigureOut">
              <a:rPr lang="en-US" smtClean="0"/>
              <a:pPr/>
              <a:t>1/17/2014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24DCA35-E38A-E94B-AB9F-488C94FC48A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629112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51105" y="481612"/>
            <a:ext cx="3164339" cy="3692741"/>
          </a:xfrm>
          <a:prstGeom prst="rect">
            <a:avLst/>
          </a:prstGeom>
        </p:spPr>
      </p:pic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3241230" y="2667099"/>
            <a:ext cx="5386713" cy="975223"/>
          </a:xfrm>
          <a:prstGeom prst="rect">
            <a:avLst/>
          </a:prstGeom>
        </p:spPr>
        <p:txBody>
          <a:bodyPr lIns="0" tIns="0" rIns="0" bIns="0" anchor="b" anchorCtr="0"/>
          <a:lstStyle>
            <a:lvl1pPr algn="r">
              <a:lnSpc>
                <a:spcPts val="3600"/>
              </a:lnSpc>
              <a:defRPr sz="3200" b="0" cap="none">
                <a:solidFill>
                  <a:srgbClr val="EE2E24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Session Title</a:t>
            </a:r>
            <a:br>
              <a:rPr lang="en-US" dirty="0" smtClean="0"/>
            </a:br>
            <a:r>
              <a:rPr lang="en-US" dirty="0" smtClean="0"/>
              <a:t>Session Title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2" hasCustomPrompt="1"/>
          </p:nvPr>
        </p:nvSpPr>
        <p:spPr>
          <a:xfrm>
            <a:off x="4115444" y="3723138"/>
            <a:ext cx="4512499" cy="820914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>
              <a:lnSpc>
                <a:spcPts val="2200"/>
              </a:lnSpc>
              <a:spcBef>
                <a:spcPts val="0"/>
              </a:spcBef>
              <a:buNone/>
              <a:defRPr sz="2000">
                <a:solidFill>
                  <a:srgbClr val="595959"/>
                </a:solidFill>
                <a:latin typeface="Arial"/>
                <a:cs typeface="Arial"/>
              </a:defRPr>
            </a:lvl1pPr>
            <a:lvl2pPr>
              <a:buNone/>
              <a:defRPr sz="2000">
                <a:solidFill>
                  <a:srgbClr val="595959"/>
                </a:solidFill>
                <a:latin typeface="Arial"/>
                <a:cs typeface="Arial"/>
              </a:defRPr>
            </a:lvl2pPr>
            <a:lvl3pPr>
              <a:buNone/>
              <a:defRPr sz="2000">
                <a:solidFill>
                  <a:srgbClr val="595959"/>
                </a:solidFill>
                <a:latin typeface="Arial"/>
                <a:cs typeface="Arial"/>
              </a:defRPr>
            </a:lvl3pPr>
            <a:lvl4pPr>
              <a:buNone/>
              <a:defRPr sz="2000">
                <a:solidFill>
                  <a:srgbClr val="595959"/>
                </a:solidFill>
                <a:latin typeface="Arial"/>
                <a:cs typeface="Arial"/>
              </a:defRPr>
            </a:lvl4pPr>
            <a:lvl5pPr>
              <a:buNone/>
              <a:defRPr sz="2000">
                <a:solidFill>
                  <a:srgbClr val="595959"/>
                </a:solidFill>
                <a:latin typeface="Arial"/>
                <a:cs typeface="Arial"/>
              </a:defRPr>
            </a:lvl5pPr>
          </a:lstStyle>
          <a:p>
            <a:pPr lvl="0"/>
            <a:r>
              <a:rPr lang="en-US" dirty="0" smtClean="0"/>
              <a:t>Speaker Name</a:t>
            </a:r>
            <a:br>
              <a:rPr lang="en-US" dirty="0" smtClean="0"/>
            </a:br>
            <a:r>
              <a:rPr lang="en-US" dirty="0" smtClean="0"/>
              <a:t>Title</a:t>
            </a:r>
          </a:p>
        </p:txBody>
      </p:sp>
      <p:sp>
        <p:nvSpPr>
          <p:cNvPr id="7" name="TextBox 6"/>
          <p:cNvSpPr txBox="1"/>
          <p:nvPr userDrawn="1"/>
        </p:nvSpPr>
        <p:spPr>
          <a:xfrm rot="16200000">
            <a:off x="-2474813" y="2484017"/>
            <a:ext cx="5134299" cy="184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3DS.COM © </a:t>
            </a:r>
            <a:r>
              <a:rPr lang="en-US" sz="600" b="0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Dassault</a:t>
            </a:r>
            <a:r>
              <a:rPr lang="en-US" sz="600" b="0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en-US" sz="600" b="0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Systèmes</a:t>
            </a:r>
            <a:endParaRPr lang="en-US" sz="600" b="0" dirty="0"/>
          </a:p>
        </p:txBody>
      </p:sp>
    </p:spTree>
    <p:extLst>
      <p:ext uri="{BB962C8B-B14F-4D97-AF65-F5344CB8AC3E}">
        <p14:creationId xmlns:p14="http://schemas.microsoft.com/office/powerpoint/2010/main" val="25616935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76072" y="365760"/>
            <a:ext cx="8229600" cy="695830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EE2E24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76072" y="1472184"/>
            <a:ext cx="8229600" cy="2982585"/>
          </a:xfrm>
          <a:prstGeom prst="rect">
            <a:avLst/>
          </a:prstGeom>
        </p:spPr>
        <p:txBody>
          <a:bodyPr/>
          <a:lstStyle>
            <a:lvl1pPr marL="117475" indent="-117475">
              <a:spcBef>
                <a:spcPts val="0"/>
              </a:spcBef>
              <a:buFontTx/>
              <a:buNone/>
              <a:defRPr sz="1400">
                <a:solidFill>
                  <a:srgbClr val="595A5A"/>
                </a:solidFill>
              </a:defRPr>
            </a:lvl1pPr>
            <a:lvl2pPr marL="115888" indent="-115888">
              <a:buFont typeface="Arial"/>
              <a:buChar char="•"/>
              <a:defRPr sz="1400">
                <a:solidFill>
                  <a:srgbClr val="595A5A"/>
                </a:solidFill>
              </a:defRPr>
            </a:lvl2pPr>
            <a:lvl3pPr marL="573088" indent="-115888">
              <a:defRPr sz="1400">
                <a:solidFill>
                  <a:srgbClr val="595A5A"/>
                </a:solidFill>
              </a:defRPr>
            </a:lvl3pPr>
            <a:lvl4pPr marL="1030288" indent="-115888">
              <a:buFont typeface="Arial"/>
              <a:buChar char="•"/>
              <a:defRPr sz="1400">
                <a:solidFill>
                  <a:srgbClr val="595A5A"/>
                </a:solidFill>
              </a:defRPr>
            </a:lvl4pPr>
            <a:lvl5pPr marL="1489075" indent="-115888">
              <a:buFont typeface="Arial"/>
              <a:buChar char="•"/>
              <a:defRPr sz="1400">
                <a:solidFill>
                  <a:srgbClr val="595A5A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576262" y="914400"/>
            <a:ext cx="8229409" cy="59055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4686877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576072" y="365760"/>
            <a:ext cx="8229600" cy="695830"/>
          </a:xfrm>
          <a:prstGeom prst="rect">
            <a:avLst/>
          </a:prstGeom>
        </p:spPr>
        <p:txBody>
          <a:bodyPr/>
          <a:lstStyle>
            <a:lvl1pPr algn="l">
              <a:defRPr sz="3200">
                <a:solidFill>
                  <a:srgbClr val="EE2E24"/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10" name="Chart Placeholder 9"/>
          <p:cNvSpPr>
            <a:spLocks noGrp="1"/>
          </p:cNvSpPr>
          <p:nvPr>
            <p:ph type="chart" sz="quarter" idx="14"/>
          </p:nvPr>
        </p:nvSpPr>
        <p:spPr>
          <a:xfrm>
            <a:off x="621792" y="1463040"/>
            <a:ext cx="8450262" cy="2806700"/>
          </a:xfrm>
          <a:prstGeom prst="rect">
            <a:avLst/>
          </a:prstGeom>
        </p:spPr>
        <p:txBody>
          <a:bodyPr vert="horz"/>
          <a:lstStyle>
            <a:lvl1pPr marL="115888" indent="-115888">
              <a:defRPr sz="1200">
                <a:solidFill>
                  <a:srgbClr val="595A5A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3" name="Text Placeholder 10"/>
          <p:cNvSpPr>
            <a:spLocks noGrp="1"/>
          </p:cNvSpPr>
          <p:nvPr>
            <p:ph type="body" sz="quarter" idx="12"/>
          </p:nvPr>
        </p:nvSpPr>
        <p:spPr>
          <a:xfrm>
            <a:off x="576262" y="914400"/>
            <a:ext cx="8229409" cy="590550"/>
          </a:xfrm>
          <a:prstGeom prst="rect">
            <a:avLst/>
          </a:prstGeom>
        </p:spPr>
        <p:txBody>
          <a:bodyPr vert="horz"/>
          <a:lstStyle>
            <a:lvl1pPr>
              <a:buFontTx/>
              <a:buNone/>
              <a:defRPr sz="2000">
                <a:solidFill>
                  <a:srgbClr val="595959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0067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3"/>
          </p:nvPr>
        </p:nvSpPr>
        <p:spPr>
          <a:xfrm>
            <a:off x="594360" y="466343"/>
            <a:ext cx="8151926" cy="3978951"/>
          </a:xfrm>
          <a:prstGeom prst="rect">
            <a:avLst/>
          </a:prstGeom>
        </p:spPr>
        <p:txBody>
          <a:bodyPr vert="horz"/>
          <a:lstStyle>
            <a:lvl1pPr>
              <a:spcBef>
                <a:spcPts val="0"/>
              </a:spcBef>
              <a:buFontTx/>
              <a:buNone/>
              <a:defRPr sz="1400">
                <a:solidFill>
                  <a:srgbClr val="595A5A"/>
                </a:solidFill>
              </a:defRPr>
            </a:lvl1pPr>
            <a:lvl2pPr marL="115888" indent="-115888">
              <a:spcBef>
                <a:spcPts val="336"/>
              </a:spcBef>
              <a:buFont typeface="Arial"/>
              <a:buChar char="•"/>
              <a:defRPr sz="1400">
                <a:solidFill>
                  <a:srgbClr val="595A5A"/>
                </a:solidFill>
              </a:defRPr>
            </a:lvl2pPr>
            <a:lvl3pPr marL="573088" indent="-115888">
              <a:spcBef>
                <a:spcPts val="336"/>
              </a:spcBef>
              <a:buFont typeface="Arial"/>
              <a:buChar char="•"/>
              <a:defRPr sz="1400">
                <a:solidFill>
                  <a:srgbClr val="595A5A"/>
                </a:solidFill>
              </a:defRPr>
            </a:lvl3pPr>
            <a:lvl4pPr marL="1030288" indent="-115888">
              <a:spcBef>
                <a:spcPts val="336"/>
              </a:spcBef>
              <a:buFont typeface="Arial"/>
              <a:buChar char="•"/>
              <a:defRPr sz="1400">
                <a:solidFill>
                  <a:srgbClr val="595A5A"/>
                </a:solidFill>
              </a:defRPr>
            </a:lvl4pPr>
            <a:lvl5pPr marL="1489075" indent="-115888">
              <a:spcBef>
                <a:spcPts val="336"/>
              </a:spcBef>
              <a:buFont typeface="Arial"/>
              <a:buChar char="•"/>
              <a:defRPr sz="1400">
                <a:solidFill>
                  <a:srgbClr val="595A5A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6354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6629400" cy="6286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39478"/>
            <a:ext cx="8229600" cy="3394472"/>
          </a:xfrm>
          <a:prstGeom prst="rect">
            <a:avLst/>
          </a:prstGeom>
        </p:spPr>
        <p:txBody>
          <a:bodyPr/>
          <a:lstStyle>
            <a:lvl1pPr>
              <a:buClr>
                <a:srgbClr val="7F7F7F"/>
              </a:buClr>
              <a:buFont typeface="Wingdings" pitchFamily="2" charset="2"/>
              <a:buChar char="§"/>
              <a:defRPr sz="2000">
                <a:latin typeface="Verdana" pitchFamily="34" charset="0"/>
                <a:ea typeface="Verdana" pitchFamily="34" charset="0"/>
                <a:cs typeface="Verdana" pitchFamily="34" charset="0"/>
              </a:defRPr>
            </a:lvl1pPr>
            <a:lvl2pPr>
              <a:buClr>
                <a:srgbClr val="7F7F7F"/>
              </a:buClr>
              <a:buFont typeface="Wingdings" pitchFamily="2" charset="2"/>
              <a:buChar char="§"/>
              <a:defRPr sz="1800">
                <a:latin typeface="Verdana" pitchFamily="34" charset="0"/>
                <a:ea typeface="Verdana" pitchFamily="34" charset="0"/>
                <a:cs typeface="Verdana" pitchFamily="34" charset="0"/>
              </a:defRPr>
            </a:lvl2pPr>
            <a:lvl3pPr>
              <a:buClr>
                <a:srgbClr val="7F7F7F"/>
              </a:buClr>
              <a:buFont typeface="Wingdings" pitchFamily="2" charset="2"/>
              <a:buChar char="§"/>
              <a:defRPr sz="1600">
                <a:latin typeface="Verdana" pitchFamily="34" charset="0"/>
                <a:ea typeface="Verdana" pitchFamily="34" charset="0"/>
                <a:cs typeface="Verdana" pitchFamily="34" charset="0"/>
              </a:defRPr>
            </a:lvl3pPr>
            <a:lvl4pPr>
              <a:buClr>
                <a:srgbClr val="7F7F7F"/>
              </a:buClr>
              <a:buFont typeface="Calibri" pitchFamily="34" charset="0"/>
              <a:buChar char="―"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4pPr>
            <a:lvl5pPr>
              <a:buClr>
                <a:srgbClr val="7F7F7F"/>
              </a:buClr>
              <a:buFont typeface="Calibri" pitchFamily="34" charset="0"/>
              <a:buChar char="―"/>
              <a:defRPr sz="1400">
                <a:latin typeface="Verdana" pitchFamily="34" charset="0"/>
                <a:ea typeface="Verdana" pitchFamily="34" charset="0"/>
                <a:cs typeface="Verdana" pitchFamily="34" charset="0"/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D2569536-DE51-4922-AC94-F37FBE0CEC22}" type="datetimeFigureOut">
              <a:rPr lang="en-US" smtClean="0"/>
              <a:pPr/>
              <a:t>1/17/2014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33CC07FC-9E93-4B35-86FA-E380F21424F3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413094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0026" y="69056"/>
            <a:ext cx="8715375" cy="51435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01613" y="972741"/>
            <a:ext cx="4241800" cy="36564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95814" y="972741"/>
            <a:ext cx="4243387" cy="3656409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>
          <a:xfrm>
            <a:off x="152400" y="4800600"/>
            <a:ext cx="1905000" cy="3429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</a:defRPr>
            </a:lvl1pPr>
          </a:lstStyle>
          <a:p>
            <a:pPr>
              <a:defRPr/>
            </a:pPr>
            <a:fld id="{854DC334-B5CA-4AAF-8478-E2CD3813EAA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2102700"/>
      </p:ext>
    </p:extLst>
  </p:cSld>
  <p:clrMapOvr>
    <a:masterClrMapping/>
  </p:clrMapOvr>
  <p:transition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sp>
        <p:nvSpPr>
          <p:cNvPr id="5" name="TextBox 4"/>
          <p:cNvSpPr txBox="1"/>
          <p:nvPr userDrawn="1"/>
        </p:nvSpPr>
        <p:spPr>
          <a:xfrm rot="16200000">
            <a:off x="-2474813" y="2484017"/>
            <a:ext cx="5134299" cy="1846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600" b="0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3DS.COM © </a:t>
            </a:r>
            <a:r>
              <a:rPr lang="en-US" sz="600" b="0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Dassault</a:t>
            </a:r>
            <a:r>
              <a:rPr lang="en-US" sz="600" b="0" dirty="0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 </a:t>
            </a:r>
            <a:r>
              <a:rPr lang="en-US" sz="600" b="0" dirty="0" err="1" smtClean="0">
                <a:solidFill>
                  <a:schemeClr val="tx1"/>
                </a:solidFill>
                <a:latin typeface="Arial Narrow" pitchFamily="34" charset="0"/>
                <a:cs typeface="Arial" pitchFamily="34" charset="0"/>
              </a:rPr>
              <a:t>Systèmes</a:t>
            </a:r>
            <a:endParaRPr lang="en-US" sz="600" b="0" dirty="0"/>
          </a:p>
        </p:txBody>
      </p:sp>
    </p:spTree>
    <p:extLst>
      <p:ext uri="{BB962C8B-B14F-4D97-AF65-F5344CB8AC3E}">
        <p14:creationId xmlns:p14="http://schemas.microsoft.com/office/powerpoint/2010/main" val="1741576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4" r:id="rId3"/>
    <p:sldLayoutId id="2147483655" r:id="rId4"/>
    <p:sldLayoutId id="2147483656" r:id="rId5"/>
    <p:sldLayoutId id="2147483657" r:id="rId6"/>
  </p:sldLayoutIdLst>
  <p:hf sldNum="0" hd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5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mazon.com/" TargetMode="External"/><Relationship Id="rId2" Type="http://schemas.openxmlformats.org/officeDocument/2006/relationships/hyperlink" Target="http://store.solidworks.com/" TargetMode="Externa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5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dcontentcentral.com/" TargetMode="Externa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video" Target="../media/media1.wmv"/><Relationship Id="rId1" Type="http://schemas.microsoft.com/office/2007/relationships/media" Target="../media/media1.wmv"/><Relationship Id="rId4" Type="http://schemas.openxmlformats.org/officeDocument/2006/relationships/image" Target="../media/image26.pn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5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5.xml"/><Relationship Id="rId1" Type="http://schemas.openxmlformats.org/officeDocument/2006/relationships/video" Target="fov_change_export.wmv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5.xml"/><Relationship Id="rId1" Type="http://schemas.openxmlformats.org/officeDocument/2006/relationships/video" Target="fly_through.wmv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Advanced Motion Manager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body" sz="quarter" idx="12"/>
          </p:nvPr>
        </p:nvSpPr>
        <p:spPr>
          <a:xfrm>
            <a:off x="3429000" y="3723138"/>
            <a:ext cx="5198945" cy="820914"/>
          </a:xfrm>
        </p:spPr>
        <p:txBody>
          <a:bodyPr/>
          <a:lstStyle/>
          <a:p>
            <a:r>
              <a:rPr lang="en-US" dirty="0" smtClean="0"/>
              <a:t>Marlon Banta, Senior Manager </a:t>
            </a:r>
          </a:p>
          <a:p>
            <a:r>
              <a:rPr lang="en-US" dirty="0" smtClean="0"/>
              <a:t>SolidWorks Simulation Product Definition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425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Camera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dirty="0"/>
              <a:t>Cameras allow you to:</a:t>
            </a:r>
          </a:p>
          <a:p>
            <a:pPr lvl="1"/>
            <a:r>
              <a:rPr lang="en-US" dirty="0"/>
              <a:t>Depth of Field (PhotoView 360 only)</a:t>
            </a:r>
          </a:p>
        </p:txBody>
      </p:sp>
      <p:pic>
        <p:nvPicPr>
          <p:cNvPr id="4" name="Picture 3" descr="depth_of_field_image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33800" y="1546103"/>
            <a:ext cx="5126142" cy="28980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43192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Positioning</a:t>
            </a:r>
            <a:r>
              <a:rPr lang="en-US" dirty="0" smtClean="0"/>
              <a:t> </a:t>
            </a:r>
            <a:r>
              <a:rPr lang="en-US" dirty="0">
                <a:solidFill>
                  <a:srgbClr val="EE2E24"/>
                </a:solidFill>
              </a:rPr>
              <a:t>a</a:t>
            </a:r>
            <a:r>
              <a:rPr lang="en-US" dirty="0" smtClean="0"/>
              <a:t> </a:t>
            </a:r>
            <a:r>
              <a:rPr lang="en-US" dirty="0">
                <a:solidFill>
                  <a:srgbClr val="EE2E24"/>
                </a:solidFill>
              </a:rPr>
              <a:t>Camera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dirty="0" smtClean="0"/>
              <a:t>Numerically</a:t>
            </a:r>
          </a:p>
          <a:p>
            <a:r>
              <a:rPr lang="en-US" dirty="0" smtClean="0"/>
              <a:t>Move camera while editing camera</a:t>
            </a:r>
          </a:p>
          <a:p>
            <a:r>
              <a:rPr lang="en-US" dirty="0" smtClean="0"/>
              <a:t>Attach to geometry</a:t>
            </a:r>
          </a:p>
          <a:p>
            <a:pPr lvl="1"/>
            <a:r>
              <a:rPr lang="en-US" dirty="0" smtClean="0"/>
              <a:t>Target</a:t>
            </a:r>
          </a:p>
          <a:p>
            <a:pPr lvl="1"/>
            <a:r>
              <a:rPr lang="en-US" dirty="0" smtClean="0"/>
              <a:t>Camera</a:t>
            </a:r>
          </a:p>
          <a:p>
            <a:pPr lvl="1"/>
            <a:r>
              <a:rPr lang="en-US" dirty="0" smtClean="0"/>
              <a:t>Roll</a:t>
            </a:r>
          </a:p>
          <a:p>
            <a:r>
              <a:rPr lang="en-US" dirty="0" smtClean="0"/>
              <a:t>Move camera while looking through camera</a:t>
            </a:r>
          </a:p>
          <a:p>
            <a:pPr lvl="1"/>
            <a:r>
              <a:rPr lang="en-US" dirty="0" smtClean="0"/>
              <a:t>Lock/unlock camera</a:t>
            </a:r>
          </a:p>
        </p:txBody>
      </p:sp>
    </p:spTree>
    <p:extLst>
      <p:ext uri="{BB962C8B-B14F-4D97-AF65-F5344CB8AC3E}">
        <p14:creationId xmlns:p14="http://schemas.microsoft.com/office/powerpoint/2010/main" val="278061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Field</a:t>
            </a:r>
            <a:r>
              <a:rPr lang="en-US" dirty="0" smtClean="0"/>
              <a:t> </a:t>
            </a:r>
            <a:r>
              <a:rPr lang="en-US" dirty="0">
                <a:solidFill>
                  <a:srgbClr val="EE2E24"/>
                </a:solidFill>
              </a:rPr>
              <a:t>of</a:t>
            </a:r>
            <a:r>
              <a:rPr lang="en-US" dirty="0" smtClean="0"/>
              <a:t> </a:t>
            </a:r>
            <a:r>
              <a:rPr lang="en-US" dirty="0">
                <a:solidFill>
                  <a:srgbClr val="EE2E24"/>
                </a:solidFill>
              </a:rPr>
              <a:t>View (FOV)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dirty="0" smtClean="0"/>
              <a:t>Changing FOV</a:t>
            </a:r>
          </a:p>
          <a:p>
            <a:pPr lvl="1"/>
            <a:r>
              <a:rPr lang="en-US" dirty="0" smtClean="0"/>
              <a:t>Presets</a:t>
            </a:r>
          </a:p>
          <a:p>
            <a:pPr lvl="1"/>
            <a:r>
              <a:rPr lang="en-US" dirty="0" smtClean="0"/>
              <a:t>Drag</a:t>
            </a:r>
          </a:p>
          <a:p>
            <a:r>
              <a:rPr lang="en-US" dirty="0" smtClean="0"/>
              <a:t>Changing aspect ratio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0759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Position and FOV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3750" t="24219" r="20938" b="24219"/>
          <a:stretch>
            <a:fillRect/>
          </a:stretch>
        </p:blipFill>
        <p:spPr bwMode="auto">
          <a:xfrm>
            <a:off x="1371600" y="742950"/>
            <a:ext cx="6539348" cy="365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68190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Positioning a Camera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0"/>
            <a:ext cx="8229600" cy="3714750"/>
          </a:xfrm>
        </p:spPr>
        <p:txBody>
          <a:bodyPr>
            <a:normAutofit/>
          </a:bodyPr>
          <a:lstStyle/>
          <a:p>
            <a:r>
              <a:rPr lang="en-US" dirty="0" smtClean="0"/>
              <a:t>While looking through the camera:</a:t>
            </a:r>
          </a:p>
          <a:p>
            <a:pPr lvl="1"/>
            <a:r>
              <a:rPr lang="en-US" sz="2000" dirty="0" smtClean="0"/>
              <a:t>MMB (or Rotate)         orbits the camera (locks target)</a:t>
            </a:r>
          </a:p>
          <a:p>
            <a:pPr lvl="1"/>
            <a:r>
              <a:rPr lang="en-US" sz="2000" dirty="0" smtClean="0"/>
              <a:t>Mwheel (shift+MMB or Zoom)        moves camera along target line</a:t>
            </a:r>
          </a:p>
          <a:p>
            <a:pPr lvl="1"/>
            <a:r>
              <a:rPr lang="en-US" sz="2000" dirty="0" smtClean="0"/>
              <a:t>Ctrl+MMB (or Pan)        moves camera and target laterally.</a:t>
            </a:r>
          </a:p>
          <a:p>
            <a:pPr lvl="1"/>
            <a:r>
              <a:rPr lang="en-US" sz="2000" dirty="0" smtClean="0"/>
              <a:t>Alt+MMB (or Roll) 	   rolls the camera along the target line.</a:t>
            </a:r>
          </a:p>
          <a:p>
            <a:pPr lvl="1"/>
            <a:r>
              <a:rPr lang="en-US" sz="2000" dirty="0" smtClean="0"/>
              <a:t>Ctrl+Alt+MMB (or Turn Camera)        move target point only (camera is fixed)</a:t>
            </a:r>
          </a:p>
          <a:p>
            <a:pPr lvl="1"/>
            <a:endParaRPr lang="en-US" sz="2000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29201" y="1584960"/>
            <a:ext cx="370233" cy="37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81400" y="2194560"/>
            <a:ext cx="370234" cy="37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70907" y="2876550"/>
            <a:ext cx="402801" cy="37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3562350"/>
            <a:ext cx="370234" cy="37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352801" y="1203960"/>
            <a:ext cx="402801" cy="377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9767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458200" cy="628650"/>
          </a:xfrm>
        </p:spPr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Cameras in the Motion Manager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dirty="0" smtClean="0"/>
              <a:t>Recommended Workflow:</a:t>
            </a:r>
          </a:p>
          <a:p>
            <a:pPr lvl="1"/>
            <a:r>
              <a:rPr lang="en-US" dirty="0" smtClean="0"/>
              <a:t>Position Camera</a:t>
            </a:r>
          </a:p>
          <a:p>
            <a:pPr lvl="1"/>
            <a:r>
              <a:rPr lang="en-US" dirty="0" smtClean="0"/>
              <a:t>Set the view to the correct camera</a:t>
            </a:r>
          </a:p>
          <a:p>
            <a:pPr lvl="2"/>
            <a:r>
              <a:rPr lang="en-US" dirty="0" smtClean="0"/>
              <a:t>Must enable view key creation (or use replace key)</a:t>
            </a:r>
          </a:p>
        </p:txBody>
      </p:sp>
    </p:spTree>
    <p:extLst>
      <p:ext uri="{BB962C8B-B14F-4D97-AF65-F5344CB8AC3E}">
        <p14:creationId xmlns:p14="http://schemas.microsoft.com/office/powerpoint/2010/main" val="35439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628650"/>
          </a:xfrm>
        </p:spPr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Cameras in the Motion Manager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6250" t="24609" r="2500" b="17969"/>
          <a:stretch>
            <a:fillRect/>
          </a:stretch>
        </p:blipFill>
        <p:spPr bwMode="auto">
          <a:xfrm>
            <a:off x="914400" y="800100"/>
            <a:ext cx="7467600" cy="3610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66261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382000" cy="628650"/>
          </a:xfrm>
        </p:spPr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Cameras in the Motion Manager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dirty="0" smtClean="0"/>
              <a:t>Attach camera to moving component (camera sled)</a:t>
            </a:r>
          </a:p>
          <a:p>
            <a:pPr lvl="1"/>
            <a:r>
              <a:rPr lang="en-US" dirty="0" smtClean="0"/>
              <a:t>Target on moving component</a:t>
            </a:r>
          </a:p>
          <a:p>
            <a:pPr lvl="1"/>
            <a:r>
              <a:rPr lang="en-US" dirty="0" smtClean="0"/>
              <a:t>Moving with component</a:t>
            </a:r>
          </a:p>
          <a:p>
            <a:r>
              <a:rPr lang="en-US" dirty="0" smtClean="0"/>
              <a:t>Attach camera to curve</a:t>
            </a:r>
          </a:p>
          <a:p>
            <a:r>
              <a:rPr lang="en-US" dirty="0" smtClean="0"/>
              <a:t>Change camera position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173368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628650"/>
          </a:xfrm>
        </p:spPr>
        <p:txBody>
          <a:bodyPr>
            <a:noAutofit/>
          </a:bodyPr>
          <a:lstStyle/>
          <a:p>
            <a:r>
              <a:rPr lang="en-US" dirty="0">
                <a:solidFill>
                  <a:srgbClr val="EE2E24"/>
                </a:solidFill>
              </a:rPr>
              <a:t>Cameras in the Motion Manager: Fixed Camera focused on moving </a:t>
            </a:r>
            <a:r>
              <a:rPr lang="en-US" dirty="0" smtClean="0">
                <a:solidFill>
                  <a:srgbClr val="EE2E24"/>
                </a:solidFill>
              </a:rPr>
              <a:t>object</a:t>
            </a:r>
            <a:endParaRPr lang="en-US" dirty="0">
              <a:solidFill>
                <a:srgbClr val="EE2E24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5412" y="1425089"/>
            <a:ext cx="6629400" cy="2975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31850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62865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EE2E24"/>
                </a:solidFill>
              </a:rPr>
              <a:t>Cameras in the Motion Manager: Fixed Camera focused on moving object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63278"/>
            <a:ext cx="8229600" cy="3394472"/>
          </a:xfrm>
        </p:spPr>
        <p:txBody>
          <a:bodyPr/>
          <a:lstStyle/>
          <a:p>
            <a:r>
              <a:rPr lang="en-US" dirty="0" smtClean="0"/>
              <a:t>Add Camera 1</a:t>
            </a:r>
          </a:p>
          <a:p>
            <a:pPr lvl="1"/>
            <a:r>
              <a:rPr lang="en-US" dirty="0" smtClean="0"/>
              <a:t>Attach target to Jeep</a:t>
            </a:r>
          </a:p>
          <a:p>
            <a:pPr lvl="1"/>
            <a:r>
              <a:rPr lang="en-US" dirty="0" smtClean="0"/>
              <a:t>Attach camera to fix point</a:t>
            </a:r>
          </a:p>
          <a:p>
            <a:pPr lvl="1"/>
            <a:r>
              <a:rPr lang="en-US" dirty="0" smtClean="0"/>
              <a:t>Set roll to Top Plane</a:t>
            </a:r>
          </a:p>
          <a:p>
            <a:pPr lvl="1"/>
            <a:r>
              <a:rPr lang="en-US" dirty="0" smtClean="0"/>
              <a:t>Adjust FOV</a:t>
            </a:r>
          </a:p>
          <a:p>
            <a:r>
              <a:rPr lang="en-US" dirty="0" smtClean="0"/>
              <a:t>Set view orientation to Camera 1 at 0sec</a:t>
            </a:r>
          </a:p>
          <a:p>
            <a:r>
              <a:rPr lang="en-US" dirty="0" smtClean="0"/>
              <a:t>Play animation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8417931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872"/>
            <a:ext cx="6858000" cy="514350"/>
          </a:xfrm>
        </p:spPr>
        <p:txBody>
          <a:bodyPr/>
          <a:lstStyle/>
          <a:p>
            <a:r>
              <a:rPr lang="en-US" dirty="0" smtClean="0">
                <a:solidFill>
                  <a:srgbClr val="EE2E24"/>
                </a:solidFill>
              </a:rPr>
              <a:t>Presentation Materials</a:t>
            </a:r>
            <a:endParaRPr lang="en-US" dirty="0">
              <a:solidFill>
                <a:srgbClr val="EE2E2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686800" cy="3394472"/>
          </a:xfrm>
        </p:spPr>
        <p:txBody>
          <a:bodyPr/>
          <a:lstStyle/>
          <a:p>
            <a:r>
              <a:rPr lang="en-US" dirty="0" smtClean="0"/>
              <a:t>Conference Proceedings</a:t>
            </a:r>
          </a:p>
          <a:p>
            <a:r>
              <a:rPr lang="en-US" dirty="0" smtClean="0"/>
              <a:t>Download presentation materials at:</a:t>
            </a:r>
          </a:p>
          <a:p>
            <a:pPr>
              <a:buNone/>
            </a:pPr>
            <a:r>
              <a:rPr lang="en-US" sz="2700" dirty="0" smtClean="0">
                <a:solidFill>
                  <a:srgbClr val="3333CC"/>
                </a:solidFill>
              </a:rPr>
              <a:t>www.solidworks.com/adv_motion_manager </a:t>
            </a:r>
          </a:p>
          <a:p>
            <a:endParaRPr lang="en-US" dirty="0" smtClean="0"/>
          </a:p>
          <a:p>
            <a:r>
              <a:rPr lang="en-US" dirty="0" smtClean="0"/>
              <a:t>You can also go to Rob Rodriguez’s website: </a:t>
            </a:r>
          </a:p>
          <a:p>
            <a:pPr>
              <a:buNone/>
            </a:pPr>
            <a:r>
              <a:rPr lang="en-US" sz="2700" dirty="0">
                <a:solidFill>
                  <a:srgbClr val="3333CC"/>
                </a:solidFill>
              </a:rPr>
              <a:t>http://www.axiscadsolutions.com/downloads/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742697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62865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EE2E24"/>
                </a:solidFill>
              </a:rPr>
              <a:t>Cameras in the Motion Manager: Camera Sled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6359" y="1425089"/>
            <a:ext cx="6629400" cy="2975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176677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62865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EE2E24"/>
                </a:solidFill>
              </a:rPr>
              <a:t>Cameras in the Motion Manager: Camera Sled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7078"/>
            <a:ext cx="8229600" cy="3394472"/>
          </a:xfrm>
        </p:spPr>
        <p:txBody>
          <a:bodyPr/>
          <a:lstStyle/>
          <a:p>
            <a:r>
              <a:rPr lang="en-US" dirty="0" smtClean="0"/>
              <a:t>Add Camera 2</a:t>
            </a:r>
          </a:p>
          <a:p>
            <a:pPr lvl="1"/>
            <a:r>
              <a:rPr lang="en-US" dirty="0" smtClean="0"/>
              <a:t>Attach target to Jeep</a:t>
            </a:r>
          </a:p>
          <a:p>
            <a:pPr lvl="1"/>
            <a:r>
              <a:rPr lang="en-US" dirty="0" smtClean="0"/>
              <a:t>Attach camera to Jeep</a:t>
            </a:r>
          </a:p>
          <a:p>
            <a:pPr lvl="1"/>
            <a:r>
              <a:rPr lang="en-US" dirty="0" smtClean="0"/>
              <a:t>Set roll to Top Plane</a:t>
            </a:r>
          </a:p>
          <a:p>
            <a:pPr lvl="1"/>
            <a:r>
              <a:rPr lang="en-US" dirty="0" smtClean="0"/>
              <a:t>Adjust FOV</a:t>
            </a:r>
          </a:p>
          <a:p>
            <a:r>
              <a:rPr lang="en-US" dirty="0" smtClean="0"/>
              <a:t>Set view orientation to Camera 2 at 0 sec</a:t>
            </a:r>
          </a:p>
          <a:p>
            <a:r>
              <a:rPr lang="en-US" dirty="0" smtClean="0"/>
              <a:t>Play animation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064580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610600" cy="62865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EE2E24"/>
                </a:solidFill>
              </a:rPr>
              <a:t>Cameras in the Motion Manager: Camera on Curve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46359" y="1425089"/>
            <a:ext cx="6629400" cy="29754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0618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610600" cy="62865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EE2E24"/>
                </a:solidFill>
              </a:rPr>
              <a:t>Cameras in the Motion Manager: Camera on Curve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10878"/>
            <a:ext cx="8229600" cy="3394472"/>
          </a:xfrm>
        </p:spPr>
        <p:txBody>
          <a:bodyPr/>
          <a:lstStyle/>
          <a:p>
            <a:r>
              <a:rPr lang="en-US" dirty="0" smtClean="0"/>
              <a:t>Add Camera 3</a:t>
            </a:r>
          </a:p>
          <a:p>
            <a:pPr lvl="1"/>
            <a:r>
              <a:rPr lang="en-US" dirty="0" smtClean="0"/>
              <a:t>Attach target to curve (6% @ 0 sec/99% @ 10 sec)</a:t>
            </a:r>
          </a:p>
          <a:p>
            <a:pPr lvl="1"/>
            <a:r>
              <a:rPr lang="en-US" dirty="0" smtClean="0"/>
              <a:t>Attach camera to curve (7% @ 0 sec/100% @ 10 sec)</a:t>
            </a:r>
          </a:p>
          <a:p>
            <a:pPr lvl="1"/>
            <a:r>
              <a:rPr lang="en-US" dirty="0" smtClean="0"/>
              <a:t>Set roll to Top Plane</a:t>
            </a:r>
          </a:p>
          <a:p>
            <a:pPr lvl="1"/>
            <a:r>
              <a:rPr lang="en-US" dirty="0" smtClean="0"/>
              <a:t>Adjust FOV</a:t>
            </a:r>
          </a:p>
          <a:p>
            <a:r>
              <a:rPr lang="en-US" dirty="0" smtClean="0"/>
              <a:t>Set view orientation to Camera 3 at 0 sec</a:t>
            </a:r>
          </a:p>
          <a:p>
            <a:r>
              <a:rPr lang="en-US" dirty="0" smtClean="0"/>
              <a:t>Play animation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5879786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610600" cy="62865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EE2E24"/>
                </a:solidFill>
              </a:rPr>
              <a:t>Cameras in the Motion Manager: Free Moving Camera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188" y="1425088"/>
            <a:ext cx="6629400" cy="2975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9512643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686800" cy="628650"/>
          </a:xfrm>
        </p:spPr>
        <p:txBody>
          <a:bodyPr>
            <a:noAutofit/>
          </a:bodyPr>
          <a:lstStyle/>
          <a:p>
            <a:r>
              <a:rPr lang="en-US" sz="4000" dirty="0">
                <a:solidFill>
                  <a:srgbClr val="EE2E24"/>
                </a:solidFill>
              </a:rPr>
              <a:t>Cameras in the Motion Manager: Free Moving Camera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7078"/>
            <a:ext cx="8229600" cy="3394472"/>
          </a:xfrm>
        </p:spPr>
        <p:txBody>
          <a:bodyPr/>
          <a:lstStyle/>
          <a:p>
            <a:r>
              <a:rPr lang="en-US" dirty="0" smtClean="0"/>
              <a:t>Add Camera 4</a:t>
            </a:r>
          </a:p>
          <a:p>
            <a:pPr lvl="1"/>
            <a:r>
              <a:rPr lang="en-US" dirty="0" smtClean="0"/>
              <a:t>Set Camera to floating</a:t>
            </a:r>
          </a:p>
          <a:p>
            <a:r>
              <a:rPr lang="en-US" dirty="0" smtClean="0"/>
              <a:t>Set view orientation to Camera 4 at 0 sec</a:t>
            </a:r>
          </a:p>
          <a:p>
            <a:r>
              <a:rPr lang="en-US" dirty="0" smtClean="0"/>
              <a:t>Move Camera 4 to different locations at various times in the animation</a:t>
            </a:r>
          </a:p>
          <a:p>
            <a:r>
              <a:rPr lang="en-US" dirty="0" smtClean="0"/>
              <a:t>Play animation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45577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610600" cy="628650"/>
          </a:xfrm>
        </p:spPr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Complex Motion With Mates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dirty="0" smtClean="0"/>
              <a:t>Mates can be suppressed and resolved during an animation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451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610600" cy="628650"/>
          </a:xfrm>
        </p:spPr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Complex Motion With Mates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34063" t="21875" r="3125" b="12500"/>
          <a:stretch>
            <a:fillRect/>
          </a:stretch>
        </p:blipFill>
        <p:spPr bwMode="auto">
          <a:xfrm>
            <a:off x="1752601" y="800100"/>
            <a:ext cx="5652407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024141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610600" cy="628650"/>
          </a:xfrm>
        </p:spPr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Complex Motion With Mates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dirty="0" smtClean="0"/>
              <a:t>Recommendation:</a:t>
            </a:r>
          </a:p>
          <a:p>
            <a:pPr lvl="1"/>
            <a:r>
              <a:rPr lang="en-US" dirty="0" smtClean="0"/>
              <a:t>Suppress the conflicting mates first then unsuppress the new driving mates.</a:t>
            </a:r>
          </a:p>
          <a:p>
            <a:pPr lvl="1"/>
            <a:r>
              <a:rPr lang="en-US" dirty="0" smtClean="0"/>
              <a:t>Add mates only in the motion study if they are not relevant to the model.</a:t>
            </a:r>
          </a:p>
        </p:txBody>
      </p:sp>
    </p:spTree>
    <p:extLst>
      <p:ext uri="{BB962C8B-B14F-4D97-AF65-F5344CB8AC3E}">
        <p14:creationId xmlns:p14="http://schemas.microsoft.com/office/powerpoint/2010/main" val="103318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Assembly Cut and Motors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dirty="0" smtClean="0"/>
              <a:t>Attach an assembly cut to a part then move the part to dynamically cut or section</a:t>
            </a:r>
          </a:p>
          <a:p>
            <a:r>
              <a:rPr lang="en-US" dirty="0" smtClean="0"/>
              <a:t>Use motors to rotate parts</a:t>
            </a:r>
          </a:p>
        </p:txBody>
      </p:sp>
    </p:spTree>
    <p:extLst>
      <p:ext uri="{BB962C8B-B14F-4D97-AF65-F5344CB8AC3E}">
        <p14:creationId xmlns:p14="http://schemas.microsoft.com/office/powerpoint/2010/main" val="1074957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Agenda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sz="1600" dirty="0" smtClean="0"/>
              <a:t>Review View Orientation</a:t>
            </a:r>
          </a:p>
          <a:p>
            <a:r>
              <a:rPr lang="en-US" sz="1600" dirty="0" smtClean="0"/>
              <a:t>Cameras</a:t>
            </a:r>
          </a:p>
          <a:p>
            <a:r>
              <a:rPr lang="en-US" sz="1600" dirty="0" smtClean="0"/>
              <a:t>Cameras in Motion Studies</a:t>
            </a:r>
          </a:p>
          <a:p>
            <a:r>
              <a:rPr lang="en-US" sz="1600" dirty="0" smtClean="0"/>
              <a:t>Complex Animation with Mates</a:t>
            </a:r>
          </a:p>
          <a:p>
            <a:r>
              <a:rPr lang="en-US" sz="1600" dirty="0" smtClean="0"/>
              <a:t>Moving Assembly Cuts and Motors</a:t>
            </a:r>
          </a:p>
          <a:p>
            <a:r>
              <a:rPr lang="en-US" sz="1600" dirty="0" smtClean="0"/>
              <a:t>Changing Shape with Sketch Relations and Equations</a:t>
            </a:r>
          </a:p>
          <a:p>
            <a:r>
              <a:rPr lang="en-US" sz="1600" dirty="0" smtClean="0"/>
              <a:t>Helping SolidWorks Help You</a:t>
            </a:r>
          </a:p>
          <a:p>
            <a:r>
              <a:rPr lang="en-US" sz="1600" dirty="0" smtClean="0"/>
              <a:t>Closing Remarks</a:t>
            </a:r>
          </a:p>
          <a:p>
            <a:pPr>
              <a:buNone/>
            </a:pPr>
            <a:r>
              <a:rPr lang="en-US" sz="1600" b="1" dirty="0" smtClean="0"/>
              <a:t>If we have time…</a:t>
            </a:r>
          </a:p>
          <a:p>
            <a:r>
              <a:rPr lang="en-US" sz="1600" dirty="0" smtClean="0"/>
              <a:t>Rendered Animations</a:t>
            </a:r>
          </a:p>
          <a:p>
            <a:r>
              <a:rPr lang="en-US" sz="1600" dirty="0" smtClean="0"/>
              <a:t>Example – Solar Access Study</a:t>
            </a:r>
          </a:p>
          <a:p>
            <a:endParaRPr lang="en-US" sz="1600" dirty="0" smtClean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52852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Assembly Cut and Motors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29375" t="32422" r="3125" b="21875"/>
          <a:stretch>
            <a:fillRect/>
          </a:stretch>
        </p:blipFill>
        <p:spPr bwMode="auto">
          <a:xfrm>
            <a:off x="609600" y="1200150"/>
            <a:ext cx="7877908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660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628650"/>
          </a:xfrm>
        </p:spPr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Sketch Relations and Equations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dirty="0" smtClean="0"/>
              <a:t>Drive geometry changes by component motion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3382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610600" cy="628650"/>
          </a:xfrm>
        </p:spPr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Sketch Relations and Equations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l="28438" t="24219" r="14375" b="12500"/>
          <a:stretch>
            <a:fillRect/>
          </a:stretch>
        </p:blipFill>
        <p:spPr bwMode="auto">
          <a:xfrm>
            <a:off x="1905000" y="808533"/>
            <a:ext cx="5410200" cy="35920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2799433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610600" cy="628650"/>
          </a:xfrm>
        </p:spPr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Sketch Relations and Equations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pPr>
              <a:buNone/>
            </a:pPr>
            <a:r>
              <a:rPr lang="en-US" dirty="0" smtClean="0"/>
              <a:t>Tips and Tricks:</a:t>
            </a:r>
          </a:p>
          <a:p>
            <a:r>
              <a:rPr lang="en-US" dirty="0" smtClean="0"/>
              <a:t>Move component with distance mates</a:t>
            </a:r>
          </a:p>
          <a:p>
            <a:r>
              <a:rPr lang="en-US" dirty="0" smtClean="0"/>
              <a:t>Use part level sketch w/ relations to moving component</a:t>
            </a:r>
          </a:p>
          <a:p>
            <a:r>
              <a:rPr lang="en-US" dirty="0" smtClean="0"/>
              <a:t>Use part level equations driven by reference dimensions</a:t>
            </a:r>
          </a:p>
          <a:p>
            <a:r>
              <a:rPr lang="en-US" dirty="0" smtClean="0"/>
              <a:t>Significant performance cost</a:t>
            </a:r>
          </a:p>
          <a:p>
            <a:r>
              <a:rPr lang="en-US" dirty="0" smtClean="0"/>
              <a:t>Body changes are not read into eDrawings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133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8872"/>
            <a:ext cx="6858000" cy="51435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dirty="0" smtClean="0">
                <a:solidFill>
                  <a:srgbClr val="EE2E24"/>
                </a:solidFill>
              </a:rPr>
              <a:t>Helping SolidWorks Help You</a:t>
            </a:r>
          </a:p>
        </p:txBody>
      </p:sp>
      <p:sp>
        <p:nvSpPr>
          <p:cNvPr id="35844" name="Text Box 3"/>
          <p:cNvSpPr txBox="1">
            <a:spLocks noChangeArrowheads="1"/>
          </p:cNvSpPr>
          <p:nvPr/>
        </p:nvSpPr>
        <p:spPr bwMode="auto">
          <a:xfrm>
            <a:off x="2284413" y="853767"/>
            <a:ext cx="4659312" cy="514350"/>
          </a:xfrm>
          <a:prstGeom prst="rect">
            <a:avLst/>
          </a:prstGeom>
          <a:solidFill>
            <a:srgbClr val="99CC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tx1"/>
                </a:solidFill>
              </a:rPr>
              <a:t>Activate Performance Logger</a:t>
            </a:r>
          </a:p>
        </p:txBody>
      </p:sp>
      <p:sp>
        <p:nvSpPr>
          <p:cNvPr id="35845" name="Text Box 4"/>
          <p:cNvSpPr txBox="1">
            <a:spLocks noChangeArrowheads="1"/>
          </p:cNvSpPr>
          <p:nvPr/>
        </p:nvSpPr>
        <p:spPr bwMode="auto">
          <a:xfrm>
            <a:off x="2284413" y="1437173"/>
            <a:ext cx="4659312" cy="514350"/>
          </a:xfrm>
          <a:prstGeom prst="rect">
            <a:avLst/>
          </a:prstGeom>
          <a:solidFill>
            <a:srgbClr val="66CC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tx1"/>
                </a:solidFill>
              </a:rPr>
              <a:t>Enhancement Request</a:t>
            </a:r>
          </a:p>
        </p:txBody>
      </p:sp>
      <p:sp>
        <p:nvSpPr>
          <p:cNvPr id="35846" name="Text Box 5"/>
          <p:cNvSpPr txBox="1">
            <a:spLocks noChangeArrowheads="1"/>
          </p:cNvSpPr>
          <p:nvPr/>
        </p:nvSpPr>
        <p:spPr bwMode="auto">
          <a:xfrm>
            <a:off x="2284413" y="2019388"/>
            <a:ext cx="4659312" cy="514350"/>
          </a:xfrm>
          <a:prstGeom prst="rect">
            <a:avLst/>
          </a:prstGeom>
          <a:solidFill>
            <a:srgbClr val="3399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tx1"/>
                </a:solidFill>
              </a:rPr>
              <a:t>Surveys</a:t>
            </a:r>
          </a:p>
        </p:txBody>
      </p:sp>
      <p:sp>
        <p:nvSpPr>
          <p:cNvPr id="35847" name="Text Box 6"/>
          <p:cNvSpPr txBox="1">
            <a:spLocks noChangeArrowheads="1"/>
          </p:cNvSpPr>
          <p:nvPr/>
        </p:nvSpPr>
        <p:spPr bwMode="auto">
          <a:xfrm>
            <a:off x="2284413" y="3185011"/>
            <a:ext cx="4659312" cy="514350"/>
          </a:xfrm>
          <a:prstGeom prst="rect">
            <a:avLst/>
          </a:prstGeom>
          <a:solidFill>
            <a:srgbClr val="3333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bg1"/>
                </a:solidFill>
              </a:rPr>
              <a:t>Beta Program</a:t>
            </a:r>
          </a:p>
        </p:txBody>
      </p:sp>
      <p:sp>
        <p:nvSpPr>
          <p:cNvPr id="35848" name="Text Box 7"/>
          <p:cNvSpPr txBox="1">
            <a:spLocks noChangeArrowheads="1"/>
          </p:cNvSpPr>
          <p:nvPr/>
        </p:nvSpPr>
        <p:spPr bwMode="auto">
          <a:xfrm>
            <a:off x="2284413" y="2602795"/>
            <a:ext cx="4659312" cy="514350"/>
          </a:xfrm>
          <a:prstGeom prst="rect">
            <a:avLst/>
          </a:prstGeom>
          <a:solidFill>
            <a:srgbClr val="3366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bg1"/>
                </a:solidFill>
              </a:rPr>
              <a:t>Customer Visit/Consulting</a:t>
            </a:r>
          </a:p>
        </p:txBody>
      </p:sp>
      <p:sp>
        <p:nvSpPr>
          <p:cNvPr id="35849" name="Text Box 8"/>
          <p:cNvSpPr txBox="1">
            <a:spLocks noChangeArrowheads="1"/>
          </p:cNvSpPr>
          <p:nvPr/>
        </p:nvSpPr>
        <p:spPr bwMode="auto">
          <a:xfrm>
            <a:off x="2284413" y="3768417"/>
            <a:ext cx="4659312" cy="514350"/>
          </a:xfrm>
          <a:prstGeom prst="rect">
            <a:avLst/>
          </a:prstGeom>
          <a:solidFill>
            <a:srgbClr val="0000FF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bg1"/>
                </a:solidFill>
              </a:rPr>
              <a:t>Alpha Testing</a:t>
            </a:r>
          </a:p>
        </p:txBody>
      </p:sp>
      <p:sp>
        <p:nvSpPr>
          <p:cNvPr id="35850" name="Text Box 9"/>
          <p:cNvSpPr txBox="1">
            <a:spLocks noChangeArrowheads="1"/>
          </p:cNvSpPr>
          <p:nvPr/>
        </p:nvSpPr>
        <p:spPr bwMode="auto">
          <a:xfrm>
            <a:off x="2284413" y="4350632"/>
            <a:ext cx="4659312" cy="514350"/>
          </a:xfrm>
          <a:prstGeom prst="rect">
            <a:avLst/>
          </a:prstGeom>
          <a:solidFill>
            <a:srgbClr val="0000CC"/>
          </a:solidFill>
          <a:ln w="15875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anchor="ctr" anchorCtr="1"/>
          <a:lstStyle/>
          <a:p>
            <a:pPr algn="ctr">
              <a:spcBef>
                <a:spcPct val="50000"/>
              </a:spcBef>
            </a:pPr>
            <a:r>
              <a:rPr lang="en-US" sz="2400" b="0" dirty="0">
                <a:solidFill>
                  <a:schemeClr val="bg1"/>
                </a:solidFill>
              </a:rPr>
              <a:t>Specification Reviews</a:t>
            </a:r>
          </a:p>
        </p:txBody>
      </p:sp>
      <p:sp>
        <p:nvSpPr>
          <p:cNvPr id="35851" name="Text Box 10"/>
          <p:cNvSpPr txBox="1">
            <a:spLocks noChangeArrowheads="1"/>
          </p:cNvSpPr>
          <p:nvPr/>
        </p:nvSpPr>
        <p:spPr bwMode="auto">
          <a:xfrm>
            <a:off x="7416800" y="1038225"/>
            <a:ext cx="1333500" cy="461665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sz="2400" b="0" dirty="0">
              <a:solidFill>
                <a:schemeClr val="tx1"/>
              </a:solidFill>
            </a:endParaRPr>
          </a:p>
        </p:txBody>
      </p:sp>
      <p:sp>
        <p:nvSpPr>
          <p:cNvPr id="35852" name="Text Box 11"/>
          <p:cNvSpPr txBox="1">
            <a:spLocks noChangeArrowheads="1"/>
          </p:cNvSpPr>
          <p:nvPr/>
        </p:nvSpPr>
        <p:spPr bwMode="auto">
          <a:xfrm>
            <a:off x="6880225" y="665649"/>
            <a:ext cx="1555750" cy="2477601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5500" b="0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35853" name="Text Box 12"/>
          <p:cNvSpPr txBox="1">
            <a:spLocks noChangeArrowheads="1"/>
          </p:cNvSpPr>
          <p:nvPr/>
        </p:nvSpPr>
        <p:spPr bwMode="auto">
          <a:xfrm>
            <a:off x="6880225" y="2913549"/>
            <a:ext cx="946150" cy="2477601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5500" b="0" dirty="0">
                <a:solidFill>
                  <a:schemeClr val="tx1"/>
                </a:solidFill>
              </a:rPr>
              <a:t>}</a:t>
            </a:r>
          </a:p>
        </p:txBody>
      </p:sp>
      <p:sp>
        <p:nvSpPr>
          <p:cNvPr id="35854" name="Text Box 13"/>
          <p:cNvSpPr txBox="1">
            <a:spLocks noChangeArrowheads="1"/>
          </p:cNvSpPr>
          <p:nvPr/>
        </p:nvSpPr>
        <p:spPr bwMode="auto">
          <a:xfrm>
            <a:off x="7784362" y="1475273"/>
            <a:ext cx="1104790" cy="830997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0" dirty="0">
                <a:solidFill>
                  <a:schemeClr val="tx1"/>
                </a:solidFill>
              </a:rPr>
              <a:t>Active </a:t>
            </a:r>
          </a:p>
          <a:p>
            <a:pPr algn="ctr"/>
            <a:r>
              <a:rPr lang="en-US" sz="2400" b="0" dirty="0">
                <a:solidFill>
                  <a:schemeClr val="tx1"/>
                </a:solidFill>
              </a:rPr>
              <a:t>License</a:t>
            </a:r>
          </a:p>
        </p:txBody>
      </p:sp>
      <p:sp>
        <p:nvSpPr>
          <p:cNvPr id="35855" name="Text Box 14"/>
          <p:cNvSpPr txBox="1">
            <a:spLocks noChangeArrowheads="1"/>
          </p:cNvSpPr>
          <p:nvPr/>
        </p:nvSpPr>
        <p:spPr bwMode="auto">
          <a:xfrm>
            <a:off x="7964533" y="3846998"/>
            <a:ext cx="746037" cy="461665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 sz="2400" b="0" dirty="0">
                <a:solidFill>
                  <a:schemeClr val="tx1"/>
                </a:solidFill>
              </a:rPr>
              <a:t>NDA</a:t>
            </a:r>
          </a:p>
        </p:txBody>
      </p:sp>
    </p:spTree>
    <p:extLst>
      <p:ext uri="{BB962C8B-B14F-4D97-AF65-F5344CB8AC3E}">
        <p14:creationId xmlns:p14="http://schemas.microsoft.com/office/powerpoint/2010/main" val="109842518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1" y="171450"/>
            <a:ext cx="8839200" cy="514350"/>
          </a:xfrm>
        </p:spPr>
        <p:txBody>
          <a:bodyPr>
            <a:noAutofit/>
          </a:bodyPr>
          <a:lstStyle/>
          <a:p>
            <a:pPr eaLnBrk="1" hangingPunct="1"/>
            <a:r>
              <a:rPr lang="en-US" sz="4000" dirty="0" err="1">
                <a:solidFill>
                  <a:srgbClr val="EE2E24"/>
                </a:solidFill>
              </a:rPr>
              <a:t>MotionManager</a:t>
            </a:r>
            <a:r>
              <a:rPr lang="en-US" sz="4000" dirty="0">
                <a:solidFill>
                  <a:srgbClr val="EE2E24"/>
                </a:solidFill>
              </a:rPr>
              <a:t> Step-By-Step </a:t>
            </a:r>
            <a:br>
              <a:rPr lang="en-US" sz="4000" dirty="0">
                <a:solidFill>
                  <a:srgbClr val="EE2E24"/>
                </a:solidFill>
              </a:rPr>
            </a:br>
            <a:r>
              <a:rPr lang="en-US" sz="4000" dirty="0">
                <a:solidFill>
                  <a:srgbClr val="EE2E24"/>
                </a:solidFill>
              </a:rPr>
              <a:t>Self-paced Guide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01614" y="1353741"/>
            <a:ext cx="4903787" cy="3656409"/>
          </a:xfrm>
        </p:spPr>
        <p:txBody>
          <a:bodyPr>
            <a:normAutofit/>
          </a:bodyPr>
          <a:lstStyle/>
          <a:p>
            <a:pPr marL="0" indent="0" eaLnBrk="1" hangingPunct="1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Step by step guides are available at the SolidWorks store:</a:t>
            </a:r>
          </a:p>
          <a:p>
            <a:pPr marL="0" indent="0"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2"/>
              </a:rPr>
              <a:t>http://store.solidworks.com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marL="0" indent="0"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  <a:hlinkClick r:id="rId3"/>
              </a:rPr>
              <a:t>http://www.amazon.com</a:t>
            </a: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</a:p>
          <a:p>
            <a:pPr marL="0" indent="0" eaLnBrk="1" hangingPunct="1"/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1" hangingPunct="1"/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You can also purchase the book from Rob Rodriguez’s website:</a:t>
            </a:r>
          </a:p>
          <a:p>
            <a:pPr>
              <a:buNone/>
            </a:pPr>
            <a:r>
              <a:rPr lang="en-US" sz="2000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http://robrodriguez.com</a:t>
            </a:r>
          </a:p>
          <a:p>
            <a:pPr marL="0" indent="0" eaLnBrk="1" hangingPunct="1">
              <a:buNone/>
            </a:pPr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1" hangingPunct="1"/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  <a:p>
            <a:pPr marL="0" indent="0" eaLnBrk="1" hangingPunct="1"/>
            <a:endParaRPr lang="en-US" sz="2000" dirty="0" smtClean="0"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2600" y="1428115"/>
            <a:ext cx="3371332" cy="3028580"/>
          </a:xfrm>
          <a:prstGeom prst="rect">
            <a:avLst/>
          </a:prstGeom>
          <a:ln>
            <a:solidFill>
              <a:schemeClr val="accent1"/>
            </a:solidFill>
          </a:ln>
          <a:effectLst>
            <a:innerShdw blurRad="63500" dist="50800" dir="27000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val="3438309004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71450"/>
            <a:ext cx="9067800" cy="514350"/>
          </a:xfrm>
        </p:spPr>
        <p:txBody>
          <a:bodyPr>
            <a:normAutofit fontScale="90000"/>
          </a:bodyPr>
          <a:lstStyle/>
          <a:p>
            <a:r>
              <a:rPr lang="en-US" dirty="0">
                <a:solidFill>
                  <a:srgbClr val="EE2E24"/>
                </a:solidFill>
              </a:rPr>
              <a:t>3D</a:t>
            </a:r>
            <a:r>
              <a:rPr lang="en-US" dirty="0" smtClean="0"/>
              <a:t> </a:t>
            </a:r>
            <a:r>
              <a:rPr lang="en-US" dirty="0">
                <a:solidFill>
                  <a:srgbClr val="EE2E24"/>
                </a:solidFill>
              </a:rPr>
              <a:t>Content</a:t>
            </a:r>
            <a:r>
              <a:rPr lang="en-US" dirty="0" smtClean="0"/>
              <a:t> </a:t>
            </a:r>
            <a:r>
              <a:rPr lang="en-US" dirty="0">
                <a:solidFill>
                  <a:srgbClr val="EE2E24"/>
                </a:solidFill>
              </a:rPr>
              <a:t>Central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228601" y="822960"/>
            <a:ext cx="8713787" cy="3656409"/>
          </a:xfrm>
        </p:spPr>
        <p:txBody>
          <a:bodyPr/>
          <a:lstStyle/>
          <a:p>
            <a:pPr>
              <a:buNone/>
            </a:pPr>
            <a:r>
              <a:rPr lang="en-US" dirty="0" smtClean="0">
                <a:hlinkClick r:id="rId2"/>
              </a:rPr>
              <a:t>www.3dcontentcentral.com</a:t>
            </a:r>
            <a:r>
              <a:rPr lang="en-US" dirty="0" smtClean="0"/>
              <a:t> </a:t>
            </a:r>
          </a:p>
          <a:p>
            <a:r>
              <a:rPr lang="en-US" dirty="0" smtClean="0"/>
              <a:t>F-5 Tiger model contributed by Matt Lombard</a:t>
            </a:r>
          </a:p>
          <a:p>
            <a:r>
              <a:rPr lang="en-US" dirty="0" smtClean="0"/>
              <a:t>Pencil model contributed by Anson Choong Mun Wai </a:t>
            </a:r>
          </a:p>
          <a:p>
            <a:r>
              <a:rPr lang="en-US" dirty="0" smtClean="0"/>
              <a:t>Sharpener model contributed by H. Flora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407418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idx="1"/>
          </p:nvPr>
        </p:nvSpPr>
        <p:spPr>
          <a:xfrm>
            <a:off x="246879" y="1733550"/>
            <a:ext cx="8637587" cy="3656410"/>
          </a:xfrm>
        </p:spPr>
        <p:txBody>
          <a:bodyPr/>
          <a:lstStyle/>
          <a:p>
            <a:pPr algn="ctr" eaLnBrk="1" hangingPunct="1">
              <a:buFont typeface="Wingdings" pitchFamily="2" charset="2"/>
              <a:buNone/>
            </a:pPr>
            <a:r>
              <a:rPr lang="en-US" sz="6600" dirty="0" smtClean="0"/>
              <a:t>Thank You</a:t>
            </a:r>
          </a:p>
        </p:txBody>
      </p:sp>
    </p:spTree>
    <p:extLst>
      <p:ext uri="{BB962C8B-B14F-4D97-AF65-F5344CB8AC3E}">
        <p14:creationId xmlns:p14="http://schemas.microsoft.com/office/powerpoint/2010/main" val="313169830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458200" cy="628650"/>
          </a:xfrm>
        </p:spPr>
        <p:txBody>
          <a:bodyPr/>
          <a:lstStyle/>
          <a:p>
            <a:r>
              <a:rPr lang="en-US" sz="4000" dirty="0">
                <a:solidFill>
                  <a:srgbClr val="EE2E24"/>
                </a:solidFill>
              </a:rPr>
              <a:t>Additional</a:t>
            </a:r>
            <a:r>
              <a:rPr lang="en-US" dirty="0" smtClean="0"/>
              <a:t> </a:t>
            </a:r>
            <a:r>
              <a:rPr lang="en-US" sz="4000" dirty="0">
                <a:solidFill>
                  <a:srgbClr val="EE2E24"/>
                </a:solidFill>
              </a:rPr>
              <a:t>Topic: Rendered</a:t>
            </a:r>
            <a:r>
              <a:rPr lang="en-US" dirty="0" smtClean="0"/>
              <a:t> </a:t>
            </a:r>
            <a:r>
              <a:rPr lang="en-US" sz="4000" dirty="0">
                <a:solidFill>
                  <a:srgbClr val="EE2E24"/>
                </a:solidFill>
              </a:rPr>
              <a:t>Animations</a:t>
            </a:r>
          </a:p>
        </p:txBody>
      </p:sp>
      <p:pic>
        <p:nvPicPr>
          <p:cNvPr id="3" name="fly_over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26247" y="829732"/>
            <a:ext cx="4875693" cy="37792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428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07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repeatCount="indefinite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458200" cy="628650"/>
          </a:xfrm>
        </p:spPr>
        <p:txBody>
          <a:bodyPr/>
          <a:lstStyle/>
          <a:p>
            <a:r>
              <a:rPr lang="en-US" sz="4000" dirty="0">
                <a:solidFill>
                  <a:srgbClr val="EE2E24"/>
                </a:solidFill>
              </a:rPr>
              <a:t>Additional Topic: Rendered Animations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63278"/>
            <a:ext cx="8229600" cy="3394472"/>
          </a:xfrm>
        </p:spPr>
        <p:txBody>
          <a:bodyPr>
            <a:normAutofit/>
          </a:bodyPr>
          <a:lstStyle/>
          <a:p>
            <a:r>
              <a:rPr lang="en-US" dirty="0" smtClean="0"/>
              <a:t>Recommended Workflow:</a:t>
            </a:r>
          </a:p>
          <a:p>
            <a:pPr lvl="1"/>
            <a:r>
              <a:rPr lang="en-US" dirty="0" smtClean="0"/>
              <a:t>1</a:t>
            </a:r>
            <a:r>
              <a:rPr lang="en-US" baseline="30000" dirty="0" smtClean="0"/>
              <a:t>st</a:t>
            </a:r>
            <a:r>
              <a:rPr lang="en-US" dirty="0" smtClean="0"/>
              <a:t> – geometry </a:t>
            </a:r>
          </a:p>
          <a:p>
            <a:pPr lvl="1"/>
            <a:r>
              <a:rPr lang="en-US" dirty="0" smtClean="0"/>
              <a:t>2</a:t>
            </a:r>
            <a:r>
              <a:rPr lang="en-US" baseline="30000" dirty="0" smtClean="0"/>
              <a:t>nd</a:t>
            </a:r>
            <a:r>
              <a:rPr lang="en-US" dirty="0" smtClean="0"/>
              <a:t> – appearances, decals and scenes second</a:t>
            </a:r>
          </a:p>
          <a:p>
            <a:pPr lvl="2"/>
            <a:r>
              <a:rPr lang="en-US" dirty="0" smtClean="0"/>
              <a:t>Test Render</a:t>
            </a:r>
          </a:p>
          <a:p>
            <a:pPr lvl="1"/>
            <a:r>
              <a:rPr lang="en-US" dirty="0" smtClean="0"/>
              <a:t>3</a:t>
            </a:r>
            <a:r>
              <a:rPr lang="en-US" baseline="30000" dirty="0" smtClean="0"/>
              <a:t>rd</a:t>
            </a:r>
            <a:r>
              <a:rPr lang="en-US" dirty="0" smtClean="0"/>
              <a:t> – define animation (can also animate lights, cameras, component position, )</a:t>
            </a:r>
          </a:p>
          <a:p>
            <a:pPr lvl="2"/>
            <a:r>
              <a:rPr lang="en-US" dirty="0" smtClean="0"/>
              <a:t>Test Render</a:t>
            </a:r>
          </a:p>
          <a:p>
            <a:pPr lvl="1"/>
            <a:r>
              <a:rPr lang="en-US" dirty="0" smtClean="0"/>
              <a:t>4</a:t>
            </a:r>
            <a:r>
              <a:rPr lang="en-US" baseline="30000" dirty="0" smtClean="0"/>
              <a:t>th</a:t>
            </a:r>
            <a:r>
              <a:rPr lang="en-US" dirty="0" smtClean="0"/>
              <a:t> – save animation to file</a:t>
            </a:r>
          </a:p>
          <a:p>
            <a:r>
              <a:rPr lang="en-US" dirty="0" smtClean="0"/>
              <a:t>PhotoWorks only PhotoView 360 not supported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7656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solidFill>
                  <a:srgbClr val="EE2E24"/>
                </a:solidFill>
              </a:rPr>
              <a:t>View</a:t>
            </a:r>
            <a:r>
              <a:rPr lang="en-US" dirty="0" smtClean="0"/>
              <a:t> </a:t>
            </a:r>
            <a:r>
              <a:rPr lang="en-US" dirty="0">
                <a:solidFill>
                  <a:srgbClr val="EE2E24"/>
                </a:solidFill>
              </a:rPr>
              <a:t>Orientation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idx="1"/>
          </p:nvPr>
        </p:nvSpPr>
        <p:spPr>
          <a:xfrm>
            <a:off x="228601" y="822960"/>
            <a:ext cx="8637587" cy="89535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Disable View Key Creation – prevents changes to the view orientation from being written as Keypoints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0" y="4800600"/>
            <a:ext cx="1905000" cy="342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EB8C40FA-EE22-46CC-B719-3BA56E8B3A40}" type="slidenum">
              <a:rPr lang="en-US"/>
              <a:pPr/>
              <a:t>4</a:t>
            </a:fld>
            <a:endParaRPr lang="en-US" dirty="0"/>
          </a:p>
        </p:txBody>
      </p:sp>
      <p:pic>
        <p:nvPicPr>
          <p:cNvPr id="27653" name="Picture 8"/>
          <p:cNvPicPr>
            <a:picLocks noChangeAspect="1" noChangeArrowheads="1"/>
          </p:cNvPicPr>
          <p:nvPr/>
        </p:nvPicPr>
        <p:blipFill>
          <a:blip r:embed="rId2" cstate="print"/>
          <a:srcRect t="57813" r="57500" b="19531"/>
          <a:stretch>
            <a:fillRect/>
          </a:stretch>
        </p:blipFill>
        <p:spPr bwMode="auto">
          <a:xfrm>
            <a:off x="1676400" y="1714500"/>
            <a:ext cx="5867400" cy="1876425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/>
          </a:ln>
        </p:spPr>
      </p:pic>
      <p:sp>
        <p:nvSpPr>
          <p:cNvPr id="27654" name="Text Box 4"/>
          <p:cNvSpPr txBox="1">
            <a:spLocks noChangeArrowheads="1"/>
          </p:cNvSpPr>
          <p:nvPr/>
        </p:nvSpPr>
        <p:spPr bwMode="auto">
          <a:xfrm>
            <a:off x="485402" y="3943351"/>
            <a:ext cx="8048998" cy="646331"/>
          </a:xfrm>
          <a:prstGeom prst="rect">
            <a:avLst/>
          </a:prstGeom>
          <a:noFill/>
          <a:ln w="38100" cap="sq">
            <a:noFill/>
            <a:miter lim="800000"/>
            <a:headEnd type="none" w="sm" len="sm"/>
            <a:tailEnd/>
          </a:ln>
        </p:spPr>
        <p:txBody>
          <a:bodyPr wrap="none">
            <a:spAutoFit/>
          </a:bodyPr>
          <a:lstStyle/>
          <a:p>
            <a:pPr algn="l"/>
            <a:r>
              <a:rPr lang="en-US" b="0" i="1" dirty="0">
                <a:solidFill>
                  <a:schemeClr val="tx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Otherwise a key will be written every time you re-orient the model.</a:t>
            </a:r>
          </a:p>
          <a:p>
            <a:pPr algn="l"/>
            <a:endParaRPr lang="en-US" b="0" i="1" dirty="0">
              <a:solidFill>
                <a:schemeClr val="tx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368575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628650"/>
          </a:xfrm>
        </p:spPr>
        <p:txBody>
          <a:bodyPr/>
          <a:lstStyle/>
          <a:p>
            <a:r>
              <a:rPr lang="en-US" sz="4000" dirty="0">
                <a:solidFill>
                  <a:srgbClr val="EE2E24"/>
                </a:solidFill>
              </a:rPr>
              <a:t>Additional Topic: Rendered Animations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7078"/>
            <a:ext cx="8229600" cy="3394472"/>
          </a:xfrm>
        </p:spPr>
        <p:txBody>
          <a:bodyPr>
            <a:normAutofit/>
          </a:bodyPr>
          <a:lstStyle/>
          <a:p>
            <a:r>
              <a:rPr lang="en-US" dirty="0" smtClean="0"/>
              <a:t>Recommendations:</a:t>
            </a:r>
          </a:p>
          <a:p>
            <a:pPr lvl="1"/>
            <a:r>
              <a:rPr lang="en-US" dirty="0" smtClean="0"/>
              <a:t>Test render before committing to creating video file.</a:t>
            </a:r>
          </a:p>
          <a:p>
            <a:pPr lvl="2"/>
            <a:r>
              <a:rPr lang="en-US" dirty="0" smtClean="0"/>
              <a:t>Turn down render quality settings</a:t>
            </a:r>
          </a:p>
          <a:p>
            <a:pPr lvl="2"/>
            <a:r>
              <a:rPr lang="en-US" dirty="0" smtClean="0"/>
              <a:t>Preview window</a:t>
            </a:r>
          </a:p>
          <a:p>
            <a:pPr lvl="2"/>
            <a:r>
              <a:rPr lang="en-US" dirty="0" smtClean="0"/>
              <a:t>Screen render (use split screen)</a:t>
            </a:r>
          </a:p>
          <a:p>
            <a:pPr lvl="2"/>
            <a:r>
              <a:rPr lang="en-US" dirty="0" smtClean="0"/>
              <a:t>Save non-rendered animation</a:t>
            </a:r>
          </a:p>
          <a:p>
            <a:pPr lvl="1"/>
            <a:r>
              <a:rPr lang="en-US" dirty="0" smtClean="0"/>
              <a:t>Use a camera to control:</a:t>
            </a:r>
          </a:p>
          <a:p>
            <a:pPr lvl="2"/>
            <a:r>
              <a:rPr lang="en-US" dirty="0" smtClean="0"/>
              <a:t>Field of View</a:t>
            </a:r>
          </a:p>
          <a:p>
            <a:pPr lvl="2"/>
            <a:r>
              <a:rPr lang="en-US" dirty="0" smtClean="0"/>
              <a:t>View position</a:t>
            </a:r>
          </a:p>
          <a:p>
            <a:pPr lvl="2"/>
            <a:r>
              <a:rPr lang="en-US" dirty="0" smtClean="0"/>
              <a:t>Aspect ratio</a:t>
            </a:r>
          </a:p>
          <a:p>
            <a:pPr lvl="2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133891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628650"/>
          </a:xfrm>
        </p:spPr>
        <p:txBody>
          <a:bodyPr/>
          <a:lstStyle/>
          <a:p>
            <a:r>
              <a:rPr lang="en-US" sz="4000" dirty="0">
                <a:solidFill>
                  <a:srgbClr val="EE2E24"/>
                </a:solidFill>
              </a:rPr>
              <a:t>Additional Topic: Rendered Animations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63278"/>
            <a:ext cx="8229600" cy="3394472"/>
          </a:xfrm>
        </p:spPr>
        <p:txBody>
          <a:bodyPr>
            <a:normAutofit/>
          </a:bodyPr>
          <a:lstStyle/>
          <a:p>
            <a:r>
              <a:rPr lang="en-US" dirty="0" smtClean="0"/>
              <a:t>Recommendations:</a:t>
            </a:r>
          </a:p>
          <a:p>
            <a:pPr lvl="1"/>
            <a:r>
              <a:rPr lang="en-US" dirty="0" smtClean="0"/>
              <a:t>Use video editing software</a:t>
            </a:r>
          </a:p>
          <a:p>
            <a:pPr lvl="2"/>
            <a:r>
              <a:rPr lang="en-US" dirty="0" smtClean="0"/>
              <a:t>Titles, captions, music, transitions, change format…</a:t>
            </a:r>
          </a:p>
          <a:p>
            <a:pPr lvl="2"/>
            <a:r>
              <a:rPr lang="en-US" dirty="0" smtClean="0"/>
              <a:t>Compile series of images</a:t>
            </a:r>
          </a:p>
          <a:p>
            <a:pPr lvl="1"/>
            <a:r>
              <a:rPr lang="en-US" dirty="0" smtClean="0"/>
              <a:t>Save as a series of images</a:t>
            </a:r>
          </a:p>
          <a:p>
            <a:pPr lvl="1"/>
            <a:r>
              <a:rPr lang="en-US" dirty="0" smtClean="0"/>
              <a:t>Use more than one computer to process animation</a:t>
            </a:r>
          </a:p>
          <a:p>
            <a:pPr lvl="2"/>
            <a:r>
              <a:rPr lang="en-US" dirty="0" smtClean="0"/>
              <a:t>(computer A – 0sec to 10 sec/computer B - 10sec to 20sec)</a:t>
            </a:r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1046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199" y="114300"/>
            <a:ext cx="8576733" cy="628650"/>
          </a:xfrm>
        </p:spPr>
        <p:txBody>
          <a:bodyPr/>
          <a:lstStyle/>
          <a:p>
            <a:r>
              <a:rPr lang="en-US" sz="4000" dirty="0">
                <a:solidFill>
                  <a:srgbClr val="EE2E24"/>
                </a:solidFill>
              </a:rPr>
              <a:t>Additional Topic: Rendered Animations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Recommendations:</a:t>
            </a:r>
          </a:p>
          <a:p>
            <a:pPr lvl="1"/>
            <a:r>
              <a:rPr lang="en-US" dirty="0" smtClean="0"/>
              <a:t>Be aware of windows 2GB limit</a:t>
            </a:r>
          </a:p>
          <a:p>
            <a:pPr lvl="1"/>
            <a:r>
              <a:rPr lang="en-US" dirty="0" smtClean="0"/>
              <a:t>Save uncompressed (if possible)</a:t>
            </a:r>
          </a:p>
          <a:p>
            <a:pPr lvl="1"/>
            <a:r>
              <a:rPr lang="en-US" dirty="0" smtClean="0"/>
              <a:t>CODECs</a:t>
            </a:r>
          </a:p>
          <a:p>
            <a:pPr lvl="1"/>
            <a:r>
              <a:rPr lang="en-US" dirty="0" smtClean="0"/>
              <a:t>Turn up quality settings before final render</a:t>
            </a:r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1"/>
            <a:endParaRPr lang="en-US" dirty="0" smtClean="0"/>
          </a:p>
          <a:p>
            <a:pPr lvl="2"/>
            <a:endParaRPr lang="en-US" dirty="0" smtClean="0"/>
          </a:p>
          <a:p>
            <a:pPr lvl="1"/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173404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4300"/>
            <a:ext cx="8534400" cy="628650"/>
          </a:xfrm>
        </p:spPr>
        <p:txBody>
          <a:bodyPr/>
          <a:lstStyle/>
          <a:p>
            <a:r>
              <a:rPr lang="en-US" sz="4000" dirty="0">
                <a:solidFill>
                  <a:srgbClr val="EE2E24"/>
                </a:solidFill>
              </a:rPr>
              <a:t>Additional Topic: Examples – Solar Access Study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387078"/>
            <a:ext cx="8229600" cy="3394472"/>
          </a:xfrm>
        </p:spPr>
        <p:txBody>
          <a:bodyPr/>
          <a:lstStyle/>
          <a:p>
            <a:r>
              <a:rPr lang="en-US" dirty="0" smtClean="0"/>
              <a:t>How will solar access be affected by new lab and residential building?</a:t>
            </a:r>
            <a:endParaRPr lang="en-US" dirty="0"/>
          </a:p>
        </p:txBody>
      </p:sp>
      <p:pic>
        <p:nvPicPr>
          <p:cNvPr id="4" name="Picture 3" descr="sun_model_now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2343150"/>
            <a:ext cx="4480560" cy="2194775"/>
          </a:xfrm>
          <a:prstGeom prst="rect">
            <a:avLst/>
          </a:prstGeom>
        </p:spPr>
      </p:pic>
      <p:pic>
        <p:nvPicPr>
          <p:cNvPr id="5" name="Picture 4" descr="sun_model_for_lighting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63440" y="2320075"/>
            <a:ext cx="4480560" cy="2194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6389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872"/>
            <a:ext cx="6858000" cy="514350"/>
          </a:xfrm>
        </p:spPr>
        <p:txBody>
          <a:bodyPr/>
          <a:lstStyle/>
          <a:p>
            <a:r>
              <a:rPr lang="en-US" dirty="0" smtClean="0">
                <a:solidFill>
                  <a:srgbClr val="EE2E24"/>
                </a:solidFill>
              </a:rPr>
              <a:t>Presentation Materials</a:t>
            </a:r>
            <a:endParaRPr lang="en-US" dirty="0">
              <a:solidFill>
                <a:srgbClr val="EE2E24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686800" cy="3394472"/>
          </a:xfrm>
        </p:spPr>
        <p:txBody>
          <a:bodyPr/>
          <a:lstStyle/>
          <a:p>
            <a:r>
              <a:rPr lang="en-US" dirty="0" smtClean="0"/>
              <a:t>Conference Proceedings</a:t>
            </a:r>
          </a:p>
          <a:p>
            <a:r>
              <a:rPr lang="en-US" dirty="0" smtClean="0"/>
              <a:t>Download presentation materials at:</a:t>
            </a:r>
          </a:p>
          <a:p>
            <a:pPr>
              <a:buNone/>
            </a:pPr>
            <a:r>
              <a:rPr lang="en-US" sz="2700" dirty="0" smtClean="0">
                <a:solidFill>
                  <a:srgbClr val="3333CC"/>
                </a:solidFill>
              </a:rPr>
              <a:t>www.solidworks.com/adv_motion_manager </a:t>
            </a:r>
          </a:p>
          <a:p>
            <a:endParaRPr lang="en-US" dirty="0" smtClean="0"/>
          </a:p>
          <a:p>
            <a:r>
              <a:rPr lang="en-US" dirty="0" smtClean="0"/>
              <a:t>You can also go to Rob Rodriguez’s website: </a:t>
            </a:r>
          </a:p>
          <a:p>
            <a:pPr>
              <a:buNone/>
            </a:pPr>
            <a:r>
              <a:rPr lang="en-US" sz="2700" dirty="0">
                <a:solidFill>
                  <a:srgbClr val="3333CC"/>
                </a:solidFill>
              </a:rPr>
              <a:t>http://www.axiscadsolutions.com/downloads/ 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04828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solidFill>
                  <a:srgbClr val="EE2E24"/>
                </a:solidFill>
              </a:rPr>
              <a:t>View</a:t>
            </a:r>
            <a:r>
              <a:rPr lang="en-US" dirty="0" smtClean="0"/>
              <a:t> </a:t>
            </a:r>
            <a:r>
              <a:rPr lang="en-US" dirty="0">
                <a:solidFill>
                  <a:srgbClr val="EE2E24"/>
                </a:solidFill>
              </a:rPr>
              <a:t>Orientation</a:t>
            </a:r>
          </a:p>
        </p:txBody>
      </p:sp>
      <p:sp>
        <p:nvSpPr>
          <p:cNvPr id="28675" name="Rectangle 3"/>
          <p:cNvSpPr>
            <a:spLocks noGrp="1" noChangeArrowheads="1"/>
          </p:cNvSpPr>
          <p:nvPr>
            <p:ph idx="1"/>
          </p:nvPr>
        </p:nvSpPr>
        <p:spPr>
          <a:xfrm>
            <a:off x="228601" y="822960"/>
            <a:ext cx="8637587" cy="895350"/>
          </a:xfrm>
        </p:spPr>
        <p:txBody>
          <a:bodyPr>
            <a:normAutofit/>
          </a:bodyPr>
          <a:lstStyle/>
          <a:p>
            <a:pPr eaLnBrk="1" hangingPunct="1"/>
            <a:r>
              <a:rPr lang="en-US" dirty="0" smtClean="0"/>
              <a:t>Disable Playback of View Keys – prevents playback of view orientation changes during animation playback.</a:t>
            </a:r>
          </a:p>
        </p:txBody>
      </p:sp>
      <p:sp>
        <p:nvSpPr>
          <p:cNvPr id="28676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0" y="4800600"/>
            <a:ext cx="1905000" cy="342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4EFFD6F9-AB92-455A-A25E-562E2D28575C}" type="slidenum">
              <a:rPr lang="en-US"/>
              <a:pPr/>
              <a:t>5</a:t>
            </a:fld>
            <a:endParaRPr lang="en-US" dirty="0"/>
          </a:p>
        </p:txBody>
      </p:sp>
      <p:pic>
        <p:nvPicPr>
          <p:cNvPr id="28677" name="Picture 5"/>
          <p:cNvPicPr>
            <a:picLocks noChangeAspect="1" noChangeArrowheads="1"/>
          </p:cNvPicPr>
          <p:nvPr/>
        </p:nvPicPr>
        <p:blipFill>
          <a:blip r:embed="rId2" cstate="print"/>
          <a:srcRect t="1674" r="7167" b="42857"/>
          <a:stretch>
            <a:fillRect/>
          </a:stretch>
        </p:blipFill>
        <p:spPr bwMode="auto">
          <a:xfrm>
            <a:off x="1524000" y="1828800"/>
            <a:ext cx="6096000" cy="1893094"/>
          </a:xfrm>
          <a:prstGeom prst="rect">
            <a:avLst/>
          </a:prstGeom>
          <a:noFill/>
          <a:ln w="9525" algn="ctr">
            <a:noFill/>
            <a:miter lim="800000"/>
            <a:headEnd type="none" w="sm" len="sm"/>
            <a:tailEnd/>
          </a:ln>
        </p:spPr>
      </p:pic>
    </p:spTree>
    <p:extLst>
      <p:ext uri="{BB962C8B-B14F-4D97-AF65-F5344CB8AC3E}">
        <p14:creationId xmlns:p14="http://schemas.microsoft.com/office/powerpoint/2010/main" val="424887308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>
                <a:solidFill>
                  <a:srgbClr val="EE2E24"/>
                </a:solidFill>
              </a:rPr>
              <a:t>View</a:t>
            </a:r>
            <a:r>
              <a:rPr lang="en-US" dirty="0" smtClean="0"/>
              <a:t> </a:t>
            </a:r>
            <a:r>
              <a:rPr lang="en-US" dirty="0">
                <a:solidFill>
                  <a:srgbClr val="EE2E24"/>
                </a:solidFill>
              </a:rPr>
              <a:t>Orientation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idx="1"/>
          </p:nvPr>
        </p:nvSpPr>
        <p:spPr>
          <a:xfrm>
            <a:off x="228601" y="822960"/>
            <a:ext cx="8650287" cy="3798094"/>
          </a:xfrm>
        </p:spPr>
        <p:txBody>
          <a:bodyPr/>
          <a:lstStyle/>
          <a:p>
            <a:pPr marL="457200" indent="-457200" eaLnBrk="1" hangingPunct="1">
              <a:buFont typeface="Wingdings" pitchFamily="2" charset="2"/>
              <a:buNone/>
            </a:pPr>
            <a:r>
              <a:rPr lang="en-US" dirty="0" smtClean="0"/>
              <a:t>Recommended Workflow: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dirty="0" smtClean="0"/>
              <a:t>Make all changes related to the components </a:t>
            </a:r>
            <a:r>
              <a:rPr lang="en-US" b="1" u="sng" dirty="0" smtClean="0"/>
              <a:t>first</a:t>
            </a:r>
            <a:r>
              <a:rPr lang="en-US" dirty="0" smtClean="0"/>
              <a:t> (with “Disable View Key Creation” checked)</a:t>
            </a:r>
          </a:p>
          <a:p>
            <a:pPr marL="457200" indent="-457200" eaLnBrk="1" hangingPunct="1">
              <a:buFont typeface="Wingdings" pitchFamily="2" charset="2"/>
              <a:buAutoNum type="arabicPeriod"/>
            </a:pPr>
            <a:r>
              <a:rPr lang="en-US" dirty="0" smtClean="0"/>
              <a:t>Make all view orientation changes </a:t>
            </a:r>
            <a:r>
              <a:rPr lang="en-US" b="1" u="sng" dirty="0" smtClean="0"/>
              <a:t>last</a:t>
            </a:r>
            <a:r>
              <a:rPr lang="en-US" b="1" dirty="0" smtClean="0"/>
              <a:t> </a:t>
            </a:r>
            <a:r>
              <a:rPr lang="en-US" dirty="0" smtClean="0"/>
              <a:t>(uncheck “Disable View Key Creation” to create view keys) </a:t>
            </a:r>
            <a:endParaRPr lang="en-US" b="1" dirty="0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0" y="4800600"/>
            <a:ext cx="1905000" cy="342900"/>
          </a:xfrm>
          <a:prstGeom prst="rect">
            <a:avLst/>
          </a:prstGeom>
          <a:noFill/>
          <a:ln>
            <a:miter lim="800000"/>
            <a:headEnd/>
            <a:tailEnd/>
          </a:ln>
        </p:spPr>
        <p:txBody>
          <a:bodyPr/>
          <a:lstStyle/>
          <a:p>
            <a:fld id="{2D5404C7-A1BD-4548-B4C2-519591D042F6}" type="slidenum">
              <a:rPr lang="en-US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52880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Camera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>
            <a:normAutofit/>
          </a:bodyPr>
          <a:lstStyle/>
          <a:p>
            <a:r>
              <a:rPr lang="en-US" dirty="0" smtClean="0"/>
              <a:t>Cameras allow you to:</a:t>
            </a:r>
          </a:p>
          <a:p>
            <a:pPr lvl="1"/>
            <a:r>
              <a:rPr lang="en-US" dirty="0" smtClean="0"/>
              <a:t>Fully control Field of View (perspective)</a:t>
            </a:r>
          </a:p>
        </p:txBody>
      </p:sp>
      <p:pic>
        <p:nvPicPr>
          <p:cNvPr id="4" name="fov_change_export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2173588" y="1610201"/>
            <a:ext cx="4800600" cy="27903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8169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Camera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dirty="0" smtClean="0"/>
              <a:t>Cameras allow you to:</a:t>
            </a:r>
          </a:p>
          <a:p>
            <a:pPr lvl="1"/>
            <a:r>
              <a:rPr lang="en-US" dirty="0" smtClean="0"/>
              <a:t>Go inside the model</a:t>
            </a:r>
          </a:p>
        </p:txBody>
      </p:sp>
      <p:pic>
        <p:nvPicPr>
          <p:cNvPr id="4" name="Picture 4" descr="through_c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5551488" y="914400"/>
            <a:ext cx="3135313" cy="1770459"/>
          </a:xfrm>
          <a:prstGeom prst="rect">
            <a:avLst/>
          </a:prstGeom>
          <a:noFill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660401" y="1731169"/>
            <a:ext cx="4922837" cy="2649140"/>
          </a:xfrm>
          <a:prstGeom prst="rect">
            <a:avLst/>
          </a:prstGeom>
          <a:noFill/>
        </p:spPr>
      </p:pic>
      <p:sp>
        <p:nvSpPr>
          <p:cNvPr id="6" name="AutoShape 6"/>
          <p:cNvSpPr>
            <a:spLocks noChangeArrowheads="1"/>
          </p:cNvSpPr>
          <p:nvPr/>
        </p:nvSpPr>
        <p:spPr bwMode="auto">
          <a:xfrm>
            <a:off x="4495800" y="1352550"/>
            <a:ext cx="1447800" cy="266700"/>
          </a:xfrm>
          <a:prstGeom prst="curvedDownArrow">
            <a:avLst>
              <a:gd name="adj1" fmla="val 81429"/>
              <a:gd name="adj2" fmla="val 162857"/>
              <a:gd name="adj3" fmla="val 33333"/>
            </a:avLst>
          </a:prstGeom>
          <a:solidFill>
            <a:schemeClr val="accent1"/>
          </a:solidFill>
          <a:ln w="38100" cap="sq">
            <a:solidFill>
              <a:schemeClr val="tx1"/>
            </a:solidFill>
            <a:miter lim="800000"/>
            <a:headEnd type="none" w="sm" len="sm"/>
            <a:tailEnd/>
          </a:ln>
        </p:spPr>
        <p:txBody>
          <a:bodyPr wrap="none" anchor="ctr"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47616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rgbClr val="EE2E24"/>
                </a:solidFill>
              </a:rPr>
              <a:t>Camera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822961"/>
            <a:ext cx="8229600" cy="3394472"/>
          </a:xfrm>
        </p:spPr>
        <p:txBody>
          <a:bodyPr/>
          <a:lstStyle/>
          <a:p>
            <a:r>
              <a:rPr lang="en-US" dirty="0"/>
              <a:t>Cameras allow you to:</a:t>
            </a:r>
          </a:p>
          <a:p>
            <a:pPr lvl="1"/>
            <a:r>
              <a:rPr lang="en-US" dirty="0"/>
              <a:t>Fly-through</a:t>
            </a:r>
          </a:p>
        </p:txBody>
      </p:sp>
      <p:pic>
        <p:nvPicPr>
          <p:cNvPr id="4" name="fly_through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3733800" y="1314450"/>
            <a:ext cx="5181600" cy="3108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68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9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SWW14">
      <a:dk1>
        <a:srgbClr val="595A5A"/>
      </a:dk1>
      <a:lt1>
        <a:sysClr val="window" lastClr="FFFFFF"/>
      </a:lt1>
      <a:dk2>
        <a:srgbClr val="1F497D"/>
      </a:dk2>
      <a:lt2>
        <a:srgbClr val="EEECE1"/>
      </a:lt2>
      <a:accent1>
        <a:srgbClr val="2E6785"/>
      </a:accent1>
      <a:accent2>
        <a:srgbClr val="1CA1CB"/>
      </a:accent2>
      <a:accent3>
        <a:srgbClr val="19384A"/>
      </a:accent3>
      <a:accent4>
        <a:srgbClr val="5080B2"/>
      </a:accent4>
      <a:accent5>
        <a:srgbClr val="C0524F"/>
      </a:accent5>
      <a:accent6>
        <a:srgbClr val="A3BE5B"/>
      </a:accent6>
      <a:hlink>
        <a:srgbClr val="0094B7"/>
      </a:hlink>
      <a:folHlink>
        <a:srgbClr val="60BBD5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768</TotalTime>
  <Words>1026</Words>
  <Application>Microsoft Office PowerPoint</Application>
  <PresentationFormat>On-screen Show (16:9)</PresentationFormat>
  <Paragraphs>210</Paragraphs>
  <Slides>44</Slides>
  <Notes>0</Notes>
  <HiddenSlides>0</HiddenSlides>
  <MMClips>3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50" baseType="lpstr">
      <vt:lpstr>Arial</vt:lpstr>
      <vt:lpstr>Wingdings</vt:lpstr>
      <vt:lpstr>Verdana</vt:lpstr>
      <vt:lpstr>Calibri</vt:lpstr>
      <vt:lpstr>Arial Narrow</vt:lpstr>
      <vt:lpstr>Office Theme</vt:lpstr>
      <vt:lpstr>Advanced Motion Manager</vt:lpstr>
      <vt:lpstr>Presentation Materials</vt:lpstr>
      <vt:lpstr>Agenda</vt:lpstr>
      <vt:lpstr>View Orientation</vt:lpstr>
      <vt:lpstr>View Orientation</vt:lpstr>
      <vt:lpstr>View Orientation</vt:lpstr>
      <vt:lpstr>Camera</vt:lpstr>
      <vt:lpstr>Camera</vt:lpstr>
      <vt:lpstr>Camera</vt:lpstr>
      <vt:lpstr>Camera</vt:lpstr>
      <vt:lpstr>Positioning a Camera</vt:lpstr>
      <vt:lpstr>Field of View (FOV)</vt:lpstr>
      <vt:lpstr>Position and FOV</vt:lpstr>
      <vt:lpstr>Positioning a Camera</vt:lpstr>
      <vt:lpstr>Cameras in the Motion Manager</vt:lpstr>
      <vt:lpstr>Cameras in the Motion Manager</vt:lpstr>
      <vt:lpstr>Cameras in the Motion Manager</vt:lpstr>
      <vt:lpstr>Cameras in the Motion Manager: Fixed Camera focused on moving object</vt:lpstr>
      <vt:lpstr>Cameras in the Motion Manager: Fixed Camera focused on moving object</vt:lpstr>
      <vt:lpstr>Cameras in the Motion Manager: Camera Sled</vt:lpstr>
      <vt:lpstr>Cameras in the Motion Manager: Camera Sled</vt:lpstr>
      <vt:lpstr>Cameras in the Motion Manager: Camera on Curve</vt:lpstr>
      <vt:lpstr>Cameras in the Motion Manager: Camera on Curve</vt:lpstr>
      <vt:lpstr>Cameras in the Motion Manager: Free Moving Camera</vt:lpstr>
      <vt:lpstr>Cameras in the Motion Manager: Free Moving Camera</vt:lpstr>
      <vt:lpstr>Complex Motion With Mates</vt:lpstr>
      <vt:lpstr>Complex Motion With Mates</vt:lpstr>
      <vt:lpstr>Complex Motion With Mates</vt:lpstr>
      <vt:lpstr>Assembly Cut and Motors</vt:lpstr>
      <vt:lpstr>Assembly Cut and Motors</vt:lpstr>
      <vt:lpstr>Sketch Relations and Equations</vt:lpstr>
      <vt:lpstr>Sketch Relations and Equations</vt:lpstr>
      <vt:lpstr>Sketch Relations and Equations</vt:lpstr>
      <vt:lpstr>Helping SolidWorks Help You</vt:lpstr>
      <vt:lpstr>MotionManager Step-By-Step  Self-paced Guide</vt:lpstr>
      <vt:lpstr>3D Content Central</vt:lpstr>
      <vt:lpstr>PowerPoint Presentation</vt:lpstr>
      <vt:lpstr>Additional Topic: Rendered Animations</vt:lpstr>
      <vt:lpstr>Additional Topic: Rendered Animations</vt:lpstr>
      <vt:lpstr>Additional Topic: Rendered Animations</vt:lpstr>
      <vt:lpstr>Additional Topic: Rendered Animations</vt:lpstr>
      <vt:lpstr>Additional Topic: Rendered Animations</vt:lpstr>
      <vt:lpstr>Additional Topic: Examples – Solar Access Study</vt:lpstr>
      <vt:lpstr>Presentation Materials</vt:lpstr>
    </vt:vector>
  </TitlesOfParts>
  <Company>SolidWorks R&amp;D Limited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Marquis</dc:creator>
  <cp:lastModifiedBy>mbanta</cp:lastModifiedBy>
  <cp:revision>64</cp:revision>
  <dcterms:created xsi:type="dcterms:W3CDTF">2013-09-19T14:34:59Z</dcterms:created>
  <dcterms:modified xsi:type="dcterms:W3CDTF">2014-01-17T18:33:20Z</dcterms:modified>
</cp:coreProperties>
</file>