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316" r:id="rId3"/>
    <p:sldId id="311" r:id="rId4"/>
    <p:sldId id="269" r:id="rId5"/>
    <p:sldId id="270" r:id="rId6"/>
    <p:sldId id="271" r:id="rId7"/>
    <p:sldId id="257" r:id="rId8"/>
    <p:sldId id="258" r:id="rId9"/>
    <p:sldId id="259" r:id="rId10"/>
    <p:sldId id="260" r:id="rId11"/>
    <p:sldId id="261" r:id="rId12"/>
    <p:sldId id="262" r:id="rId13"/>
    <p:sldId id="277" r:id="rId14"/>
    <p:sldId id="276" r:id="rId15"/>
    <p:sldId id="267" r:id="rId16"/>
    <p:sldId id="278" r:id="rId17"/>
    <p:sldId id="266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65" r:id="rId27"/>
    <p:sldId id="279" r:id="rId28"/>
    <p:sldId id="272" r:id="rId29"/>
    <p:sldId id="264" r:id="rId30"/>
    <p:sldId id="280" r:id="rId31"/>
    <p:sldId id="283" r:id="rId32"/>
    <p:sldId id="281" r:id="rId33"/>
    <p:sldId id="282" r:id="rId34"/>
    <p:sldId id="312" r:id="rId35"/>
    <p:sldId id="317" r:id="rId36"/>
    <p:sldId id="314" r:id="rId37"/>
    <p:sldId id="315" r:id="rId38"/>
    <p:sldId id="292" r:id="rId39"/>
    <p:sldId id="293" r:id="rId40"/>
    <p:sldId id="294" r:id="rId41"/>
    <p:sldId id="297" r:id="rId42"/>
    <p:sldId id="298" r:id="rId43"/>
    <p:sldId id="300" r:id="rId44"/>
    <p:sldId id="302" r:id="rId45"/>
    <p:sldId id="303" r:id="rId46"/>
    <p:sldId id="301" r:id="rId47"/>
    <p:sldId id="31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853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800600"/>
            <a:ext cx="7391400" cy="762000"/>
          </a:xfrm>
        </p:spPr>
        <p:txBody>
          <a:bodyPr anchor="b"/>
          <a:lstStyle>
            <a:lvl1pPr algn="l">
              <a:lnSpc>
                <a:spcPct val="110000"/>
              </a:lnSpc>
              <a:defRPr sz="2500" b="1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638800"/>
            <a:ext cx="7391400" cy="838200"/>
          </a:xfrm>
        </p:spPr>
        <p:txBody>
          <a:bodyPr/>
          <a:lstStyle>
            <a:lvl1pPr marL="0" algn="l">
              <a:lnSpc>
                <a:spcPct val="85000"/>
              </a:lnSpc>
              <a:buFontTx/>
              <a:buNone/>
              <a:defRPr sz="15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1930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0550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3400" y="1143000"/>
            <a:ext cx="8077200" cy="5181600"/>
          </a:xfrm>
        </p:spPr>
        <p:txBody>
          <a:bodyPr/>
          <a:lstStyle>
            <a:lvl1pPr>
              <a:defRPr>
                <a:solidFill>
                  <a:srgbClr val="4E4E4E"/>
                </a:solidFill>
              </a:defRPr>
            </a:lvl1pPr>
          </a:lstStyle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5" y="92075"/>
            <a:ext cx="8715375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1800" cy="487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296988"/>
            <a:ext cx="4243387" cy="487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524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54DC334-B5CA-4AAF-8478-E2CD3813EA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6858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799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5111750" cy="47561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609850"/>
            <a:ext cx="3008313" cy="35940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599"/>
            <a:ext cx="5486400" cy="3355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9pPr>
    </p:titleStyle>
    <p:bodyStyle>
      <a:lvl1pPr marL="164592" indent="-164592" algn="l" rtl="0" eaLnBrk="1" fontAlgn="base" hangingPunct="1">
        <a:lnSpc>
          <a:spcPct val="105000"/>
        </a:lnSpc>
        <a:spcBef>
          <a:spcPts val="432"/>
        </a:spcBef>
        <a:spcAft>
          <a:spcPct val="20000"/>
        </a:spcAft>
        <a:buFont typeface="Arial"/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571500" indent="-165100" algn="l" rtl="0" eaLnBrk="1" fontAlgn="base" hangingPunct="1">
        <a:lnSpc>
          <a:spcPct val="90000"/>
        </a:lnSpc>
        <a:spcBef>
          <a:spcPct val="4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80000"/>
        <a:buFont typeface="Wingdings" charset="2"/>
        <a:buChar char="§"/>
        <a:defRPr>
          <a:solidFill>
            <a:schemeClr val="bg2"/>
          </a:solidFill>
          <a:latin typeface="+mn-lt"/>
          <a:ea typeface="+mn-ea"/>
        </a:defRPr>
      </a:lvl2pPr>
      <a:lvl3pPr marL="901700" indent="-1143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400">
          <a:solidFill>
            <a:schemeClr val="bg2"/>
          </a:solidFill>
          <a:latin typeface="+mn-lt"/>
          <a:ea typeface="+mn-ea"/>
        </a:defRPr>
      </a:lvl3pPr>
      <a:lvl4pPr marL="12573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4pPr>
      <a:lvl5pPr marL="15494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5pPr>
      <a:lvl6pPr marL="20066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6pPr>
      <a:lvl7pPr marL="24638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7pPr>
      <a:lvl8pPr marL="29210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8pPr>
      <a:lvl9pPr marL="33782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dcontentcentral.com/" TargetMode="Externa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ly_over.wmv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a.usno.navy.mil/data/docs/AltAz.php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sun_model_future.wmv" TargetMode="External"/><Relationship Id="rId1" Type="http://schemas.openxmlformats.org/officeDocument/2006/relationships/video" Target="sun_model_now.wmv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rendered_animation_started_3231.mov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ov_change_export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ly_through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Advanced Motion Manager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Marlon Banta, Manager, Simulation Product Definition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Depth of Field (PhotoView 360 only)</a:t>
            </a:r>
            <a:endParaRPr lang="en-US" dirty="0"/>
          </a:p>
        </p:txBody>
      </p:sp>
      <p:pic>
        <p:nvPicPr>
          <p:cNvPr id="4" name="Picture 3" descr="depth_of_field_image.bmp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01112" y="2362200"/>
            <a:ext cx="545883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Positioning a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Numerically</a:t>
            </a:r>
          </a:p>
          <a:p>
            <a:r>
              <a:rPr lang="en-US" dirty="0" smtClean="0"/>
              <a:t>Move camera while editing camera</a:t>
            </a:r>
          </a:p>
          <a:p>
            <a:r>
              <a:rPr lang="en-US" dirty="0" smtClean="0"/>
              <a:t>Attach to geometry</a:t>
            </a:r>
          </a:p>
          <a:p>
            <a:pPr lvl="1"/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Camera</a:t>
            </a:r>
          </a:p>
          <a:p>
            <a:pPr lvl="1"/>
            <a:r>
              <a:rPr lang="en-US" dirty="0" smtClean="0"/>
              <a:t>Roll</a:t>
            </a:r>
          </a:p>
          <a:p>
            <a:r>
              <a:rPr lang="en-US" dirty="0" smtClean="0"/>
              <a:t>Move camera while looking through camera</a:t>
            </a:r>
          </a:p>
          <a:p>
            <a:pPr lvl="1"/>
            <a:r>
              <a:rPr lang="en-US" dirty="0" smtClean="0"/>
              <a:t>Lock/unlock camera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of View (FOV)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Changing FOV</a:t>
            </a:r>
          </a:p>
          <a:p>
            <a:pPr lvl="1"/>
            <a:r>
              <a:rPr lang="en-US" dirty="0" smtClean="0"/>
              <a:t>Presets</a:t>
            </a:r>
          </a:p>
          <a:p>
            <a:pPr lvl="1"/>
            <a:r>
              <a:rPr lang="en-US" dirty="0" smtClean="0"/>
              <a:t>Drag</a:t>
            </a:r>
          </a:p>
          <a:p>
            <a:r>
              <a:rPr lang="en-US" dirty="0" smtClean="0"/>
              <a:t>Changing aspect ratio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and FOV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71600" y="1600200"/>
            <a:ext cx="6539348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Positioning a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While looking through the camera:</a:t>
            </a:r>
          </a:p>
          <a:p>
            <a:pPr lvl="1"/>
            <a:r>
              <a:rPr lang="en-US" sz="2400" dirty="0" smtClean="0"/>
              <a:t>MMB (or Rotate)         orbits the camera (locks target)</a:t>
            </a:r>
          </a:p>
          <a:p>
            <a:pPr lvl="1"/>
            <a:r>
              <a:rPr lang="en-US" sz="2400" dirty="0" smtClean="0"/>
              <a:t>Mwheel (shift+MMB or Zoom)        moves camera along target line</a:t>
            </a:r>
          </a:p>
          <a:p>
            <a:pPr lvl="1"/>
            <a:r>
              <a:rPr lang="en-US" sz="2400" dirty="0" smtClean="0"/>
              <a:t>Ctrl+MMB (or Pan)        moves camera and target laterally.</a:t>
            </a:r>
          </a:p>
          <a:p>
            <a:pPr lvl="1"/>
            <a:r>
              <a:rPr lang="en-US" sz="2400" dirty="0" smtClean="0"/>
              <a:t>Alt+MMB (or Roll) 	   rolls the camera along the target line.</a:t>
            </a:r>
          </a:p>
          <a:p>
            <a:pPr lvl="1"/>
            <a:r>
              <a:rPr lang="en-US" sz="2400" dirty="0" smtClean="0"/>
              <a:t>Ctrl+Alt+MMB (or Turn Camera)        move target point only (camera is fixed)</a:t>
            </a:r>
          </a:p>
          <a:p>
            <a:pPr lvl="1"/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05200" y="2077220"/>
            <a:ext cx="533400" cy="66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81600" y="2590800"/>
            <a:ext cx="457200" cy="62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10000" y="3505200"/>
            <a:ext cx="519112" cy="7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657600" y="4419600"/>
            <a:ext cx="519112" cy="64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486400" y="5257800"/>
            <a:ext cx="519112" cy="7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Cameras in the Motion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Recommended Workflow:</a:t>
            </a:r>
          </a:p>
          <a:p>
            <a:pPr lvl="1"/>
            <a:r>
              <a:rPr lang="en-US" dirty="0" smtClean="0"/>
              <a:t>Position Camera</a:t>
            </a:r>
          </a:p>
          <a:p>
            <a:pPr lvl="1"/>
            <a:r>
              <a:rPr lang="en-US" dirty="0" smtClean="0"/>
              <a:t>Set the view to the correct camera</a:t>
            </a:r>
          </a:p>
          <a:p>
            <a:pPr lvl="2"/>
            <a:r>
              <a:rPr lang="en-US" dirty="0" smtClean="0"/>
              <a:t>Must enable view key creation (or use replace key)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Cameras in the Motion Manager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14400" y="1676400"/>
            <a:ext cx="7467600" cy="48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Cameras in the Motion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Attach camera to moving component (camera sled)</a:t>
            </a:r>
          </a:p>
          <a:p>
            <a:pPr lvl="1"/>
            <a:r>
              <a:rPr lang="en-US" dirty="0" smtClean="0"/>
              <a:t>Target on moving component</a:t>
            </a:r>
          </a:p>
          <a:p>
            <a:pPr lvl="1"/>
            <a:r>
              <a:rPr lang="en-US" dirty="0" smtClean="0"/>
              <a:t>Moving with component</a:t>
            </a:r>
          </a:p>
          <a:p>
            <a:r>
              <a:rPr lang="en-US" dirty="0" smtClean="0"/>
              <a:t>Attach camera to curve</a:t>
            </a:r>
          </a:p>
          <a:p>
            <a:r>
              <a:rPr lang="en-US" dirty="0" smtClean="0"/>
              <a:t>Change camera position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Cameras in the Motion Manager: Fixed Camera focused on moving object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0944" y="1333214"/>
            <a:ext cx="8595360" cy="514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Cameras in the Motion Manager: Fixed Camera focused on moving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Camera 1</a:t>
            </a:r>
          </a:p>
          <a:p>
            <a:pPr lvl="1"/>
            <a:r>
              <a:rPr lang="en-US" dirty="0" smtClean="0"/>
              <a:t>Attach target to Jeep</a:t>
            </a:r>
          </a:p>
          <a:p>
            <a:pPr lvl="1"/>
            <a:r>
              <a:rPr lang="en-US" dirty="0" smtClean="0"/>
              <a:t>Attach camera to fix point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1 at 0sec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858000" cy="685800"/>
          </a:xfrm>
        </p:spPr>
        <p:txBody>
          <a:bodyPr/>
          <a:lstStyle/>
          <a:p>
            <a:r>
              <a:rPr lang="en-US" dirty="0" smtClean="0"/>
              <a:t>Presentation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presentation materials at:</a:t>
            </a:r>
          </a:p>
          <a:p>
            <a:pPr>
              <a:buNone/>
            </a:pPr>
            <a:r>
              <a:rPr lang="en-US" sz="2800" dirty="0" smtClean="0">
                <a:solidFill>
                  <a:srgbClr val="3333CC"/>
                </a:solidFill>
              </a:rPr>
              <a:t>www.solidworks.com/swworld_motion_manager </a:t>
            </a:r>
          </a:p>
          <a:p>
            <a:endParaRPr lang="en-US" dirty="0" smtClean="0"/>
          </a:p>
          <a:p>
            <a:r>
              <a:rPr lang="en-US" dirty="0" smtClean="0"/>
              <a:t>You can also go to: </a:t>
            </a:r>
          </a:p>
          <a:p>
            <a:pPr>
              <a:buNone/>
            </a:pPr>
            <a:r>
              <a:rPr lang="en-US" sz="2800" dirty="0" smtClean="0">
                <a:solidFill>
                  <a:srgbClr val="3333CC"/>
                </a:solidFill>
              </a:rPr>
              <a:t>http://robrodriguez.com/wordpress/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Camera Sled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6185" y="1295400"/>
            <a:ext cx="8595360" cy="514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Camera Sled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Camera 2</a:t>
            </a:r>
          </a:p>
          <a:p>
            <a:pPr lvl="1"/>
            <a:r>
              <a:rPr lang="en-US" dirty="0" smtClean="0"/>
              <a:t>Attach target to Jeep</a:t>
            </a:r>
          </a:p>
          <a:p>
            <a:pPr lvl="1"/>
            <a:r>
              <a:rPr lang="en-US" dirty="0" smtClean="0"/>
              <a:t>Attach camera to Jeep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2 at 0 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Camera on Curve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2330" y="1295400"/>
            <a:ext cx="8595360" cy="514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Camera on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Camera 3</a:t>
            </a:r>
          </a:p>
          <a:p>
            <a:pPr lvl="1"/>
            <a:r>
              <a:rPr lang="en-US" dirty="0" smtClean="0"/>
              <a:t>Attach target to curve (6% @ 0 sec/99% @ 10 sec)</a:t>
            </a:r>
          </a:p>
          <a:p>
            <a:pPr lvl="1"/>
            <a:r>
              <a:rPr lang="en-US" dirty="0" smtClean="0"/>
              <a:t>Attach camera to curve (7% @ 0 sec/100% @ 10 sec)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3 at 0 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Free moving Camera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0945" y="1295400"/>
            <a:ext cx="8595360" cy="514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Cameras in the Motion Manager: Free moving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Camera 4</a:t>
            </a:r>
          </a:p>
          <a:p>
            <a:pPr lvl="1"/>
            <a:r>
              <a:rPr lang="en-US" dirty="0" smtClean="0"/>
              <a:t>Set Camera to floating</a:t>
            </a:r>
          </a:p>
          <a:p>
            <a:r>
              <a:rPr lang="en-US" dirty="0" smtClean="0"/>
              <a:t>Set view orientation to Camera 4 at 0 sec</a:t>
            </a:r>
          </a:p>
          <a:p>
            <a:r>
              <a:rPr lang="en-US" dirty="0" smtClean="0"/>
              <a:t>Move Camera 4 to different locations at various times in the animation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Motion With Mates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Mates can be suppressed and resolved during an animation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Motion With Mates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00200" y="1295400"/>
            <a:ext cx="6096000" cy="509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Motion With Mates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Recommendation:</a:t>
            </a:r>
          </a:p>
          <a:p>
            <a:pPr lvl="1"/>
            <a:r>
              <a:rPr lang="en-US" dirty="0" smtClean="0"/>
              <a:t>Suppress the conflicting mates first then unsuppress the new driving mates.</a:t>
            </a:r>
          </a:p>
          <a:p>
            <a:pPr lvl="1"/>
            <a:r>
              <a:rPr lang="en-US" dirty="0" smtClean="0"/>
              <a:t>Add mates only in the motion study if they are not relevant to the model.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Assembly Cut and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Attach an assembly cut to a part then move the part to dynamically cut or section</a:t>
            </a:r>
          </a:p>
          <a:p>
            <a:r>
              <a:rPr lang="en-US" dirty="0" smtClean="0"/>
              <a:t>Use motors to rotate parts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View Orientation</a:t>
            </a:r>
          </a:p>
          <a:p>
            <a:r>
              <a:rPr lang="en-US" dirty="0" smtClean="0"/>
              <a:t>Cameras</a:t>
            </a:r>
          </a:p>
          <a:p>
            <a:r>
              <a:rPr lang="en-US" dirty="0" smtClean="0"/>
              <a:t>Cameras in Motion Studies</a:t>
            </a:r>
          </a:p>
          <a:p>
            <a:r>
              <a:rPr lang="en-US" dirty="0" smtClean="0"/>
              <a:t>Complex Animation with Mates</a:t>
            </a:r>
          </a:p>
          <a:p>
            <a:r>
              <a:rPr lang="en-US" dirty="0" smtClean="0"/>
              <a:t>Moving Assembly Cuts and Motors</a:t>
            </a:r>
          </a:p>
          <a:p>
            <a:r>
              <a:rPr lang="en-US" dirty="0" smtClean="0"/>
              <a:t>Changing Shape with Sketch Relations and Equations</a:t>
            </a:r>
          </a:p>
          <a:p>
            <a:r>
              <a:rPr lang="en-US" dirty="0" smtClean="0"/>
              <a:t>Helping SolidWorks Help You</a:t>
            </a:r>
          </a:p>
          <a:p>
            <a:r>
              <a:rPr lang="en-US" dirty="0" smtClean="0"/>
              <a:t>Closing Remarks</a:t>
            </a:r>
          </a:p>
          <a:p>
            <a:pPr>
              <a:buNone/>
            </a:pPr>
            <a:r>
              <a:rPr lang="en-US" b="1" dirty="0" smtClean="0"/>
              <a:t>If we have time…</a:t>
            </a:r>
          </a:p>
          <a:p>
            <a:r>
              <a:rPr lang="en-US" dirty="0" smtClean="0"/>
              <a:t>Rendered Animations</a:t>
            </a:r>
          </a:p>
          <a:p>
            <a:r>
              <a:rPr lang="en-US" dirty="0" smtClean="0"/>
              <a:t>Example – Solar Access Study</a:t>
            </a:r>
          </a:p>
          <a:p>
            <a:r>
              <a:rPr lang="en-US" dirty="0" smtClean="0"/>
              <a:t>Example – Rendered Cars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Assembly Cut and Motors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08892" y="1981200"/>
            <a:ext cx="787790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Relations and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Drive geometry changes by component motion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Relations and Equations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5000" y="1687643"/>
            <a:ext cx="5410200" cy="478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Relations and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Tips and Tricks:</a:t>
            </a:r>
          </a:p>
          <a:p>
            <a:r>
              <a:rPr lang="en-US" dirty="0" smtClean="0"/>
              <a:t>Move component with distance mates</a:t>
            </a:r>
          </a:p>
          <a:p>
            <a:r>
              <a:rPr lang="en-US" dirty="0" smtClean="0"/>
              <a:t>Use part level sketch w/ relations to moving component</a:t>
            </a:r>
          </a:p>
          <a:p>
            <a:r>
              <a:rPr lang="en-US" dirty="0" smtClean="0"/>
              <a:t>Use part level equations driven by reference dimensions</a:t>
            </a:r>
          </a:p>
          <a:p>
            <a:r>
              <a:rPr lang="en-US" dirty="0" smtClean="0"/>
              <a:t>Significant performance cost</a:t>
            </a:r>
          </a:p>
          <a:p>
            <a:r>
              <a:rPr lang="en-US" dirty="0" smtClean="0"/>
              <a:t>Body changes are not read into eDrawings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8580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Helping SolidWorks Help You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2284413" y="1141413"/>
            <a:ext cx="4659312" cy="685800"/>
          </a:xfrm>
          <a:prstGeom prst="rect">
            <a:avLst/>
          </a:prstGeom>
          <a:solidFill>
            <a:srgbClr val="99CC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Activate Performance Logger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2284413" y="1919288"/>
            <a:ext cx="4659312" cy="685800"/>
          </a:xfrm>
          <a:prstGeom prst="rect">
            <a:avLst/>
          </a:prstGeom>
          <a:solidFill>
            <a:srgbClr val="66CC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Enhancement Request</a:t>
            </a:r>
          </a:p>
        </p:txBody>
      </p:sp>
      <p:sp>
        <p:nvSpPr>
          <p:cNvPr id="35846" name="Text Box 5"/>
          <p:cNvSpPr txBox="1">
            <a:spLocks noChangeArrowheads="1"/>
          </p:cNvSpPr>
          <p:nvPr/>
        </p:nvSpPr>
        <p:spPr bwMode="auto">
          <a:xfrm>
            <a:off x="2284413" y="2695575"/>
            <a:ext cx="4659312" cy="685800"/>
          </a:xfrm>
          <a:prstGeom prst="rect">
            <a:avLst/>
          </a:prstGeom>
          <a:solidFill>
            <a:srgbClr val="3399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Surveys</a:t>
            </a:r>
          </a:p>
        </p:txBody>
      </p:sp>
      <p:sp>
        <p:nvSpPr>
          <p:cNvPr id="35847" name="Text Box 6"/>
          <p:cNvSpPr txBox="1">
            <a:spLocks noChangeArrowheads="1"/>
          </p:cNvSpPr>
          <p:nvPr/>
        </p:nvSpPr>
        <p:spPr bwMode="auto">
          <a:xfrm>
            <a:off x="2284413" y="4249738"/>
            <a:ext cx="4659312" cy="685800"/>
          </a:xfrm>
          <a:prstGeom prst="rect">
            <a:avLst/>
          </a:prstGeom>
          <a:solidFill>
            <a:srgbClr val="3333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Beta Program</a:t>
            </a:r>
          </a:p>
        </p:txBody>
      </p:sp>
      <p:sp>
        <p:nvSpPr>
          <p:cNvPr id="35848" name="Text Box 7"/>
          <p:cNvSpPr txBox="1">
            <a:spLocks noChangeArrowheads="1"/>
          </p:cNvSpPr>
          <p:nvPr/>
        </p:nvSpPr>
        <p:spPr bwMode="auto">
          <a:xfrm>
            <a:off x="2284413" y="3473450"/>
            <a:ext cx="4659312" cy="685800"/>
          </a:xfrm>
          <a:prstGeom prst="rect">
            <a:avLst/>
          </a:prstGeom>
          <a:solidFill>
            <a:srgbClr val="3366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Customer Visit/Consulting</a:t>
            </a:r>
          </a:p>
        </p:txBody>
      </p:sp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2284413" y="5027613"/>
            <a:ext cx="4659312" cy="685800"/>
          </a:xfrm>
          <a:prstGeom prst="rect">
            <a:avLst/>
          </a:prstGeom>
          <a:solidFill>
            <a:srgbClr val="0000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Alpha Testing</a:t>
            </a:r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2284413" y="5803900"/>
            <a:ext cx="4659312" cy="685800"/>
          </a:xfrm>
          <a:prstGeom prst="rect">
            <a:avLst/>
          </a:prstGeom>
          <a:solidFill>
            <a:srgbClr val="0000CC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Specification Reviews</a:t>
            </a:r>
          </a:p>
        </p:txBody>
      </p:sp>
      <p:sp>
        <p:nvSpPr>
          <p:cNvPr id="35851" name="Text Box 10"/>
          <p:cNvSpPr txBox="1">
            <a:spLocks noChangeArrowheads="1"/>
          </p:cNvSpPr>
          <p:nvPr/>
        </p:nvSpPr>
        <p:spPr bwMode="auto">
          <a:xfrm>
            <a:off x="7416800" y="1384300"/>
            <a:ext cx="1333500" cy="457200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5852" name="Text Box 11"/>
          <p:cNvSpPr txBox="1">
            <a:spLocks noChangeArrowheads="1"/>
          </p:cNvSpPr>
          <p:nvPr/>
        </p:nvSpPr>
        <p:spPr bwMode="auto">
          <a:xfrm>
            <a:off x="6880225" y="890588"/>
            <a:ext cx="1555750" cy="245427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5500" b="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35853" name="Text Box 12"/>
          <p:cNvSpPr txBox="1">
            <a:spLocks noChangeArrowheads="1"/>
          </p:cNvSpPr>
          <p:nvPr/>
        </p:nvSpPr>
        <p:spPr bwMode="auto">
          <a:xfrm>
            <a:off x="6880225" y="3887788"/>
            <a:ext cx="946150" cy="245427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5500" b="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7718425" y="1970088"/>
            <a:ext cx="1236663" cy="82232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0" dirty="0">
                <a:solidFill>
                  <a:schemeClr val="tx1"/>
                </a:solidFill>
              </a:rPr>
              <a:t>Active </a:t>
            </a:r>
          </a:p>
          <a:p>
            <a:pPr algn="ctr"/>
            <a:r>
              <a:rPr lang="en-US" sz="2400" b="0" dirty="0">
                <a:solidFill>
                  <a:schemeClr val="tx1"/>
                </a:solidFill>
              </a:rPr>
              <a:t>License</a:t>
            </a:r>
          </a:p>
        </p:txBody>
      </p:sp>
      <p:sp>
        <p:nvSpPr>
          <p:cNvPr id="35855" name="Text Box 14"/>
          <p:cNvSpPr txBox="1">
            <a:spLocks noChangeArrowheads="1"/>
          </p:cNvSpPr>
          <p:nvPr/>
        </p:nvSpPr>
        <p:spPr bwMode="auto">
          <a:xfrm>
            <a:off x="7923213" y="5132388"/>
            <a:ext cx="828675" cy="457200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0" dirty="0">
                <a:solidFill>
                  <a:schemeClr val="tx1"/>
                </a:solidFill>
              </a:rPr>
              <a:t>NDA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8715375" cy="685800"/>
          </a:xfrm>
        </p:spPr>
        <p:txBody>
          <a:bodyPr/>
          <a:lstStyle/>
          <a:p>
            <a:pPr eaLnBrk="1" hangingPunct="1"/>
            <a:r>
              <a:rPr lang="en-US" dirty="0" err="1" smtClean="0"/>
              <a:t>MotionManager</a:t>
            </a:r>
            <a:r>
              <a:rPr lang="en-US" dirty="0" smtClean="0"/>
              <a:t> Step-By-Step Self-paced Guide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903787" cy="4875212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Step by step guides are available at the SolidWorks store:</a:t>
            </a:r>
          </a:p>
          <a:p>
            <a:pPr marL="0" indent="0">
              <a:buNone/>
            </a:pPr>
            <a:r>
              <a:rPr lang="en-US" dirty="0" smtClean="0"/>
              <a:t>http://store.solidworks.com/cgi-bin/SolidWorks</a:t>
            </a:r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r>
              <a:rPr lang="en-US" dirty="0" smtClean="0"/>
              <a:t>You can also purchase the book from Rob Rodriguez’s website:</a:t>
            </a:r>
          </a:p>
          <a:p>
            <a:pPr>
              <a:buNone/>
            </a:pPr>
            <a:r>
              <a:rPr lang="en-US" dirty="0" smtClean="0"/>
              <a:t>http://robrodriguez.com/wordpress/</a:t>
            </a:r>
          </a:p>
          <a:p>
            <a:pPr marL="0" indent="0" eaLnBrk="1" hangingPunct="1">
              <a:buNone/>
            </a:pPr>
            <a:endParaRPr lang="en-US" dirty="0" smtClean="0"/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18100" y="1295400"/>
            <a:ext cx="38735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825" y="304800"/>
            <a:ext cx="8715375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3D Content Central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2" y="1296988"/>
            <a:ext cx="8713787" cy="487521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www.3dcontentcentral.com</a:t>
            </a:r>
            <a:r>
              <a:rPr lang="en-US" dirty="0" smtClean="0"/>
              <a:t> </a:t>
            </a:r>
          </a:p>
          <a:p>
            <a:r>
              <a:rPr lang="en-US" dirty="0" smtClean="0"/>
              <a:t>F-5 Tiger model contributed by Matt Lombard</a:t>
            </a:r>
          </a:p>
          <a:p>
            <a:r>
              <a:rPr lang="en-US" dirty="0" smtClean="0"/>
              <a:t>Pencil model contributed by Anson Choong Mun Wai </a:t>
            </a:r>
          </a:p>
          <a:p>
            <a:r>
              <a:rPr lang="en-US" dirty="0" smtClean="0"/>
              <a:t>Sharpener model contributed by H. Flora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2895600"/>
            <a:ext cx="8637587" cy="48752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6600" dirty="0" smtClean="0"/>
              <a:t>Thank You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Rendered Animations</a:t>
            </a:r>
            <a:endParaRPr lang="en-US" dirty="0"/>
          </a:p>
        </p:txBody>
      </p:sp>
      <p:pic>
        <p:nvPicPr>
          <p:cNvPr id="5" name="fly_ov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1076657" y="1143000"/>
            <a:ext cx="6783687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Rendered 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Recommended Workflow:</a:t>
            </a:r>
          </a:p>
          <a:p>
            <a:pPr lvl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– geometry 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– appearances, decals and scenes second</a:t>
            </a:r>
          </a:p>
          <a:p>
            <a:pPr lvl="2"/>
            <a:r>
              <a:rPr lang="en-US" dirty="0" smtClean="0"/>
              <a:t>Test Render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– define animation (can also animate lights, cameras, component position, )</a:t>
            </a:r>
          </a:p>
          <a:p>
            <a:pPr lvl="2"/>
            <a:r>
              <a:rPr lang="en-US" dirty="0" smtClean="0"/>
              <a:t>Test Render</a:t>
            </a:r>
          </a:p>
          <a:p>
            <a:pPr lvl="1"/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– save animation to file</a:t>
            </a:r>
          </a:p>
          <a:p>
            <a:r>
              <a:rPr lang="en-US" dirty="0" smtClean="0"/>
              <a:t>PhotoWorks only PhotoView 360 not supported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View Orientation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37587" cy="11938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Disable View Key Creation – prevents changes to the view orientation from being written as Keypoints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8C40FA-EE22-46CC-B719-3BA56E8B3A40}" type="slidenum">
              <a:rPr lang="en-US"/>
              <a:pPr/>
              <a:t>4</a:t>
            </a:fld>
            <a:endParaRPr lang="en-US" dirty="0"/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76400" y="2743200"/>
            <a:ext cx="5867400" cy="250190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/>
          </a:ln>
        </p:spPr>
      </p:pic>
      <p:sp>
        <p:nvSpPr>
          <p:cNvPr id="27654" name="Text Box 4"/>
          <p:cNvSpPr txBox="1">
            <a:spLocks noChangeArrowheads="1"/>
          </p:cNvSpPr>
          <p:nvPr/>
        </p:nvSpPr>
        <p:spPr bwMode="auto">
          <a:xfrm>
            <a:off x="711200" y="6156325"/>
            <a:ext cx="7586663" cy="70167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000" b="0" i="1" dirty="0">
                <a:solidFill>
                  <a:schemeClr val="tx1"/>
                </a:solidFill>
              </a:rPr>
              <a:t>Otherwise a key will be written every time you re-orient the model.</a:t>
            </a:r>
          </a:p>
          <a:p>
            <a:pPr algn="l"/>
            <a:endParaRPr lang="en-US" sz="2000" b="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Rendered 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Test render before committing to creating video file.</a:t>
            </a:r>
          </a:p>
          <a:p>
            <a:pPr lvl="2"/>
            <a:r>
              <a:rPr lang="en-US" dirty="0" smtClean="0"/>
              <a:t>Turn down anti-alias, indirect illumination, other sampling/quality settings</a:t>
            </a:r>
          </a:p>
          <a:p>
            <a:pPr lvl="2"/>
            <a:r>
              <a:rPr lang="en-US" dirty="0" smtClean="0"/>
              <a:t>Preview window</a:t>
            </a:r>
          </a:p>
          <a:p>
            <a:pPr lvl="2"/>
            <a:r>
              <a:rPr lang="en-US" dirty="0" smtClean="0"/>
              <a:t>Screen render</a:t>
            </a:r>
          </a:p>
          <a:p>
            <a:pPr lvl="2"/>
            <a:r>
              <a:rPr lang="en-US" dirty="0" smtClean="0"/>
              <a:t>Render Area</a:t>
            </a:r>
          </a:p>
          <a:p>
            <a:pPr lvl="2"/>
            <a:r>
              <a:rPr lang="en-US" dirty="0" smtClean="0"/>
              <a:t>Save non-rendered animation</a:t>
            </a:r>
          </a:p>
          <a:p>
            <a:pPr lvl="1"/>
            <a:r>
              <a:rPr lang="en-US" dirty="0" smtClean="0"/>
              <a:t>Use a camera to control:</a:t>
            </a:r>
          </a:p>
          <a:p>
            <a:pPr lvl="2"/>
            <a:r>
              <a:rPr lang="en-US" dirty="0" smtClean="0"/>
              <a:t>Field of View</a:t>
            </a:r>
          </a:p>
          <a:p>
            <a:pPr lvl="2"/>
            <a:r>
              <a:rPr lang="en-US" dirty="0" smtClean="0"/>
              <a:t>View position</a:t>
            </a:r>
          </a:p>
          <a:p>
            <a:pPr lvl="2"/>
            <a:r>
              <a:rPr lang="en-US" dirty="0" smtClean="0"/>
              <a:t>Aspect ratio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Rendered 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Use video editing software</a:t>
            </a:r>
          </a:p>
          <a:p>
            <a:pPr lvl="2"/>
            <a:r>
              <a:rPr lang="en-US" dirty="0" smtClean="0"/>
              <a:t>Titles, captions, music, transitions, change format…</a:t>
            </a:r>
          </a:p>
          <a:p>
            <a:pPr lvl="2"/>
            <a:r>
              <a:rPr lang="en-US" dirty="0" smtClean="0"/>
              <a:t>Compile series of images</a:t>
            </a:r>
          </a:p>
          <a:p>
            <a:pPr lvl="1"/>
            <a:r>
              <a:rPr lang="en-US" dirty="0" smtClean="0"/>
              <a:t>Save as a series of images</a:t>
            </a:r>
          </a:p>
          <a:p>
            <a:pPr lvl="1"/>
            <a:r>
              <a:rPr lang="en-US" dirty="0" smtClean="0"/>
              <a:t>Use more than one computer to process animation</a:t>
            </a:r>
          </a:p>
          <a:p>
            <a:pPr lvl="2"/>
            <a:r>
              <a:rPr lang="en-US" dirty="0" smtClean="0"/>
              <a:t>(computer A – 0sec to 10 sec/computer B - 10sec to 20sec)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Rendered 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Be aware of windows 2GB limit</a:t>
            </a:r>
          </a:p>
          <a:p>
            <a:pPr lvl="1"/>
            <a:r>
              <a:rPr lang="en-US" dirty="0" smtClean="0"/>
              <a:t>Save uncompressed (if possible)</a:t>
            </a:r>
          </a:p>
          <a:p>
            <a:pPr lvl="1"/>
            <a:r>
              <a:rPr lang="en-US" dirty="0" smtClean="0"/>
              <a:t>CODECs</a:t>
            </a:r>
          </a:p>
          <a:p>
            <a:pPr lvl="1"/>
            <a:r>
              <a:rPr lang="en-US" dirty="0" smtClean="0"/>
              <a:t>Use link above to download PhotoWorks tutorials</a:t>
            </a:r>
          </a:p>
          <a:p>
            <a:pPr lvl="1"/>
            <a:r>
              <a:rPr lang="en-US" dirty="0" smtClean="0"/>
              <a:t>Turn up quality settings before final render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Examples – Solar Access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will solar access be affected by new lab and residential building?</a:t>
            </a:r>
            <a:endParaRPr lang="en-US" dirty="0"/>
          </a:p>
        </p:txBody>
      </p:sp>
      <p:pic>
        <p:nvPicPr>
          <p:cNvPr id="4" name="Picture 3" descr="sun_model_now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124200"/>
            <a:ext cx="4480560" cy="2926366"/>
          </a:xfrm>
          <a:prstGeom prst="rect">
            <a:avLst/>
          </a:prstGeom>
        </p:spPr>
      </p:pic>
      <p:pic>
        <p:nvPicPr>
          <p:cNvPr id="5" name="Picture 4" descr="sun_model_for_lighting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63440" y="3093434"/>
            <a:ext cx="4480560" cy="2926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Examples – Solar Access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azimuth and altitude chart to define sun position using directional light</a:t>
            </a:r>
            <a:endParaRPr lang="en-US" dirty="0"/>
          </a:p>
        </p:txBody>
      </p:sp>
      <p:pic>
        <p:nvPicPr>
          <p:cNvPr id="5122" name="Picture 3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7350" y="2286000"/>
            <a:ext cx="3803650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99704" y="2514600"/>
            <a:ext cx="459150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43400" y="6019800"/>
            <a:ext cx="464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 </a:t>
            </a:r>
            <a:r>
              <a:rPr lang="en-US" u="sng" dirty="0" smtClean="0">
                <a:hlinkClick r:id="rId4"/>
              </a:rPr>
              <a:t>http://aa.usno.navy.mil/data/docs/AltAz.php</a:t>
            </a:r>
            <a:r>
              <a:rPr lang="en-US" dirty="0" smtClean="0"/>
              <a:t> 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Examples – Solar Access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azimuth and altitude chart to define sun position using directional light</a:t>
            </a:r>
            <a:endParaRPr lang="en-US" dirty="0"/>
          </a:p>
        </p:txBody>
      </p:sp>
      <p:pic>
        <p:nvPicPr>
          <p:cNvPr id="6" name="sun_model_now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0" y="2743200"/>
            <a:ext cx="4480560" cy="3472726"/>
          </a:xfrm>
          <a:prstGeom prst="rect">
            <a:avLst/>
          </a:prstGeom>
        </p:spPr>
      </p:pic>
      <p:pic>
        <p:nvPicPr>
          <p:cNvPr id="7" name="sun_model_future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screen"/>
          <a:stretch>
            <a:fillRect/>
          </a:stretch>
        </p:blipFill>
        <p:spPr>
          <a:xfrm>
            <a:off x="4663440" y="2743200"/>
            <a:ext cx="4480560" cy="3472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1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Topic: Examples – Rendered Cars</a:t>
            </a:r>
            <a:endParaRPr lang="en-US" dirty="0"/>
          </a:p>
        </p:txBody>
      </p:sp>
      <p:pic>
        <p:nvPicPr>
          <p:cNvPr id="614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3425" y="1676400"/>
            <a:ext cx="78009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858000" cy="685800"/>
          </a:xfrm>
        </p:spPr>
        <p:txBody>
          <a:bodyPr/>
          <a:lstStyle/>
          <a:p>
            <a:r>
              <a:rPr lang="en-US" dirty="0" smtClean="0"/>
              <a:t>Hands On Session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hands on session materials at:</a:t>
            </a:r>
          </a:p>
          <a:p>
            <a:pPr>
              <a:buNone/>
            </a:pPr>
            <a:r>
              <a:rPr lang="en-US" sz="2800" dirty="0" smtClean="0">
                <a:solidFill>
                  <a:srgbClr val="3333CC"/>
                </a:solidFill>
              </a:rPr>
              <a:t>www.solidworks.com/swworld_motion_manager </a:t>
            </a:r>
          </a:p>
          <a:p>
            <a:endParaRPr lang="en-US" dirty="0" smtClean="0"/>
          </a:p>
          <a:p>
            <a:r>
              <a:rPr lang="en-US" dirty="0" smtClean="0"/>
              <a:t>You can also go to: </a:t>
            </a:r>
          </a:p>
          <a:p>
            <a:pPr>
              <a:buNone/>
            </a:pPr>
            <a:r>
              <a:rPr lang="en-US" sz="2800" dirty="0" smtClean="0">
                <a:solidFill>
                  <a:srgbClr val="3333CC"/>
                </a:solidFill>
              </a:rPr>
              <a:t>http://robrodriguez.com/wordpress/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View Orientation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37587" cy="11938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Disable Playback of View Keys – prevents playback of view orientation changes during animation playback.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EFFD6F9-AB92-455A-A25E-562E2D28575C}" type="slidenum">
              <a:rPr lang="en-US"/>
              <a:pPr/>
              <a:t>5</a:t>
            </a:fld>
            <a:endParaRPr lang="en-US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4000" y="2743200"/>
            <a:ext cx="6096000" cy="2524125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View Orientation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5064125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dirty="0" smtClean="0"/>
              <a:t>Recommended Workflow: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Make all changes related to the components </a:t>
            </a:r>
            <a:r>
              <a:rPr lang="en-US" b="1" u="sng" dirty="0" smtClean="0"/>
              <a:t>first</a:t>
            </a:r>
            <a:r>
              <a:rPr lang="en-US" dirty="0" smtClean="0"/>
              <a:t> (with “Disable View Key Creation” checked)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Make all view orientation changes </a:t>
            </a:r>
            <a:r>
              <a:rPr lang="en-US" b="1" u="sng" dirty="0" smtClean="0"/>
              <a:t>last</a:t>
            </a:r>
            <a:r>
              <a:rPr lang="en-US" b="1" dirty="0" smtClean="0"/>
              <a:t> </a:t>
            </a:r>
            <a:r>
              <a:rPr lang="en-US" dirty="0" smtClean="0"/>
              <a:t>(uncheck “Disable View Key Creation” to create view keys) </a:t>
            </a:r>
            <a:endParaRPr lang="en-US" b="1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5404C7-A1BD-4548-B4C2-519591D042F6}" type="slidenum">
              <a:rPr lang="en-US"/>
              <a:pPr/>
              <a:t>6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Fully control Field of View (perspective)</a:t>
            </a:r>
          </a:p>
        </p:txBody>
      </p:sp>
      <p:pic>
        <p:nvPicPr>
          <p:cNvPr id="4" name="fov_change_expor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2057400" y="2819400"/>
            <a:ext cx="4800600" cy="372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Go inside the model</a:t>
            </a:r>
          </a:p>
        </p:txBody>
      </p:sp>
      <p:pic>
        <p:nvPicPr>
          <p:cNvPr id="4" name="Picture 4" descr="through_car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551487" y="1905000"/>
            <a:ext cx="3135313" cy="2360612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60400" y="2994025"/>
            <a:ext cx="4922837" cy="3532187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325937" y="3008312"/>
            <a:ext cx="1447800" cy="355600"/>
          </a:xfrm>
          <a:prstGeom prst="curvedDownArrow">
            <a:avLst>
              <a:gd name="adj1" fmla="val 81429"/>
              <a:gd name="adj2" fmla="val 162857"/>
              <a:gd name="adj3" fmla="val 33333"/>
            </a:avLst>
          </a:prstGeom>
          <a:solidFill>
            <a:schemeClr val="accent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Fly-through</a:t>
            </a:r>
          </a:p>
        </p:txBody>
      </p:sp>
      <p:pic>
        <p:nvPicPr>
          <p:cNvPr id="4" name="fly_throug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3352800" y="2209800"/>
            <a:ext cx="5562600" cy="445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W2010 PPT template [PPT2007]">
  <a:themeElements>
    <a:clrScheme name="SWW2011">
      <a:dk1>
        <a:srgbClr val="000000"/>
      </a:dk1>
      <a:lt1>
        <a:srgbClr val="FFFFFF"/>
      </a:lt1>
      <a:dk2>
        <a:srgbClr val="F68B1F"/>
      </a:dk2>
      <a:lt2>
        <a:srgbClr val="4E4E4E"/>
      </a:lt2>
      <a:accent1>
        <a:srgbClr val="00B6CE"/>
      </a:accent1>
      <a:accent2>
        <a:srgbClr val="DE4814"/>
      </a:accent2>
      <a:accent3>
        <a:srgbClr val="84587E"/>
      </a:accent3>
      <a:accent4>
        <a:srgbClr val="FFC64C"/>
      </a:accent4>
      <a:accent5>
        <a:srgbClr val="419B37"/>
      </a:accent5>
      <a:accent6>
        <a:srgbClr val="717479"/>
      </a:accent6>
      <a:hlink>
        <a:srgbClr val="00B6CE"/>
      </a:hlink>
      <a:folHlink>
        <a:srgbClr val="A4554E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lnDef>
  </a:objectDefaults>
  <a:extraClrSchemeLst>
    <a:extraClrScheme>
      <a:clrScheme name="Blank Presentation 1">
        <a:dk1>
          <a:srgbClr val="27200A"/>
        </a:dk1>
        <a:lt1>
          <a:srgbClr val="FFFFFF"/>
        </a:lt1>
        <a:dk2>
          <a:srgbClr val="F98B1F"/>
        </a:dk2>
        <a:lt2>
          <a:srgbClr val="BABCBE"/>
        </a:lt2>
        <a:accent1>
          <a:srgbClr val="C9D6A6"/>
        </a:accent1>
        <a:accent2>
          <a:srgbClr val="F68B1F"/>
        </a:accent2>
        <a:accent3>
          <a:srgbClr val="FFFFFF"/>
        </a:accent3>
        <a:accent4>
          <a:srgbClr val="201A07"/>
        </a:accent4>
        <a:accent5>
          <a:srgbClr val="E1E8D0"/>
        </a:accent5>
        <a:accent6>
          <a:srgbClr val="DF7D1B"/>
        </a:accent6>
        <a:hlink>
          <a:srgbClr val="88CBDF"/>
        </a:hlink>
        <a:folHlink>
          <a:srgbClr val="AAA2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SWW-PPT-Template</Template>
  <TotalTime>1127</TotalTime>
  <Words>1085</Words>
  <Application>Microsoft Office PowerPoint</Application>
  <PresentationFormat>On-screen Show (4:3)</PresentationFormat>
  <Paragraphs>218</Paragraphs>
  <Slides>47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SWW2010 PPT template [PPT2007]</vt:lpstr>
      <vt:lpstr>Advanced Motion Manager</vt:lpstr>
      <vt:lpstr>Presentation Materials</vt:lpstr>
      <vt:lpstr>Agenda</vt:lpstr>
      <vt:lpstr>View Orientation</vt:lpstr>
      <vt:lpstr>View Orientation</vt:lpstr>
      <vt:lpstr>View Orientation</vt:lpstr>
      <vt:lpstr>Camera</vt:lpstr>
      <vt:lpstr>Camera</vt:lpstr>
      <vt:lpstr>Camera</vt:lpstr>
      <vt:lpstr>Camera</vt:lpstr>
      <vt:lpstr>Positioning a Camera</vt:lpstr>
      <vt:lpstr>Field of View (FOV)</vt:lpstr>
      <vt:lpstr>Position and FOV</vt:lpstr>
      <vt:lpstr>Positioning a Camera</vt:lpstr>
      <vt:lpstr>Cameras in the Motion Manager</vt:lpstr>
      <vt:lpstr>Cameras in the Motion Manager</vt:lpstr>
      <vt:lpstr>Cameras in the Motion Manager</vt:lpstr>
      <vt:lpstr>Cameras in the Motion Manager: Fixed Camera focused on moving object</vt:lpstr>
      <vt:lpstr>Cameras in the Motion Manager: Fixed Camera focused on moving object</vt:lpstr>
      <vt:lpstr>Cameras in the Motion Manager: Camera Sled</vt:lpstr>
      <vt:lpstr>Cameras in the Motion Manager: Camera Sled</vt:lpstr>
      <vt:lpstr>Cameras in the Motion Manager: Camera on Curve</vt:lpstr>
      <vt:lpstr>Cameras in the Motion Manager: Camera on Curve</vt:lpstr>
      <vt:lpstr>Cameras in the Motion Manager: Free moving Camera</vt:lpstr>
      <vt:lpstr>Cameras in the Motion Manager: Free moving Camera</vt:lpstr>
      <vt:lpstr>Complex Motion With Mates</vt:lpstr>
      <vt:lpstr>Complex Motion With Mates</vt:lpstr>
      <vt:lpstr>Complex Motion With Mates</vt:lpstr>
      <vt:lpstr>Assembly Cut and Motors</vt:lpstr>
      <vt:lpstr>Assembly Cut and Motors</vt:lpstr>
      <vt:lpstr>Sketch Relations and Equations</vt:lpstr>
      <vt:lpstr>Sketch Relations and Equations</vt:lpstr>
      <vt:lpstr>Sketch Relations and Equations</vt:lpstr>
      <vt:lpstr>Helping SolidWorks Help You</vt:lpstr>
      <vt:lpstr>MotionManager Step-By-Step Self-paced Guide</vt:lpstr>
      <vt:lpstr>3D Content Central</vt:lpstr>
      <vt:lpstr>Slide 37</vt:lpstr>
      <vt:lpstr>Additional Topic: Rendered Animations</vt:lpstr>
      <vt:lpstr>Additional Topic: Rendered Animations</vt:lpstr>
      <vt:lpstr>Additional Topic: Rendered Animations</vt:lpstr>
      <vt:lpstr>Additional Topic: Rendered Animations</vt:lpstr>
      <vt:lpstr>Additional Topic: Rendered Animations</vt:lpstr>
      <vt:lpstr>Additional Topic: Examples – Solar Access Study</vt:lpstr>
      <vt:lpstr>Additional Topic: Examples – Solar Access Study</vt:lpstr>
      <vt:lpstr>Additional Topic: Examples – Solar Access Study</vt:lpstr>
      <vt:lpstr>Additional Topic: Examples – Rendered Cars</vt:lpstr>
      <vt:lpstr>Hands On Session Materials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Motion Manager</dc:title>
  <dc:creator>Marlon Banta</dc:creator>
  <cp:lastModifiedBy>Marlon Banta</cp:lastModifiedBy>
  <cp:revision>82</cp:revision>
  <dcterms:created xsi:type="dcterms:W3CDTF">2006-08-16T00:00:00Z</dcterms:created>
  <dcterms:modified xsi:type="dcterms:W3CDTF">2011-01-19T03:43:15Z</dcterms:modified>
</cp:coreProperties>
</file>