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27"/>
  </p:notesMasterIdLst>
  <p:handoutMasterIdLst>
    <p:handoutMasterId r:id="rId28"/>
  </p:handoutMasterIdLst>
  <p:sldIdLst>
    <p:sldId id="482" r:id="rId2"/>
    <p:sldId id="618" r:id="rId3"/>
    <p:sldId id="752" r:id="rId4"/>
    <p:sldId id="484" r:id="rId5"/>
    <p:sldId id="485" r:id="rId6"/>
    <p:sldId id="498" r:id="rId7"/>
    <p:sldId id="636" r:id="rId8"/>
    <p:sldId id="486" r:id="rId9"/>
    <p:sldId id="488" r:id="rId10"/>
    <p:sldId id="620" r:id="rId11"/>
    <p:sldId id="487" r:id="rId12"/>
    <p:sldId id="633" r:id="rId13"/>
    <p:sldId id="615" r:id="rId14"/>
    <p:sldId id="635" r:id="rId15"/>
    <p:sldId id="621" r:id="rId16"/>
    <p:sldId id="492" r:id="rId17"/>
    <p:sldId id="629" r:id="rId18"/>
    <p:sldId id="617" r:id="rId19"/>
    <p:sldId id="632" r:id="rId20"/>
    <p:sldId id="495" r:id="rId21"/>
    <p:sldId id="753" r:id="rId22"/>
    <p:sldId id="622" r:id="rId23"/>
    <p:sldId id="631" r:id="rId24"/>
    <p:sldId id="630" r:id="rId25"/>
    <p:sldId id="613" r:id="rId2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989B01-AF9E-70F9-2EF7-4F3349EA2109}" name="Danni Liu" initials="DL" userId="Danni Liu" providerId="None"/>
  <p188:author id="{7F4B5C06-8AE0-5EC3-F22F-46CAF8149B09}" name="Leanne Labriola" initials="LL" userId="Leanne Labriola" providerId="None"/>
  <p188:author id="{F1C4240C-1D80-A816-4E16-27E3A24920EE}" name="Brittany Kelly" initials="BK" userId="S::bkelly@jaeb.org::89c5cd3d-0a2a-4716-88fd-89d3e1f23b83" providerId="AD"/>
  <p188:author id="{11076711-72A2-9F0B-A7B5-DC856CB9BE74}" name="Sun, Jennifer" initials="SJ" userId="S::sunj_joslin.harvard.edu#ext#@jaeb.onmicrosoft.com::5a986153-f7dc-4109-9ff8-410f2a8dd128" providerId="AD"/>
  <p188:author id="{57B1621D-250E-301D-55AD-D2677740F581}" name="Danni Liu" initials="DL" userId="S::dliu@jaeb.org::6c3f9415-e304-4712-a52b-68c724dbde08" providerId="AD"/>
  <p188:author id="{402F512D-8FEA-EC65-90B2-73095A45F660}" name="Darrell Baskin, MD" initials="DBM" userId="c4968f75e853e209" providerId="Windows Live"/>
  <p188:author id="{2C1BF05B-E405-D36A-F405-388E682B062E}" name="Cynthia Stockdale" initials="CS" userId="Cynthia Stockdale" providerId="None"/>
  <p188:author id="{16515C9B-B889-23ED-FDE8-AADE549881E3}" name="Cynthia Stockdale" initials="CS" userId="S::cstockdale@Jaeb.org::d2e2ef3c-42d0-490e-ac5b-5bb3f50b274a" providerId="AD"/>
  <p188:author id="{909A309F-2E29-DEFB-79CC-0E9D29347F58}" name="Maureen Maguire" initials="MM" userId="S::maguirem@pmacs.upenn.edu::d516d39f-8e7f-4f89-9bc3-fe69e6d9e8ff" providerId="AD"/>
  <p188:author id="{739D9BC3-C3BE-23FC-6CEA-8EF370B97E98}" name="Danni Liu" initials="DL" userId="S::dliu@Jaeb.org::6c3f9415-e304-4712-a52b-68c724dbde08" providerId="AD"/>
  <p188:author id="{1C6FB9D2-30BC-F424-57EC-C49D69182DCD}" name="Darrell Baskin, MD" initials="DM" userId="S::darrellbaskin_gmail.com#ext#@jaeb.org::837b2a5b-af7e-45bb-93ad-d01062f5226b" providerId="AD"/>
  <p188:author id="{8680E5E8-1A91-15DF-B928-AE427573152E}" name="Brittany Kelly" initials="BK" userId="Brittany Kelly" providerId="None"/>
  <p188:author id="{0BE224F4-A068-FDB5-6FF2-22E3453B131E}" name="Martin, Daniel" initials="MD" userId="S::martind5_ccf.org#ext#@jaeb.org::d54b760d-e8c3-4869-82f7-495bee8ca9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00"/>
    <a:srgbClr val="007A3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821" autoAdjust="0"/>
  </p:normalViewPr>
  <p:slideViewPr>
    <p:cSldViewPr snapToGrid="0">
      <p:cViewPr varScale="1">
        <p:scale>
          <a:sx n="92" d="100"/>
          <a:sy n="92" d="100"/>
        </p:scale>
        <p:origin x="11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pi.box.com/wopi/files/1595455242154/WOPIServiceId_TP_BOX_2/WOPIUserId_-/X22%20KM%20plot%2004%20vanoteqimprove%20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liu\Box\DRCR\Publications\ProtX%20-%20General\Manuscripts\X22-Age%20vs%20DME%20trt%20response\Analysis\SAS\Output\Figures\Datasets\X22%20KM%20plot%2005%20cstnoteqimprove%20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5-448B-BE15-05D7C556D9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5-448B-BE15-05D7C556D9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5-448B-BE15-05D7C556D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9178352"/>
        <c:axId val="1349177520"/>
      </c:lineChart>
      <c:catAx>
        <c:axId val="13491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7520"/>
        <c:crosses val="autoZero"/>
        <c:auto val="1"/>
        <c:lblAlgn val="ctr"/>
        <c:lblOffset val="100"/>
        <c:noMultiLvlLbl val="0"/>
      </c:catAx>
      <c:valAx>
        <c:axId val="134917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8352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Adjusted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4020861255712364E-2"/>
                  <c:y val="-3.1070123556340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08-471D-9731-D41CEBA5A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Sheet1!$G$9</c:f>
                <c:numCache>
                  <c:formatCode>General</c:formatCode>
                  <c:ptCount val="1"/>
                  <c:pt idx="0">
                    <c:v>14</c:v>
                  </c:pt>
                </c:numCache>
              </c:numRef>
            </c:plus>
            <c:minus>
              <c:numRef>
                <c:f>Sheet1!$G$8</c:f>
                <c:numCache>
                  <c:formatCode>General</c:formatCode>
                  <c:ptCount val="1"/>
                  <c:pt idx="0">
                    <c:v>15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4-4F2C-BD6F-ECBF168847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6298329722919686E-2"/>
                  <c:y val="9.3215263601864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08-471D-9731-D41CEBA5A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Sheet1!$H$9</c:f>
                <c:numCache>
                  <c:formatCode>General</c:formatCode>
                  <c:ptCount val="1"/>
                  <c:pt idx="0">
                    <c:v>13</c:v>
                  </c:pt>
                </c:numCache>
              </c:numRef>
            </c:plus>
            <c:minus>
              <c:numRef>
                <c:f>Sheet1!$H$8</c:f>
                <c:numCache>
                  <c:formatCode>General</c:formatCode>
                  <c:ptCount val="1"/>
                  <c:pt idx="0">
                    <c:v>13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Sheet1!$C$3</c:f>
              <c:numCache>
                <c:formatCode>0</c:formatCode>
                <c:ptCount val="1"/>
                <c:pt idx="0">
                  <c:v>-166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4-4F2C-BD6F-ECBF168847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1387342336036828E-2"/>
                  <c:y val="2.446466422898292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08-471D-9731-D41CEBA5A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Sheet1!$I$9</c:f>
                <c:numCache>
                  <c:formatCode>General</c:formatCode>
                  <c:ptCount val="1"/>
                  <c:pt idx="0">
                    <c:v>13</c:v>
                  </c:pt>
                </c:numCache>
              </c:numRef>
            </c:plus>
            <c:minus>
              <c:numRef>
                <c:f>Sheet1!$I$8</c:f>
                <c:numCache>
                  <c:formatCode>General</c:formatCode>
                  <c:ptCount val="1"/>
                  <c:pt idx="0">
                    <c:v>12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Sheet1!$D$3</c:f>
              <c:numCache>
                <c:formatCode>0</c:formatCode>
                <c:ptCount val="1"/>
                <c:pt idx="0">
                  <c:v>-158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4-4F2C-BD6F-ECBF168847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3842836029478114E-2"/>
                  <c:y val="4.892932843518136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08-471D-9731-D41CEBA5A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Sheet1!$J$9</c:f>
                <c:numCache>
                  <c:formatCode>General</c:formatCode>
                  <c:ptCount val="1"/>
                  <c:pt idx="0">
                    <c:v>14</c:v>
                  </c:pt>
                </c:numCache>
              </c:numRef>
            </c:plus>
            <c:minus>
              <c:numRef>
                <c:f>Sheet1!$J$8</c:f>
                <c:numCache>
                  <c:formatCode>General</c:formatCode>
                  <c:ptCount val="1"/>
                  <c:pt idx="0">
                    <c:v>15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Sheet1!$E$3</c:f>
              <c:numCache>
                <c:formatCode>0</c:formatCode>
                <c:ptCount val="1"/>
                <c:pt idx="0">
                  <c:v>-158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4-4F2C-BD6F-ECBF168847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ax val="0"/>
          <c:min val="-25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50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79347112860893"/>
          <c:y val="7.8704182839819031E-2"/>
          <c:w val="0.87110761154855643"/>
          <c:h val="0.73223708631726392"/>
        </c:manualLayout>
      </c:layout>
      <c:scatterChart>
        <c:scatterStyle val="lineMarker"/>
        <c:varyColors val="0"/>
        <c:ser>
          <c:idx val="0"/>
          <c:order val="0"/>
          <c:tx>
            <c:strRef>
              <c:f>'X22 KM plot 04 vanoteqimprove  '!$E$1</c:f>
              <c:strCache>
                <c:ptCount val="1"/>
                <c:pt idx="0">
                  <c:v>&lt;50y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'X22 KM plot 04 vanoteqimprove  '!$A$2:$A$25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24</c:v>
                </c:pt>
                <c:pt idx="10">
                  <c:v>32</c:v>
                </c:pt>
                <c:pt idx="11">
                  <c:v>32</c:v>
                </c:pt>
                <c:pt idx="12">
                  <c:v>36</c:v>
                </c:pt>
                <c:pt idx="13">
                  <c:v>36</c:v>
                </c:pt>
                <c:pt idx="14">
                  <c:v>40</c:v>
                </c:pt>
                <c:pt idx="15">
                  <c:v>40</c:v>
                </c:pt>
                <c:pt idx="16">
                  <c:v>61</c:v>
                </c:pt>
                <c:pt idx="17">
                  <c:v>61</c:v>
                </c:pt>
                <c:pt idx="18">
                  <c:v>93</c:v>
                </c:pt>
                <c:pt idx="19">
                  <c:v>93</c:v>
                </c:pt>
                <c:pt idx="20">
                  <c:v>104</c:v>
                </c:pt>
                <c:pt idx="21">
                  <c:v>104</c:v>
                </c:pt>
                <c:pt idx="22">
                  <c:v>104</c:v>
                </c:pt>
                <c:pt idx="23">
                  <c:v>104</c:v>
                </c:pt>
              </c:numCache>
            </c:numRef>
          </c:xVal>
          <c:yVal>
            <c:numRef>
              <c:f>'X22 KM plot 04 vanoteqimprove  '!$C$2:$C$25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0.36206896550000001</c:v>
                </c:pt>
                <c:pt idx="4">
                  <c:v>0.36206896550000001</c:v>
                </c:pt>
                <c:pt idx="5">
                  <c:v>0.43103448280000001</c:v>
                </c:pt>
                <c:pt idx="6">
                  <c:v>0.43103448280000001</c:v>
                </c:pt>
                <c:pt idx="7">
                  <c:v>0.4572944297</c:v>
                </c:pt>
                <c:pt idx="8">
                  <c:v>0.4572944297</c:v>
                </c:pt>
                <c:pt idx="9">
                  <c:v>0.48398486759999998</c:v>
                </c:pt>
                <c:pt idx="10">
                  <c:v>0.48398486759999998</c:v>
                </c:pt>
                <c:pt idx="11">
                  <c:v>0.49288168020000001</c:v>
                </c:pt>
                <c:pt idx="12">
                  <c:v>0.49288168020000001</c:v>
                </c:pt>
                <c:pt idx="13">
                  <c:v>0.51067530549999995</c:v>
                </c:pt>
                <c:pt idx="14">
                  <c:v>0.51067530549999995</c:v>
                </c:pt>
                <c:pt idx="15">
                  <c:v>0.51957211810000004</c:v>
                </c:pt>
                <c:pt idx="16">
                  <c:v>0.51957211810000004</c:v>
                </c:pt>
                <c:pt idx="17">
                  <c:v>0.53878923339999996</c:v>
                </c:pt>
                <c:pt idx="18">
                  <c:v>0.53878923339999996</c:v>
                </c:pt>
                <c:pt idx="19">
                  <c:v>0.54860222839999995</c:v>
                </c:pt>
                <c:pt idx="20">
                  <c:v>0.54860222839999995</c:v>
                </c:pt>
                <c:pt idx="21">
                  <c:v>0.56866435159999995</c:v>
                </c:pt>
                <c:pt idx="22">
                  <c:v>0.56866435159999995</c:v>
                </c:pt>
                <c:pt idx="23">
                  <c:v>0.56866435159999995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DE-4700-B82D-23D5EB4022C1}"/>
            </c:ext>
          </c:extLst>
        </c:ser>
        <c:ser>
          <c:idx val="1"/>
          <c:order val="1"/>
          <c:tx>
            <c:strRef>
              <c:f>'X22 KM plot 04 vanoteqimprove  '!$E$2</c:f>
              <c:strCache>
                <c:ptCount val="1"/>
                <c:pt idx="0">
                  <c:v>50-59y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'X22 KM plot 04 vanoteqimprove  '!$A$26:$A$65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24</c:v>
                </c:pt>
                <c:pt idx="10">
                  <c:v>28</c:v>
                </c:pt>
                <c:pt idx="11">
                  <c:v>28</c:v>
                </c:pt>
                <c:pt idx="12">
                  <c:v>36</c:v>
                </c:pt>
                <c:pt idx="13">
                  <c:v>36</c:v>
                </c:pt>
                <c:pt idx="14">
                  <c:v>40</c:v>
                </c:pt>
                <c:pt idx="15">
                  <c:v>40</c:v>
                </c:pt>
                <c:pt idx="16">
                  <c:v>44</c:v>
                </c:pt>
                <c:pt idx="17">
                  <c:v>44</c:v>
                </c:pt>
                <c:pt idx="18">
                  <c:v>52</c:v>
                </c:pt>
                <c:pt idx="19">
                  <c:v>52</c:v>
                </c:pt>
                <c:pt idx="20">
                  <c:v>59</c:v>
                </c:pt>
                <c:pt idx="21">
                  <c:v>59</c:v>
                </c:pt>
                <c:pt idx="22">
                  <c:v>64</c:v>
                </c:pt>
                <c:pt idx="23">
                  <c:v>64</c:v>
                </c:pt>
                <c:pt idx="24">
                  <c:v>67</c:v>
                </c:pt>
                <c:pt idx="25">
                  <c:v>67</c:v>
                </c:pt>
                <c:pt idx="26">
                  <c:v>68</c:v>
                </c:pt>
                <c:pt idx="27">
                  <c:v>68</c:v>
                </c:pt>
                <c:pt idx="28">
                  <c:v>72</c:v>
                </c:pt>
                <c:pt idx="29">
                  <c:v>72</c:v>
                </c:pt>
                <c:pt idx="30">
                  <c:v>76</c:v>
                </c:pt>
                <c:pt idx="31">
                  <c:v>76</c:v>
                </c:pt>
                <c:pt idx="32">
                  <c:v>84</c:v>
                </c:pt>
                <c:pt idx="33">
                  <c:v>84</c:v>
                </c:pt>
                <c:pt idx="34">
                  <c:v>92</c:v>
                </c:pt>
                <c:pt idx="35">
                  <c:v>92</c:v>
                </c:pt>
                <c:pt idx="36">
                  <c:v>104</c:v>
                </c:pt>
                <c:pt idx="37">
                  <c:v>104</c:v>
                </c:pt>
                <c:pt idx="38">
                  <c:v>104</c:v>
                </c:pt>
                <c:pt idx="39">
                  <c:v>104</c:v>
                </c:pt>
              </c:numCache>
            </c:numRef>
          </c:xVal>
          <c:yVal>
            <c:numRef>
              <c:f>'X22 KM plot 04 vanoteqimprove  '!$C$26:$C$65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0.47457627120000001</c:v>
                </c:pt>
                <c:pt idx="4">
                  <c:v>0.47457627120000001</c:v>
                </c:pt>
                <c:pt idx="5">
                  <c:v>0.54622496149999999</c:v>
                </c:pt>
                <c:pt idx="6">
                  <c:v>0.54622496149999999</c:v>
                </c:pt>
                <c:pt idx="7">
                  <c:v>0.59057891259999995</c:v>
                </c:pt>
                <c:pt idx="8">
                  <c:v>0.59057891259999995</c:v>
                </c:pt>
                <c:pt idx="9">
                  <c:v>0.62842455929999996</c:v>
                </c:pt>
                <c:pt idx="10">
                  <c:v>0.62842455929999996</c:v>
                </c:pt>
                <c:pt idx="11">
                  <c:v>0.63536989470000005</c:v>
                </c:pt>
                <c:pt idx="12">
                  <c:v>0.63536989470000005</c:v>
                </c:pt>
                <c:pt idx="13">
                  <c:v>0.64238201210000001</c:v>
                </c:pt>
                <c:pt idx="14">
                  <c:v>0.64238201210000001</c:v>
                </c:pt>
                <c:pt idx="15">
                  <c:v>0.64946355639999997</c:v>
                </c:pt>
                <c:pt idx="16">
                  <c:v>0.64946355639999997</c:v>
                </c:pt>
                <c:pt idx="17">
                  <c:v>0.65661736140000004</c:v>
                </c:pt>
                <c:pt idx="18">
                  <c:v>0.65661736140000004</c:v>
                </c:pt>
                <c:pt idx="19">
                  <c:v>0.66746102370000004</c:v>
                </c:pt>
                <c:pt idx="20">
                  <c:v>0.66746102370000004</c:v>
                </c:pt>
                <c:pt idx="21">
                  <c:v>0.67107557770000004</c:v>
                </c:pt>
                <c:pt idx="22">
                  <c:v>0.67107557770000004</c:v>
                </c:pt>
                <c:pt idx="23">
                  <c:v>0.67477135779999997</c:v>
                </c:pt>
                <c:pt idx="24">
                  <c:v>0.67477135779999997</c:v>
                </c:pt>
                <c:pt idx="25">
                  <c:v>0.67846713780000001</c:v>
                </c:pt>
                <c:pt idx="26">
                  <c:v>0.67846713780000001</c:v>
                </c:pt>
                <c:pt idx="27">
                  <c:v>0.68216291780000005</c:v>
                </c:pt>
                <c:pt idx="28">
                  <c:v>0.68216291780000005</c:v>
                </c:pt>
                <c:pt idx="29">
                  <c:v>0.68594669259999996</c:v>
                </c:pt>
                <c:pt idx="30">
                  <c:v>0.68594669259999996</c:v>
                </c:pt>
                <c:pt idx="31">
                  <c:v>0.68973046739999999</c:v>
                </c:pt>
                <c:pt idx="32">
                  <c:v>0.68973046739999999</c:v>
                </c:pt>
                <c:pt idx="33">
                  <c:v>0.69351424220000002</c:v>
                </c:pt>
                <c:pt idx="34">
                  <c:v>0.69351424220000002</c:v>
                </c:pt>
                <c:pt idx="35">
                  <c:v>0.69734531420000001</c:v>
                </c:pt>
                <c:pt idx="36">
                  <c:v>0.69734531420000001</c:v>
                </c:pt>
                <c:pt idx="37">
                  <c:v>0.70510569069999995</c:v>
                </c:pt>
                <c:pt idx="38">
                  <c:v>0.70510569069999995</c:v>
                </c:pt>
                <c:pt idx="39">
                  <c:v>0.70510569069999995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DE-4700-B82D-23D5EB4022C1}"/>
            </c:ext>
          </c:extLst>
        </c:ser>
        <c:ser>
          <c:idx val="2"/>
          <c:order val="2"/>
          <c:tx>
            <c:strRef>
              <c:f>'X22 KM plot 04 vanoteqimprove  '!$E$3</c:f>
              <c:strCache>
                <c:ptCount val="1"/>
                <c:pt idx="0">
                  <c:v>60-69y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'X22 KM plot 04 vanoteqimprove  '!$A$66:$A$117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24</c:v>
                </c:pt>
                <c:pt idx="10">
                  <c:v>28</c:v>
                </c:pt>
                <c:pt idx="11">
                  <c:v>28</c:v>
                </c:pt>
                <c:pt idx="12">
                  <c:v>32</c:v>
                </c:pt>
                <c:pt idx="13">
                  <c:v>32</c:v>
                </c:pt>
                <c:pt idx="14">
                  <c:v>36</c:v>
                </c:pt>
                <c:pt idx="15">
                  <c:v>36</c:v>
                </c:pt>
                <c:pt idx="16">
                  <c:v>40</c:v>
                </c:pt>
                <c:pt idx="17">
                  <c:v>40</c:v>
                </c:pt>
                <c:pt idx="18">
                  <c:v>44</c:v>
                </c:pt>
                <c:pt idx="19">
                  <c:v>44</c:v>
                </c:pt>
                <c:pt idx="20">
                  <c:v>52</c:v>
                </c:pt>
                <c:pt idx="21">
                  <c:v>52</c:v>
                </c:pt>
                <c:pt idx="22">
                  <c:v>58</c:v>
                </c:pt>
                <c:pt idx="23">
                  <c:v>58</c:v>
                </c:pt>
                <c:pt idx="24">
                  <c:v>59</c:v>
                </c:pt>
                <c:pt idx="25">
                  <c:v>59</c:v>
                </c:pt>
                <c:pt idx="26">
                  <c:v>61</c:v>
                </c:pt>
                <c:pt idx="27">
                  <c:v>61</c:v>
                </c:pt>
                <c:pt idx="28">
                  <c:v>62</c:v>
                </c:pt>
                <c:pt idx="29">
                  <c:v>62</c:v>
                </c:pt>
                <c:pt idx="30">
                  <c:v>64</c:v>
                </c:pt>
                <c:pt idx="31">
                  <c:v>64</c:v>
                </c:pt>
                <c:pt idx="32">
                  <c:v>66</c:v>
                </c:pt>
                <c:pt idx="33">
                  <c:v>66</c:v>
                </c:pt>
                <c:pt idx="34">
                  <c:v>70</c:v>
                </c:pt>
                <c:pt idx="35">
                  <c:v>70</c:v>
                </c:pt>
                <c:pt idx="36">
                  <c:v>82</c:v>
                </c:pt>
                <c:pt idx="37">
                  <c:v>82</c:v>
                </c:pt>
                <c:pt idx="38">
                  <c:v>83</c:v>
                </c:pt>
                <c:pt idx="39">
                  <c:v>83</c:v>
                </c:pt>
                <c:pt idx="40">
                  <c:v>86</c:v>
                </c:pt>
                <c:pt idx="41">
                  <c:v>86</c:v>
                </c:pt>
                <c:pt idx="42">
                  <c:v>89</c:v>
                </c:pt>
                <c:pt idx="43">
                  <c:v>89</c:v>
                </c:pt>
                <c:pt idx="44">
                  <c:v>93</c:v>
                </c:pt>
                <c:pt idx="45">
                  <c:v>93</c:v>
                </c:pt>
                <c:pt idx="46">
                  <c:v>97</c:v>
                </c:pt>
                <c:pt idx="47">
                  <c:v>97</c:v>
                </c:pt>
                <c:pt idx="48">
                  <c:v>104</c:v>
                </c:pt>
                <c:pt idx="49">
                  <c:v>104</c:v>
                </c:pt>
                <c:pt idx="50">
                  <c:v>104</c:v>
                </c:pt>
                <c:pt idx="51">
                  <c:v>104</c:v>
                </c:pt>
              </c:numCache>
            </c:numRef>
          </c:xVal>
          <c:yVal>
            <c:numRef>
              <c:f>'X22 KM plot 04 vanoteqimprove  '!$C$66:$C$117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0.54619565219999999</c:v>
                </c:pt>
                <c:pt idx="4">
                  <c:v>0.54619565219999999</c:v>
                </c:pt>
                <c:pt idx="5">
                  <c:v>0.6424571805</c:v>
                </c:pt>
                <c:pt idx="6">
                  <c:v>0.6424571805</c:v>
                </c:pt>
                <c:pt idx="7">
                  <c:v>0.6754611331</c:v>
                </c:pt>
                <c:pt idx="8">
                  <c:v>0.6754611331</c:v>
                </c:pt>
                <c:pt idx="9">
                  <c:v>0.70296442690000005</c:v>
                </c:pt>
                <c:pt idx="10">
                  <c:v>0.70296442690000005</c:v>
                </c:pt>
                <c:pt idx="11">
                  <c:v>0.71962062719999997</c:v>
                </c:pt>
                <c:pt idx="12">
                  <c:v>0.71962062719999997</c:v>
                </c:pt>
                <c:pt idx="13">
                  <c:v>0.72239666059999996</c:v>
                </c:pt>
                <c:pt idx="14">
                  <c:v>0.72239666059999996</c:v>
                </c:pt>
                <c:pt idx="15">
                  <c:v>0.72520073480000002</c:v>
                </c:pt>
                <c:pt idx="16">
                  <c:v>0.72520073480000002</c:v>
                </c:pt>
                <c:pt idx="17">
                  <c:v>0.73641703130000002</c:v>
                </c:pt>
                <c:pt idx="18">
                  <c:v>0.73641703130000002</c:v>
                </c:pt>
                <c:pt idx="19">
                  <c:v>0.74208548220000004</c:v>
                </c:pt>
                <c:pt idx="20">
                  <c:v>0.74208548220000004</c:v>
                </c:pt>
                <c:pt idx="21">
                  <c:v>0.74775393320000005</c:v>
                </c:pt>
                <c:pt idx="22">
                  <c:v>0.74775393320000005</c:v>
                </c:pt>
                <c:pt idx="23">
                  <c:v>0.75058815869999995</c:v>
                </c:pt>
                <c:pt idx="24">
                  <c:v>0.75058815869999995</c:v>
                </c:pt>
                <c:pt idx="25">
                  <c:v>0.75342238409999995</c:v>
                </c:pt>
                <c:pt idx="26">
                  <c:v>0.75342238409999995</c:v>
                </c:pt>
                <c:pt idx="27">
                  <c:v>0.75625660959999996</c:v>
                </c:pt>
                <c:pt idx="28">
                  <c:v>0.75625660959999996</c:v>
                </c:pt>
                <c:pt idx="29">
                  <c:v>0.75915831659999999</c:v>
                </c:pt>
                <c:pt idx="30">
                  <c:v>0.75915831659999999</c:v>
                </c:pt>
                <c:pt idx="31">
                  <c:v>0.76206002370000003</c:v>
                </c:pt>
                <c:pt idx="32">
                  <c:v>0.76206002370000003</c:v>
                </c:pt>
                <c:pt idx="33">
                  <c:v>0.76496173069999995</c:v>
                </c:pt>
                <c:pt idx="34">
                  <c:v>0.76496173069999995</c:v>
                </c:pt>
                <c:pt idx="35">
                  <c:v>0.76786343769999998</c:v>
                </c:pt>
                <c:pt idx="36">
                  <c:v>0.76786343769999998</c:v>
                </c:pt>
                <c:pt idx="37">
                  <c:v>0.77076514470000002</c:v>
                </c:pt>
                <c:pt idx="38">
                  <c:v>0.77076514470000002</c:v>
                </c:pt>
                <c:pt idx="39">
                  <c:v>0.77366685180000005</c:v>
                </c:pt>
                <c:pt idx="40">
                  <c:v>0.77366685180000005</c:v>
                </c:pt>
                <c:pt idx="41">
                  <c:v>0.77656855879999998</c:v>
                </c:pt>
                <c:pt idx="42">
                  <c:v>0.77656855879999998</c:v>
                </c:pt>
                <c:pt idx="43">
                  <c:v>0.77950844620000004</c:v>
                </c:pt>
                <c:pt idx="44">
                  <c:v>0.77950844620000004</c:v>
                </c:pt>
                <c:pt idx="45">
                  <c:v>0.78244833359999999</c:v>
                </c:pt>
                <c:pt idx="46">
                  <c:v>0.78244833359999999</c:v>
                </c:pt>
                <c:pt idx="47">
                  <c:v>0.78538822090000004</c:v>
                </c:pt>
                <c:pt idx="48">
                  <c:v>0.78538822090000004</c:v>
                </c:pt>
                <c:pt idx="49">
                  <c:v>0.7883281083</c:v>
                </c:pt>
                <c:pt idx="50">
                  <c:v>0.7883281083</c:v>
                </c:pt>
                <c:pt idx="51">
                  <c:v>0.7883281083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DE-4700-B82D-23D5EB4022C1}"/>
            </c:ext>
          </c:extLst>
        </c:ser>
        <c:ser>
          <c:idx val="3"/>
          <c:order val="3"/>
          <c:tx>
            <c:strRef>
              <c:f>'X22 KM plot 04 vanoteqimprove  '!$E$4</c:f>
              <c:strCache>
                <c:ptCount val="1"/>
                <c:pt idx="0">
                  <c:v>≥70y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'X22 KM plot 04 vanoteqimprove  '!$A$118:$A$151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24</c:v>
                </c:pt>
                <c:pt idx="7">
                  <c:v>24</c:v>
                </c:pt>
                <c:pt idx="8">
                  <c:v>28</c:v>
                </c:pt>
                <c:pt idx="9">
                  <c:v>28</c:v>
                </c:pt>
                <c:pt idx="10">
                  <c:v>32</c:v>
                </c:pt>
                <c:pt idx="11">
                  <c:v>32</c:v>
                </c:pt>
                <c:pt idx="12">
                  <c:v>36</c:v>
                </c:pt>
                <c:pt idx="13">
                  <c:v>36</c:v>
                </c:pt>
                <c:pt idx="14">
                  <c:v>48</c:v>
                </c:pt>
                <c:pt idx="15">
                  <c:v>48</c:v>
                </c:pt>
                <c:pt idx="16">
                  <c:v>57</c:v>
                </c:pt>
                <c:pt idx="17">
                  <c:v>57</c:v>
                </c:pt>
                <c:pt idx="18">
                  <c:v>70</c:v>
                </c:pt>
                <c:pt idx="19">
                  <c:v>70</c:v>
                </c:pt>
                <c:pt idx="20">
                  <c:v>72</c:v>
                </c:pt>
                <c:pt idx="21">
                  <c:v>72</c:v>
                </c:pt>
                <c:pt idx="22">
                  <c:v>73</c:v>
                </c:pt>
                <c:pt idx="23">
                  <c:v>73</c:v>
                </c:pt>
                <c:pt idx="24">
                  <c:v>75</c:v>
                </c:pt>
                <c:pt idx="25">
                  <c:v>75</c:v>
                </c:pt>
                <c:pt idx="26">
                  <c:v>78</c:v>
                </c:pt>
                <c:pt idx="27">
                  <c:v>78</c:v>
                </c:pt>
                <c:pt idx="28">
                  <c:v>96</c:v>
                </c:pt>
                <c:pt idx="29">
                  <c:v>96</c:v>
                </c:pt>
                <c:pt idx="30">
                  <c:v>104</c:v>
                </c:pt>
                <c:pt idx="31">
                  <c:v>104</c:v>
                </c:pt>
                <c:pt idx="32">
                  <c:v>104</c:v>
                </c:pt>
                <c:pt idx="33">
                  <c:v>104</c:v>
                </c:pt>
              </c:numCache>
            </c:numRef>
          </c:xVal>
          <c:yVal>
            <c:numRef>
              <c:f>'X22 KM plot 04 vanoteqimprove  '!$C$118:$C$151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0.65921787710000002</c:v>
                </c:pt>
                <c:pt idx="4">
                  <c:v>0.65921787710000002</c:v>
                </c:pt>
                <c:pt idx="5">
                  <c:v>0.76145251400000002</c:v>
                </c:pt>
                <c:pt idx="6">
                  <c:v>0.76145251400000002</c:v>
                </c:pt>
                <c:pt idx="7">
                  <c:v>0.78417132219999997</c:v>
                </c:pt>
                <c:pt idx="8">
                  <c:v>0.78417132219999997</c:v>
                </c:pt>
                <c:pt idx="9">
                  <c:v>0.8012104283</c:v>
                </c:pt>
                <c:pt idx="10">
                  <c:v>0.8012104283</c:v>
                </c:pt>
                <c:pt idx="11">
                  <c:v>0.80689013040000002</c:v>
                </c:pt>
                <c:pt idx="12">
                  <c:v>0.80689013040000002</c:v>
                </c:pt>
                <c:pt idx="13">
                  <c:v>0.81824953450000004</c:v>
                </c:pt>
                <c:pt idx="14">
                  <c:v>0.81824953450000004</c:v>
                </c:pt>
                <c:pt idx="15">
                  <c:v>0.82960893849999995</c:v>
                </c:pt>
                <c:pt idx="16">
                  <c:v>0.82960893849999995</c:v>
                </c:pt>
                <c:pt idx="17">
                  <c:v>0.83528864059999997</c:v>
                </c:pt>
                <c:pt idx="18">
                  <c:v>0.83528864059999997</c:v>
                </c:pt>
                <c:pt idx="19">
                  <c:v>0.84096834259999997</c:v>
                </c:pt>
                <c:pt idx="20">
                  <c:v>0.84096834259999997</c:v>
                </c:pt>
                <c:pt idx="21">
                  <c:v>0.84685840400000001</c:v>
                </c:pt>
                <c:pt idx="22">
                  <c:v>0.84685840400000001</c:v>
                </c:pt>
                <c:pt idx="23">
                  <c:v>0.85274846540000004</c:v>
                </c:pt>
                <c:pt idx="24">
                  <c:v>0.85274846540000004</c:v>
                </c:pt>
                <c:pt idx="25">
                  <c:v>0.85863852679999997</c:v>
                </c:pt>
                <c:pt idx="26">
                  <c:v>0.85863852679999997</c:v>
                </c:pt>
                <c:pt idx="27">
                  <c:v>0.8645285882</c:v>
                </c:pt>
                <c:pt idx="28">
                  <c:v>0.8645285882</c:v>
                </c:pt>
                <c:pt idx="29">
                  <c:v>0.87041864960000004</c:v>
                </c:pt>
                <c:pt idx="30">
                  <c:v>0.87041864960000004</c:v>
                </c:pt>
                <c:pt idx="31">
                  <c:v>0.87630871089999995</c:v>
                </c:pt>
                <c:pt idx="32">
                  <c:v>0.87630871089999995</c:v>
                </c:pt>
                <c:pt idx="33">
                  <c:v>0.87630871089999995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DDE-4700-B82D-23D5EB402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021663"/>
        <c:axId val="1233237728"/>
      </c:scatterChart>
      <c:valAx>
        <c:axId val="673021663"/>
        <c:scaling>
          <c:orientation val="minMax"/>
          <c:max val="10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Visit in 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3237728"/>
        <c:crosses val="autoZero"/>
        <c:crossBetween val="midCat"/>
        <c:majorUnit val="4"/>
      </c:valAx>
      <c:valAx>
        <c:axId val="123323772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4"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021663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Observed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1-4442-9391-52C6FFC6B4C1}"/>
              </c:ext>
            </c:extLst>
          </c:dPt>
          <c:dLbls>
            <c:dLbl>
              <c:idx val="0"/>
              <c:layout>
                <c:manualLayout>
                  <c:x val="6.1387342336036869E-2"/>
                  <c:y val="-6.2140247112680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31-4442-9391-52C6FFC6B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Sheet1!$G$6</c:f>
                <c:numCache>
                  <c:formatCode>General</c:formatCode>
                  <c:ptCount val="1"/>
                  <c:pt idx="0">
                    <c:v>9.000000000000008E-2</c:v>
                  </c:pt>
                </c:numCache>
              </c:numRef>
            </c:plus>
            <c:minus>
              <c:numRef>
                <c:f>Sheet1!$G$5</c:f>
                <c:numCache>
                  <c:formatCode>General</c:formatCode>
                  <c:ptCount val="1"/>
                  <c:pt idx="0">
                    <c:v>8.9999999999999969E-2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1-4442-9391-52C6FFC6B4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4020861255712406E-2"/>
                  <c:y val="-3.1070123556340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9E-49ED-9D0F-BD5241FB1A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Sheet1!$H$6</c:f>
                <c:numCache>
                  <c:formatCode>General</c:formatCode>
                  <c:ptCount val="1"/>
                  <c:pt idx="0">
                    <c:v>5.0000000000000044E-2</c:v>
                  </c:pt>
                </c:numCache>
              </c:numRef>
            </c:plus>
            <c:minus>
              <c:numRef>
                <c:f>Sheet1!$H$5</c:f>
                <c:numCache>
                  <c:formatCode>General</c:formatCode>
                  <c:ptCount val="1"/>
                  <c:pt idx="0">
                    <c:v>5.9999999999999942E-2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1-4442-9391-52C6FFC6B4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3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9E-49ED-9D0F-BD5241FB1A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Sheet1!$I$6</c:f>
                <c:numCache>
                  <c:formatCode>General</c:formatCode>
                  <c:ptCount val="1"/>
                  <c:pt idx="0">
                    <c:v>3.9999999999999925E-2</c:v>
                  </c:pt>
                </c:numCache>
              </c:numRef>
            </c:plus>
            <c:minus>
              <c:numRef>
                <c:f>Sheet1!$I$5</c:f>
                <c:numCache>
                  <c:formatCode>General</c:formatCode>
                  <c:ptCount val="1"/>
                  <c:pt idx="0">
                    <c:v>5.0000000000000044E-2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1-4442-9391-52C6FFC6B4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9E-49ED-9D0F-BD5241FB1A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Sheet1!$J$6</c:f>
                <c:numCache>
                  <c:formatCode>General</c:formatCode>
                  <c:ptCount val="1"/>
                  <c:pt idx="0">
                    <c:v>4.0000000000000036E-2</c:v>
                  </c:pt>
                </c:numCache>
              </c:numRef>
            </c:plus>
            <c:minus>
              <c:numRef>
                <c:f>Sheet1!$J$5</c:f>
                <c:numCache>
                  <c:formatCode>General</c:formatCode>
                  <c:ptCount val="1"/>
                  <c:pt idx="0">
                    <c:v>6.0000000000000053E-2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1-4442-9391-52C6FFC6B4C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ax val="1.1000000000000001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Adjusted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40208612557124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38-44B4-A52F-907127B2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Sheet1!$G$9</c:f>
                <c:numCache>
                  <c:formatCode>General</c:formatCode>
                  <c:ptCount val="1"/>
                  <c:pt idx="0">
                    <c:v>8.9999999999999969E-2</c:v>
                  </c:pt>
                </c:numCache>
              </c:numRef>
            </c:plus>
            <c:minus>
              <c:numRef>
                <c:f>Sheet1!$G$8</c:f>
                <c:numCache>
                  <c:formatCode>General</c:formatCode>
                  <c:ptCount val="1"/>
                  <c:pt idx="0">
                    <c:v>9.9999999999999978E-2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4-4F2C-BD6F-ECBF168847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4020861255712406E-2"/>
                  <c:y val="3.1070123556340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38-44B4-A52F-907127B2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Sheet1!$H$9</c:f>
                <c:numCache>
                  <c:formatCode>General</c:formatCode>
                  <c:ptCount val="1"/>
                  <c:pt idx="0">
                    <c:v>5.0000000000000044E-2</c:v>
                  </c:pt>
                </c:numCache>
              </c:numRef>
            </c:plus>
            <c:minus>
              <c:numRef>
                <c:f>Sheet1!$H$8</c:f>
                <c:numCache>
                  <c:formatCode>General</c:formatCode>
                  <c:ptCount val="1"/>
                  <c:pt idx="0">
                    <c:v>4.9999999999999933E-2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Sheet1!$C$3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4-4F2C-BD6F-ECBF168847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9109873868829368E-2"/>
                  <c:y val="-6.2140247112680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38-44B4-A52F-907127B2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Sheet1!$I$9</c:f>
                <c:numCache>
                  <c:formatCode>General</c:formatCode>
                  <c:ptCount val="1"/>
                  <c:pt idx="0">
                    <c:v>3.9999999999999925E-2</c:v>
                  </c:pt>
                </c:numCache>
              </c:numRef>
            </c:plus>
            <c:minus>
              <c:numRef>
                <c:f>Sheet1!$I$8</c:f>
                <c:numCache>
                  <c:formatCode>General</c:formatCode>
                  <c:ptCount val="1"/>
                  <c:pt idx="0">
                    <c:v>4.0000000000000036E-2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Sheet1!$D$3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4-4F2C-BD6F-ECBF168847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38-44B4-A52F-907127B2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Sheet1!$J$9</c:f>
                <c:numCache>
                  <c:formatCode>General</c:formatCode>
                  <c:ptCount val="1"/>
                  <c:pt idx="0">
                    <c:v>5.0000000000000044E-2</c:v>
                  </c:pt>
                </c:numCache>
              </c:numRef>
            </c:plus>
            <c:minus>
              <c:numRef>
                <c:f>Sheet1!$J$8</c:f>
                <c:numCache>
                  <c:formatCode>General</c:formatCode>
                  <c:ptCount val="1"/>
                  <c:pt idx="0">
                    <c:v>5.9999999999999942E-2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Sheet1!$E$3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4-4F2C-BD6F-ECBF1688475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ax val="1.1000000000000001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79347112860893"/>
          <c:y val="8.7340005734684867E-2"/>
          <c:w val="0.87110761154855643"/>
          <c:h val="0.723183962782739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'X22 KM plot 04 cstnoteqimprove'!$E$1</c:f>
              <c:strCache>
                <c:ptCount val="1"/>
                <c:pt idx="0">
                  <c:v>&lt;50y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'X22 KM plot 04 cstnoteqimprove'!$A$2:$A$27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24</c:v>
                </c:pt>
                <c:pt idx="10">
                  <c:v>52</c:v>
                </c:pt>
                <c:pt idx="11">
                  <c:v>52</c:v>
                </c:pt>
                <c:pt idx="12">
                  <c:v>57</c:v>
                </c:pt>
                <c:pt idx="13">
                  <c:v>57</c:v>
                </c:pt>
                <c:pt idx="14">
                  <c:v>61</c:v>
                </c:pt>
                <c:pt idx="15">
                  <c:v>61</c:v>
                </c:pt>
                <c:pt idx="16">
                  <c:v>63</c:v>
                </c:pt>
                <c:pt idx="17">
                  <c:v>63</c:v>
                </c:pt>
                <c:pt idx="18">
                  <c:v>69</c:v>
                </c:pt>
                <c:pt idx="19">
                  <c:v>69</c:v>
                </c:pt>
                <c:pt idx="20">
                  <c:v>74</c:v>
                </c:pt>
                <c:pt idx="21">
                  <c:v>74</c:v>
                </c:pt>
                <c:pt idx="22">
                  <c:v>98</c:v>
                </c:pt>
                <c:pt idx="23">
                  <c:v>98</c:v>
                </c:pt>
                <c:pt idx="24">
                  <c:v>104</c:v>
                </c:pt>
                <c:pt idx="25">
                  <c:v>104</c:v>
                </c:pt>
              </c:numCache>
            </c:numRef>
          </c:xVal>
          <c:yVal>
            <c:numRef>
              <c:f>'X22 KM plot 04 cstnoteqimprove'!$C$2:$C$27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0.24137931030000001</c:v>
                </c:pt>
                <c:pt idx="4">
                  <c:v>0.24137931030000001</c:v>
                </c:pt>
                <c:pt idx="5">
                  <c:v>0.2844827586</c:v>
                </c:pt>
                <c:pt idx="6">
                  <c:v>0.2844827586</c:v>
                </c:pt>
                <c:pt idx="7">
                  <c:v>0.32811185869999998</c:v>
                </c:pt>
                <c:pt idx="8">
                  <c:v>0.32811185869999998</c:v>
                </c:pt>
                <c:pt idx="9">
                  <c:v>0.35463375899999999</c:v>
                </c:pt>
                <c:pt idx="10">
                  <c:v>0.35463375899999999</c:v>
                </c:pt>
                <c:pt idx="11">
                  <c:v>0.37256059899999999</c:v>
                </c:pt>
                <c:pt idx="12">
                  <c:v>0.37256059899999999</c:v>
                </c:pt>
                <c:pt idx="13">
                  <c:v>0.3819253662</c:v>
                </c:pt>
                <c:pt idx="14">
                  <c:v>0.3819253662</c:v>
                </c:pt>
                <c:pt idx="15">
                  <c:v>0.39143420670000001</c:v>
                </c:pt>
                <c:pt idx="16">
                  <c:v>0.39143420670000001</c:v>
                </c:pt>
                <c:pt idx="17">
                  <c:v>0.40094304730000002</c:v>
                </c:pt>
                <c:pt idx="18">
                  <c:v>0.40094304730000002</c:v>
                </c:pt>
                <c:pt idx="19">
                  <c:v>0.41045188780000003</c:v>
                </c:pt>
                <c:pt idx="20">
                  <c:v>0.41045188780000003</c:v>
                </c:pt>
                <c:pt idx="21">
                  <c:v>0.41996072829999997</c:v>
                </c:pt>
                <c:pt idx="22">
                  <c:v>0.41996072829999997</c:v>
                </c:pt>
                <c:pt idx="23">
                  <c:v>0.42979190239999998</c:v>
                </c:pt>
                <c:pt idx="24">
                  <c:v>0.42979190239999998</c:v>
                </c:pt>
                <c:pt idx="25">
                  <c:v>0.42979190239999998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C5-4E1F-B03E-92E3EF9AB1B0}"/>
            </c:ext>
          </c:extLst>
        </c:ser>
        <c:ser>
          <c:idx val="1"/>
          <c:order val="1"/>
          <c:tx>
            <c:strRef>
              <c:f>'X22 KM plot 04 cstnoteqimprove'!$E$2</c:f>
              <c:strCache>
                <c:ptCount val="1"/>
                <c:pt idx="0">
                  <c:v>50-59y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'X22 KM plot 04 cstnoteqimprove'!$A$28:$A$65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24</c:v>
                </c:pt>
                <c:pt idx="10">
                  <c:v>28</c:v>
                </c:pt>
                <c:pt idx="11">
                  <c:v>28</c:v>
                </c:pt>
                <c:pt idx="12">
                  <c:v>32</c:v>
                </c:pt>
                <c:pt idx="13">
                  <c:v>32</c:v>
                </c:pt>
                <c:pt idx="14">
                  <c:v>40</c:v>
                </c:pt>
                <c:pt idx="15">
                  <c:v>40</c:v>
                </c:pt>
                <c:pt idx="16">
                  <c:v>44</c:v>
                </c:pt>
                <c:pt idx="17">
                  <c:v>44</c:v>
                </c:pt>
                <c:pt idx="18">
                  <c:v>52</c:v>
                </c:pt>
                <c:pt idx="19">
                  <c:v>52</c:v>
                </c:pt>
                <c:pt idx="20">
                  <c:v>58</c:v>
                </c:pt>
                <c:pt idx="21">
                  <c:v>58</c:v>
                </c:pt>
                <c:pt idx="22">
                  <c:v>60</c:v>
                </c:pt>
                <c:pt idx="23">
                  <c:v>60</c:v>
                </c:pt>
                <c:pt idx="24">
                  <c:v>68</c:v>
                </c:pt>
                <c:pt idx="25">
                  <c:v>68</c:v>
                </c:pt>
                <c:pt idx="26">
                  <c:v>74</c:v>
                </c:pt>
                <c:pt idx="27">
                  <c:v>74</c:v>
                </c:pt>
                <c:pt idx="28">
                  <c:v>86</c:v>
                </c:pt>
                <c:pt idx="29">
                  <c:v>86</c:v>
                </c:pt>
                <c:pt idx="30">
                  <c:v>90</c:v>
                </c:pt>
                <c:pt idx="31">
                  <c:v>90</c:v>
                </c:pt>
                <c:pt idx="32">
                  <c:v>91</c:v>
                </c:pt>
                <c:pt idx="33">
                  <c:v>91</c:v>
                </c:pt>
                <c:pt idx="34">
                  <c:v>97</c:v>
                </c:pt>
                <c:pt idx="35">
                  <c:v>97</c:v>
                </c:pt>
                <c:pt idx="36">
                  <c:v>104</c:v>
                </c:pt>
                <c:pt idx="37">
                  <c:v>104</c:v>
                </c:pt>
              </c:numCache>
            </c:numRef>
          </c:xVal>
          <c:yVal>
            <c:numRef>
              <c:f>'X22 KM plot 04 cstnoteqimprove'!$C$28:$C$65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0.45423728810000003</c:v>
                </c:pt>
                <c:pt idx="4">
                  <c:v>0.45423728810000003</c:v>
                </c:pt>
                <c:pt idx="5">
                  <c:v>0.49885939670000001</c:v>
                </c:pt>
                <c:pt idx="6">
                  <c:v>0.49885939670000001</c:v>
                </c:pt>
                <c:pt idx="7">
                  <c:v>0.52650853340000003</c:v>
                </c:pt>
                <c:pt idx="8">
                  <c:v>0.52650853340000003</c:v>
                </c:pt>
                <c:pt idx="9">
                  <c:v>0.54053791019999997</c:v>
                </c:pt>
                <c:pt idx="10">
                  <c:v>0.54053791019999997</c:v>
                </c:pt>
                <c:pt idx="11">
                  <c:v>0.54766135339999999</c:v>
                </c:pt>
                <c:pt idx="12">
                  <c:v>0.54766135339999999</c:v>
                </c:pt>
                <c:pt idx="13">
                  <c:v>0.55484133189999996</c:v>
                </c:pt>
                <c:pt idx="14">
                  <c:v>0.55484133189999996</c:v>
                </c:pt>
                <c:pt idx="15">
                  <c:v>0.55849017349999996</c:v>
                </c:pt>
                <c:pt idx="16">
                  <c:v>0.55849017349999996</c:v>
                </c:pt>
                <c:pt idx="17">
                  <c:v>0.56213901499999996</c:v>
                </c:pt>
                <c:pt idx="18">
                  <c:v>0.56213901499999996</c:v>
                </c:pt>
                <c:pt idx="19">
                  <c:v>0.56949802319999998</c:v>
                </c:pt>
                <c:pt idx="20">
                  <c:v>0.56949802319999998</c:v>
                </c:pt>
                <c:pt idx="21">
                  <c:v>0.57317752730000004</c:v>
                </c:pt>
                <c:pt idx="22">
                  <c:v>0.57317752730000004</c:v>
                </c:pt>
                <c:pt idx="23">
                  <c:v>0.57685703129999999</c:v>
                </c:pt>
                <c:pt idx="24">
                  <c:v>0.57685703129999999</c:v>
                </c:pt>
                <c:pt idx="25">
                  <c:v>0.58053653540000005</c:v>
                </c:pt>
                <c:pt idx="26">
                  <c:v>0.58053653540000005</c:v>
                </c:pt>
                <c:pt idx="27">
                  <c:v>0.58424860150000002</c:v>
                </c:pt>
                <c:pt idx="28">
                  <c:v>0.58424860150000002</c:v>
                </c:pt>
                <c:pt idx="29">
                  <c:v>0.58799410959999998</c:v>
                </c:pt>
                <c:pt idx="30">
                  <c:v>0.58799410959999998</c:v>
                </c:pt>
                <c:pt idx="31">
                  <c:v>0.59177398010000004</c:v>
                </c:pt>
                <c:pt idx="32">
                  <c:v>0.59177398010000004</c:v>
                </c:pt>
                <c:pt idx="33">
                  <c:v>0.5955538507</c:v>
                </c:pt>
                <c:pt idx="34">
                  <c:v>0.5955538507</c:v>
                </c:pt>
                <c:pt idx="35">
                  <c:v>0.59933372119999995</c:v>
                </c:pt>
                <c:pt idx="36">
                  <c:v>0.59933372119999995</c:v>
                </c:pt>
                <c:pt idx="37">
                  <c:v>0.59933372119999995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C5-4E1F-B03E-92E3EF9AB1B0}"/>
            </c:ext>
          </c:extLst>
        </c:ser>
        <c:ser>
          <c:idx val="2"/>
          <c:order val="2"/>
          <c:tx>
            <c:strRef>
              <c:f>'X22 KM plot 04 cstnoteqimprove'!$E$3</c:f>
              <c:strCache>
                <c:ptCount val="1"/>
                <c:pt idx="0">
                  <c:v>60-69y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'X22 KM plot 04 cstnoteqimprove'!$A$66:$A$105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24</c:v>
                </c:pt>
                <c:pt idx="10">
                  <c:v>28</c:v>
                </c:pt>
                <c:pt idx="11">
                  <c:v>28</c:v>
                </c:pt>
                <c:pt idx="12">
                  <c:v>32</c:v>
                </c:pt>
                <c:pt idx="13">
                  <c:v>32</c:v>
                </c:pt>
                <c:pt idx="14">
                  <c:v>36</c:v>
                </c:pt>
                <c:pt idx="15">
                  <c:v>36</c:v>
                </c:pt>
                <c:pt idx="16">
                  <c:v>40</c:v>
                </c:pt>
                <c:pt idx="17">
                  <c:v>40</c:v>
                </c:pt>
                <c:pt idx="18">
                  <c:v>44</c:v>
                </c:pt>
                <c:pt idx="19">
                  <c:v>44</c:v>
                </c:pt>
                <c:pt idx="20">
                  <c:v>48</c:v>
                </c:pt>
                <c:pt idx="21">
                  <c:v>48</c:v>
                </c:pt>
                <c:pt idx="22">
                  <c:v>52</c:v>
                </c:pt>
                <c:pt idx="23">
                  <c:v>52</c:v>
                </c:pt>
                <c:pt idx="24">
                  <c:v>55</c:v>
                </c:pt>
                <c:pt idx="25">
                  <c:v>55</c:v>
                </c:pt>
                <c:pt idx="26">
                  <c:v>67</c:v>
                </c:pt>
                <c:pt idx="27">
                  <c:v>67</c:v>
                </c:pt>
                <c:pt idx="28">
                  <c:v>70</c:v>
                </c:pt>
                <c:pt idx="29">
                  <c:v>70</c:v>
                </c:pt>
                <c:pt idx="30">
                  <c:v>73</c:v>
                </c:pt>
                <c:pt idx="31">
                  <c:v>73</c:v>
                </c:pt>
                <c:pt idx="32">
                  <c:v>79</c:v>
                </c:pt>
                <c:pt idx="33">
                  <c:v>79</c:v>
                </c:pt>
                <c:pt idx="34">
                  <c:v>85</c:v>
                </c:pt>
                <c:pt idx="35">
                  <c:v>85</c:v>
                </c:pt>
                <c:pt idx="36">
                  <c:v>93</c:v>
                </c:pt>
                <c:pt idx="37">
                  <c:v>93</c:v>
                </c:pt>
                <c:pt idx="38">
                  <c:v>104</c:v>
                </c:pt>
                <c:pt idx="39">
                  <c:v>104</c:v>
                </c:pt>
              </c:numCache>
            </c:numRef>
          </c:xVal>
          <c:yVal>
            <c:numRef>
              <c:f>'X22 KM plot 04 cstnoteqimprove'!$C$66:$C$105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0.50543478259999997</c:v>
                </c:pt>
                <c:pt idx="4">
                  <c:v>0.50543478259999997</c:v>
                </c:pt>
                <c:pt idx="5">
                  <c:v>0.54095604129999997</c:v>
                </c:pt>
                <c:pt idx="6">
                  <c:v>0.54095604129999997</c:v>
                </c:pt>
                <c:pt idx="7">
                  <c:v>0.56554768200000005</c:v>
                </c:pt>
                <c:pt idx="8">
                  <c:v>0.56554768200000005</c:v>
                </c:pt>
                <c:pt idx="9">
                  <c:v>0.57374489549999996</c:v>
                </c:pt>
                <c:pt idx="10">
                  <c:v>0.57374489549999996</c:v>
                </c:pt>
                <c:pt idx="11">
                  <c:v>0.58194210909999999</c:v>
                </c:pt>
                <c:pt idx="12">
                  <c:v>0.58194210909999999</c:v>
                </c:pt>
                <c:pt idx="13">
                  <c:v>0.58740691810000001</c:v>
                </c:pt>
                <c:pt idx="14">
                  <c:v>0.58740691810000001</c:v>
                </c:pt>
                <c:pt idx="15">
                  <c:v>0.59290815919999995</c:v>
                </c:pt>
                <c:pt idx="16">
                  <c:v>0.59290815919999995</c:v>
                </c:pt>
                <c:pt idx="17">
                  <c:v>0.59565877970000003</c:v>
                </c:pt>
                <c:pt idx="18">
                  <c:v>0.59565877970000003</c:v>
                </c:pt>
                <c:pt idx="19">
                  <c:v>0.60127463000000003</c:v>
                </c:pt>
                <c:pt idx="20">
                  <c:v>0.60127463000000003</c:v>
                </c:pt>
                <c:pt idx="21">
                  <c:v>0.60975814849999999</c:v>
                </c:pt>
                <c:pt idx="22">
                  <c:v>0.60975814849999999</c:v>
                </c:pt>
                <c:pt idx="23">
                  <c:v>0.61258598799999997</c:v>
                </c:pt>
                <c:pt idx="24">
                  <c:v>0.61258598799999997</c:v>
                </c:pt>
                <c:pt idx="25">
                  <c:v>0.61541382749999995</c:v>
                </c:pt>
                <c:pt idx="26">
                  <c:v>0.61541382749999995</c:v>
                </c:pt>
                <c:pt idx="27">
                  <c:v>0.61834959980000004</c:v>
                </c:pt>
                <c:pt idx="28">
                  <c:v>0.61834959980000004</c:v>
                </c:pt>
                <c:pt idx="29">
                  <c:v>0.62128537210000001</c:v>
                </c:pt>
                <c:pt idx="30">
                  <c:v>0.62128537210000001</c:v>
                </c:pt>
                <c:pt idx="31">
                  <c:v>0.62422114449999999</c:v>
                </c:pt>
                <c:pt idx="32">
                  <c:v>0.62422114449999999</c:v>
                </c:pt>
                <c:pt idx="33">
                  <c:v>0.62715691679999996</c:v>
                </c:pt>
                <c:pt idx="34">
                  <c:v>0.62715691679999996</c:v>
                </c:pt>
                <c:pt idx="35">
                  <c:v>0.63009268910000005</c:v>
                </c:pt>
                <c:pt idx="36">
                  <c:v>0.63009268910000005</c:v>
                </c:pt>
                <c:pt idx="37">
                  <c:v>0.63305194760000005</c:v>
                </c:pt>
                <c:pt idx="38">
                  <c:v>0.63305194760000005</c:v>
                </c:pt>
                <c:pt idx="39">
                  <c:v>0.63305194760000005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DC5-4E1F-B03E-92E3EF9AB1B0}"/>
            </c:ext>
          </c:extLst>
        </c:ser>
        <c:ser>
          <c:idx val="3"/>
          <c:order val="3"/>
          <c:tx>
            <c:strRef>
              <c:f>'X22 KM plot 04 cstnoteqimprove'!$E$4</c:f>
              <c:strCache>
                <c:ptCount val="1"/>
                <c:pt idx="0">
                  <c:v>≥70y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'X22 KM plot 04 cstnoteqimprove'!$A$106:$A$137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24</c:v>
                </c:pt>
                <c:pt idx="10">
                  <c:v>28</c:v>
                </c:pt>
                <c:pt idx="11">
                  <c:v>28</c:v>
                </c:pt>
                <c:pt idx="12">
                  <c:v>36</c:v>
                </c:pt>
                <c:pt idx="13">
                  <c:v>36</c:v>
                </c:pt>
                <c:pt idx="14">
                  <c:v>40</c:v>
                </c:pt>
                <c:pt idx="15">
                  <c:v>40</c:v>
                </c:pt>
                <c:pt idx="16">
                  <c:v>44</c:v>
                </c:pt>
                <c:pt idx="17">
                  <c:v>44</c:v>
                </c:pt>
                <c:pt idx="18">
                  <c:v>48</c:v>
                </c:pt>
                <c:pt idx="19">
                  <c:v>48</c:v>
                </c:pt>
                <c:pt idx="20">
                  <c:v>58</c:v>
                </c:pt>
                <c:pt idx="21">
                  <c:v>58</c:v>
                </c:pt>
                <c:pt idx="22">
                  <c:v>65</c:v>
                </c:pt>
                <c:pt idx="23">
                  <c:v>65</c:v>
                </c:pt>
                <c:pt idx="24">
                  <c:v>71</c:v>
                </c:pt>
                <c:pt idx="25">
                  <c:v>71</c:v>
                </c:pt>
                <c:pt idx="26">
                  <c:v>73</c:v>
                </c:pt>
                <c:pt idx="27">
                  <c:v>73</c:v>
                </c:pt>
                <c:pt idx="28">
                  <c:v>104</c:v>
                </c:pt>
                <c:pt idx="29">
                  <c:v>104</c:v>
                </c:pt>
                <c:pt idx="30">
                  <c:v>104</c:v>
                </c:pt>
                <c:pt idx="31">
                  <c:v>104</c:v>
                </c:pt>
              </c:numCache>
            </c:numRef>
          </c:xVal>
          <c:yVal>
            <c:numRef>
              <c:f>'X22 KM plot 04 cstnoteqimprove'!$C$106:$C$137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0.51955307260000005</c:v>
                </c:pt>
                <c:pt idx="4">
                  <c:v>0.51955307260000005</c:v>
                </c:pt>
                <c:pt idx="5">
                  <c:v>0.57042392379999995</c:v>
                </c:pt>
                <c:pt idx="6">
                  <c:v>0.57042392379999995</c:v>
                </c:pt>
                <c:pt idx="7">
                  <c:v>0.57607624059999996</c:v>
                </c:pt>
                <c:pt idx="8">
                  <c:v>0.57607624059999996</c:v>
                </c:pt>
                <c:pt idx="9">
                  <c:v>0.58172855729999995</c:v>
                </c:pt>
                <c:pt idx="10">
                  <c:v>0.58172855729999995</c:v>
                </c:pt>
                <c:pt idx="11">
                  <c:v>0.59868550769999995</c:v>
                </c:pt>
                <c:pt idx="12">
                  <c:v>0.59868550769999995</c:v>
                </c:pt>
                <c:pt idx="13">
                  <c:v>0.60433782449999995</c:v>
                </c:pt>
                <c:pt idx="14">
                  <c:v>0.60433782449999995</c:v>
                </c:pt>
                <c:pt idx="15">
                  <c:v>0.61564245809999996</c:v>
                </c:pt>
                <c:pt idx="16">
                  <c:v>0.61564245809999996</c:v>
                </c:pt>
                <c:pt idx="17">
                  <c:v>0.62129477489999996</c:v>
                </c:pt>
                <c:pt idx="18">
                  <c:v>0.62129477489999996</c:v>
                </c:pt>
                <c:pt idx="19">
                  <c:v>0.62694709169999996</c:v>
                </c:pt>
                <c:pt idx="20">
                  <c:v>0.62694709169999996</c:v>
                </c:pt>
                <c:pt idx="21">
                  <c:v>0.63268636720000004</c:v>
                </c:pt>
                <c:pt idx="22">
                  <c:v>0.63268636720000004</c:v>
                </c:pt>
                <c:pt idx="23">
                  <c:v>0.63870790219999996</c:v>
                </c:pt>
                <c:pt idx="24">
                  <c:v>0.63870790219999996</c:v>
                </c:pt>
                <c:pt idx="25">
                  <c:v>0.64483149699999998</c:v>
                </c:pt>
                <c:pt idx="26">
                  <c:v>0.64483149699999998</c:v>
                </c:pt>
                <c:pt idx="27">
                  <c:v>0.6509550919</c:v>
                </c:pt>
                <c:pt idx="28">
                  <c:v>0.6509550919</c:v>
                </c:pt>
                <c:pt idx="29">
                  <c:v>0.65766749400000002</c:v>
                </c:pt>
                <c:pt idx="30">
                  <c:v>0.65766749400000002</c:v>
                </c:pt>
                <c:pt idx="31">
                  <c:v>0.65766749400000002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DC5-4E1F-B03E-92E3EF9AB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021663"/>
        <c:axId val="1233237728"/>
      </c:scatterChart>
      <c:valAx>
        <c:axId val="673021663"/>
        <c:scaling>
          <c:orientation val="minMax"/>
          <c:max val="10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Visit in 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3237728"/>
        <c:crosses val="autoZero"/>
        <c:crossBetween val="midCat"/>
        <c:majorUnit val="4"/>
      </c:valAx>
      <c:valAx>
        <c:axId val="1233237728"/>
        <c:scaling>
          <c:orientation val="minMax"/>
          <c:max val="1"/>
        </c:scaling>
        <c:delete val="0"/>
        <c:axPos val="l"/>
        <c:majorGridlines>
          <c:spPr>
            <a:ln w="12700" cap="flat" cmpd="sng" algn="ctr">
              <a:solidFill>
                <a:schemeClr val="accent4"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021663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Observed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1-4442-9391-52C6FFC6B4C1}"/>
              </c:ext>
            </c:extLst>
          </c:dPt>
          <c:dLbls>
            <c:dLbl>
              <c:idx val="0"/>
              <c:layout>
                <c:manualLayout>
                  <c:x val="5.40208612557124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31-4442-9391-52C6FFC6B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Sheet1!$G$6</c:f>
                <c:numCache>
                  <c:formatCode>General</c:formatCode>
                  <c:ptCount val="1"/>
                  <c:pt idx="0">
                    <c:v>0.10000000000000003</c:v>
                  </c:pt>
                </c:numCache>
              </c:numRef>
            </c:plus>
            <c:minus>
              <c:numRef>
                <c:f>Sheet1!$G$5</c:f>
                <c:numCache>
                  <c:formatCode>General</c:formatCode>
                  <c:ptCount val="1"/>
                  <c:pt idx="0">
                    <c:v>8.9999999999999969E-2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1-4442-9391-52C6FFC6B4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388E-2"/>
                  <c:y val="9.32103706690199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98-4A4B-98AE-B9B694D99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Sheet1!$H$6</c:f>
                <c:numCache>
                  <c:formatCode>General</c:formatCode>
                  <c:ptCount val="1"/>
                  <c:pt idx="0">
                    <c:v>6.0000000000000053E-2</c:v>
                  </c:pt>
                </c:numCache>
              </c:numRef>
            </c:plus>
            <c:minus>
              <c:numRef>
                <c:f>Sheet1!$H$5</c:f>
                <c:numCache>
                  <c:formatCode>General</c:formatCode>
                  <c:ptCount val="1"/>
                  <c:pt idx="0">
                    <c:v>5.9999999999999942E-2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1-4442-9391-52C6FFC6B4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379E-2"/>
                  <c:y val="6.21402471126803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98-4A4B-98AE-B9B694D99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Sheet1!$I$6</c:f>
                <c:numCache>
                  <c:formatCode>General</c:formatCode>
                  <c:ptCount val="1"/>
                  <c:pt idx="0">
                    <c:v>5.0000000000000044E-2</c:v>
                  </c:pt>
                </c:numCache>
              </c:numRef>
            </c:plus>
            <c:minus>
              <c:numRef>
                <c:f>Sheet1!$I$5</c:f>
                <c:numCache>
                  <c:formatCode>General</c:formatCode>
                  <c:ptCount val="1"/>
                  <c:pt idx="0">
                    <c:v>5.0000000000000044E-2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1-4442-9391-52C6FFC6B4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406E-2"/>
                  <c:y val="-5.69612351655743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98-4A4B-98AE-B9B694D99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Sheet1!$J$6</c:f>
                <c:numCache>
                  <c:formatCode>General</c:formatCode>
                  <c:ptCount val="1"/>
                  <c:pt idx="0">
                    <c:v>6.9999999999999951E-2</c:v>
                  </c:pt>
                </c:numCache>
              </c:numRef>
            </c:plus>
            <c:minus>
              <c:numRef>
                <c:f>Sheet1!$J$5</c:f>
                <c:numCache>
                  <c:formatCode>General</c:formatCode>
                  <c:ptCount val="1"/>
                  <c:pt idx="0">
                    <c:v>7.0000000000000062E-2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1-4442-9391-52C6FFC6B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ax val="1.1000000000000001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Adjusted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3922E-2"/>
                  <c:y val="1.2428049422536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44-4AB0-96FF-4A0B964AF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Sheet1!$G$9</c:f>
                <c:numCache>
                  <c:formatCode>General</c:formatCode>
                  <c:ptCount val="1"/>
                  <c:pt idx="0">
                    <c:v>0.10000000000000003</c:v>
                  </c:pt>
                </c:numCache>
              </c:numRef>
            </c:plus>
            <c:minus>
              <c:numRef>
                <c:f>Sheet1!$G$8</c:f>
                <c:numCache>
                  <c:formatCode>General</c:formatCode>
                  <c:ptCount val="1"/>
                  <c:pt idx="0">
                    <c:v>7.999999999999996E-2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4-4F2C-BD6F-ECBF168847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1565367562270932E-2"/>
                  <c:y val="6.214024711267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44-4AB0-96FF-4A0B964AF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Sheet1!$H$9</c:f>
                <c:numCache>
                  <c:formatCode>General</c:formatCode>
                  <c:ptCount val="1"/>
                  <c:pt idx="0">
                    <c:v>6.0000000000000053E-2</c:v>
                  </c:pt>
                </c:numCache>
              </c:numRef>
            </c:plus>
            <c:minus>
              <c:numRef>
                <c:f>Sheet1!$H$8</c:f>
                <c:numCache>
                  <c:formatCode>General</c:formatCode>
                  <c:ptCount val="1"/>
                  <c:pt idx="0">
                    <c:v>5.9999999999999942E-2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Sheet1!$C$3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4-4F2C-BD6F-ECBF168847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1565367562270842E-2"/>
                  <c:y val="-5.69612351655743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44-4AB0-96FF-4A0B964AF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Sheet1!$I$9</c:f>
                <c:numCache>
                  <c:formatCode>General</c:formatCode>
                  <c:ptCount val="1"/>
                  <c:pt idx="0">
                    <c:v>4.9999999999999933E-2</c:v>
                  </c:pt>
                </c:numCache>
              </c:numRef>
            </c:plus>
            <c:minus>
              <c:numRef>
                <c:f>Sheet1!$I$8</c:f>
                <c:numCache>
                  <c:formatCode>General</c:formatCode>
                  <c:ptCount val="1"/>
                  <c:pt idx="0">
                    <c:v>5.0000000000000044E-2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Sheet1!$D$3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4-4F2C-BD6F-ECBF168847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4020861255712406E-2"/>
                  <c:y val="3.1070123556340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44-4AB0-96FF-4A0B964AF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Sheet1!$J$9</c:f>
                <c:numCache>
                  <c:formatCode>General</c:formatCode>
                  <c:ptCount val="1"/>
                  <c:pt idx="0">
                    <c:v>7.999999999999996E-2</c:v>
                  </c:pt>
                </c:numCache>
              </c:numRef>
            </c:plus>
            <c:minus>
              <c:numRef>
                <c:f>Sheet1!$J$8</c:f>
                <c:numCache>
                  <c:formatCode>General</c:formatCode>
                  <c:ptCount val="1"/>
                  <c:pt idx="0">
                    <c:v>7.999999999999996E-2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Sheet1!$E$3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4-4F2C-BD6F-ECBF1688475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ax val="1.1000000000000001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5-448B-BE15-05D7C556D9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5-448B-BE15-05D7C556D9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5-448B-BE15-05D7C556D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9178352"/>
        <c:axId val="1349177520"/>
      </c:lineChart>
      <c:catAx>
        <c:axId val="13491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7520"/>
        <c:crosses val="autoZero"/>
        <c:auto val="1"/>
        <c:lblAlgn val="ctr"/>
        <c:lblOffset val="100"/>
        <c:noMultiLvlLbl val="0"/>
      </c:catAx>
      <c:valAx>
        <c:axId val="134917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8352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B-49BD-898B-864E960BB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B-49BD-898B-864E960BB9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9B-49BD-898B-864E960BB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258384"/>
        <c:axId val="1490259216"/>
      </c:barChart>
      <c:catAx>
        <c:axId val="149025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9216"/>
        <c:crosses val="autoZero"/>
        <c:auto val="1"/>
        <c:lblAlgn val="ctr"/>
        <c:lblOffset val="100"/>
        <c:noMultiLvlLbl val="0"/>
      </c:catAx>
      <c:valAx>
        <c:axId val="149025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83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B-49BD-898B-864E960BB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B-49BD-898B-864E960BB9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9B-49BD-898B-864E960BB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258384"/>
        <c:axId val="1490259216"/>
      </c:barChart>
      <c:catAx>
        <c:axId val="149025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9216"/>
        <c:crosses val="autoZero"/>
        <c:auto val="1"/>
        <c:lblAlgn val="ctr"/>
        <c:lblOffset val="100"/>
        <c:noMultiLvlLbl val="0"/>
      </c:catAx>
      <c:valAx>
        <c:axId val="149025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83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22862796733444E-2"/>
          <c:y val="8.6199880704706813E-2"/>
          <c:w val="0.87772564887722371"/>
          <c:h val="0.707183027814865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6"/>
            <c:marker>
              <c:symbol val="circle"/>
              <c:size val="8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4F-4EAC-A276-4F5D7FA86B31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Sheet1!$F$2:$F$18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0.82271018870000001</c:v>
                  </c:pt>
                  <c:pt idx="2">
                    <c:v>0.78633910480000002</c:v>
                  </c:pt>
                  <c:pt idx="3">
                    <c:v>0.91664956090000005</c:v>
                  </c:pt>
                  <c:pt idx="4">
                    <c:v>0.94349145970000003</c:v>
                  </c:pt>
                  <c:pt idx="5">
                    <c:v>0.8828959596</c:v>
                  </c:pt>
                  <c:pt idx="6">
                    <c:v>0.94541868900000003</c:v>
                  </c:pt>
                  <c:pt idx="7">
                    <c:v>1.0281238254</c:v>
                  </c:pt>
                  <c:pt idx="8">
                    <c:v>1.0109751328000001</c:v>
                  </c:pt>
                  <c:pt idx="9">
                    <c:v>0.98997416130000004</c:v>
                  </c:pt>
                  <c:pt idx="10">
                    <c:v>1.1284548071</c:v>
                  </c:pt>
                  <c:pt idx="11">
                    <c:v>1.0390725273999999</c:v>
                  </c:pt>
                  <c:pt idx="12">
                    <c:v>1.1391632014999999</c:v>
                  </c:pt>
                  <c:pt idx="13">
                    <c:v>0.95569123869999995</c:v>
                  </c:pt>
                  <c:pt idx="14">
                    <c:v>1.0670582418000001</c:v>
                  </c:pt>
                  <c:pt idx="15">
                    <c:v>1.2985285864</c:v>
                  </c:pt>
                  <c:pt idx="16">
                    <c:v>1.1325215404</c:v>
                  </c:pt>
                </c:numCache>
              </c:numRef>
            </c:plus>
            <c:minus>
              <c:numRef>
                <c:f>Sheet1!$F$2:$F$18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0.82271018870000001</c:v>
                  </c:pt>
                  <c:pt idx="2">
                    <c:v>0.78633910480000002</c:v>
                  </c:pt>
                  <c:pt idx="3">
                    <c:v>0.91664956090000005</c:v>
                  </c:pt>
                  <c:pt idx="4">
                    <c:v>0.94349145970000003</c:v>
                  </c:pt>
                  <c:pt idx="5">
                    <c:v>0.8828959596</c:v>
                  </c:pt>
                  <c:pt idx="6">
                    <c:v>0.94541868900000003</c:v>
                  </c:pt>
                  <c:pt idx="7">
                    <c:v>1.0281238254</c:v>
                  </c:pt>
                  <c:pt idx="8">
                    <c:v>1.0109751328000001</c:v>
                  </c:pt>
                  <c:pt idx="9">
                    <c:v>0.98997416130000004</c:v>
                  </c:pt>
                  <c:pt idx="10">
                    <c:v>1.1284548071</c:v>
                  </c:pt>
                  <c:pt idx="11">
                    <c:v>1.0390725273999999</c:v>
                  </c:pt>
                  <c:pt idx="12">
                    <c:v>1.1391632014999999</c:v>
                  </c:pt>
                  <c:pt idx="13">
                    <c:v>0.95569123869999995</c:v>
                  </c:pt>
                  <c:pt idx="14">
                    <c:v>1.0670582418000001</c:v>
                  </c:pt>
                  <c:pt idx="15">
                    <c:v>1.2985285864</c:v>
                  </c:pt>
                  <c:pt idx="16">
                    <c:v>1.1325215404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0</c:v>
                </c:pt>
                <c:pt idx="1">
                  <c:v>8.1130434782999998</c:v>
                </c:pt>
                <c:pt idx="2">
                  <c:v>11.12173913</c:v>
                </c:pt>
                <c:pt idx="3">
                  <c:v>12.336363636</c:v>
                </c:pt>
                <c:pt idx="4">
                  <c:v>14.056603773999999</c:v>
                </c:pt>
                <c:pt idx="5">
                  <c:v>15.018518519000001</c:v>
                </c:pt>
                <c:pt idx="6">
                  <c:v>15.530973450999999</c:v>
                </c:pt>
                <c:pt idx="7">
                  <c:v>16.198113207999999</c:v>
                </c:pt>
                <c:pt idx="8">
                  <c:v>15.921568626999999</c:v>
                </c:pt>
                <c:pt idx="9">
                  <c:v>16.533333333000002</c:v>
                </c:pt>
                <c:pt idx="10">
                  <c:v>17.353535354000002</c:v>
                </c:pt>
                <c:pt idx="11">
                  <c:v>17.45</c:v>
                </c:pt>
                <c:pt idx="12">
                  <c:v>16.270833332999999</c:v>
                </c:pt>
                <c:pt idx="13">
                  <c:v>16.607142856999999</c:v>
                </c:pt>
                <c:pt idx="14">
                  <c:v>16.657142857</c:v>
                </c:pt>
                <c:pt idx="15">
                  <c:v>17.009803922</c:v>
                </c:pt>
                <c:pt idx="16">
                  <c:v>17.417475727999999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4F-4EAC-A276-4F5D7FA86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lgDashDot"/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Sheet1!$G$2:$G$18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0.51644944550000005</c:v>
                  </c:pt>
                  <c:pt idx="2">
                    <c:v>0.52577135019999999</c:v>
                  </c:pt>
                  <c:pt idx="3">
                    <c:v>0.55314935799999998</c:v>
                  </c:pt>
                  <c:pt idx="4">
                    <c:v>0.56878883039999995</c:v>
                  </c:pt>
                  <c:pt idx="5">
                    <c:v>0.58194118969999997</c:v>
                  </c:pt>
                  <c:pt idx="6">
                    <c:v>0.65083272029999995</c:v>
                  </c:pt>
                  <c:pt idx="7">
                    <c:v>0.66461310259999995</c:v>
                  </c:pt>
                  <c:pt idx="8">
                    <c:v>0.60905021940000004</c:v>
                  </c:pt>
                  <c:pt idx="9">
                    <c:v>0.68375936920000002</c:v>
                  </c:pt>
                  <c:pt idx="10">
                    <c:v>0.67356208309999999</c:v>
                  </c:pt>
                  <c:pt idx="11">
                    <c:v>0.69619882340000006</c:v>
                  </c:pt>
                  <c:pt idx="12">
                    <c:v>0.68217131639999995</c:v>
                  </c:pt>
                  <c:pt idx="13">
                    <c:v>0.63484686479999997</c:v>
                  </c:pt>
                  <c:pt idx="14">
                    <c:v>0.64816851170000001</c:v>
                  </c:pt>
                  <c:pt idx="15">
                    <c:v>0.78659132450000002</c:v>
                  </c:pt>
                  <c:pt idx="16">
                    <c:v>0.90485715879999995</c:v>
                  </c:pt>
                </c:numCache>
              </c:numRef>
            </c:plus>
            <c:minus>
              <c:numRef>
                <c:f>Sheet1!$G$2:$G$18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0.51644944550000005</c:v>
                  </c:pt>
                  <c:pt idx="2">
                    <c:v>0.52577135019999999</c:v>
                  </c:pt>
                  <c:pt idx="3">
                    <c:v>0.55314935799999998</c:v>
                  </c:pt>
                  <c:pt idx="4">
                    <c:v>0.56878883039999995</c:v>
                  </c:pt>
                  <c:pt idx="5">
                    <c:v>0.58194118969999997</c:v>
                  </c:pt>
                  <c:pt idx="6">
                    <c:v>0.65083272029999995</c:v>
                  </c:pt>
                  <c:pt idx="7">
                    <c:v>0.66461310259999995</c:v>
                  </c:pt>
                  <c:pt idx="8">
                    <c:v>0.60905021940000004</c:v>
                  </c:pt>
                  <c:pt idx="9">
                    <c:v>0.68375936920000002</c:v>
                  </c:pt>
                  <c:pt idx="10">
                    <c:v>0.67356208309999999</c:v>
                  </c:pt>
                  <c:pt idx="11">
                    <c:v>0.69619882340000006</c:v>
                  </c:pt>
                  <c:pt idx="12">
                    <c:v>0.68217131639999995</c:v>
                  </c:pt>
                  <c:pt idx="13">
                    <c:v>0.63484686479999997</c:v>
                  </c:pt>
                  <c:pt idx="14">
                    <c:v>0.64816851170000001</c:v>
                  </c:pt>
                  <c:pt idx="15">
                    <c:v>0.78659132450000002</c:v>
                  </c:pt>
                  <c:pt idx="16">
                    <c:v>0.90485715879999995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Sheet1!$C$2:$C$18</c:f>
              <c:numCache>
                <c:formatCode>General</c:formatCode>
                <c:ptCount val="17"/>
                <c:pt idx="0">
                  <c:v>0</c:v>
                </c:pt>
                <c:pt idx="1">
                  <c:v>6.1933333333</c:v>
                </c:pt>
                <c:pt idx="2">
                  <c:v>8.5426621160000007</c:v>
                </c:pt>
                <c:pt idx="3">
                  <c:v>9.8811188811000008</c:v>
                </c:pt>
                <c:pt idx="4">
                  <c:v>11.050909090999999</c:v>
                </c:pt>
                <c:pt idx="5">
                  <c:v>12.028571428999999</c:v>
                </c:pt>
                <c:pt idx="6">
                  <c:v>12.003636364</c:v>
                </c:pt>
                <c:pt idx="7">
                  <c:v>12.258426966</c:v>
                </c:pt>
                <c:pt idx="8">
                  <c:v>12.205776173</c:v>
                </c:pt>
                <c:pt idx="9">
                  <c:v>12.536121673</c:v>
                </c:pt>
                <c:pt idx="10">
                  <c:v>13.022641509</c:v>
                </c:pt>
                <c:pt idx="11">
                  <c:v>13.12890625</c:v>
                </c:pt>
                <c:pt idx="12">
                  <c:v>13.527777778000001</c:v>
                </c:pt>
                <c:pt idx="13">
                  <c:v>13.447653430000001</c:v>
                </c:pt>
                <c:pt idx="14">
                  <c:v>14.100746269</c:v>
                </c:pt>
                <c:pt idx="15">
                  <c:v>13.612403101</c:v>
                </c:pt>
                <c:pt idx="16">
                  <c:v>12.757692307999999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4F-4EAC-A276-4F5D7FA86B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0.37226187979999997</c:v>
                  </c:pt>
                  <c:pt idx="2">
                    <c:v>0.39548312670000002</c:v>
                  </c:pt>
                  <c:pt idx="3">
                    <c:v>0.44311910310000002</c:v>
                  </c:pt>
                  <c:pt idx="4">
                    <c:v>0.44320091810000001</c:v>
                  </c:pt>
                  <c:pt idx="5">
                    <c:v>0.47527363890000002</c:v>
                  </c:pt>
                  <c:pt idx="6">
                    <c:v>0.50020253510000001</c:v>
                  </c:pt>
                  <c:pt idx="7">
                    <c:v>0.50095100110000002</c:v>
                  </c:pt>
                  <c:pt idx="8">
                    <c:v>0.50181945920000004</c:v>
                  </c:pt>
                  <c:pt idx="9">
                    <c:v>0.56656116300000003</c:v>
                  </c:pt>
                  <c:pt idx="10">
                    <c:v>0.62058972830000003</c:v>
                  </c:pt>
                  <c:pt idx="11">
                    <c:v>0.61858492480000005</c:v>
                  </c:pt>
                  <c:pt idx="12">
                    <c:v>0.57824766689999996</c:v>
                  </c:pt>
                  <c:pt idx="13">
                    <c:v>0.61293986919999999</c:v>
                  </c:pt>
                  <c:pt idx="14">
                    <c:v>0.63223523820000005</c:v>
                  </c:pt>
                  <c:pt idx="15">
                    <c:v>0.63674460899999996</c:v>
                  </c:pt>
                  <c:pt idx="16">
                    <c:v>0.77613404770000005</c:v>
                  </c:pt>
                </c:numCache>
              </c:numRef>
            </c:plus>
            <c:minus>
              <c:numRef>
                <c:f>Sheet1!$H$2:$H$18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0.37226187979999997</c:v>
                  </c:pt>
                  <c:pt idx="2">
                    <c:v>0.39548312670000002</c:v>
                  </c:pt>
                  <c:pt idx="3">
                    <c:v>0.44311910310000002</c:v>
                  </c:pt>
                  <c:pt idx="4">
                    <c:v>0.44320091810000001</c:v>
                  </c:pt>
                  <c:pt idx="5">
                    <c:v>0.47527363890000002</c:v>
                  </c:pt>
                  <c:pt idx="6">
                    <c:v>0.50020253510000001</c:v>
                  </c:pt>
                  <c:pt idx="7">
                    <c:v>0.50095100110000002</c:v>
                  </c:pt>
                  <c:pt idx="8">
                    <c:v>0.50181945920000004</c:v>
                  </c:pt>
                  <c:pt idx="9">
                    <c:v>0.56656116300000003</c:v>
                  </c:pt>
                  <c:pt idx="10">
                    <c:v>0.62058972830000003</c:v>
                  </c:pt>
                  <c:pt idx="11">
                    <c:v>0.61858492480000005</c:v>
                  </c:pt>
                  <c:pt idx="12">
                    <c:v>0.57824766689999996</c:v>
                  </c:pt>
                  <c:pt idx="13">
                    <c:v>0.61293986919999999</c:v>
                  </c:pt>
                  <c:pt idx="14">
                    <c:v>0.63223523820000005</c:v>
                  </c:pt>
                  <c:pt idx="15">
                    <c:v>0.63674460899999996</c:v>
                  </c:pt>
                  <c:pt idx="16">
                    <c:v>0.77613404770000005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Sheet1!$D$2:$D$18</c:f>
              <c:numCache>
                <c:formatCode>General</c:formatCode>
                <c:ptCount val="17"/>
                <c:pt idx="0">
                  <c:v>0</c:v>
                </c:pt>
                <c:pt idx="1">
                  <c:v>5.1131578946999996</c:v>
                </c:pt>
                <c:pt idx="2">
                  <c:v>7.5510752688</c:v>
                </c:pt>
                <c:pt idx="3">
                  <c:v>8.3423913042999995</c:v>
                </c:pt>
                <c:pt idx="4">
                  <c:v>8.8586956521999998</c:v>
                </c:pt>
                <c:pt idx="5">
                  <c:v>9.2569060773</c:v>
                </c:pt>
                <c:pt idx="6">
                  <c:v>10.140845069999999</c:v>
                </c:pt>
                <c:pt idx="7">
                  <c:v>10.039886040000001</c:v>
                </c:pt>
                <c:pt idx="8">
                  <c:v>10.187150838000001</c:v>
                </c:pt>
                <c:pt idx="9">
                  <c:v>10.091690544</c:v>
                </c:pt>
                <c:pt idx="10">
                  <c:v>10.123919308</c:v>
                </c:pt>
                <c:pt idx="11">
                  <c:v>10.838709677000001</c:v>
                </c:pt>
                <c:pt idx="12">
                  <c:v>10.74</c:v>
                </c:pt>
                <c:pt idx="13">
                  <c:v>11.016304348</c:v>
                </c:pt>
                <c:pt idx="14">
                  <c:v>11.054285714000001</c:v>
                </c:pt>
                <c:pt idx="15">
                  <c:v>11.579710145</c:v>
                </c:pt>
                <c:pt idx="16">
                  <c:v>10.75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4F-4EAC-A276-4F5D7FA86B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ln w="3175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Sheet1!$I$2:$I$18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0.56162672179999995</c:v>
                  </c:pt>
                  <c:pt idx="2">
                    <c:v>0.59961386520000004</c:v>
                  </c:pt>
                  <c:pt idx="3">
                    <c:v>0.57481663819999995</c:v>
                  </c:pt>
                  <c:pt idx="4">
                    <c:v>0.55549004489999998</c:v>
                  </c:pt>
                  <c:pt idx="5">
                    <c:v>0.61396600469999996</c:v>
                  </c:pt>
                  <c:pt idx="6">
                    <c:v>0.64410803849999998</c:v>
                  </c:pt>
                  <c:pt idx="7">
                    <c:v>0.6685093768</c:v>
                  </c:pt>
                  <c:pt idx="8">
                    <c:v>0.59494881089999996</c:v>
                  </c:pt>
                  <c:pt idx="9">
                    <c:v>0.70175568899999996</c:v>
                  </c:pt>
                  <c:pt idx="10">
                    <c:v>0.70618624760000004</c:v>
                  </c:pt>
                  <c:pt idx="11">
                    <c:v>0.71024787830000002</c:v>
                  </c:pt>
                  <c:pt idx="12">
                    <c:v>0.6831110748</c:v>
                  </c:pt>
                  <c:pt idx="13">
                    <c:v>0.68684569200000001</c:v>
                  </c:pt>
                  <c:pt idx="14">
                    <c:v>0.77604171300000002</c:v>
                  </c:pt>
                  <c:pt idx="15">
                    <c:v>1.0155108454999999</c:v>
                  </c:pt>
                  <c:pt idx="16">
                    <c:v>0.85170328890000002</c:v>
                  </c:pt>
                </c:numCache>
              </c:numRef>
            </c:plus>
            <c:minus>
              <c:numRef>
                <c:f>Sheet1!$I$2:$I$18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0.56162672179999995</c:v>
                  </c:pt>
                  <c:pt idx="2">
                    <c:v>0.59961386520000004</c:v>
                  </c:pt>
                  <c:pt idx="3">
                    <c:v>0.57481663819999995</c:v>
                  </c:pt>
                  <c:pt idx="4">
                    <c:v>0.55549004489999998</c:v>
                  </c:pt>
                  <c:pt idx="5">
                    <c:v>0.61396600469999996</c:v>
                  </c:pt>
                  <c:pt idx="6">
                    <c:v>0.64410803849999998</c:v>
                  </c:pt>
                  <c:pt idx="7">
                    <c:v>0.6685093768</c:v>
                  </c:pt>
                  <c:pt idx="8">
                    <c:v>0.59494881089999996</c:v>
                  </c:pt>
                  <c:pt idx="9">
                    <c:v>0.70175568899999996</c:v>
                  </c:pt>
                  <c:pt idx="10">
                    <c:v>0.70618624760000004</c:v>
                  </c:pt>
                  <c:pt idx="11">
                    <c:v>0.71024787830000002</c:v>
                  </c:pt>
                  <c:pt idx="12">
                    <c:v>0.6831110748</c:v>
                  </c:pt>
                  <c:pt idx="13">
                    <c:v>0.68684569200000001</c:v>
                  </c:pt>
                  <c:pt idx="14">
                    <c:v>0.77604171300000002</c:v>
                  </c:pt>
                  <c:pt idx="15">
                    <c:v>1.0155108454999999</c:v>
                  </c:pt>
                  <c:pt idx="16">
                    <c:v>0.85170328890000002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Sheet1!$E$2:$E$18</c:f>
              <c:numCache>
                <c:formatCode>General</c:formatCode>
                <c:ptCount val="17"/>
                <c:pt idx="0">
                  <c:v>0</c:v>
                </c:pt>
                <c:pt idx="1">
                  <c:v>3.4375</c:v>
                </c:pt>
                <c:pt idx="2">
                  <c:v>5.3715846994999996</c:v>
                </c:pt>
                <c:pt idx="3">
                  <c:v>6.4180790959999996</c:v>
                </c:pt>
                <c:pt idx="4">
                  <c:v>6.6235955056</c:v>
                </c:pt>
                <c:pt idx="5">
                  <c:v>7.0946745562000002</c:v>
                </c:pt>
                <c:pt idx="6">
                  <c:v>6.8771929825000004</c:v>
                </c:pt>
                <c:pt idx="7">
                  <c:v>6.9467455621000003</c:v>
                </c:pt>
                <c:pt idx="8">
                  <c:v>7.8352941176000002</c:v>
                </c:pt>
                <c:pt idx="9">
                  <c:v>7.5235294118000002</c:v>
                </c:pt>
                <c:pt idx="10">
                  <c:v>7.7544910180000004</c:v>
                </c:pt>
                <c:pt idx="11">
                  <c:v>7.4561403509000002</c:v>
                </c:pt>
                <c:pt idx="12">
                  <c:v>7.8875739644999996</c:v>
                </c:pt>
                <c:pt idx="13">
                  <c:v>8.0601092895999997</c:v>
                </c:pt>
                <c:pt idx="14">
                  <c:v>7.7882352940999997</c:v>
                </c:pt>
                <c:pt idx="15">
                  <c:v>8.0617283950999994</c:v>
                </c:pt>
                <c:pt idx="16">
                  <c:v>8.5389221556999999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4F-4EAC-A276-4F5D7FA86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67967"/>
        <c:axId val="32957407"/>
      </c:scatterChart>
      <c:valAx>
        <c:axId val="32967967"/>
        <c:scaling>
          <c:orientation val="minMax"/>
          <c:max val="10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Visit in 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7407"/>
        <c:crosses val="autoZero"/>
        <c:crossBetween val="midCat"/>
        <c:majorUnit val="4"/>
      </c:valAx>
      <c:valAx>
        <c:axId val="32957407"/>
        <c:scaling>
          <c:orientation val="minMax"/>
          <c:max val="22"/>
          <c:min val="0"/>
        </c:scaling>
        <c:delete val="0"/>
        <c:axPos val="l"/>
        <c:majorGridlines>
          <c:spPr>
            <a:ln w="12700" cap="flat" cmpd="sng" algn="ctr">
              <a:solidFill>
                <a:schemeClr val="accent4"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Mean ± SEM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67967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Observed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1-4442-9391-52C6FFC6B4C1}"/>
              </c:ext>
            </c:extLst>
          </c:dPt>
          <c:dLbls>
            <c:dLbl>
              <c:idx val="0"/>
              <c:layout>
                <c:manualLayout>
                  <c:x val="5.4020861255712364E-2"/>
                  <c:y val="-5.69612351655743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31-4442-9391-52C6FFC6B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Sheet1!$G$6</c:f>
                <c:numCache>
                  <c:formatCode>General</c:formatCode>
                  <c:ptCount val="1"/>
                  <c:pt idx="0">
                    <c:v>2.2638268340000032</c:v>
                  </c:pt>
                </c:numCache>
              </c:numRef>
            </c:plus>
            <c:minus>
              <c:numRef>
                <c:f>Sheet1!$G$5</c:f>
                <c:numCache>
                  <c:formatCode>General</c:formatCode>
                  <c:ptCount val="1"/>
                  <c:pt idx="0">
                    <c:v>2.2288753769999978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1-4442-9391-52C6FFC6B4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388E-2"/>
                  <c:y val="-5.69612351655743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3-4390-A876-94C71A8DA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Sheet1!$H$6</c:f>
                <c:numCache>
                  <c:formatCode>General</c:formatCode>
                  <c:ptCount val="1"/>
                  <c:pt idx="0">
                    <c:v>1.7395058579999993</c:v>
                  </c:pt>
                </c:numCache>
              </c:numRef>
            </c:plus>
            <c:minus>
              <c:numRef>
                <c:f>Sheet1!$H$5</c:f>
                <c:numCache>
                  <c:formatCode>General</c:formatCode>
                  <c:ptCount val="1"/>
                  <c:pt idx="0">
                    <c:v>1.8241212430000004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1-4442-9391-52C6FFC6B4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1565367562270842E-2"/>
                  <c:y val="-3.1070123556340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3-4390-A876-94C71A8DA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Sheet1!$I$6</c:f>
                <c:numCache>
                  <c:formatCode>General</c:formatCode>
                  <c:ptCount val="1"/>
                  <c:pt idx="0">
                    <c:v>1.476581380999999</c:v>
                  </c:pt>
                </c:numCache>
              </c:numRef>
            </c:plus>
            <c:minus>
              <c:numRef>
                <c:f>Sheet1!$I$5</c:f>
                <c:numCache>
                  <c:formatCode>General</c:formatCode>
                  <c:ptCount val="1"/>
                  <c:pt idx="0">
                    <c:v>1.5765813813000005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1-4442-9391-52C6FFC6B4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9109873868829458E-2"/>
                  <c:y val="1.2428049422535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43-4390-A876-94C71A8DA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Sheet1!$J$6</c:f>
                <c:numCache>
                  <c:formatCode>General</c:formatCode>
                  <c:ptCount val="1"/>
                  <c:pt idx="0">
                    <c:v>1.7204891569999994</c:v>
                  </c:pt>
                </c:numCache>
              </c:numRef>
            </c:plus>
            <c:minus>
              <c:numRef>
                <c:f>Sheet1!$J$5</c:f>
                <c:numCache>
                  <c:formatCode>General</c:formatCode>
                  <c:ptCount val="1"/>
                  <c:pt idx="0">
                    <c:v>1.6426448452000004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1-4442-9391-52C6FFC6B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ax val="22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5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Adjusted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7635494915388E-2"/>
                  <c:y val="-3.1070123556340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3B-4900-BA16-6789CC54A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Sheet1!$G$9</c:f>
                <c:numCache>
                  <c:formatCode>General</c:formatCode>
                  <c:ptCount val="1"/>
                  <c:pt idx="0">
                    <c:v>1.9000000000000021</c:v>
                  </c:pt>
                </c:numCache>
              </c:numRef>
            </c:plus>
            <c:minus>
              <c:numRef>
                <c:f>Sheet1!$G$8</c:f>
                <c:numCache>
                  <c:formatCode>General</c:formatCode>
                  <c:ptCount val="1"/>
                  <c:pt idx="0">
                    <c:v>1.8999999999999986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4-4F2C-BD6F-ECBF168847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89318486425952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3B-4900-BA16-6789CC54A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Sheet1!$H$9</c:f>
                <c:numCache>
                  <c:formatCode>General</c:formatCode>
                  <c:ptCount val="1"/>
                  <c:pt idx="0">
                    <c:v>1.7000000000000011</c:v>
                  </c:pt>
                </c:numCache>
              </c:numRef>
            </c:plus>
            <c:minus>
              <c:numRef>
                <c:f>Sheet1!$H$8</c:f>
                <c:numCache>
                  <c:formatCode>General</c:formatCode>
                  <c:ptCount val="1"/>
                  <c:pt idx="0">
                    <c:v>1.6999999999999993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Sheet1!$C$3</c:f>
              <c:numCache>
                <c:formatCode>0.0</c:formatCode>
                <c:ptCount val="1"/>
                <c:pt idx="0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4-4F2C-BD6F-ECBF168847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1565367562270932E-2"/>
                  <c:y val="-5.69612351655743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3B-4900-BA16-6789CC54A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Sheet1!$I$9</c:f>
                <c:numCache>
                  <c:formatCode>General</c:formatCode>
                  <c:ptCount val="1"/>
                  <c:pt idx="0">
                    <c:v>1.5999999999999996</c:v>
                  </c:pt>
                </c:numCache>
              </c:numRef>
            </c:plus>
            <c:minus>
              <c:numRef>
                <c:f>Sheet1!$I$8</c:f>
                <c:numCache>
                  <c:formatCode>General</c:formatCode>
                  <c:ptCount val="1"/>
                  <c:pt idx="0">
                    <c:v>1.7000000000000011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Sheet1!$D$3</c:f>
              <c:numCache>
                <c:formatCode>0.0</c:formatCode>
                <c:ptCount val="1"/>
                <c:pt idx="0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4-4F2C-BD6F-ECBF168847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1565367562270932E-2"/>
                  <c:y val="9.32103706690204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3B-4900-BA16-6789CC54A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Sheet1!$J$9</c:f>
                <c:numCache>
                  <c:formatCode>General</c:formatCode>
                  <c:ptCount val="1"/>
                  <c:pt idx="0">
                    <c:v>1.9000000000000004</c:v>
                  </c:pt>
                </c:numCache>
              </c:numRef>
            </c:plus>
            <c:minus>
              <c:numRef>
                <c:f>Sheet1!$J$8</c:f>
                <c:numCache>
                  <c:formatCode>General</c:formatCode>
                  <c:ptCount val="1"/>
                  <c:pt idx="0">
                    <c:v>1.9000000000000004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</c:f>
              <c:strCache>
                <c:ptCount val="1"/>
                <c:pt idx="0">
                  <c:v>Adjusted</c:v>
                </c:pt>
              </c:strCache>
            </c:strRef>
          </c:cat>
          <c:val>
            <c:numRef>
              <c:f>Sheet1!$E$3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4-4F2C-BD6F-ECBF168847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ax val="22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5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22862796733444E-2"/>
          <c:y val="8.6199880704706813E-2"/>
          <c:w val="0.87772564887722371"/>
          <c:h val="0.707183027814865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6"/>
            <c:marker>
              <c:symbol val="circle"/>
              <c:size val="8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4F-4EAC-A276-4F5D7FA86B31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Sheet1!$F$2:$F$19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13.548459727999999</c:v>
                  </c:pt>
                  <c:pt idx="2">
                    <c:v>14.181307846999999</c:v>
                  </c:pt>
                  <c:pt idx="3">
                    <c:v>15.399552379999999</c:v>
                  </c:pt>
                  <c:pt idx="4">
                    <c:v>15.853094226</c:v>
                  </c:pt>
                  <c:pt idx="5">
                    <c:v>15.392585374999999</c:v>
                  </c:pt>
                  <c:pt idx="6">
                    <c:v>15.524759689</c:v>
                  </c:pt>
                  <c:pt idx="7">
                    <c:v>15.890600395</c:v>
                  </c:pt>
                  <c:pt idx="8">
                    <c:v>16.705398854999999</c:v>
                  </c:pt>
                  <c:pt idx="9">
                    <c:v>16.431885688000001</c:v>
                  </c:pt>
                  <c:pt idx="10">
                    <c:v>17.073684967999998</c:v>
                  </c:pt>
                  <c:pt idx="11">
                    <c:v>16.878898193000001</c:v>
                  </c:pt>
                  <c:pt idx="12">
                    <c:v>17.604365980000001</c:v>
                  </c:pt>
                  <c:pt idx="13">
                    <c:v>15.653539480999999</c:v>
                  </c:pt>
                  <c:pt idx="14">
                    <c:v>16.223688839000001</c:v>
                  </c:pt>
                  <c:pt idx="15">
                    <c:v>17.125958648000001</c:v>
                  </c:pt>
                  <c:pt idx="16">
                    <c:v>17.083556209000001</c:v>
                  </c:pt>
                </c:numCache>
              </c:numRef>
            </c:plus>
            <c:minus>
              <c:numRef>
                <c:f>Sheet1!$F$2:$F$19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13.548459727999999</c:v>
                  </c:pt>
                  <c:pt idx="2">
                    <c:v>14.181307846999999</c:v>
                  </c:pt>
                  <c:pt idx="3">
                    <c:v>15.399552379999999</c:v>
                  </c:pt>
                  <c:pt idx="4">
                    <c:v>15.853094226</c:v>
                  </c:pt>
                  <c:pt idx="5">
                    <c:v>15.392585374999999</c:v>
                  </c:pt>
                  <c:pt idx="6">
                    <c:v>15.524759689</c:v>
                  </c:pt>
                  <c:pt idx="7">
                    <c:v>15.890600395</c:v>
                  </c:pt>
                  <c:pt idx="8">
                    <c:v>16.705398854999999</c:v>
                  </c:pt>
                  <c:pt idx="9">
                    <c:v>16.431885688000001</c:v>
                  </c:pt>
                  <c:pt idx="10">
                    <c:v>17.073684967999998</c:v>
                  </c:pt>
                  <c:pt idx="11">
                    <c:v>16.878898193000001</c:v>
                  </c:pt>
                  <c:pt idx="12">
                    <c:v>17.604365980000001</c:v>
                  </c:pt>
                  <c:pt idx="13">
                    <c:v>15.653539480999999</c:v>
                  </c:pt>
                  <c:pt idx="14">
                    <c:v>16.223688839000001</c:v>
                  </c:pt>
                  <c:pt idx="15">
                    <c:v>17.125958648000001</c:v>
                  </c:pt>
                  <c:pt idx="16">
                    <c:v>17.083556209000001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0</c:v>
                </c:pt>
                <c:pt idx="1">
                  <c:v>-143.82758620000001</c:v>
                </c:pt>
                <c:pt idx="2">
                  <c:v>-160.9304348</c:v>
                </c:pt>
                <c:pt idx="3">
                  <c:v>-182.7</c:v>
                </c:pt>
                <c:pt idx="4">
                  <c:v>-190.17142860000001</c:v>
                </c:pt>
                <c:pt idx="5">
                  <c:v>-192.43518520000001</c:v>
                </c:pt>
                <c:pt idx="6">
                  <c:v>-180.5575221</c:v>
                </c:pt>
                <c:pt idx="7">
                  <c:v>-190.66981129999999</c:v>
                </c:pt>
                <c:pt idx="8">
                  <c:v>-185.28431370000001</c:v>
                </c:pt>
                <c:pt idx="9">
                  <c:v>-181.67619049999999</c:v>
                </c:pt>
                <c:pt idx="10">
                  <c:v>-187.98989900000001</c:v>
                </c:pt>
                <c:pt idx="11">
                  <c:v>-189.22772280000001</c:v>
                </c:pt>
                <c:pt idx="12">
                  <c:v>-194.77083329999999</c:v>
                </c:pt>
                <c:pt idx="13">
                  <c:v>-188.48214290000001</c:v>
                </c:pt>
                <c:pt idx="14">
                  <c:v>-205.91428569999999</c:v>
                </c:pt>
                <c:pt idx="15">
                  <c:v>-219.95</c:v>
                </c:pt>
                <c:pt idx="16">
                  <c:v>-211.0194175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4F-4EAC-A276-4F5D7FA86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lgDashDot"/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Sheet1!$G$2:$G$19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6.6754494591000002</c:v>
                  </c:pt>
                  <c:pt idx="2">
                    <c:v>7.4041363716999999</c:v>
                  </c:pt>
                  <c:pt idx="3">
                    <c:v>7.9140087801999996</c:v>
                  </c:pt>
                  <c:pt idx="4">
                    <c:v>8.2577418989000009</c:v>
                  </c:pt>
                  <c:pt idx="5">
                    <c:v>8.5262646411999992</c:v>
                  </c:pt>
                  <c:pt idx="6">
                    <c:v>8.4932547139000008</c:v>
                  </c:pt>
                  <c:pt idx="7">
                    <c:v>9.1424243932000007</c:v>
                  </c:pt>
                  <c:pt idx="8">
                    <c:v>8.5603433131000006</c:v>
                  </c:pt>
                  <c:pt idx="9">
                    <c:v>8.6947265653999999</c:v>
                  </c:pt>
                  <c:pt idx="10">
                    <c:v>8.8414456234000003</c:v>
                  </c:pt>
                  <c:pt idx="11">
                    <c:v>8.7547775810000008</c:v>
                  </c:pt>
                  <c:pt idx="12">
                    <c:v>8.8564738912000003</c:v>
                  </c:pt>
                  <c:pt idx="13">
                    <c:v>8.4709989828999994</c:v>
                  </c:pt>
                  <c:pt idx="14">
                    <c:v>9.2085332627999996</c:v>
                  </c:pt>
                  <c:pt idx="15">
                    <c:v>8.9834281658999995</c:v>
                  </c:pt>
                  <c:pt idx="16">
                    <c:v>9.2919274008000006</c:v>
                  </c:pt>
                </c:numCache>
              </c:numRef>
            </c:plus>
            <c:minus>
              <c:numRef>
                <c:f>Sheet1!$G$2:$G$19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6.6754494591000002</c:v>
                  </c:pt>
                  <c:pt idx="2">
                    <c:v>7.4041363716999999</c:v>
                  </c:pt>
                  <c:pt idx="3">
                    <c:v>7.9140087801999996</c:v>
                  </c:pt>
                  <c:pt idx="4">
                    <c:v>8.2577418989000009</c:v>
                  </c:pt>
                  <c:pt idx="5">
                    <c:v>8.5262646411999992</c:v>
                  </c:pt>
                  <c:pt idx="6">
                    <c:v>8.4932547139000008</c:v>
                  </c:pt>
                  <c:pt idx="7">
                    <c:v>9.1424243932000007</c:v>
                  </c:pt>
                  <c:pt idx="8">
                    <c:v>8.5603433131000006</c:v>
                  </c:pt>
                  <c:pt idx="9">
                    <c:v>8.6947265653999999</c:v>
                  </c:pt>
                  <c:pt idx="10">
                    <c:v>8.8414456234000003</c:v>
                  </c:pt>
                  <c:pt idx="11">
                    <c:v>8.7547775810000008</c:v>
                  </c:pt>
                  <c:pt idx="12">
                    <c:v>8.8564738912000003</c:v>
                  </c:pt>
                  <c:pt idx="13">
                    <c:v>8.4709989828999994</c:v>
                  </c:pt>
                  <c:pt idx="14">
                    <c:v>9.2085332627999996</c:v>
                  </c:pt>
                  <c:pt idx="15">
                    <c:v>8.9834281658999995</c:v>
                  </c:pt>
                  <c:pt idx="16">
                    <c:v>9.2919274008000006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0</c:v>
                </c:pt>
                <c:pt idx="1">
                  <c:v>-105.0771812</c:v>
                </c:pt>
                <c:pt idx="2">
                  <c:v>-125.5640138</c:v>
                </c:pt>
                <c:pt idx="3">
                  <c:v>-137.43309859999999</c:v>
                </c:pt>
                <c:pt idx="4">
                  <c:v>-145.26373630000001</c:v>
                </c:pt>
                <c:pt idx="5">
                  <c:v>-149.8050542</c:v>
                </c:pt>
                <c:pt idx="6">
                  <c:v>-151.18382349999999</c:v>
                </c:pt>
                <c:pt idx="7">
                  <c:v>-153.66287879999999</c:v>
                </c:pt>
                <c:pt idx="8">
                  <c:v>-151.47999999999999</c:v>
                </c:pt>
                <c:pt idx="9">
                  <c:v>-150.09578540000001</c:v>
                </c:pt>
                <c:pt idx="10">
                  <c:v>-153</c:v>
                </c:pt>
                <c:pt idx="11">
                  <c:v>-158.13043479999999</c:v>
                </c:pt>
                <c:pt idx="12">
                  <c:v>-159.60240959999999</c:v>
                </c:pt>
                <c:pt idx="13">
                  <c:v>-161.58029199999999</c:v>
                </c:pt>
                <c:pt idx="14">
                  <c:v>-164.7293233</c:v>
                </c:pt>
                <c:pt idx="15">
                  <c:v>-168.8980392</c:v>
                </c:pt>
                <c:pt idx="16">
                  <c:v>-165.03937010000001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4F-4EAC-A276-4F5D7FA86B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5.8858757893</c:v>
                  </c:pt>
                  <c:pt idx="2">
                    <c:v>6.1821694351999996</c:v>
                  </c:pt>
                  <c:pt idx="3">
                    <c:v>6.3755178083999997</c:v>
                  </c:pt>
                  <c:pt idx="4">
                    <c:v>6.3269752468</c:v>
                  </c:pt>
                  <c:pt idx="5">
                    <c:v>6.7593327537999999</c:v>
                  </c:pt>
                  <c:pt idx="6">
                    <c:v>6.9724611472999998</c:v>
                  </c:pt>
                  <c:pt idx="7">
                    <c:v>6.9214274682000001</c:v>
                  </c:pt>
                  <c:pt idx="8">
                    <c:v>6.7778298231000003</c:v>
                  </c:pt>
                  <c:pt idx="9">
                    <c:v>7.0077601889999999</c:v>
                  </c:pt>
                  <c:pt idx="10">
                    <c:v>7.0271776895000002</c:v>
                  </c:pt>
                  <c:pt idx="11">
                    <c:v>6.9597108555</c:v>
                  </c:pt>
                  <c:pt idx="12">
                    <c:v>6.6846088550999996</c:v>
                  </c:pt>
                  <c:pt idx="13">
                    <c:v>6.7645079275000004</c:v>
                  </c:pt>
                  <c:pt idx="14">
                    <c:v>6.9655610034000004</c:v>
                  </c:pt>
                  <c:pt idx="15">
                    <c:v>7.2314000308999997</c:v>
                  </c:pt>
                  <c:pt idx="16">
                    <c:v>7.3076277935</c:v>
                  </c:pt>
                </c:numCache>
              </c:numRef>
            </c:plus>
            <c:minus>
              <c:numRef>
                <c:f>Sheet1!$H$2:$H$19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5.8858757893</c:v>
                  </c:pt>
                  <c:pt idx="2">
                    <c:v>6.1821694351999996</c:v>
                  </c:pt>
                  <c:pt idx="3">
                    <c:v>6.3755178083999997</c:v>
                  </c:pt>
                  <c:pt idx="4">
                    <c:v>6.3269752468</c:v>
                  </c:pt>
                  <c:pt idx="5">
                    <c:v>6.7593327537999999</c:v>
                  </c:pt>
                  <c:pt idx="6">
                    <c:v>6.9724611472999998</c:v>
                  </c:pt>
                  <c:pt idx="7">
                    <c:v>6.9214274682000001</c:v>
                  </c:pt>
                  <c:pt idx="8">
                    <c:v>6.7778298231000003</c:v>
                  </c:pt>
                  <c:pt idx="9">
                    <c:v>7.0077601889999999</c:v>
                  </c:pt>
                  <c:pt idx="10">
                    <c:v>7.0271776895000002</c:v>
                  </c:pt>
                  <c:pt idx="11">
                    <c:v>6.9597108555</c:v>
                  </c:pt>
                  <c:pt idx="12">
                    <c:v>6.6846088550999996</c:v>
                  </c:pt>
                  <c:pt idx="13">
                    <c:v>6.7645079275000004</c:v>
                  </c:pt>
                  <c:pt idx="14">
                    <c:v>6.9655610034000004</c:v>
                  </c:pt>
                  <c:pt idx="15">
                    <c:v>7.2314000308999997</c:v>
                  </c:pt>
                  <c:pt idx="16">
                    <c:v>7.3076277935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Sheet1!$D$2:$D$19</c:f>
              <c:numCache>
                <c:formatCode>General</c:formatCode>
                <c:ptCount val="18"/>
                <c:pt idx="0">
                  <c:v>0</c:v>
                </c:pt>
                <c:pt idx="1">
                  <c:v>-93.383378019999995</c:v>
                </c:pt>
                <c:pt idx="2">
                  <c:v>-107.8224044</c:v>
                </c:pt>
                <c:pt idx="3">
                  <c:v>-119.2928177</c:v>
                </c:pt>
                <c:pt idx="4">
                  <c:v>-123.7658402</c:v>
                </c:pt>
                <c:pt idx="5">
                  <c:v>-123.6591549</c:v>
                </c:pt>
                <c:pt idx="6">
                  <c:v>-130.71551719999999</c:v>
                </c:pt>
                <c:pt idx="7">
                  <c:v>-127.6127168</c:v>
                </c:pt>
                <c:pt idx="8">
                  <c:v>-128.375</c:v>
                </c:pt>
                <c:pt idx="9">
                  <c:v>-136.1574344</c:v>
                </c:pt>
                <c:pt idx="10">
                  <c:v>-139.2890855</c:v>
                </c:pt>
                <c:pt idx="11">
                  <c:v>-137.994012</c:v>
                </c:pt>
                <c:pt idx="12">
                  <c:v>-131.2869565</c:v>
                </c:pt>
                <c:pt idx="13">
                  <c:v>-138.18055559999999</c:v>
                </c:pt>
                <c:pt idx="14">
                  <c:v>-145.88662790000001</c:v>
                </c:pt>
                <c:pt idx="15">
                  <c:v>-151.8988095</c:v>
                </c:pt>
                <c:pt idx="16">
                  <c:v>-152.38622749999999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4F-4EAC-A276-4F5D7FA86B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ln w="3175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Sheet1!$I$2:$I$19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7.1081306104999999</c:v>
                  </c:pt>
                  <c:pt idx="2">
                    <c:v>7.3663484292000003</c:v>
                  </c:pt>
                  <c:pt idx="3">
                    <c:v>7.7431672336000004</c:v>
                  </c:pt>
                  <c:pt idx="4">
                    <c:v>7.9911390524000003</c:v>
                  </c:pt>
                  <c:pt idx="5">
                    <c:v>8.3498608101999992</c:v>
                  </c:pt>
                  <c:pt idx="6">
                    <c:v>8.1821415902000005</c:v>
                  </c:pt>
                  <c:pt idx="7">
                    <c:v>8.9354208235999995</c:v>
                  </c:pt>
                  <c:pt idx="8">
                    <c:v>8.5504668644000006</c:v>
                  </c:pt>
                  <c:pt idx="9">
                    <c:v>8.4676968316999996</c:v>
                  </c:pt>
                  <c:pt idx="10">
                    <c:v>9.0197147457</c:v>
                  </c:pt>
                  <c:pt idx="11">
                    <c:v>8.7479653244000009</c:v>
                  </c:pt>
                  <c:pt idx="12">
                    <c:v>8.7098652853999994</c:v>
                  </c:pt>
                  <c:pt idx="13">
                    <c:v>8.2861399474000006</c:v>
                  </c:pt>
                  <c:pt idx="14">
                    <c:v>9.0742563169999997</c:v>
                  </c:pt>
                  <c:pt idx="15">
                    <c:v>9.9515209485000007</c:v>
                  </c:pt>
                  <c:pt idx="16">
                    <c:v>9.5861759674000009</c:v>
                  </c:pt>
                </c:numCache>
              </c:numRef>
            </c:plus>
            <c:minus>
              <c:numRef>
                <c:f>Sheet1!$I$2:$I$19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7.1081306104999999</c:v>
                  </c:pt>
                  <c:pt idx="2">
                    <c:v>7.3663484292000003</c:v>
                  </c:pt>
                  <c:pt idx="3">
                    <c:v>7.7431672336000004</c:v>
                  </c:pt>
                  <c:pt idx="4">
                    <c:v>7.9911390524000003</c:v>
                  </c:pt>
                  <c:pt idx="5">
                    <c:v>8.3498608101999992</c:v>
                  </c:pt>
                  <c:pt idx="6">
                    <c:v>8.1821415902000005</c:v>
                  </c:pt>
                  <c:pt idx="7">
                    <c:v>8.9354208235999995</c:v>
                  </c:pt>
                  <c:pt idx="8">
                    <c:v>8.5504668644000006</c:v>
                  </c:pt>
                  <c:pt idx="9">
                    <c:v>8.4676968316999996</c:v>
                  </c:pt>
                  <c:pt idx="10">
                    <c:v>9.0197147457</c:v>
                  </c:pt>
                  <c:pt idx="11">
                    <c:v>8.7479653244000009</c:v>
                  </c:pt>
                  <c:pt idx="12">
                    <c:v>8.7098652853999994</c:v>
                  </c:pt>
                  <c:pt idx="13">
                    <c:v>8.2861399474000006</c:v>
                  </c:pt>
                  <c:pt idx="14">
                    <c:v>9.0742563169999997</c:v>
                  </c:pt>
                  <c:pt idx="15">
                    <c:v>9.9515209485000007</c:v>
                  </c:pt>
                  <c:pt idx="16">
                    <c:v>9.5861759674000009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68</c:v>
                </c:pt>
                <c:pt idx="15">
                  <c:v>84</c:v>
                </c:pt>
                <c:pt idx="16">
                  <c:v>104</c:v>
                </c:pt>
              </c:numCache>
            </c:numRef>
          </c:xVal>
          <c:yVal>
            <c:numRef>
              <c:f>Sheet1!$E$2:$E$19</c:f>
              <c:numCache>
                <c:formatCode>General</c:formatCode>
                <c:ptCount val="18"/>
                <c:pt idx="0">
                  <c:v>0</c:v>
                </c:pt>
                <c:pt idx="1">
                  <c:v>-73.756613759999993</c:v>
                </c:pt>
                <c:pt idx="2">
                  <c:v>-87.050279329999995</c:v>
                </c:pt>
                <c:pt idx="3">
                  <c:v>-91.810344830000005</c:v>
                </c:pt>
                <c:pt idx="4">
                  <c:v>-101.30857140000001</c:v>
                </c:pt>
                <c:pt idx="5">
                  <c:v>-107.0419162</c:v>
                </c:pt>
                <c:pt idx="6">
                  <c:v>-104.55952379999999</c:v>
                </c:pt>
                <c:pt idx="7">
                  <c:v>-105.5240964</c:v>
                </c:pt>
                <c:pt idx="8">
                  <c:v>-105.0838323</c:v>
                </c:pt>
                <c:pt idx="9">
                  <c:v>-111.96407189999999</c:v>
                </c:pt>
                <c:pt idx="10">
                  <c:v>-110.7256098</c:v>
                </c:pt>
                <c:pt idx="11">
                  <c:v>-112.91124259999999</c:v>
                </c:pt>
                <c:pt idx="12">
                  <c:v>-112.78106510000001</c:v>
                </c:pt>
                <c:pt idx="13">
                  <c:v>-120.97740109999999</c:v>
                </c:pt>
                <c:pt idx="14">
                  <c:v>-115.6787879</c:v>
                </c:pt>
                <c:pt idx="15">
                  <c:v>-106.5641026</c:v>
                </c:pt>
                <c:pt idx="16">
                  <c:v>-115.06172840000001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4F-4EAC-A276-4F5D7FA86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67967"/>
        <c:axId val="32957407"/>
      </c:scatterChart>
      <c:valAx>
        <c:axId val="32967967"/>
        <c:scaling>
          <c:orientation val="minMax"/>
          <c:max val="10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Visit in 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7407"/>
        <c:crosses val="autoZero"/>
        <c:crossBetween val="midCat"/>
        <c:majorUnit val="4"/>
      </c:valAx>
      <c:valAx>
        <c:axId val="32957407"/>
        <c:scaling>
          <c:orientation val="minMax"/>
          <c:max val="0"/>
        </c:scaling>
        <c:delete val="0"/>
        <c:axPos val="l"/>
        <c:majorGridlines>
          <c:spPr>
            <a:ln w="12700" cap="flat" cmpd="sng" algn="ctr">
              <a:solidFill>
                <a:schemeClr val="accent4"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Mean ± SEM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67967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Observed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1-4442-9391-52C6FFC6B4C1}"/>
              </c:ext>
            </c:extLst>
          </c:dPt>
          <c:dLbls>
            <c:dLbl>
              <c:idx val="0"/>
              <c:layout>
                <c:manualLayout>
                  <c:x val="5.647635494915388E-2"/>
                  <c:y val="-3.10676770899172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31-4442-9391-52C6FFC6B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Sheet1!$G$6</c:f>
                <c:numCache>
                  <c:formatCode>General</c:formatCode>
                  <c:ptCount val="1"/>
                  <c:pt idx="0">
                    <c:v>33.865735300000011</c:v>
                  </c:pt>
                </c:numCache>
              </c:numRef>
            </c:plus>
            <c:minus>
              <c:numRef>
                <c:f>Sheet1!$G$5</c:f>
                <c:numCache>
                  <c:formatCode>General</c:formatCode>
                  <c:ptCount val="1"/>
                  <c:pt idx="0">
                    <c:v>33.904570199999995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1-4442-9391-52C6FFC6B4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1387342336036738E-2"/>
                  <c:y val="7.339399266416428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3A-4405-9F23-51C77FC73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Sheet1!$H$6</c:f>
                <c:numCache>
                  <c:formatCode>General</c:formatCode>
                  <c:ptCount val="1"/>
                  <c:pt idx="0">
                    <c:v>18.260010499999993</c:v>
                  </c:pt>
                </c:numCache>
              </c:numRef>
            </c:plus>
            <c:minus>
              <c:numRef>
                <c:f>Sheet1!$H$5</c:f>
                <c:numCache>
                  <c:formatCode>General</c:formatCode>
                  <c:ptCount val="1"/>
                  <c:pt idx="0">
                    <c:v>18.338750699999991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-165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1-4442-9391-52C6FFC6B4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8931848642595354E-2"/>
                  <c:y val="3.10774629556054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3A-4405-9F23-51C77FC73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Sheet1!$I$6</c:f>
                <c:numCache>
                  <c:formatCode>General</c:formatCode>
                  <c:ptCount val="1"/>
                  <c:pt idx="0">
                    <c:v>13.988705299999992</c:v>
                  </c:pt>
                </c:numCache>
              </c:numRef>
            </c:plus>
            <c:minus>
              <c:numRef>
                <c:f>Sheet1!$I$5</c:f>
                <c:numCache>
                  <c:formatCode>General</c:formatCode>
                  <c:ptCount val="1"/>
                  <c:pt idx="0">
                    <c:v>14.761160399999994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-152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1-4442-9391-52C6FFC6B4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3842836029478295E-2"/>
                  <c:y val="2.446466421759068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3A-4405-9F23-51C77FC73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Sheet1!$J$6</c:f>
                <c:numCache>
                  <c:formatCode>General</c:formatCode>
                  <c:ptCount val="1"/>
                  <c:pt idx="0">
                    <c:v>18.869129470000004</c:v>
                  </c:pt>
                </c:numCache>
              </c:numRef>
            </c:plus>
            <c:minus>
              <c:numRef>
                <c:f>Sheet1!$J$5</c:f>
                <c:numCache>
                  <c:formatCode>General</c:formatCode>
                  <c:ptCount val="1"/>
                  <c:pt idx="0">
                    <c:v>18.992586299999999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-115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1-4442-9391-52C6FFC6B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4"/>
        <c:axId val="335644943"/>
        <c:axId val="335643503"/>
      </c:barChart>
      <c:catAx>
        <c:axId val="33564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43503"/>
        <c:crosses val="autoZero"/>
        <c:auto val="1"/>
        <c:lblAlgn val="ctr"/>
        <c:lblOffset val="100"/>
        <c:noMultiLvlLbl val="0"/>
      </c:catAx>
      <c:valAx>
        <c:axId val="335643503"/>
        <c:scaling>
          <c:orientation val="minMax"/>
          <c:min val="-25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44943"/>
        <c:crosses val="autoZero"/>
        <c:crossBetween val="between"/>
        <c:majorUnit val="50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300"/>
            </a:lvl1pPr>
          </a:lstStyle>
          <a:p>
            <a:fld id="{39B9F4C1-B806-44FE-A4A6-9DAA0C24C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521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6037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7" tIns="48163" rIns="96327" bIns="48163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D29BC49-8C39-40E0-8CD5-C366EAB57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3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59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71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06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898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change in VA &lt; 31.08 – 0.33 × Baseline 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92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98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change in CST &lt; –15.96 – 0.72 × baseline microns above CI-DME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61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148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2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 criteria: 1) suboptimal vision (i.e., 20/50 or worse if 12-&lt;24 weeks, or 20/32 or worse if ≥24 weeks), 2) lack of improvement by ≥ 5 letters compared with and between the last two consecutive visits, 3) persistent CI-DME (with CST above the sex- and machine-specific CI-DME threshold) and 4) lack of improvement (by ≥10% reduction) compared with and between the last two consecutive visits after two consecutive anti-VEGF injections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66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Despite our findings were consistent with other previous DME studies such as RIDE/RISE and READ-2, our larger and more comprehensive dataset allows for a more robust and detailed analysis of the association between patient age and treatment response in 3 types of anti-VEGF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271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55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5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6037" cy="3598863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the bevacizumab first group, older participants had higher risk of meeting the switching criteria at any time, with a hazard ratio for a 10-year increase in age of 1.32 (95% CI: 1.11 – 1.58; P=0.002). </a:t>
            </a:r>
            <a:endParaRPr lang="en-US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4077D6-63C7-4883-8675-C4CA5F394121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57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85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7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05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9BC49-8C39-40E0-8CD5-C366EAB571B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1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 anchor="b">
            <a:normAutofit/>
          </a:bodyPr>
          <a:lstStyle>
            <a:lvl1pPr algn="ctr"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43EDD1-CF2A-3867-721B-2D6DBD00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4" y="188913"/>
            <a:ext cx="2952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Logos\NEI-Logo-Transparent-White.png">
            <a:extLst>
              <a:ext uri="{FF2B5EF4-FFF2-40B4-BE49-F238E27FC236}">
                <a16:creationId xmlns:a16="http://schemas.microsoft.com/office/drawing/2014/main" id="{3DF015E2-5BC5-B517-BE2A-347E170D9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2848555" cy="6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HHS-Logo-White-large">
            <a:extLst>
              <a:ext uri="{FF2B5EF4-FFF2-40B4-BE49-F238E27FC236}">
                <a16:creationId xmlns:a16="http://schemas.microsoft.com/office/drawing/2014/main" id="{746699AD-B6BD-6DF5-6468-0CABE4EAF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34" y="5816325"/>
            <a:ext cx="3719499" cy="7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National Institutes of Health Logo. National Institute of Diabetes and Digestive and Kidney Diseases.">
            <a:extLst>
              <a:ext uri="{FF2B5EF4-FFF2-40B4-BE49-F238E27FC236}">
                <a16:creationId xmlns:a16="http://schemas.microsoft.com/office/drawing/2014/main" id="{19BA8812-775E-1703-DDCE-2B1BE430DB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2545" y="5852256"/>
            <a:ext cx="2714599" cy="58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696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1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36DA-5760-4A03-896D-591A5FE664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704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718141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11508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385993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68019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202318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3"/>
            <a:ext cx="3294259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75493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196-9164-49E4-8180-53607EFAB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706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DF5-495F-440A-B184-4AE64E6FFD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7791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7D1F6-4A9B-B3EF-082E-3630265D83C9}"/>
              </a:ext>
            </a:extLst>
          </p:cNvPr>
          <p:cNvSpPr txBox="1"/>
          <p:nvPr/>
        </p:nvSpPr>
        <p:spPr>
          <a:xfrm>
            <a:off x="1371600" y="4495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>
                <a:latin typeface="Arial" panose="020B0604020202020204" pitchFamily="34" charset="0"/>
                <a:cs typeface="Arial" panose="020B0604020202020204" pitchFamily="34" charset="0"/>
              </a:rPr>
              <a:t>GFHGH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CC15B-3D28-4482-DABE-5CE2C0153284}"/>
              </a:ext>
            </a:extLst>
          </p:cNvPr>
          <p:cNvSpPr txBox="1"/>
          <p:nvPr userDrawn="1"/>
        </p:nvSpPr>
        <p:spPr>
          <a:xfrm>
            <a:off x="1371600" y="4495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>
                <a:latin typeface="Arial" panose="020B0604020202020204" pitchFamily="34" charset="0"/>
                <a:cs typeface="Arial" panose="020B0604020202020204" pitchFamily="34" charset="0"/>
              </a:rPr>
              <a:t>GFHGH</a:t>
            </a:r>
          </a:p>
        </p:txBody>
      </p:sp>
    </p:spTree>
    <p:extLst>
      <p:ext uri="{BB962C8B-B14F-4D97-AF65-F5344CB8AC3E}">
        <p14:creationId xmlns:p14="http://schemas.microsoft.com/office/powerpoint/2010/main" val="3487723908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9789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7416"/>
            <a:ext cx="10972800" cy="4780491"/>
          </a:xfrm>
        </p:spPr>
        <p:txBody>
          <a:bodyPr>
            <a:normAutofit/>
          </a:bodyPr>
          <a:lstStyle>
            <a:lvl1pPr marL="461963" indent="-461963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685800" algn="l"/>
              </a:tabLst>
              <a:defRPr lang="en-US" sz="20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8720" indent="-457200">
              <a:buClr>
                <a:schemeClr val="accent2">
                  <a:lumMod val="60000"/>
                  <a:lumOff val="40000"/>
                </a:schemeClr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 lang="en-US" sz="1800" b="1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4917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498488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1" y="6400802"/>
            <a:ext cx="753545" cy="365125"/>
          </a:xfrm>
        </p:spPr>
        <p:txBody>
          <a:bodyPr/>
          <a:lstStyle/>
          <a:p>
            <a:fld id="{CC572746-0FC1-41B6-AFB8-F2DC006B80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59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62D5-F908-D240-3744-71F7F081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03BE9-7AF8-31BF-A5A9-BCCCBB6D7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BC27D5-270E-AD32-108D-5708A47D5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21166"/>
              </p:ext>
            </p:extLst>
          </p:nvPr>
        </p:nvGraphicFramePr>
        <p:xfrm>
          <a:off x="1219200" y="1439333"/>
          <a:ext cx="9677400" cy="46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1B2007-DF3E-7EF8-916A-7484AFE754F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15021166"/>
              </p:ext>
            </p:extLst>
          </p:nvPr>
        </p:nvGraphicFramePr>
        <p:xfrm>
          <a:off x="1219200" y="1439333"/>
          <a:ext cx="9677400" cy="46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82493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fld id="{D28537B9-33FC-45E4-9C8D-57B58CFA3A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95FF16-96FF-2F4A-0B1A-C7D674007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88662"/>
              </p:ext>
            </p:extLst>
          </p:nvPr>
        </p:nvGraphicFramePr>
        <p:xfrm>
          <a:off x="990600" y="1371600"/>
          <a:ext cx="102108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78D2B2-9D86-A7EE-2349-DCA2ED509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89488662"/>
              </p:ext>
            </p:extLst>
          </p:nvPr>
        </p:nvGraphicFramePr>
        <p:xfrm>
          <a:off x="990600" y="1371600"/>
          <a:ext cx="102108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4602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122" y="0"/>
            <a:ext cx="10353761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 b="1" kern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fld id="{ED66BC61-A6A2-4CB1-A772-5A8DE23E2D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376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2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437-1950-4228-93C6-1FA0BD0769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246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563-4864-4C23-9CC0-FC1A438B0A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515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4AF1-83B8-409D-8D4F-F8EBD585D2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8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tx2">
                <a:lumMod val="25000"/>
              </a:schemeClr>
            </a:gs>
            <a:gs pos="100000">
              <a:schemeClr val="tx2">
                <a:lumMod val="1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79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81431"/>
            <a:ext cx="10972800" cy="459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A2-AFF0-4CB5-81EF-0512C297D5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589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</p:sldLayoutIdLst>
  <p:transition>
    <p:fade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baseline="0">
          <a:solidFill>
            <a:schemeClr val="accent2">
              <a:lumMod val="60000"/>
              <a:lumOff val="4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44488" algn="l" defTabSz="685800" rtl="0" eaLnBrk="1" latinLnBrk="0" hangingPunct="1">
        <a:lnSpc>
          <a:spcPct val="120000"/>
        </a:lnSpc>
        <a:spcBef>
          <a:spcPts val="750"/>
        </a:spcBef>
        <a:buClr>
          <a:schemeClr val="accent2">
            <a:lumMod val="60000"/>
            <a:lumOff val="40000"/>
          </a:schemeClr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685800" rtl="0" eaLnBrk="1" latinLnBrk="0" hangingPunct="1">
        <a:lnSpc>
          <a:spcPct val="120000"/>
        </a:lnSpc>
        <a:spcBef>
          <a:spcPts val="375"/>
        </a:spcBef>
        <a:buClr>
          <a:schemeClr val="accent2">
            <a:lumMod val="60000"/>
            <a:lumOff val="40000"/>
          </a:schemeClr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D862-89A1-3F20-873A-B8D90D52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90" y="1710225"/>
            <a:ext cx="10719619" cy="2387600"/>
          </a:xfrm>
        </p:spPr>
        <p:txBody>
          <a:bodyPr>
            <a:noAutofit/>
          </a:bodyPr>
          <a:lstStyle/>
          <a:p>
            <a:r>
              <a:rPr lang="en-US"/>
              <a:t>Association of Patient Age with Response to Anti-VEGF Agents </a:t>
            </a:r>
            <a:br>
              <a:rPr lang="en-US"/>
            </a:br>
            <a:r>
              <a:rPr lang="en-US"/>
              <a:t>for Treating DME</a:t>
            </a:r>
          </a:p>
        </p:txBody>
      </p:sp>
    </p:spTree>
    <p:extLst>
      <p:ext uri="{BB962C8B-B14F-4D97-AF65-F5344CB8AC3E}">
        <p14:creationId xmlns:p14="http://schemas.microsoft.com/office/powerpoint/2010/main" val="37165625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8D957C-0113-6393-29BF-FE4872E3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3" y="2630054"/>
            <a:ext cx="12192000" cy="1597891"/>
          </a:xfrm>
        </p:spPr>
        <p:txBody>
          <a:bodyPr>
            <a:normAutofit/>
          </a:bodyPr>
          <a:lstStyle/>
          <a:p>
            <a:r>
              <a:rPr lang="en-US" sz="4400"/>
              <a:t>Change in VA and CST from Baseline </a:t>
            </a:r>
            <a:br>
              <a:rPr lang="en-US" sz="4400"/>
            </a:br>
            <a:r>
              <a:rPr lang="en-US" sz="4400"/>
              <a:t>Over 2 Years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B851C6-995F-B7FE-FDD4-E7DE295C16C4}"/>
              </a:ext>
            </a:extLst>
          </p:cNvPr>
          <p:cNvCxnSpPr>
            <a:cxnSpLocks/>
          </p:cNvCxnSpPr>
          <p:nvPr/>
        </p:nvCxnSpPr>
        <p:spPr>
          <a:xfrm>
            <a:off x="986411" y="4217781"/>
            <a:ext cx="10287603" cy="0"/>
          </a:xfrm>
          <a:prstGeom prst="line">
            <a:avLst/>
          </a:prstGeom>
          <a:ln w="190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47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97891"/>
          </a:xfrm>
        </p:spPr>
        <p:txBody>
          <a:bodyPr anchor="ctr">
            <a:normAutofit/>
          </a:bodyPr>
          <a:lstStyle/>
          <a:p>
            <a:r>
              <a:rPr lang="en-US" dirty="0"/>
              <a:t>Change in VA From Baseline Over 2 Years</a:t>
            </a:r>
          </a:p>
        </p:txBody>
      </p:sp>
      <p:graphicFrame>
        <p:nvGraphicFramePr>
          <p:cNvPr id="33" name="Content Placeholder 32">
            <a:extLst>
              <a:ext uri="{FF2B5EF4-FFF2-40B4-BE49-F238E27FC236}">
                <a16:creationId xmlns:a16="http://schemas.microsoft.com/office/drawing/2014/main" id="{6CD5077E-9FCE-09E6-C974-421705535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132600"/>
              </p:ext>
            </p:extLst>
          </p:nvPr>
        </p:nvGraphicFramePr>
        <p:xfrm>
          <a:off x="376030" y="1114426"/>
          <a:ext cx="11439939" cy="492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FE4C6889-F904-F32B-00B7-149FC9586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-1" r="54526" b="17389"/>
          <a:stretch/>
        </p:blipFill>
        <p:spPr>
          <a:xfrm>
            <a:off x="6514756" y="5137994"/>
            <a:ext cx="1113353" cy="2360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07A97F-A842-654A-830F-BACED1CA9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1879" b="6956"/>
          <a:stretch/>
        </p:blipFill>
        <p:spPr>
          <a:xfrm>
            <a:off x="8004141" y="5144953"/>
            <a:ext cx="1178131" cy="26591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5CECE7-0787-642F-DD02-34A455D6B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82013"/>
              </p:ext>
            </p:extLst>
          </p:nvPr>
        </p:nvGraphicFramePr>
        <p:xfrm>
          <a:off x="84654" y="5374089"/>
          <a:ext cx="114399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042">
                  <a:extLst>
                    <a:ext uri="{9D8B030D-6E8A-4147-A177-3AD203B41FA5}">
                      <a16:colId xmlns:a16="http://schemas.microsoft.com/office/drawing/2014/main" val="4040038033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2846847282"/>
                    </a:ext>
                  </a:extLst>
                </a:gridCol>
                <a:gridCol w="1133060">
                  <a:extLst>
                    <a:ext uri="{9D8B030D-6E8A-4147-A177-3AD203B41FA5}">
                      <a16:colId xmlns:a16="http://schemas.microsoft.com/office/drawing/2014/main" val="1860426072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3867664861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2197981818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204890572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3507992312"/>
                    </a:ext>
                  </a:extLst>
                </a:gridCol>
                <a:gridCol w="1099547">
                  <a:extLst>
                    <a:ext uri="{9D8B030D-6E8A-4147-A177-3AD203B41FA5}">
                      <a16:colId xmlns:a16="http://schemas.microsoft.com/office/drawing/2014/main" val="3747722306"/>
                    </a:ext>
                  </a:extLst>
                </a:gridCol>
                <a:gridCol w="1271104">
                  <a:extLst>
                    <a:ext uri="{9D8B030D-6E8A-4147-A177-3AD203B41FA5}">
                      <a16:colId xmlns:a16="http://schemas.microsoft.com/office/drawing/2014/main" val="5553789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/>
                        <a:t>No. of Eyes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1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&lt;50y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467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50-59y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2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60-69y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5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≥70y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55925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B6C7658-9122-709A-613D-EC839C8ED92C}"/>
              </a:ext>
            </a:extLst>
          </p:cNvPr>
          <p:cNvGrpSpPr/>
          <p:nvPr/>
        </p:nvGrpSpPr>
        <p:grpSpPr>
          <a:xfrm>
            <a:off x="10503067" y="1926899"/>
            <a:ext cx="1084301" cy="2278110"/>
            <a:chOff x="10503067" y="1926899"/>
            <a:chExt cx="1084301" cy="2278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C291FB-8035-F79B-6886-5A78CC2BB241}"/>
                </a:ext>
              </a:extLst>
            </p:cNvPr>
            <p:cNvSpPr txBox="1"/>
            <p:nvPr/>
          </p:nvSpPr>
          <p:spPr>
            <a:xfrm>
              <a:off x="10726207" y="3835677"/>
              <a:ext cx="7406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rPr>
                <a:t>+8.5</a:t>
              </a: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E863BD-941D-03FB-518F-3D0F3370A483}"/>
                </a:ext>
              </a:extLst>
            </p:cNvPr>
            <p:cNvSpPr txBox="1"/>
            <p:nvPr/>
          </p:nvSpPr>
          <p:spPr>
            <a:xfrm>
              <a:off x="10503067" y="3286836"/>
              <a:ext cx="8796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+10.8</a:t>
              </a:r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27EDC7-3D13-68F2-42D2-6D040CD16EC2}"/>
                </a:ext>
              </a:extLst>
            </p:cNvPr>
            <p:cNvSpPr txBox="1"/>
            <p:nvPr/>
          </p:nvSpPr>
          <p:spPr>
            <a:xfrm>
              <a:off x="10555356" y="2619619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+12.8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60DA04-36DD-499B-CF8A-B21A035F5CB3}"/>
                </a:ext>
              </a:extLst>
            </p:cNvPr>
            <p:cNvSpPr txBox="1"/>
            <p:nvPr/>
          </p:nvSpPr>
          <p:spPr>
            <a:xfrm>
              <a:off x="10555356" y="1926899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+17.4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94D81-B137-776C-1051-D8C49D858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423" y="5144953"/>
            <a:ext cx="1529052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8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AC4B774-8835-55A7-1FD8-F2895F69EA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7649227"/>
              </p:ext>
            </p:extLst>
          </p:nvPr>
        </p:nvGraphicFramePr>
        <p:xfrm>
          <a:off x="923925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A0F26D1-58B1-7F52-9113-01B78295A620}"/>
              </a:ext>
            </a:extLst>
          </p:cNvPr>
          <p:cNvSpPr txBox="1"/>
          <p:nvPr/>
        </p:nvSpPr>
        <p:spPr>
          <a:xfrm>
            <a:off x="0" y="5987578"/>
            <a:ext cx="11656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b="1"/>
              <a:t>* Estimated from a robust regression model with adjustment for Protocol, anti-VEGF agent, duration of diabetes, hemoglobin A1c, VA, CST, sex, race/ethnicity, diabetes type, DME status in the fellow eye, presence of proliferative diabetic retinopathy, prior treatment of DME, and lens status; </a:t>
            </a:r>
            <a:r>
              <a:rPr lang="en-US" sz="1200" b="1" i="1"/>
              <a:t>P</a:t>
            </a:r>
            <a:r>
              <a:rPr lang="en-US" sz="1200" b="1"/>
              <a:t> = 0.98 for the interaction between </a:t>
            </a:r>
            <a:r>
              <a:rPr lang="en-US" sz="1200" b="1">
                <a:cs typeface="Arial" panose="020B0604020202020204" pitchFamily="34" charset="0"/>
              </a:rPr>
              <a:t>age and anti-VEGF. </a:t>
            </a:r>
            <a:endParaRPr lang="en-US" sz="1200" b="1"/>
          </a:p>
        </p:txBody>
      </p:sp>
      <p:graphicFrame>
        <p:nvGraphicFramePr>
          <p:cNvPr id="24" name="Content Placeholder 11">
            <a:extLst>
              <a:ext uri="{FF2B5EF4-FFF2-40B4-BE49-F238E27FC236}">
                <a16:creationId xmlns:a16="http://schemas.microsoft.com/office/drawing/2014/main" id="{BF6FFC69-905D-AE3D-5E6A-DE1A4B420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94307"/>
              </p:ext>
            </p:extLst>
          </p:nvPr>
        </p:nvGraphicFramePr>
        <p:xfrm>
          <a:off x="6181724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E45AF1F-0138-0EB5-50F0-75C0977AACB5}"/>
              </a:ext>
            </a:extLst>
          </p:cNvPr>
          <p:cNvSpPr txBox="1"/>
          <p:nvPr/>
        </p:nvSpPr>
        <p:spPr>
          <a:xfrm rot="623111">
            <a:off x="7348187" y="4424751"/>
            <a:ext cx="3694077" cy="672525"/>
          </a:xfrm>
          <a:prstGeom prst="notchedRightArrow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</a:rPr>
              <a:t>P</a:t>
            </a:r>
            <a:r>
              <a:rPr lang="en-US" sz="1600" b="1">
                <a:solidFill>
                  <a:srgbClr val="FFFF00"/>
                </a:solidFill>
              </a:rPr>
              <a:t> &lt; 0.001 for the overall trend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00AD92-CAD3-545C-FAD6-CB3BA85E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97891"/>
          </a:xfrm>
        </p:spPr>
        <p:txBody>
          <a:bodyPr/>
          <a:lstStyle/>
          <a:p>
            <a:r>
              <a:rPr lang="en-US"/>
              <a:t>Change in VA From Baseline at 2 Years</a:t>
            </a:r>
          </a:p>
        </p:txBody>
      </p:sp>
    </p:spTree>
    <p:extLst>
      <p:ext uri="{BB962C8B-B14F-4D97-AF65-F5344CB8AC3E}">
        <p14:creationId xmlns:p14="http://schemas.microsoft.com/office/powerpoint/2010/main" val="3804365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24" grpId="0">
        <p:bldAsOne/>
      </p:bldGraphic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97891"/>
          </a:xfrm>
        </p:spPr>
        <p:txBody>
          <a:bodyPr anchor="ctr">
            <a:normAutofit/>
          </a:bodyPr>
          <a:lstStyle/>
          <a:p>
            <a:r>
              <a:rPr lang="en-US"/>
              <a:t>Change in CST From Baseline Over 2 Years</a:t>
            </a:r>
          </a:p>
        </p:txBody>
      </p:sp>
      <p:graphicFrame>
        <p:nvGraphicFramePr>
          <p:cNvPr id="33" name="Content Placeholder 32">
            <a:extLst>
              <a:ext uri="{FF2B5EF4-FFF2-40B4-BE49-F238E27FC236}">
                <a16:creationId xmlns:a16="http://schemas.microsoft.com/office/drawing/2014/main" id="{6CD5077E-9FCE-09E6-C974-421705535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86633"/>
              </p:ext>
            </p:extLst>
          </p:nvPr>
        </p:nvGraphicFramePr>
        <p:xfrm>
          <a:off x="376030" y="1114426"/>
          <a:ext cx="11439939" cy="492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E871CB1-104F-2608-8526-1E5D1242E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91424"/>
              </p:ext>
            </p:extLst>
          </p:nvPr>
        </p:nvGraphicFramePr>
        <p:xfrm>
          <a:off x="84654" y="5374089"/>
          <a:ext cx="114399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042">
                  <a:extLst>
                    <a:ext uri="{9D8B030D-6E8A-4147-A177-3AD203B41FA5}">
                      <a16:colId xmlns:a16="http://schemas.microsoft.com/office/drawing/2014/main" val="4040038033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2846847282"/>
                    </a:ext>
                  </a:extLst>
                </a:gridCol>
                <a:gridCol w="1133060">
                  <a:extLst>
                    <a:ext uri="{9D8B030D-6E8A-4147-A177-3AD203B41FA5}">
                      <a16:colId xmlns:a16="http://schemas.microsoft.com/office/drawing/2014/main" val="1860426072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3867664861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2197981818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204890572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3507992312"/>
                    </a:ext>
                  </a:extLst>
                </a:gridCol>
                <a:gridCol w="1099547">
                  <a:extLst>
                    <a:ext uri="{9D8B030D-6E8A-4147-A177-3AD203B41FA5}">
                      <a16:colId xmlns:a16="http://schemas.microsoft.com/office/drawing/2014/main" val="3747722306"/>
                    </a:ext>
                  </a:extLst>
                </a:gridCol>
                <a:gridCol w="1271104">
                  <a:extLst>
                    <a:ext uri="{9D8B030D-6E8A-4147-A177-3AD203B41FA5}">
                      <a16:colId xmlns:a16="http://schemas.microsoft.com/office/drawing/2014/main" val="5553789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/>
                        <a:t>No. of Eyes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1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&lt;50y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467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50-59y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2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60-69y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5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≥70y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559253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FE4C6889-F904-F32B-00B7-149FC9586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-1" r="54526" b="17389"/>
          <a:stretch/>
        </p:blipFill>
        <p:spPr>
          <a:xfrm>
            <a:off x="6514756" y="5137994"/>
            <a:ext cx="1113353" cy="2360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07A97F-A842-654A-830F-BACED1CA9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1879" b="6956"/>
          <a:stretch/>
        </p:blipFill>
        <p:spPr>
          <a:xfrm>
            <a:off x="8004141" y="5144953"/>
            <a:ext cx="1178131" cy="2659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59386B-0945-625F-1D5A-012CE8D0F90D}"/>
              </a:ext>
            </a:extLst>
          </p:cNvPr>
          <p:cNvGrpSpPr/>
          <p:nvPr/>
        </p:nvGrpSpPr>
        <p:grpSpPr>
          <a:xfrm>
            <a:off x="10638267" y="2776414"/>
            <a:ext cx="1092306" cy="2086519"/>
            <a:chOff x="10638267" y="2478028"/>
            <a:chExt cx="1092306" cy="20865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2375F0-D79A-7C76-390D-86ECE2928FDD}"/>
                </a:ext>
              </a:extLst>
            </p:cNvPr>
            <p:cNvSpPr txBox="1"/>
            <p:nvPr/>
          </p:nvSpPr>
          <p:spPr>
            <a:xfrm>
              <a:off x="10698101" y="2478028"/>
              <a:ext cx="7406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rPr>
                <a:t>-115</a:t>
              </a:r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3AF055-A359-D578-F3AF-E400658CE13D}"/>
                </a:ext>
              </a:extLst>
            </p:cNvPr>
            <p:cNvSpPr txBox="1"/>
            <p:nvPr/>
          </p:nvSpPr>
          <p:spPr>
            <a:xfrm>
              <a:off x="10657489" y="2961928"/>
              <a:ext cx="8796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-152</a:t>
              </a:r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3F581-7D89-D2C4-0DC7-9B07BCF14C83}"/>
                </a:ext>
              </a:extLst>
            </p:cNvPr>
            <p:cNvSpPr txBox="1"/>
            <p:nvPr/>
          </p:nvSpPr>
          <p:spPr>
            <a:xfrm>
              <a:off x="10638267" y="3511980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-165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B2B2B0-467A-C70C-56CF-031C6A487BE5}"/>
                </a:ext>
              </a:extLst>
            </p:cNvPr>
            <p:cNvSpPr txBox="1"/>
            <p:nvPr/>
          </p:nvSpPr>
          <p:spPr>
            <a:xfrm>
              <a:off x="10698561" y="4195215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-211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034AF3-FF35-9F6F-C6FF-E4D01CAA8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423" y="5144953"/>
            <a:ext cx="1529052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91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AC4B774-8835-55A7-1FD8-F2895F69EA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44735"/>
              </p:ext>
            </p:extLst>
          </p:nvPr>
        </p:nvGraphicFramePr>
        <p:xfrm>
          <a:off x="923925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A0F26D1-58B1-7F52-9113-01B78295A620}"/>
              </a:ext>
            </a:extLst>
          </p:cNvPr>
          <p:cNvSpPr txBox="1"/>
          <p:nvPr/>
        </p:nvSpPr>
        <p:spPr>
          <a:xfrm>
            <a:off x="0" y="5987578"/>
            <a:ext cx="11656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b="1"/>
              <a:t>* Estimated from a robust regression model with adjustment for Protocol, anti-VEGF agent, duration of diabetes, hemoglobin A1c, VA, CST, sex, race/ethnicity, diabetes type, DME status in the fellow eye, presence of proliferative diabetic retinopathy, prior treatment of DME, and lens status; </a:t>
            </a:r>
            <a:r>
              <a:rPr lang="en-US" sz="1200" b="1" i="1"/>
              <a:t>P</a:t>
            </a:r>
            <a:r>
              <a:rPr lang="en-US" sz="1200" b="1"/>
              <a:t> = 0.60 for the interaction between </a:t>
            </a:r>
            <a:r>
              <a:rPr lang="en-US" sz="1200" b="1">
                <a:cs typeface="Arial" panose="020B0604020202020204" pitchFamily="34" charset="0"/>
              </a:rPr>
              <a:t>age and anti-VEGF. </a:t>
            </a:r>
            <a:endParaRPr lang="en-US" sz="1200" b="1"/>
          </a:p>
        </p:txBody>
      </p:sp>
      <p:graphicFrame>
        <p:nvGraphicFramePr>
          <p:cNvPr id="24" name="Content Placeholder 11">
            <a:extLst>
              <a:ext uri="{FF2B5EF4-FFF2-40B4-BE49-F238E27FC236}">
                <a16:creationId xmlns:a16="http://schemas.microsoft.com/office/drawing/2014/main" id="{BF6FFC69-905D-AE3D-5E6A-DE1A4B420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473943"/>
              </p:ext>
            </p:extLst>
          </p:nvPr>
        </p:nvGraphicFramePr>
        <p:xfrm>
          <a:off x="6181724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E45AF1F-0138-0EB5-50F0-75C0977AACB5}"/>
              </a:ext>
            </a:extLst>
          </p:cNvPr>
          <p:cNvSpPr txBox="1"/>
          <p:nvPr/>
        </p:nvSpPr>
        <p:spPr>
          <a:xfrm rot="21428572">
            <a:off x="7357812" y="3587352"/>
            <a:ext cx="3694077" cy="672525"/>
          </a:xfrm>
          <a:prstGeom prst="notchedRightArrow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</a:rPr>
              <a:t>P</a:t>
            </a:r>
            <a:r>
              <a:rPr lang="en-US" sz="1600" b="1" dirty="0">
                <a:solidFill>
                  <a:srgbClr val="FFFF00"/>
                </a:solidFill>
              </a:rPr>
              <a:t> = 0.02 for the overall trend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00AD92-CAD3-545C-FAD6-CB3BA85E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97891"/>
          </a:xfrm>
        </p:spPr>
        <p:txBody>
          <a:bodyPr/>
          <a:lstStyle/>
          <a:p>
            <a:r>
              <a:rPr lang="en-US"/>
              <a:t>Change in CST From Baseline at 2 Years</a:t>
            </a:r>
          </a:p>
        </p:txBody>
      </p:sp>
    </p:spTree>
    <p:extLst>
      <p:ext uri="{BB962C8B-B14F-4D97-AF65-F5344CB8AC3E}">
        <p14:creationId xmlns:p14="http://schemas.microsoft.com/office/powerpoint/2010/main" val="3028139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24" grpId="0">
        <p:bldAsOne/>
      </p:bldGraphic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8D957C-0113-6393-29BF-FE4872E3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3" y="2630054"/>
            <a:ext cx="12192000" cy="159789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/>
                <a:cs typeface="Arial"/>
              </a:rPr>
              <a:t>Association of Age with Weak Treatment </a:t>
            </a:r>
            <a:r>
              <a:rPr lang="en-US" sz="4400">
                <a:latin typeface="Arial"/>
                <a:cs typeface="Arial"/>
              </a:rPr>
              <a:t>Response Over 2 Years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025123-4FC8-78FC-27BC-DBCB98E776C9}"/>
              </a:ext>
            </a:extLst>
          </p:cNvPr>
          <p:cNvCxnSpPr>
            <a:cxnSpLocks/>
          </p:cNvCxnSpPr>
          <p:nvPr/>
        </p:nvCxnSpPr>
        <p:spPr>
          <a:xfrm>
            <a:off x="986411" y="4217781"/>
            <a:ext cx="10287603" cy="0"/>
          </a:xfrm>
          <a:prstGeom prst="line">
            <a:avLst/>
          </a:prstGeom>
          <a:ln w="190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8081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C9A4A40-E2D9-E88D-A560-AC1AB894F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442592"/>
              </p:ext>
            </p:extLst>
          </p:nvPr>
        </p:nvGraphicFramePr>
        <p:xfrm>
          <a:off x="-1" y="1123121"/>
          <a:ext cx="12192000" cy="47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VA Weak Treatment Response Over 2 Years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04FF7F-AF2F-3375-9E0D-A31603238830}"/>
              </a:ext>
            </a:extLst>
          </p:cNvPr>
          <p:cNvGrpSpPr/>
          <p:nvPr/>
        </p:nvGrpSpPr>
        <p:grpSpPr>
          <a:xfrm>
            <a:off x="11159987" y="1600150"/>
            <a:ext cx="1032012" cy="1785350"/>
            <a:chOff x="10765569" y="2478028"/>
            <a:chExt cx="1032012" cy="17853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0B097A-A3B1-3866-E2BF-553271FD6BC8}"/>
                </a:ext>
              </a:extLst>
            </p:cNvPr>
            <p:cNvSpPr txBox="1"/>
            <p:nvPr/>
          </p:nvSpPr>
          <p:spPr>
            <a:xfrm>
              <a:off x="10765569" y="2478028"/>
              <a:ext cx="7406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rPr>
                <a:t>88%</a:t>
              </a:r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3329D0-4CD5-8AC5-E710-D4B8FC9CEB26}"/>
                </a:ext>
              </a:extLst>
            </p:cNvPr>
            <p:cNvSpPr txBox="1"/>
            <p:nvPr/>
          </p:nvSpPr>
          <p:spPr>
            <a:xfrm>
              <a:off x="10765569" y="2812799"/>
              <a:ext cx="8796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79%</a:t>
              </a:r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E52170-F1C1-2A2C-32A2-5EAEA0EF4446}"/>
                </a:ext>
              </a:extLst>
            </p:cNvPr>
            <p:cNvSpPr txBox="1"/>
            <p:nvPr/>
          </p:nvSpPr>
          <p:spPr>
            <a:xfrm>
              <a:off x="10765569" y="3396090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71%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9DB801-B58E-B5C7-DD27-A74E43F059D7}"/>
                </a:ext>
              </a:extLst>
            </p:cNvPr>
            <p:cNvSpPr txBox="1"/>
            <p:nvPr/>
          </p:nvSpPr>
          <p:spPr>
            <a:xfrm>
              <a:off x="10765569" y="3894046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57%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F21112-2DB6-5191-B8A1-F5885741F1D8}"/>
              </a:ext>
            </a:extLst>
          </p:cNvPr>
          <p:cNvGrpSpPr/>
          <p:nvPr/>
        </p:nvGrpSpPr>
        <p:grpSpPr>
          <a:xfrm>
            <a:off x="6669805" y="5062397"/>
            <a:ext cx="4693936" cy="316931"/>
            <a:chOff x="6669805" y="5062397"/>
            <a:chExt cx="4693936" cy="3169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E3DA45-6FBB-85C7-1884-4642C56D1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t="-1" r="54526" b="17389"/>
            <a:stretch/>
          </p:blipFill>
          <p:spPr>
            <a:xfrm>
              <a:off x="6669805" y="5093538"/>
              <a:ext cx="1101213" cy="2360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BFA13E7-256D-749E-15FF-ADFBE4F09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r="51879" b="6956"/>
            <a:stretch/>
          </p:blipFill>
          <p:spPr>
            <a:xfrm>
              <a:off x="8127709" y="5062397"/>
              <a:ext cx="1225013" cy="26591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06C72BE-696C-6E0B-8DD4-B117AD62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80105" y="5093538"/>
              <a:ext cx="1583636" cy="285790"/>
            </a:xfrm>
            <a:prstGeom prst="rect">
              <a:avLst/>
            </a:prstGeom>
          </p:spPr>
        </p:pic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CD9B532-4010-4D7A-F090-83D65A3BA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30161"/>
              </p:ext>
            </p:extLst>
          </p:nvPr>
        </p:nvGraphicFramePr>
        <p:xfrm>
          <a:off x="134350" y="5374089"/>
          <a:ext cx="117528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622">
                  <a:extLst>
                    <a:ext uri="{9D8B030D-6E8A-4147-A177-3AD203B41FA5}">
                      <a16:colId xmlns:a16="http://schemas.microsoft.com/office/drawing/2014/main" val="4040038033"/>
                    </a:ext>
                  </a:extLst>
                </a:gridCol>
                <a:gridCol w="1317903">
                  <a:extLst>
                    <a:ext uri="{9D8B030D-6E8A-4147-A177-3AD203B41FA5}">
                      <a16:colId xmlns:a16="http://schemas.microsoft.com/office/drawing/2014/main" val="2846847282"/>
                    </a:ext>
                  </a:extLst>
                </a:gridCol>
                <a:gridCol w="1035186">
                  <a:extLst>
                    <a:ext uri="{9D8B030D-6E8A-4147-A177-3AD203B41FA5}">
                      <a16:colId xmlns:a16="http://schemas.microsoft.com/office/drawing/2014/main" val="1860426072"/>
                    </a:ext>
                  </a:extLst>
                </a:gridCol>
                <a:gridCol w="1345798">
                  <a:extLst>
                    <a:ext uri="{9D8B030D-6E8A-4147-A177-3AD203B41FA5}">
                      <a16:colId xmlns:a16="http://schemas.microsoft.com/office/drawing/2014/main" val="3867664861"/>
                    </a:ext>
                  </a:extLst>
                </a:gridCol>
                <a:gridCol w="1457037">
                  <a:extLst>
                    <a:ext uri="{9D8B030D-6E8A-4147-A177-3AD203B41FA5}">
                      <a16:colId xmlns:a16="http://schemas.microsoft.com/office/drawing/2014/main" val="2197981818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04890572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3507992312"/>
                    </a:ext>
                  </a:extLst>
                </a:gridCol>
                <a:gridCol w="1178911">
                  <a:extLst>
                    <a:ext uri="{9D8B030D-6E8A-4147-A177-3AD203B41FA5}">
                      <a16:colId xmlns:a16="http://schemas.microsoft.com/office/drawing/2014/main" val="3747722306"/>
                    </a:ext>
                  </a:extLst>
                </a:gridCol>
                <a:gridCol w="1305872">
                  <a:extLst>
                    <a:ext uri="{9D8B030D-6E8A-4147-A177-3AD203B41FA5}">
                      <a16:colId xmlns:a16="http://schemas.microsoft.com/office/drawing/2014/main" val="5553789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/>
                        <a:t>No. of at Risk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1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&lt;50y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467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50-59y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2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60-69y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5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≥70y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55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66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AC4B774-8835-55A7-1FD8-F2895F69EA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6433101"/>
              </p:ext>
            </p:extLst>
          </p:nvPr>
        </p:nvGraphicFramePr>
        <p:xfrm>
          <a:off x="923925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A0F26D1-58B1-7F52-9113-01B78295A620}"/>
              </a:ext>
            </a:extLst>
          </p:cNvPr>
          <p:cNvSpPr txBox="1"/>
          <p:nvPr/>
        </p:nvSpPr>
        <p:spPr>
          <a:xfrm>
            <a:off x="0" y="5987578"/>
            <a:ext cx="11656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b="1"/>
              <a:t>* Estimated from a Cox proportional hazards model with adjustment for Protocol, anti-VEGF agent, duration of diabetes, hemoglobin A1c, VA, CST, sex, race/ethnicity, diabetes type, DME status in the fellow eye, presence of proliferative diabetic retinopathy, prior treatment of DME, and lens status; </a:t>
            </a:r>
            <a:r>
              <a:rPr lang="en-US" sz="1200" b="1" i="1"/>
              <a:t>P</a:t>
            </a:r>
            <a:r>
              <a:rPr lang="en-US" sz="1200" b="1"/>
              <a:t> = 0.17 for the interaction between </a:t>
            </a:r>
            <a:r>
              <a:rPr lang="en-US" sz="1200" b="1">
                <a:cs typeface="Arial" panose="020B0604020202020204" pitchFamily="34" charset="0"/>
              </a:rPr>
              <a:t>age and anti-VEGF. </a:t>
            </a:r>
            <a:endParaRPr lang="en-US" sz="1200" b="1"/>
          </a:p>
        </p:txBody>
      </p:sp>
      <p:graphicFrame>
        <p:nvGraphicFramePr>
          <p:cNvPr id="24" name="Content Placeholder 11">
            <a:extLst>
              <a:ext uri="{FF2B5EF4-FFF2-40B4-BE49-F238E27FC236}">
                <a16:creationId xmlns:a16="http://schemas.microsoft.com/office/drawing/2014/main" id="{BF6FFC69-905D-AE3D-5E6A-DE1A4B420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192529"/>
              </p:ext>
            </p:extLst>
          </p:nvPr>
        </p:nvGraphicFramePr>
        <p:xfrm>
          <a:off x="6181724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E45AF1F-0138-0EB5-50F0-75C0977AACB5}"/>
              </a:ext>
            </a:extLst>
          </p:cNvPr>
          <p:cNvSpPr txBox="1"/>
          <p:nvPr/>
        </p:nvSpPr>
        <p:spPr>
          <a:xfrm rot="21240766">
            <a:off x="7348187" y="4193745"/>
            <a:ext cx="3694077" cy="672525"/>
          </a:xfrm>
          <a:prstGeom prst="notchedRightArrow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</a:rPr>
              <a:t>P</a:t>
            </a:r>
            <a:r>
              <a:rPr lang="en-US" sz="1600" b="1">
                <a:solidFill>
                  <a:srgbClr val="FFFF00"/>
                </a:solidFill>
              </a:rPr>
              <a:t> &lt; 0.001 for the overall trend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5776B-E137-4961-AB2B-36AAA984985A}"/>
              </a:ext>
            </a:extLst>
          </p:cNvPr>
          <p:cNvSpPr txBox="1"/>
          <p:nvPr/>
        </p:nvSpPr>
        <p:spPr>
          <a:xfrm>
            <a:off x="0" y="419100"/>
            <a:ext cx="121920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FFD966"/>
                </a:solidFill>
              </a:rPr>
              <a:t>VA Weak Treatment Response Over 2 Years</a:t>
            </a:r>
            <a:r>
              <a:rPr lang="en-US" sz="4400">
                <a:cs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0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24" grpId="0">
        <p:bldAsOne/>
      </p:bldGraphic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9A4A40-E2D9-E88D-A560-AC1AB894F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537354"/>
              </p:ext>
            </p:extLst>
          </p:nvPr>
        </p:nvGraphicFramePr>
        <p:xfrm>
          <a:off x="0" y="1123121"/>
          <a:ext cx="12192000" cy="473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CST Weak Treatment Response Over 2 Years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9BCF885-28BB-02DB-FA40-B2AD10A83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48878"/>
              </p:ext>
            </p:extLst>
          </p:nvPr>
        </p:nvGraphicFramePr>
        <p:xfrm>
          <a:off x="134350" y="5374089"/>
          <a:ext cx="117528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622">
                  <a:extLst>
                    <a:ext uri="{9D8B030D-6E8A-4147-A177-3AD203B41FA5}">
                      <a16:colId xmlns:a16="http://schemas.microsoft.com/office/drawing/2014/main" val="4040038033"/>
                    </a:ext>
                  </a:extLst>
                </a:gridCol>
                <a:gridCol w="1317903">
                  <a:extLst>
                    <a:ext uri="{9D8B030D-6E8A-4147-A177-3AD203B41FA5}">
                      <a16:colId xmlns:a16="http://schemas.microsoft.com/office/drawing/2014/main" val="2846847282"/>
                    </a:ext>
                  </a:extLst>
                </a:gridCol>
                <a:gridCol w="1025247">
                  <a:extLst>
                    <a:ext uri="{9D8B030D-6E8A-4147-A177-3AD203B41FA5}">
                      <a16:colId xmlns:a16="http://schemas.microsoft.com/office/drawing/2014/main" val="1860426072"/>
                    </a:ext>
                  </a:extLst>
                </a:gridCol>
                <a:gridCol w="1355737">
                  <a:extLst>
                    <a:ext uri="{9D8B030D-6E8A-4147-A177-3AD203B41FA5}">
                      <a16:colId xmlns:a16="http://schemas.microsoft.com/office/drawing/2014/main" val="3867664861"/>
                    </a:ext>
                  </a:extLst>
                </a:gridCol>
                <a:gridCol w="1457037">
                  <a:extLst>
                    <a:ext uri="{9D8B030D-6E8A-4147-A177-3AD203B41FA5}">
                      <a16:colId xmlns:a16="http://schemas.microsoft.com/office/drawing/2014/main" val="2197981818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04890572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3507992312"/>
                    </a:ext>
                  </a:extLst>
                </a:gridCol>
                <a:gridCol w="1178911">
                  <a:extLst>
                    <a:ext uri="{9D8B030D-6E8A-4147-A177-3AD203B41FA5}">
                      <a16:colId xmlns:a16="http://schemas.microsoft.com/office/drawing/2014/main" val="3747722306"/>
                    </a:ext>
                  </a:extLst>
                </a:gridCol>
                <a:gridCol w="1305872">
                  <a:extLst>
                    <a:ext uri="{9D8B030D-6E8A-4147-A177-3AD203B41FA5}">
                      <a16:colId xmlns:a16="http://schemas.microsoft.com/office/drawing/2014/main" val="5553789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/>
                        <a:t>No. of at Risk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1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&lt;50y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467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50-59y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2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60-69y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5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≥70y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kern="120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55925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8A04FF7F-AF2F-3375-9E0D-A31603238830}"/>
              </a:ext>
            </a:extLst>
          </p:cNvPr>
          <p:cNvGrpSpPr/>
          <p:nvPr/>
        </p:nvGrpSpPr>
        <p:grpSpPr>
          <a:xfrm>
            <a:off x="10854935" y="2383396"/>
            <a:ext cx="1378474" cy="1457041"/>
            <a:chOff x="10540942" y="2895788"/>
            <a:chExt cx="1378474" cy="14570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0B097A-A3B1-3866-E2BF-553271FD6BC8}"/>
                </a:ext>
              </a:extLst>
            </p:cNvPr>
            <p:cNvSpPr txBox="1"/>
            <p:nvPr/>
          </p:nvSpPr>
          <p:spPr>
            <a:xfrm>
              <a:off x="10540942" y="2895788"/>
              <a:ext cx="7406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rPr>
                <a:t>66%</a:t>
              </a:r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3329D0-4CD5-8AC5-E710-D4B8FC9CEB26}"/>
                </a:ext>
              </a:extLst>
            </p:cNvPr>
            <p:cNvSpPr txBox="1"/>
            <p:nvPr/>
          </p:nvSpPr>
          <p:spPr>
            <a:xfrm>
              <a:off x="11039807" y="2956209"/>
              <a:ext cx="8796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63%</a:t>
              </a:r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E52170-F1C1-2A2C-32A2-5EAEA0EF4446}"/>
                </a:ext>
              </a:extLst>
            </p:cNvPr>
            <p:cNvSpPr txBox="1"/>
            <p:nvPr/>
          </p:nvSpPr>
          <p:spPr>
            <a:xfrm>
              <a:off x="10765569" y="3455724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60%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9DB801-B58E-B5C7-DD27-A74E43F059D7}"/>
                </a:ext>
              </a:extLst>
            </p:cNvPr>
            <p:cNvSpPr txBox="1"/>
            <p:nvPr/>
          </p:nvSpPr>
          <p:spPr>
            <a:xfrm>
              <a:off x="10765569" y="3983497"/>
              <a:ext cx="1032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43%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76C77A-41ED-408C-5A04-4EADA0DB3396}"/>
              </a:ext>
            </a:extLst>
          </p:cNvPr>
          <p:cNvGrpSpPr/>
          <p:nvPr/>
        </p:nvGrpSpPr>
        <p:grpSpPr>
          <a:xfrm>
            <a:off x="6669805" y="5093538"/>
            <a:ext cx="4693935" cy="285790"/>
            <a:chOff x="6669805" y="5093538"/>
            <a:chExt cx="4693935" cy="2857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E3DA45-6FBB-85C7-1884-4642C56D1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t="-1" r="54526" b="17389"/>
            <a:stretch/>
          </p:blipFill>
          <p:spPr>
            <a:xfrm>
              <a:off x="6669805" y="5133294"/>
              <a:ext cx="1101213" cy="2360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BFA13E7-256D-749E-15FF-ADFBE4F09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r="51879" b="6956"/>
            <a:stretch/>
          </p:blipFill>
          <p:spPr>
            <a:xfrm>
              <a:off x="8243571" y="5101477"/>
              <a:ext cx="1158625" cy="2659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945845-2C80-D1F4-0DAC-7BECF1A43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0043" y="5093538"/>
              <a:ext cx="1573697" cy="28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114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AC4B774-8835-55A7-1FD8-F2895F69EA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5812819"/>
              </p:ext>
            </p:extLst>
          </p:nvPr>
        </p:nvGraphicFramePr>
        <p:xfrm>
          <a:off x="923925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A0F26D1-58B1-7F52-9113-01B78295A620}"/>
              </a:ext>
            </a:extLst>
          </p:cNvPr>
          <p:cNvSpPr txBox="1"/>
          <p:nvPr/>
        </p:nvSpPr>
        <p:spPr>
          <a:xfrm>
            <a:off x="0" y="5987578"/>
            <a:ext cx="11656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b="1"/>
              <a:t>* Estimated from a Cox proportional hazards model with adjustment for Protocol, anti-VEGF agent, duration of diabetes, hemoglobin A1c, VA, CST, sex, race/ethnicity, diabetes type, DME status in the fellow eye, presence of proliferative diabetic retinopathy, prior treatment of DME, and lens status; </a:t>
            </a:r>
            <a:r>
              <a:rPr lang="en-US" sz="1200" b="1" i="1"/>
              <a:t>P</a:t>
            </a:r>
            <a:r>
              <a:rPr lang="en-US" sz="1200" b="1"/>
              <a:t> = 0.29 for the interaction between </a:t>
            </a:r>
            <a:r>
              <a:rPr lang="en-US" sz="1200" b="1">
                <a:cs typeface="Arial" panose="020B0604020202020204" pitchFamily="34" charset="0"/>
              </a:rPr>
              <a:t>age and anti-VEGF. </a:t>
            </a:r>
            <a:endParaRPr lang="en-US" sz="1200" b="1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EF8DD1F-84FD-1118-4321-F0EA7DEB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97891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CST </a:t>
            </a:r>
            <a:r>
              <a:rPr lang="en-US" dirty="0">
                <a:latin typeface="Arial"/>
                <a:cs typeface="Arial"/>
              </a:rPr>
              <a:t>Weak Treatment Response </a:t>
            </a:r>
            <a:r>
              <a:rPr lang="en-US">
                <a:latin typeface="Arial"/>
                <a:cs typeface="Arial"/>
              </a:rPr>
              <a:t>Over 2 Years</a:t>
            </a:r>
          </a:p>
        </p:txBody>
      </p:sp>
      <p:graphicFrame>
        <p:nvGraphicFramePr>
          <p:cNvPr id="24" name="Content Placeholder 11">
            <a:extLst>
              <a:ext uri="{FF2B5EF4-FFF2-40B4-BE49-F238E27FC236}">
                <a16:creationId xmlns:a16="http://schemas.microsoft.com/office/drawing/2014/main" id="{BF6FFC69-905D-AE3D-5E6A-DE1A4B420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242310"/>
              </p:ext>
            </p:extLst>
          </p:nvPr>
        </p:nvGraphicFramePr>
        <p:xfrm>
          <a:off x="6181724" y="1703673"/>
          <a:ext cx="5172076" cy="40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E45AF1F-0138-0EB5-50F0-75C0977AACB5}"/>
              </a:ext>
            </a:extLst>
          </p:cNvPr>
          <p:cNvSpPr txBox="1"/>
          <p:nvPr/>
        </p:nvSpPr>
        <p:spPr>
          <a:xfrm rot="21240766">
            <a:off x="7348187" y="4386248"/>
            <a:ext cx="3694077" cy="672525"/>
          </a:xfrm>
          <a:prstGeom prst="notchedRightArrow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</a:rPr>
              <a:t>P</a:t>
            </a:r>
            <a:r>
              <a:rPr lang="en-US" sz="1600" b="1">
                <a:solidFill>
                  <a:srgbClr val="FFFF00"/>
                </a:solidFill>
              </a:rPr>
              <a:t> = 0.009 for the overall trend</a:t>
            </a:r>
          </a:p>
        </p:txBody>
      </p:sp>
    </p:spTree>
    <p:extLst>
      <p:ext uri="{BB962C8B-B14F-4D97-AF65-F5344CB8AC3E}">
        <p14:creationId xmlns:p14="http://schemas.microsoft.com/office/powerpoint/2010/main" val="4059447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24" grpId="0">
        <p:bldAsOne/>
      </p:bldGraphic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98364C-9A5A-29B0-B24D-CF4C773D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7" y="1597891"/>
            <a:ext cx="11538154" cy="4780491"/>
          </a:xfrm>
        </p:spPr>
        <p:txBody>
          <a:bodyPr>
            <a:normAutofit/>
          </a:bodyPr>
          <a:lstStyle/>
          <a:p>
            <a:r>
              <a:rPr lang="en-US" sz="2800" dirty="0"/>
              <a:t>In previous DRCR studies, patients with older age achieved less improvement in best-corrected visual acuity:</a:t>
            </a:r>
          </a:p>
          <a:p>
            <a:pPr lvl="1"/>
            <a:r>
              <a:rPr lang="en-US" sz="2400" dirty="0"/>
              <a:t>Protocol I (ranibizumab): 11 vs. 8 letters at 1 year for &lt;60y vs. ≥60y</a:t>
            </a:r>
          </a:p>
          <a:p>
            <a:pPr lvl="1"/>
            <a:r>
              <a:rPr lang="en-US" sz="2400" dirty="0"/>
              <a:t>Protocol T: 2-letter decrease per decade</a:t>
            </a:r>
          </a:p>
          <a:p>
            <a:pPr lvl="1"/>
            <a:r>
              <a:rPr lang="en-US" sz="2400" dirty="0"/>
              <a:t>Protocol S (ranibizumab): 5.7 vs. 3.9 letters at 2 years for &lt;50y vs. ≥50y</a:t>
            </a:r>
          </a:p>
          <a:p>
            <a:r>
              <a:rPr lang="en-US" sz="2800" dirty="0"/>
              <a:t>In Protocol AC, older age was found to be associated with an increased risk of meeting the protocol-defined criteria for switching from bevacizumab to aflibercept for treating DME due to suboptimal treatment response. </a:t>
            </a:r>
          </a:p>
        </p:txBody>
      </p:sp>
    </p:spTree>
    <p:extLst>
      <p:ext uri="{BB962C8B-B14F-4D97-AF65-F5344CB8AC3E}">
        <p14:creationId xmlns:p14="http://schemas.microsoft.com/office/powerpoint/2010/main" val="102039566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Baseline characteristics varied by age: </a:t>
            </a:r>
          </a:p>
          <a:p>
            <a:pPr lvl="1"/>
            <a:r>
              <a:rPr lang="en-US" sz="2800" dirty="0"/>
              <a:t>In the youngest group:</a:t>
            </a:r>
          </a:p>
          <a:p>
            <a:pPr lvl="2"/>
            <a:r>
              <a:rPr lang="en-US" sz="2800" dirty="0"/>
              <a:t>Lower percentage of White, female, Type 2 diabetes</a:t>
            </a:r>
          </a:p>
          <a:p>
            <a:pPr lvl="2"/>
            <a:r>
              <a:rPr lang="en-US" sz="2800" dirty="0"/>
              <a:t>Shorter duration and higher median hemoglobin A1c</a:t>
            </a:r>
          </a:p>
          <a:p>
            <a:pPr lvl="1"/>
            <a:r>
              <a:rPr lang="en-US" sz="3200" dirty="0"/>
              <a:t>Analyses need adjustment for these characteristics</a:t>
            </a:r>
          </a:p>
          <a:p>
            <a:pPr marL="461962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72210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5" y="1597891"/>
            <a:ext cx="11134726" cy="47804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61645" indent="-461645"/>
            <a:r>
              <a:rPr lang="en-US" sz="2800"/>
              <a:t>Patient age was associated with all 4 measures of treatment response:</a:t>
            </a:r>
          </a:p>
          <a:p>
            <a:pPr marL="461645" indent="-461645"/>
            <a:endParaRPr lang="en-US" sz="2800"/>
          </a:p>
          <a:p>
            <a:pPr marL="461645" indent="-461645"/>
            <a:endParaRPr lang="en-US" sz="2800"/>
          </a:p>
          <a:p>
            <a:pPr marL="461645" indent="-461645"/>
            <a:endParaRPr lang="en-US" sz="2800"/>
          </a:p>
          <a:p>
            <a:pPr marL="461645" indent="-461645"/>
            <a:endParaRPr lang="en-US" sz="2800"/>
          </a:p>
          <a:p>
            <a:pPr marL="461645" indent="-461645"/>
            <a:endParaRPr lang="en-US" sz="2800"/>
          </a:p>
          <a:p>
            <a:pPr marL="461645" indent="-461645"/>
            <a:r>
              <a:rPr lang="en-US" sz="2800"/>
              <a:t>These trends were present for all anti-VEGF agent subgroups.</a:t>
            </a:r>
          </a:p>
          <a:p>
            <a:pPr marL="461645" indent="-461645"/>
            <a:endParaRPr lang="en-US" sz="2800"/>
          </a:p>
          <a:p>
            <a:pPr marL="461645" indent="-461645"/>
            <a:endParaRPr lang="en-US" sz="28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1098BE-A6DB-543B-DE91-A2FF6B2AD794}"/>
              </a:ext>
            </a:extLst>
          </p:cNvPr>
          <p:cNvSpPr/>
          <p:nvPr/>
        </p:nvSpPr>
        <p:spPr>
          <a:xfrm>
            <a:off x="1880264" y="3848099"/>
            <a:ext cx="8431469" cy="737658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7BBD7BF-02A0-E593-E8E0-F08C73FE741D}"/>
              </a:ext>
            </a:extLst>
          </p:cNvPr>
          <p:cNvSpPr/>
          <p:nvPr/>
        </p:nvSpPr>
        <p:spPr>
          <a:xfrm>
            <a:off x="3493562" y="2619111"/>
            <a:ext cx="551171" cy="1369483"/>
          </a:xfrm>
          <a:prstGeom prst="downArrow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FBDAC7-497D-B9FE-82DB-67EA773A6EA8}"/>
              </a:ext>
            </a:extLst>
          </p:cNvPr>
          <p:cNvSpPr/>
          <p:nvPr/>
        </p:nvSpPr>
        <p:spPr>
          <a:xfrm>
            <a:off x="4293656" y="2505075"/>
            <a:ext cx="5814039" cy="1437957"/>
          </a:xfrm>
          <a:custGeom>
            <a:avLst/>
            <a:gdLst>
              <a:gd name="connsiteX0" fmla="*/ 0 w 5814039"/>
              <a:gd name="connsiteY0" fmla="*/ 0 h 1437957"/>
              <a:gd name="connsiteX1" fmla="*/ 5814039 w 5814039"/>
              <a:gd name="connsiteY1" fmla="*/ 0 h 1437957"/>
              <a:gd name="connsiteX2" fmla="*/ 5814039 w 5814039"/>
              <a:gd name="connsiteY2" fmla="*/ 1437957 h 1437957"/>
              <a:gd name="connsiteX3" fmla="*/ 0 w 5814039"/>
              <a:gd name="connsiteY3" fmla="*/ 1437957 h 1437957"/>
              <a:gd name="connsiteX4" fmla="*/ 0 w 5814039"/>
              <a:gd name="connsiteY4" fmla="*/ 0 h 143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39" h="1437957">
                <a:moveTo>
                  <a:pt x="0" y="0"/>
                </a:moveTo>
                <a:lnTo>
                  <a:pt x="5814039" y="0"/>
                </a:lnTo>
                <a:lnTo>
                  <a:pt x="5814039" y="1437957"/>
                </a:lnTo>
                <a:lnTo>
                  <a:pt x="0" y="14379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/>
              <a:t>The adjusted improvement in VA and reduction in CST from baseline both decreased with older age.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0C8CC7B2-018A-8C4C-B0E5-17FB1B09FF3D}"/>
              </a:ext>
            </a:extLst>
          </p:cNvPr>
          <p:cNvSpPr/>
          <p:nvPr/>
        </p:nvSpPr>
        <p:spPr>
          <a:xfrm>
            <a:off x="8170327" y="4483361"/>
            <a:ext cx="486004" cy="1369483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0562761"/>
              <a:satOff val="50427"/>
              <a:lumOff val="-45882"/>
              <a:alphaOff val="0"/>
            </a:schemeClr>
          </a:fillRef>
          <a:effectRef idx="0">
            <a:schemeClr val="accent4">
              <a:hueOff val="20562761"/>
              <a:satOff val="50427"/>
              <a:lumOff val="-4588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351BAC-3766-794F-8FE3-BA26155DF5DF}"/>
              </a:ext>
            </a:extLst>
          </p:cNvPr>
          <p:cNvSpPr/>
          <p:nvPr/>
        </p:nvSpPr>
        <p:spPr>
          <a:xfrm>
            <a:off x="1869447" y="4490825"/>
            <a:ext cx="5843701" cy="1437957"/>
          </a:xfrm>
          <a:custGeom>
            <a:avLst/>
            <a:gdLst>
              <a:gd name="connsiteX0" fmla="*/ 0 w 5843701"/>
              <a:gd name="connsiteY0" fmla="*/ 0 h 1437957"/>
              <a:gd name="connsiteX1" fmla="*/ 5843701 w 5843701"/>
              <a:gd name="connsiteY1" fmla="*/ 0 h 1437957"/>
              <a:gd name="connsiteX2" fmla="*/ 5843701 w 5843701"/>
              <a:gd name="connsiteY2" fmla="*/ 1437957 h 1437957"/>
              <a:gd name="connsiteX3" fmla="*/ 0 w 5843701"/>
              <a:gd name="connsiteY3" fmla="*/ 1437957 h 1437957"/>
              <a:gd name="connsiteX4" fmla="*/ 0 w 5843701"/>
              <a:gd name="connsiteY4" fmla="*/ 0 h 143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3701" h="1437957">
                <a:moveTo>
                  <a:pt x="0" y="0"/>
                </a:moveTo>
                <a:lnTo>
                  <a:pt x="5843701" y="0"/>
                </a:lnTo>
                <a:lnTo>
                  <a:pt x="5843701" y="1437957"/>
                </a:lnTo>
                <a:lnTo>
                  <a:pt x="0" y="14379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latin typeface="Arial"/>
                <a:cs typeface="Arial"/>
              </a:rPr>
              <a:t>The adjusted proportion with </a:t>
            </a:r>
            <a:r>
              <a:rPr lang="en-US" sz="2400" b="1" dirty="0">
                <a:latin typeface="Arial"/>
                <a:cs typeface="Arial"/>
              </a:rPr>
              <a:t>weak treatment</a:t>
            </a:r>
            <a:r>
              <a:rPr lang="en-US" sz="2400" b="1" kern="1200">
                <a:latin typeface="Arial"/>
                <a:cs typeface="Arial"/>
              </a:rPr>
              <a:t> response in VA and CST both increased with older age.</a:t>
            </a:r>
            <a:endParaRPr lang="en-US" sz="2400" b="1" kern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B864E3-DB5D-60FB-0E6F-4076710B3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32988"/>
              </p:ext>
            </p:extLst>
          </p:nvPr>
        </p:nvGraphicFramePr>
        <p:xfrm>
          <a:off x="1954356" y="4029642"/>
          <a:ext cx="77689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234">
                  <a:extLst>
                    <a:ext uri="{9D8B030D-6E8A-4147-A177-3AD203B41FA5}">
                      <a16:colId xmlns:a16="http://schemas.microsoft.com/office/drawing/2014/main" val="2491101621"/>
                    </a:ext>
                  </a:extLst>
                </a:gridCol>
                <a:gridCol w="1942234">
                  <a:extLst>
                    <a:ext uri="{9D8B030D-6E8A-4147-A177-3AD203B41FA5}">
                      <a16:colId xmlns:a16="http://schemas.microsoft.com/office/drawing/2014/main" val="3826846853"/>
                    </a:ext>
                  </a:extLst>
                </a:gridCol>
                <a:gridCol w="1942234">
                  <a:extLst>
                    <a:ext uri="{9D8B030D-6E8A-4147-A177-3AD203B41FA5}">
                      <a16:colId xmlns:a16="http://schemas.microsoft.com/office/drawing/2014/main" val="637162162"/>
                    </a:ext>
                  </a:extLst>
                </a:gridCol>
                <a:gridCol w="1942234">
                  <a:extLst>
                    <a:ext uri="{9D8B030D-6E8A-4147-A177-3AD203B41FA5}">
                      <a16:colId xmlns:a16="http://schemas.microsoft.com/office/drawing/2014/main" val="1395882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&lt;50y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50-59y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60-69y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≥70y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10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61645" indent="-461645">
              <a:tabLst>
                <a:tab pos="1147763" algn="l"/>
              </a:tabLst>
            </a:pPr>
            <a:r>
              <a:rPr lang="en-US" dirty="0">
                <a:latin typeface="Arial"/>
                <a:cs typeface="Arial"/>
              </a:rPr>
              <a:t>This study evaluated a total of 1,006 study participants from 3 randomized controlled trials, which allowed for description of follow-up data that were prospectively collected and standardized and also provided satisfactory statistical power for detecting a trend for treatment response.</a:t>
            </a:r>
          </a:p>
          <a:p>
            <a:pPr marL="461645" indent="-461645">
              <a:tabLst>
                <a:tab pos="1147763" algn="l"/>
              </a:tabLst>
            </a:pPr>
            <a:r>
              <a:rPr lang="en-US" dirty="0">
                <a:latin typeface="Arial"/>
                <a:cs typeface="Arial"/>
              </a:rPr>
              <a:t>Although all analyses were adjusted for Protocol and anti-VEGF agent, the eligibility criteria, schedule of follow-up examinations, and retreatment algorithm were similar across the studies. </a:t>
            </a:r>
          </a:p>
          <a:p>
            <a:pPr marL="461645" indent="-461645">
              <a:tabLst>
                <a:tab pos="1147763" algn="l"/>
              </a:tabLst>
            </a:pPr>
            <a:r>
              <a:rPr lang="en-US" dirty="0">
                <a:latin typeface="Arial"/>
                <a:cs typeface="Arial"/>
              </a:rPr>
              <a:t>Consistent trends observed in the anti-VEGF subgroups support the robustness of the study findings.</a:t>
            </a:r>
          </a:p>
        </p:txBody>
      </p:sp>
    </p:spTree>
    <p:extLst>
      <p:ext uri="{BB962C8B-B14F-4D97-AF65-F5344CB8AC3E}">
        <p14:creationId xmlns:p14="http://schemas.microsoft.com/office/powerpoint/2010/main" val="3438669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147763" algn="l"/>
              </a:tabLst>
            </a:pPr>
            <a:r>
              <a:rPr lang="en-US" dirty="0"/>
              <a:t>Age groups differ on several baseline demographic and clinical characteristics which may affect treatment response. </a:t>
            </a:r>
          </a:p>
          <a:p>
            <a:pPr lvl="1">
              <a:tabLst>
                <a:tab pos="1147763" algn="l"/>
              </a:tabLst>
            </a:pPr>
            <a:r>
              <a:rPr lang="en-US" sz="2400" dirty="0"/>
              <a:t>It is possible not all key baseline factors were measured and/or controlled for in the analysis. </a:t>
            </a:r>
          </a:p>
          <a:p>
            <a:r>
              <a:rPr lang="en-US" dirty="0"/>
              <a:t>The effect of age on treatment response cannot be isolated completely from the effects of diabetes type and duration in this analysis.</a:t>
            </a:r>
          </a:p>
        </p:txBody>
      </p:sp>
    </p:spTree>
    <p:extLst>
      <p:ext uri="{BB962C8B-B14F-4D97-AF65-F5344CB8AC3E}">
        <p14:creationId xmlns:p14="http://schemas.microsoft.com/office/powerpoint/2010/main" val="1000290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61645" indent="-461645"/>
            <a:r>
              <a:rPr lang="en-US" dirty="0">
                <a:latin typeface="Arial"/>
                <a:cs typeface="Arial"/>
              </a:rPr>
              <a:t>Older participants had less improvement from baseline and greater proportions of weak response to anti-VEGF treatment of DME in DRCR clinical trials. </a:t>
            </a:r>
          </a:p>
          <a:p>
            <a:pPr lvl="1" indent="-452120"/>
            <a:r>
              <a:rPr lang="en-US" sz="2400" dirty="0">
                <a:latin typeface="Arial"/>
                <a:cs typeface="Arial"/>
              </a:rPr>
              <a:t>Weak treatment response was more likely in older participants with regard to changes in both VA and CST.</a:t>
            </a:r>
          </a:p>
          <a:p>
            <a:pPr lvl="1" indent="-452120">
              <a:buClr>
                <a:srgbClr val="FFD966"/>
              </a:buClr>
            </a:pPr>
            <a:r>
              <a:rPr lang="en-US" sz="2400" dirty="0">
                <a:latin typeface="Arial"/>
                <a:cs typeface="Arial"/>
              </a:rPr>
              <a:t>This trend persisted even after accounting for known differences in baseline characteristics.</a:t>
            </a:r>
            <a:endParaRPr lang="en-US" dirty="0"/>
          </a:p>
          <a:p>
            <a:pPr marL="461645" indent="-461645"/>
            <a:r>
              <a:rPr lang="en-US" dirty="0">
                <a:latin typeface="Arial"/>
                <a:cs typeface="Arial"/>
              </a:rPr>
              <a:t>These findings may be helpful to refine expectations regarding treatment outcomes when initiating therapy for DME with anti-VEGF drugs.</a:t>
            </a:r>
          </a:p>
        </p:txBody>
      </p:sp>
    </p:spTree>
    <p:extLst>
      <p:ext uri="{BB962C8B-B14F-4D97-AF65-F5344CB8AC3E}">
        <p14:creationId xmlns:p14="http://schemas.microsoft.com/office/powerpoint/2010/main" val="3326237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EAC09-3D2F-8E06-48D1-9BDA705766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fld id="{FEBF6E9B-B8FC-48B2-982F-048F32E3740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78A92-82B0-209E-F332-B0DD66F3E438}"/>
              </a:ext>
            </a:extLst>
          </p:cNvPr>
          <p:cNvSpPr txBox="1"/>
          <p:nvPr/>
        </p:nvSpPr>
        <p:spPr>
          <a:xfrm>
            <a:off x="1524000" y="20574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nch Script MT" panose="03020402040607040605" pitchFamily="66" charset="0"/>
                <a:ea typeface="+mn-ea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004366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-1925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marL="838200" indent="-838200" algn="ctr" eaLnBrk="0" hangingPunct="0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Older participants had higher risk of meeting the switching criteria during follow-up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3DBA8C-C65C-9F01-5554-F9D2EBB19491}"/>
              </a:ext>
            </a:extLst>
          </p:cNvPr>
          <p:cNvGrpSpPr/>
          <p:nvPr/>
        </p:nvGrpSpPr>
        <p:grpSpPr>
          <a:xfrm>
            <a:off x="1981200" y="1456266"/>
            <a:ext cx="8991602" cy="4372546"/>
            <a:chOff x="1981200" y="1659468"/>
            <a:chExt cx="8991602" cy="43725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A8D5FB-069D-1ED7-4182-CC009503B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9"/>
            <a:stretch/>
          </p:blipFill>
          <p:spPr>
            <a:xfrm>
              <a:off x="1981200" y="1659468"/>
              <a:ext cx="8812484" cy="4372546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7BEF25-6C7B-6B7E-7737-C019DEDF4BFB}"/>
                </a:ext>
              </a:extLst>
            </p:cNvPr>
            <p:cNvGrpSpPr/>
            <p:nvPr/>
          </p:nvGrpSpPr>
          <p:grpSpPr>
            <a:xfrm>
              <a:off x="9969753" y="2225644"/>
              <a:ext cx="1003049" cy="1627576"/>
              <a:chOff x="9905998" y="1962823"/>
              <a:chExt cx="1066802" cy="19348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409833-E33D-3AEA-BD55-983A8E45EA00}"/>
                  </a:ext>
                </a:extLst>
              </p:cNvPr>
              <p:cNvSpPr txBox="1"/>
              <p:nvPr/>
            </p:nvSpPr>
            <p:spPr>
              <a:xfrm>
                <a:off x="9906000" y="1962823"/>
                <a:ext cx="1066800" cy="43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3"/>
                    </a:solidFill>
                  </a:rPr>
                  <a:t>77%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C7E99D-61E3-00FC-6C70-C21DF45DE65B}"/>
                  </a:ext>
                </a:extLst>
              </p:cNvPr>
              <p:cNvSpPr txBox="1"/>
              <p:nvPr/>
            </p:nvSpPr>
            <p:spPr>
              <a:xfrm>
                <a:off x="9905999" y="3458583"/>
                <a:ext cx="1066800" cy="43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</a:rPr>
                  <a:t>55%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439A80-31B2-FE10-D97F-0CCD36E41044}"/>
                  </a:ext>
                </a:extLst>
              </p:cNvPr>
              <p:cNvSpPr txBox="1"/>
              <p:nvPr/>
            </p:nvSpPr>
            <p:spPr>
              <a:xfrm>
                <a:off x="9905998" y="2491178"/>
                <a:ext cx="1066800" cy="43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</a:rPr>
                  <a:t>76%</a:t>
                </a:r>
              </a:p>
            </p:txBody>
          </p:sp>
        </p:grpSp>
      </p:grpSp>
      <p:graphicFrame>
        <p:nvGraphicFramePr>
          <p:cNvPr id="19" name="Table 26">
            <a:extLst>
              <a:ext uri="{FF2B5EF4-FFF2-40B4-BE49-F238E27FC236}">
                <a16:creationId xmlns:a16="http://schemas.microsoft.com/office/drawing/2014/main" id="{CBF6DD8D-3A96-E596-DCAE-2FA2B261F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23413"/>
              </p:ext>
            </p:extLst>
          </p:nvPr>
        </p:nvGraphicFramePr>
        <p:xfrm>
          <a:off x="1981200" y="5699208"/>
          <a:ext cx="8812484" cy="112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13075034"/>
                    </a:ext>
                  </a:extLst>
                </a:gridCol>
                <a:gridCol w="842319">
                  <a:extLst>
                    <a:ext uri="{9D8B030D-6E8A-4147-A177-3AD203B41FA5}">
                      <a16:colId xmlns:a16="http://schemas.microsoft.com/office/drawing/2014/main" val="612149360"/>
                    </a:ext>
                  </a:extLst>
                </a:gridCol>
                <a:gridCol w="2207740">
                  <a:extLst>
                    <a:ext uri="{9D8B030D-6E8A-4147-A177-3AD203B41FA5}">
                      <a16:colId xmlns:a16="http://schemas.microsoft.com/office/drawing/2014/main" val="1420967707"/>
                    </a:ext>
                  </a:extLst>
                </a:gridCol>
                <a:gridCol w="3723713">
                  <a:extLst>
                    <a:ext uri="{9D8B030D-6E8A-4147-A177-3AD203B41FA5}">
                      <a16:colId xmlns:a16="http://schemas.microsoft.com/office/drawing/2014/main" val="2389283849"/>
                    </a:ext>
                  </a:extLst>
                </a:gridCol>
                <a:gridCol w="743312">
                  <a:extLst>
                    <a:ext uri="{9D8B030D-6E8A-4147-A177-3AD203B41FA5}">
                      <a16:colId xmlns:a16="http://schemas.microsoft.com/office/drawing/2014/main" val="2408954736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r>
                        <a:rPr lang="en-US" sz="135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No. at Risk</a:t>
                      </a:r>
                    </a:p>
                    <a:p>
                      <a:endParaRPr lang="en-US" sz="135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       52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       54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       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 kern="120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 kern="120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49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52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 kern="120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 kern="120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39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36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 kern="120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 kern="120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28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16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rgbClr val="DA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    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 kern="1200">
                        <a:solidFill>
                          <a:srgbClr val="DA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rgbClr val="DA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        </a:t>
                      </a:r>
                      <a:r>
                        <a:rPr lang="en-US" sz="1350" b="1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        </a:t>
                      </a:r>
                      <a:r>
                        <a:rPr lang="en-US" sz="1350" b="1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        </a:t>
                      </a:r>
                      <a:r>
                        <a:rPr lang="en-US" sz="1350" b="1" kern="120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204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2C3A7D-B1C7-A43B-7C21-8D1E2025779B}"/>
              </a:ext>
            </a:extLst>
          </p:cNvPr>
          <p:cNvSpPr txBox="1"/>
          <p:nvPr/>
        </p:nvSpPr>
        <p:spPr>
          <a:xfrm>
            <a:off x="4678958" y="1136270"/>
            <a:ext cx="341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DRCR Protocol AC</a:t>
            </a:r>
          </a:p>
        </p:txBody>
      </p:sp>
    </p:spTree>
    <p:extLst>
      <p:ext uri="{BB962C8B-B14F-4D97-AF65-F5344CB8AC3E}">
        <p14:creationId xmlns:p14="http://schemas.microsoft.com/office/powerpoint/2010/main" val="3141518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further explore the association of age with response in visual acuity (VA) and central subfield thickness (CST) after treatment with anti-VEGF agents for DME across multiple DRCR randomized clinical trials.</a:t>
            </a:r>
          </a:p>
        </p:txBody>
      </p:sp>
    </p:spTree>
    <p:extLst>
      <p:ext uri="{BB962C8B-B14F-4D97-AF65-F5344CB8AC3E}">
        <p14:creationId xmlns:p14="http://schemas.microsoft.com/office/powerpoint/2010/main" val="34623091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7FEF20D-0FDC-8FBB-E45A-B95F46E97496}"/>
              </a:ext>
            </a:extLst>
          </p:cNvPr>
          <p:cNvGrpSpPr/>
          <p:nvPr/>
        </p:nvGrpSpPr>
        <p:grpSpPr>
          <a:xfrm>
            <a:off x="367872" y="4409889"/>
            <a:ext cx="11225588" cy="1708407"/>
            <a:chOff x="272010" y="4442184"/>
            <a:chExt cx="11225588" cy="1708407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0449BBE9-9CE5-077D-3E9E-924FEB96AC82}"/>
                </a:ext>
              </a:extLst>
            </p:cNvPr>
            <p:cNvSpPr/>
            <p:nvPr/>
          </p:nvSpPr>
          <p:spPr>
            <a:xfrm rot="16200000">
              <a:off x="5461178" y="-746984"/>
              <a:ext cx="847251" cy="11225588"/>
            </a:xfrm>
            <a:prstGeom prst="rightBrace">
              <a:avLst>
                <a:gd name="adj1" fmla="val 8333"/>
                <a:gd name="adj2" fmla="val 50084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FED64A-AA61-4B90-4323-54E033E3224B}"/>
                </a:ext>
              </a:extLst>
            </p:cNvPr>
            <p:cNvGrpSpPr/>
            <p:nvPr/>
          </p:nvGrpSpPr>
          <p:grpSpPr>
            <a:xfrm>
              <a:off x="627001" y="5124331"/>
              <a:ext cx="10515602" cy="1026260"/>
              <a:chOff x="609599" y="5143786"/>
              <a:chExt cx="10515602" cy="10262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9554E5-0B78-33F1-3AB2-C696AE9E272C}"/>
                  </a:ext>
                </a:extLst>
              </p:cNvPr>
              <p:cNvSpPr/>
              <p:nvPr/>
            </p:nvSpPr>
            <p:spPr>
              <a:xfrm>
                <a:off x="609599" y="5143786"/>
                <a:ext cx="2492478" cy="10213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2"/>
                    </a:solidFill>
                  </a:rPr>
                  <a:t>&lt;50y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62EE27-B8A8-3AD5-E5C1-1DE03675A179}"/>
                  </a:ext>
                </a:extLst>
              </p:cNvPr>
              <p:cNvSpPr/>
              <p:nvPr/>
            </p:nvSpPr>
            <p:spPr>
              <a:xfrm>
                <a:off x="3279059" y="5143786"/>
                <a:ext cx="2492478" cy="102134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2"/>
                    </a:solidFill>
                  </a:rPr>
                  <a:t>50-59y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4A40CE-42C2-5628-0A85-0E262E1EDDE2}"/>
                  </a:ext>
                </a:extLst>
              </p:cNvPr>
              <p:cNvSpPr/>
              <p:nvPr/>
            </p:nvSpPr>
            <p:spPr>
              <a:xfrm>
                <a:off x="8632723" y="5143786"/>
                <a:ext cx="2492478" cy="102134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2"/>
                    </a:solidFill>
                  </a:rPr>
                  <a:t>≥70y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4D648BF-20B6-A1EF-84D4-3B3FCB77ACC5}"/>
                  </a:ext>
                </a:extLst>
              </p:cNvPr>
              <p:cNvSpPr/>
              <p:nvPr/>
            </p:nvSpPr>
            <p:spPr>
              <a:xfrm>
                <a:off x="5963265" y="5148702"/>
                <a:ext cx="2492478" cy="102134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2"/>
                    </a:solidFill>
                  </a:rPr>
                  <a:t>60-69y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0602C-819D-91C8-E3A7-D4903F7BF713}"/>
              </a:ext>
            </a:extLst>
          </p:cNvPr>
          <p:cNvGrpSpPr/>
          <p:nvPr/>
        </p:nvGrpSpPr>
        <p:grpSpPr>
          <a:xfrm>
            <a:off x="705463" y="2347316"/>
            <a:ext cx="10550407" cy="2163368"/>
            <a:chOff x="609599" y="2356055"/>
            <a:chExt cx="10550407" cy="21633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58CF0A-2265-A760-FEF8-46ECED42A1E2}"/>
                </a:ext>
              </a:extLst>
            </p:cNvPr>
            <p:cNvSpPr/>
            <p:nvPr/>
          </p:nvSpPr>
          <p:spPr>
            <a:xfrm>
              <a:off x="609599" y="2360039"/>
              <a:ext cx="3347885" cy="2159384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u="sng">
                  <a:solidFill>
                    <a:schemeClr val="tx1"/>
                  </a:solidFill>
                </a:rPr>
                <a:t>Protocol I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Ranibizumab + Deferred Laser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(N = 188)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2BB8A4-64D0-81C5-DA7C-704E673AE16F}"/>
                </a:ext>
              </a:extLst>
            </p:cNvPr>
            <p:cNvSpPr/>
            <p:nvPr/>
          </p:nvSpPr>
          <p:spPr>
            <a:xfrm>
              <a:off x="4210860" y="2356055"/>
              <a:ext cx="3347885" cy="2159384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u="sng">
                  <a:solidFill>
                    <a:schemeClr val="tx1"/>
                  </a:solidFill>
                </a:rPr>
                <a:t>Protocol T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Aflibercept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Bevacizumab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Ranibizumab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(N = 660)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7FD384-ABAF-A078-8162-D8E0E58DA197}"/>
                </a:ext>
              </a:extLst>
            </p:cNvPr>
            <p:cNvSpPr/>
            <p:nvPr/>
          </p:nvSpPr>
          <p:spPr>
            <a:xfrm>
              <a:off x="7812121" y="2356055"/>
              <a:ext cx="3347885" cy="2159384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u="sng">
                  <a:solidFill>
                    <a:schemeClr val="tx1"/>
                  </a:solidFill>
                </a:rPr>
                <a:t>Protocol AC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Aflibercept Monotherapy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(N = 158)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64852-94B2-65E1-995C-619BC51F49BD}"/>
              </a:ext>
            </a:extLst>
          </p:cNvPr>
          <p:cNvSpPr/>
          <p:nvPr/>
        </p:nvSpPr>
        <p:spPr>
          <a:xfrm>
            <a:off x="1678495" y="1344183"/>
            <a:ext cx="8604339" cy="825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dirty="0"/>
              <a:t>Data from anti-VEGF groups in 3 completed trials</a:t>
            </a:r>
          </a:p>
        </p:txBody>
      </p:sp>
    </p:spTree>
    <p:extLst>
      <p:ext uri="{BB962C8B-B14F-4D97-AF65-F5344CB8AC3E}">
        <p14:creationId xmlns:p14="http://schemas.microsoft.com/office/powerpoint/2010/main" val="19490301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97891"/>
            <a:ext cx="10972800" cy="4286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61645" indent="-461645"/>
            <a:r>
              <a:rPr lang="en-US" sz="2800" dirty="0"/>
              <a:t>Outcomes of interest:</a:t>
            </a:r>
            <a:endParaRPr lang="en-US" dirty="0"/>
          </a:p>
          <a:p>
            <a:pPr lvl="1" indent="-452120"/>
            <a:r>
              <a:rPr lang="en-US" sz="2400" dirty="0"/>
              <a:t>Mean change in VA from baseline through 2 years</a:t>
            </a:r>
          </a:p>
          <a:p>
            <a:pPr lvl="1" indent="-452120"/>
            <a:r>
              <a:rPr lang="en-US" sz="2400" dirty="0"/>
              <a:t>Mean change in CST from baseline through 2 years</a:t>
            </a:r>
          </a:p>
          <a:p>
            <a:pPr lvl="1" indent="-452120"/>
            <a:r>
              <a:rPr lang="en-US" sz="2400" dirty="0">
                <a:latin typeface="Arial"/>
                <a:cs typeface="Arial"/>
              </a:rPr>
              <a:t>Cumulative proportion of </a:t>
            </a:r>
            <a:r>
              <a:rPr lang="en-US" sz="2400" i="1" dirty="0">
                <a:latin typeface="Arial"/>
                <a:cs typeface="Arial"/>
              </a:rPr>
              <a:t>weak response in VA </a:t>
            </a:r>
            <a:r>
              <a:rPr lang="en-US" sz="2400" dirty="0">
                <a:latin typeface="Arial"/>
                <a:cs typeface="Arial"/>
              </a:rPr>
              <a:t>over 2 years *</a:t>
            </a:r>
          </a:p>
          <a:p>
            <a:pPr lvl="2"/>
            <a:r>
              <a:rPr lang="en-US" sz="2400" dirty="0"/>
              <a:t>Defined as change in VA &lt; 31.08 – 0.33 × Baseline VA </a:t>
            </a:r>
          </a:p>
          <a:p>
            <a:pPr lvl="1" indent="-452120"/>
            <a:r>
              <a:rPr lang="en-US" sz="2400" dirty="0">
                <a:latin typeface="Arial"/>
                <a:cs typeface="Arial"/>
              </a:rPr>
              <a:t>Cumulative proportion of </a:t>
            </a:r>
            <a:r>
              <a:rPr lang="en-US" sz="2400" i="1" dirty="0">
                <a:latin typeface="Arial"/>
                <a:cs typeface="Arial"/>
              </a:rPr>
              <a:t>weak response in CST </a:t>
            </a:r>
            <a:r>
              <a:rPr lang="en-US" sz="2400" dirty="0">
                <a:latin typeface="Arial"/>
                <a:cs typeface="Arial"/>
              </a:rPr>
              <a:t>over 2 years *</a:t>
            </a:r>
          </a:p>
          <a:p>
            <a:pPr lvl="2"/>
            <a:r>
              <a:rPr lang="en-US" sz="2400" dirty="0"/>
              <a:t>Defined as change in CST &lt; -15.96 – 0.72 × baseline microns above CI-DME threshold</a:t>
            </a:r>
          </a:p>
          <a:p>
            <a:pPr lvl="2"/>
            <a:endParaRPr lang="en-US" sz="2400" dirty="0"/>
          </a:p>
          <a:p>
            <a:pPr lvl="1" indent="-45212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A34A0-A7A9-37A9-5969-0D8D3EC062C2}"/>
              </a:ext>
            </a:extLst>
          </p:cNvPr>
          <p:cNvSpPr txBox="1"/>
          <p:nvPr/>
        </p:nvSpPr>
        <p:spPr>
          <a:xfrm>
            <a:off x="609599" y="6378382"/>
            <a:ext cx="1097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Based on the predictive equations developed by Sun JK, Beaulieu WT, Melia M, et al. Defining “Strong” versus “Weak” Response to Anti-VEGF Treatment for Center-Involved Diabetic Macular Edema. Retina. 2023;43(4):616-623. </a:t>
            </a:r>
            <a:endParaRPr lang="en-US" sz="10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166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F881-9F5E-8353-E197-EA1F77E4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61645" indent="-461645"/>
            <a:r>
              <a:rPr lang="en-US" sz="2800" dirty="0">
                <a:latin typeface="Arial"/>
                <a:cs typeface="Arial"/>
              </a:rPr>
              <a:t>The associations of age with change in VA or CST from baseline and weak treatment response were assessed in regression models with adjustment for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800" dirty="0">
                <a:latin typeface="Arial"/>
                <a:cs typeface="Arial"/>
              </a:rPr>
              <a:t>rotocol and anti-VEGF agent, and additional potential confounders: </a:t>
            </a:r>
            <a:endParaRPr lang="en-US" dirty="0">
              <a:latin typeface="Arial"/>
              <a:cs typeface="Arial"/>
            </a:endParaRPr>
          </a:p>
          <a:p>
            <a:pPr lvl="1" indent="-452120"/>
            <a:r>
              <a:rPr lang="en-US" sz="2800" dirty="0">
                <a:latin typeface="Arial"/>
                <a:cs typeface="Arial"/>
              </a:rPr>
              <a:t>Duration of diabetes, hemoglobin A1c, VA, CST, sex, race/ethnicity, diabetes type, DME status in the fellow eye, presence of PDR, prior treatment of DME, and lens status. </a:t>
            </a:r>
          </a:p>
        </p:txBody>
      </p:sp>
    </p:spTree>
    <p:extLst>
      <p:ext uri="{BB962C8B-B14F-4D97-AF65-F5344CB8AC3E}">
        <p14:creationId xmlns:p14="http://schemas.microsoft.com/office/powerpoint/2010/main" val="34859237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Characteristics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B49A4F-911E-17BA-A363-DC0860A89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67506"/>
              </p:ext>
            </p:extLst>
          </p:nvPr>
        </p:nvGraphicFramePr>
        <p:xfrm>
          <a:off x="609600" y="1598613"/>
          <a:ext cx="10972800" cy="443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676">
                  <a:extLst>
                    <a:ext uri="{9D8B030D-6E8A-4147-A177-3AD203B41FA5}">
                      <a16:colId xmlns:a16="http://schemas.microsoft.com/office/drawing/2014/main" val="2651844294"/>
                    </a:ext>
                  </a:extLst>
                </a:gridCol>
                <a:gridCol w="1939031">
                  <a:extLst>
                    <a:ext uri="{9D8B030D-6E8A-4147-A177-3AD203B41FA5}">
                      <a16:colId xmlns:a16="http://schemas.microsoft.com/office/drawing/2014/main" val="1499694458"/>
                    </a:ext>
                  </a:extLst>
                </a:gridCol>
                <a:gridCol w="1939031">
                  <a:extLst>
                    <a:ext uri="{9D8B030D-6E8A-4147-A177-3AD203B41FA5}">
                      <a16:colId xmlns:a16="http://schemas.microsoft.com/office/drawing/2014/main" val="629609338"/>
                    </a:ext>
                  </a:extLst>
                </a:gridCol>
                <a:gridCol w="1939031">
                  <a:extLst>
                    <a:ext uri="{9D8B030D-6E8A-4147-A177-3AD203B41FA5}">
                      <a16:colId xmlns:a16="http://schemas.microsoft.com/office/drawing/2014/main" val="230617518"/>
                    </a:ext>
                  </a:extLst>
                </a:gridCol>
                <a:gridCol w="1939031">
                  <a:extLst>
                    <a:ext uri="{9D8B030D-6E8A-4147-A177-3AD203B41FA5}">
                      <a16:colId xmlns:a16="http://schemas.microsoft.com/office/drawing/2014/main" val="3917372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11" marR="90311" marT="45156" marB="4515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&lt;50y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50-59y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60-69y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≥70y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 of Participants</a:t>
                      </a:r>
                    </a:p>
                  </a:txBody>
                  <a:tcPr marL="67733" marR="67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119</a:t>
                      </a:r>
                      <a:endParaRPr lang="en-US" sz="2400" b="1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  <a:endParaRPr lang="en-US" sz="2400" b="1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</a:t>
                      </a:r>
                      <a:endParaRPr lang="en-US" sz="2400" b="1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US" sz="2400" b="1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3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White, %</a:t>
                      </a:r>
                    </a:p>
                  </a:txBody>
                  <a:tcPr marL="67733" marR="67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5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Female, %</a:t>
                      </a:r>
                    </a:p>
                  </a:txBody>
                  <a:tcPr marL="67733" marR="67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1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 2 Diabetes, % </a:t>
                      </a:r>
                      <a:r>
                        <a:rPr lang="en-US" sz="2400" kern="100" baseline="300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 b="1" kern="1200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733" marR="67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78%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Duration of Diabetes (y), median (IQR)</a:t>
                      </a:r>
                    </a:p>
                  </a:txBody>
                  <a:tcPr marL="67733" marR="67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 (9, 18)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(8, 21)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(10, 23)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(15, 29)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0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Hemoglobin A1c (%), median (IQR) </a:t>
                      </a:r>
                      <a:r>
                        <a:rPr lang="en-US" sz="2400" kern="100" baseline="300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§</a:t>
                      </a:r>
                      <a:endParaRPr lang="en-US" sz="2400" b="1" kern="1200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733" marR="67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8.4 (7.3, 9.7)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 (7.0, 9.4)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 (6.7, 8.7)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 (6.6, 8.2)</a:t>
                      </a:r>
                      <a:endParaRPr lang="en-US" sz="2400" b="1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48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13C254-3148-1196-AC76-34CA0C76D13A}"/>
              </a:ext>
            </a:extLst>
          </p:cNvPr>
          <p:cNvSpPr txBox="1"/>
          <p:nvPr/>
        </p:nvSpPr>
        <p:spPr>
          <a:xfrm>
            <a:off x="609600" y="6073387"/>
            <a:ext cx="19105864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b="1" kern="100" baseline="300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200" b="1" kern="1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calculated excluding participants with uncertain type</a:t>
            </a:r>
          </a:p>
          <a:p>
            <a:pPr>
              <a:lnSpc>
                <a:spcPct val="107000"/>
              </a:lnSpc>
            </a:pPr>
            <a:r>
              <a:rPr lang="en-US" sz="1200" b="1" kern="100" baseline="300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</a:t>
            </a:r>
            <a:r>
              <a:rPr lang="en-US" sz="1200" b="1" kern="1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Missing for 22 participants: 4 in &lt;50y, 4 in 50-59y, 8 in 60-69y, and 6 in ≥70y</a:t>
            </a:r>
            <a:endParaRPr lang="en-US" sz="1200" b="1" kern="10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EFF92C-752A-981F-AAF5-3B673717638E}"/>
              </a:ext>
            </a:extLst>
          </p:cNvPr>
          <p:cNvSpPr/>
          <p:nvPr/>
        </p:nvSpPr>
        <p:spPr>
          <a:xfrm>
            <a:off x="4167739" y="2579571"/>
            <a:ext cx="1280160" cy="13475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95ABF48-11D3-C4C5-619B-F537E53D54F8}"/>
              </a:ext>
            </a:extLst>
          </p:cNvPr>
          <p:cNvSpPr/>
          <p:nvPr/>
        </p:nvSpPr>
        <p:spPr>
          <a:xfrm rot="20398808">
            <a:off x="3204360" y="4488726"/>
            <a:ext cx="943676" cy="24998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795C123-F972-E084-50EC-06D33FB8235E}"/>
              </a:ext>
            </a:extLst>
          </p:cNvPr>
          <p:cNvSpPr/>
          <p:nvPr/>
        </p:nvSpPr>
        <p:spPr>
          <a:xfrm rot="1597820">
            <a:off x="3196052" y="5684919"/>
            <a:ext cx="943676" cy="24998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5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389-7981-C398-EA09-20E2332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DC29D-344E-7BEF-B9B0-6D86B4F476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1" y="6378382"/>
            <a:ext cx="753545" cy="365125"/>
          </a:xfrm>
        </p:spPr>
        <p:txBody>
          <a:bodyPr/>
          <a:lstStyle/>
          <a:p>
            <a:fld id="{1BC0128A-B99C-45C3-A455-4116D332F77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CE5EA-E46F-9710-BB2A-1522ABAE58C4}"/>
              </a:ext>
            </a:extLst>
          </p:cNvPr>
          <p:cNvSpPr txBox="1"/>
          <p:nvPr/>
        </p:nvSpPr>
        <p:spPr>
          <a:xfrm>
            <a:off x="609600" y="5448223"/>
            <a:ext cx="19105864" cy="280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b="1" kern="100" baseline="300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200" b="1" kern="10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Missing for 11 participants: 2 in 50-59y, 5 in 60-69y, and 4 in ≥70y.</a:t>
            </a:r>
            <a:endParaRPr lang="en-US" sz="1200" b="1" kern="10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2A2F997E-6EB6-6A61-AB79-E44777C165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198577"/>
              </p:ext>
            </p:extLst>
          </p:nvPr>
        </p:nvGraphicFramePr>
        <p:xfrm>
          <a:off x="609601" y="1626397"/>
          <a:ext cx="10972801" cy="41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65">
                  <a:extLst>
                    <a:ext uri="{9D8B030D-6E8A-4147-A177-3AD203B41FA5}">
                      <a16:colId xmlns:a16="http://schemas.microsoft.com/office/drawing/2014/main" val="2651844294"/>
                    </a:ext>
                  </a:extLst>
                </a:gridCol>
                <a:gridCol w="1942234">
                  <a:extLst>
                    <a:ext uri="{9D8B030D-6E8A-4147-A177-3AD203B41FA5}">
                      <a16:colId xmlns:a16="http://schemas.microsoft.com/office/drawing/2014/main" val="1499694458"/>
                    </a:ext>
                  </a:extLst>
                </a:gridCol>
                <a:gridCol w="1942234">
                  <a:extLst>
                    <a:ext uri="{9D8B030D-6E8A-4147-A177-3AD203B41FA5}">
                      <a16:colId xmlns:a16="http://schemas.microsoft.com/office/drawing/2014/main" val="629609338"/>
                    </a:ext>
                  </a:extLst>
                </a:gridCol>
                <a:gridCol w="1942234">
                  <a:extLst>
                    <a:ext uri="{9D8B030D-6E8A-4147-A177-3AD203B41FA5}">
                      <a16:colId xmlns:a16="http://schemas.microsoft.com/office/drawing/2014/main" val="230617518"/>
                    </a:ext>
                  </a:extLst>
                </a:gridCol>
                <a:gridCol w="1942234">
                  <a:extLst>
                    <a:ext uri="{9D8B030D-6E8A-4147-A177-3AD203B41FA5}">
                      <a16:colId xmlns:a16="http://schemas.microsoft.com/office/drawing/2014/main" val="3917372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11" marR="90311" marT="45156" marB="45156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&lt;50y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50-59y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60-69y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≥70y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 of Participants</a:t>
                      </a:r>
                    </a:p>
                  </a:txBody>
                  <a:tcPr marL="67733" marR="67733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119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3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Visual Acuity</a:t>
                      </a:r>
                    </a:p>
                  </a:txBody>
                  <a:tcPr marL="67733" marR="6773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5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 marL="67733" marR="67733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20/50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20/50 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20/50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20/50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0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IQR</a:t>
                      </a:r>
                    </a:p>
                  </a:txBody>
                  <a:tcPr marL="67733" marR="6773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(20/80,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 20/40)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(20/80,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20/40)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(20/80,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20/40)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(20/63,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20/40)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9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CST (μm)</a:t>
                      </a:r>
                      <a:r>
                        <a:rPr lang="en-US" sz="2400" b="1" kern="100" baseline="300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baseline="300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 b="1" kern="1200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733" marR="6773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1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Median</a:t>
                      </a:r>
                    </a:p>
                  </a:txBody>
                  <a:tcPr marL="67733" marR="6773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399 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 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 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 </a:t>
                      </a: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2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IQR</a:t>
                      </a:r>
                    </a:p>
                  </a:txBody>
                  <a:tcPr marL="67733" marR="6773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(313, 534)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(317, 510)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(320, 487)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(296, 432)</a:t>
                      </a:r>
                      <a:endParaRPr lang="en-US" sz="2400" b="1" kern="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4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9800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RCR2022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ABDAFC"/>
      </a:lt2>
      <a:accent1>
        <a:srgbClr val="92D050"/>
      </a:accent1>
      <a:accent2>
        <a:srgbClr val="FFC000"/>
      </a:accent2>
      <a:accent3>
        <a:srgbClr val="4A9CCC"/>
      </a:accent3>
      <a:accent4>
        <a:srgbClr val="FFFFFF"/>
      </a:accent4>
      <a:accent5>
        <a:srgbClr val="C54F71"/>
      </a:accent5>
      <a:accent6>
        <a:srgbClr val="DE9C3C"/>
      </a:accent6>
      <a:hlink>
        <a:srgbClr val="000000"/>
      </a:hlink>
      <a:folHlink>
        <a:srgbClr val="A0BCD3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CR2022" id="{7717775D-D3AB-4D8E-8116-DABA3BF2E9BE}" vid="{8AACD152-BD6E-47A6-B58C-15226ED675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1862</Words>
  <Application>Microsoft Office PowerPoint</Application>
  <PresentationFormat>Widescreen</PresentationFormat>
  <Paragraphs>404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French Script MT</vt:lpstr>
      <vt:lpstr>Times New Roman</vt:lpstr>
      <vt:lpstr>Wingdings</vt:lpstr>
      <vt:lpstr>1_DRCR2022</vt:lpstr>
      <vt:lpstr>Association of Patient Age with Response to Anti-VEGF Agents  for Treating DME</vt:lpstr>
      <vt:lpstr>Background</vt:lpstr>
      <vt:lpstr>PowerPoint Presentation</vt:lpstr>
      <vt:lpstr>Objectives</vt:lpstr>
      <vt:lpstr>Methods</vt:lpstr>
      <vt:lpstr>Methods</vt:lpstr>
      <vt:lpstr>Methods</vt:lpstr>
      <vt:lpstr>Baseline Characteristics</vt:lpstr>
      <vt:lpstr>Baseline Characteristics</vt:lpstr>
      <vt:lpstr>Change in VA and CST from Baseline  Over 2 Years</vt:lpstr>
      <vt:lpstr>Change in VA From Baseline Over 2 Years</vt:lpstr>
      <vt:lpstr>Change in VA From Baseline at 2 Years</vt:lpstr>
      <vt:lpstr>Change in CST From Baseline Over 2 Years</vt:lpstr>
      <vt:lpstr>Change in CST From Baseline at 2 Years</vt:lpstr>
      <vt:lpstr>Association of Age with Weak Treatment Response Over 2 Years</vt:lpstr>
      <vt:lpstr>VA Weak Treatment Response Over 2 Years</vt:lpstr>
      <vt:lpstr>PowerPoint Presentation</vt:lpstr>
      <vt:lpstr>CST Weak Treatment Response Over 2 Years</vt:lpstr>
      <vt:lpstr>CST Weak Treatment Response Over 2 Years</vt:lpstr>
      <vt:lpstr>Summary</vt:lpstr>
      <vt:lpstr>Summary</vt:lpstr>
      <vt:lpstr>Strengths</vt:lpstr>
      <vt:lpstr>Limitations</vt:lpstr>
      <vt:lpstr>Conclusions</vt:lpstr>
      <vt:lpstr>PowerPoint Presentation</vt:lpstr>
    </vt:vector>
  </TitlesOfParts>
  <Company>Joslin Diabetes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Mechanism</dc:title>
  <dc:creator>Lloyd Paul Aiello</dc:creator>
  <cp:lastModifiedBy>Meagan Huggins</cp:lastModifiedBy>
  <cp:revision>4</cp:revision>
  <dcterms:created xsi:type="dcterms:W3CDTF">2002-09-24T11:12:38Z</dcterms:created>
  <dcterms:modified xsi:type="dcterms:W3CDTF">2026-02-26T14:18:19Z</dcterms:modified>
</cp:coreProperties>
</file>