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61" r:id="rId4"/>
    <p:sldId id="263" r:id="rId5"/>
    <p:sldId id="258" r:id="rId6"/>
    <p:sldId id="260" r:id="rId7"/>
    <p:sldId id="279" r:id="rId8"/>
    <p:sldId id="262" r:id="rId9"/>
    <p:sldId id="264" r:id="rId10"/>
    <p:sldId id="259" r:id="rId11"/>
    <p:sldId id="267" r:id="rId12"/>
    <p:sldId id="275" r:id="rId13"/>
    <p:sldId id="280" r:id="rId14"/>
  </p:sldIdLst>
  <p:sldSz cx="14630400" cy="8229600"/>
  <p:notesSz cx="8229600" cy="14630400"/>
  <p:embeddedFontLst>
    <p:embeddedFont>
      <p:font typeface="Kanit" panose="02010600030101010101" charset="-122"/>
      <p:regular r:id="rId16"/>
      <p:bold r:id="rId17"/>
    </p:embeddedFont>
    <p:embeddedFont>
      <p:font typeface="Helvetica" panose="020B0604020202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2A55"/>
    <a:srgbClr val="0F0B35"/>
    <a:srgbClr val="030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10"/>
  </p:normalViewPr>
  <p:slideViewPr>
    <p:cSldViewPr snapToGrid="0" snapToObjects="1">
      <p:cViewPr varScale="1">
        <p:scale>
          <a:sx n="78" d="100"/>
          <a:sy n="78" d="100"/>
        </p:scale>
        <p:origin x="144" y="3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Kelly" userId="3924259992_tp_box_2" providerId="OAuth2" clId="{3A128265-EB03-4B91-ABAD-EEF647B2612E}"/>
    <pc:docChg chg="modSld">
      <pc:chgData name="Brittany Kelly" userId="3924259992_tp_box_2" providerId="OAuth2" clId="{3A128265-EB03-4B91-ABAD-EEF647B2612E}" dt="2026-07-13T18:44:44.300" v="4" actId="166"/>
      <pc:docMkLst>
        <pc:docMk/>
      </pc:docMkLst>
      <pc:sldChg chg="modSp mod">
        <pc:chgData name="Brittany Kelly" userId="3924259992_tp_box_2" providerId="OAuth2" clId="{3A128265-EB03-4B91-ABAD-EEF647B2612E}" dt="2026-07-13T18:44:29.486" v="3" actId="167"/>
        <pc:sldMkLst>
          <pc:docMk/>
          <pc:sldMk cId="0" sldId="259"/>
        </pc:sldMkLst>
        <pc:spChg chg="ord">
          <ac:chgData name="Brittany Kelly" userId="3924259992_tp_box_2" providerId="OAuth2" clId="{3A128265-EB03-4B91-ABAD-EEF647B2612E}" dt="2026-07-13T18:44:29.486" v="3" actId="167"/>
          <ac:spMkLst>
            <pc:docMk/>
            <pc:sldMk cId="0" sldId="259"/>
            <ac:spMk id="3" creationId="{00000000-0000-0000-0000-000000000000}"/>
          </ac:spMkLst>
        </pc:spChg>
        <pc:spChg chg="ord">
          <ac:chgData name="Brittany Kelly" userId="3924259992_tp_box_2" providerId="OAuth2" clId="{3A128265-EB03-4B91-ABAD-EEF647B2612E}" dt="2026-07-13T18:44:29.486" v="3" actId="167"/>
          <ac:spMkLst>
            <pc:docMk/>
            <pc:sldMk cId="0" sldId="259"/>
            <ac:spMk id="9" creationId="{00000000-0000-0000-0000-000000000000}"/>
          </ac:spMkLst>
        </pc:spChg>
        <pc:spChg chg="ord">
          <ac:chgData name="Brittany Kelly" userId="3924259992_tp_box_2" providerId="OAuth2" clId="{3A128265-EB03-4B91-ABAD-EEF647B2612E}" dt="2026-07-13T18:44:29.486" v="3" actId="167"/>
          <ac:spMkLst>
            <pc:docMk/>
            <pc:sldMk cId="0" sldId="259"/>
            <ac:spMk id="14" creationId="{00000000-0000-0000-0000-000000000000}"/>
          </ac:spMkLst>
        </pc:spChg>
      </pc:sldChg>
      <pc:sldChg chg="modSp mod">
        <pc:chgData name="Brittany Kelly" userId="3924259992_tp_box_2" providerId="OAuth2" clId="{3A128265-EB03-4B91-ABAD-EEF647B2612E}" dt="2026-07-13T18:44:44.300" v="4" actId="166"/>
        <pc:sldMkLst>
          <pc:docMk/>
          <pc:sldMk cId="2622319502" sldId="280"/>
        </pc:sldMkLst>
        <pc:picChg chg="ord">
          <ac:chgData name="Brittany Kelly" userId="3924259992_tp_box_2" providerId="OAuth2" clId="{3A128265-EB03-4B91-ABAD-EEF647B2612E}" dt="2026-07-13T18:44:44.300" v="4" actId="166"/>
          <ac:picMkLst>
            <pc:docMk/>
            <pc:sldMk cId="2622319502" sldId="280"/>
            <ac:picMk id="9" creationId="{6FB5F076-C7A2-8229-8145-3ABAEB179E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2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65154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89658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txBody>
          <a:bodyPr/>
          <a:lstStyle/>
          <a:p>
            <a:endParaRPr lang="en-US"/>
          </a:p>
        </p:txBody>
      </p:sp>
      <p:sp>
        <p:nvSpPr>
          <p:cNvPr id="3" name="Shape 1"/>
          <p:cNvSpPr/>
          <p:nvPr/>
        </p:nvSpPr>
        <p:spPr>
          <a:xfrm>
            <a:off x="0" y="0"/>
            <a:ext cx="14630400" cy="8229600"/>
          </a:xfrm>
          <a:prstGeom prst="rect">
            <a:avLst/>
          </a:prstGeom>
          <a:solidFill>
            <a:srgbClr val="100C35"/>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375374" y="3200281"/>
            <a:ext cx="3581240"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DRCR Retina Network</a:t>
            </a:r>
            <a:endParaRPr lang="en-US" sz="4400" dirty="0">
              <a:latin typeface="Helvetica" pitchFamily="2" charset="0"/>
            </a:endParaRPr>
          </a:p>
        </p:txBody>
      </p:sp>
      <p:sp>
        <p:nvSpPr>
          <p:cNvPr id="4" name="Text 1"/>
          <p:cNvSpPr/>
          <p:nvPr/>
        </p:nvSpPr>
        <p:spPr>
          <a:xfrm>
            <a:off x="9044035" y="4263271"/>
            <a:ext cx="4748642" cy="766048"/>
          </a:xfrm>
          <a:prstGeom prst="rect">
            <a:avLst/>
          </a:prstGeom>
          <a:noFill/>
          <a:ln/>
        </p:spPr>
        <p:txBody>
          <a:bodyPr wrap="square" lIns="0" tIns="0" rIns="0" bIns="0" rtlCol="0" anchor="t"/>
          <a:lstStyle/>
          <a:p>
            <a:pPr marL="0" indent="0" algn="l">
              <a:lnSpc>
                <a:spcPts val="3000"/>
              </a:lnSpc>
              <a:buNone/>
            </a:pPr>
            <a:r>
              <a:rPr lang="en-US" sz="2000" dirty="0">
                <a:solidFill>
                  <a:srgbClr val="D9E1FF"/>
                </a:solidFill>
                <a:latin typeface="Helvetica" pitchFamily="2" charset="0"/>
                <a:ea typeface="Martel Sans Light" pitchFamily="34" charset="-122"/>
                <a:cs typeface="Martel Sans Light" pitchFamily="34" charset="-120"/>
              </a:rPr>
              <a:t>Transforming Vision Care Through Collaborative Research - Advancing Treatments That Restore Sight</a:t>
            </a:r>
            <a:endParaRPr lang="en-US" sz="2000" dirty="0">
              <a:latin typeface="Helvetica" pitchFamily="2" charset="0"/>
            </a:endParaRPr>
          </a:p>
        </p:txBody>
      </p:sp>
      <p:pic>
        <p:nvPicPr>
          <p:cNvPr id="1058" name="Picture 34" descr="DRCR Retina Network (@DrcrNet) / Posts / X">
            <a:extLst>
              <a:ext uri="{FF2B5EF4-FFF2-40B4-BE49-F238E27FC236}">
                <a16:creationId xmlns:a16="http://schemas.microsoft.com/office/drawing/2014/main" id="{E67F7FDF-7ADE-1C9F-21B3-BA6F239A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96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517D46-BCA8-88C6-4311-321AD0416ADB}"/>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Shape 1"/>
          <p:cNvSpPr/>
          <p:nvPr/>
        </p:nvSpPr>
        <p:spPr>
          <a:xfrm>
            <a:off x="837724" y="2001917"/>
            <a:ext cx="4158734" cy="4373285"/>
          </a:xfrm>
          <a:prstGeom prst="roundRect">
            <a:avLst>
              <a:gd name="adj" fmla="val 863"/>
            </a:avLst>
          </a:prstGeom>
          <a:solidFill>
            <a:srgbClr val="2F2B54"/>
          </a:solidFill>
          <a:ln/>
        </p:spPr>
        <p:txBody>
          <a:bodyPr/>
          <a:lstStyle/>
          <a:p>
            <a:endParaRPr lang="en-US"/>
          </a:p>
        </p:txBody>
      </p:sp>
      <p:sp>
        <p:nvSpPr>
          <p:cNvPr id="9" name="Shape 6"/>
          <p:cNvSpPr/>
          <p:nvPr/>
        </p:nvSpPr>
        <p:spPr>
          <a:xfrm>
            <a:off x="5235773" y="2001917"/>
            <a:ext cx="4158734" cy="4373285"/>
          </a:xfrm>
          <a:prstGeom prst="roundRect">
            <a:avLst>
              <a:gd name="adj" fmla="val 863"/>
            </a:avLst>
          </a:prstGeom>
          <a:solidFill>
            <a:srgbClr val="2F2B54"/>
          </a:solidFill>
          <a:ln/>
        </p:spPr>
        <p:txBody>
          <a:bodyPr/>
          <a:lstStyle/>
          <a:p>
            <a:endParaRPr lang="en-US"/>
          </a:p>
        </p:txBody>
      </p:sp>
      <p:sp>
        <p:nvSpPr>
          <p:cNvPr id="14" name="Shape 10"/>
          <p:cNvSpPr/>
          <p:nvPr/>
        </p:nvSpPr>
        <p:spPr>
          <a:xfrm>
            <a:off x="9633823" y="2001917"/>
            <a:ext cx="4158853" cy="4373285"/>
          </a:xfrm>
          <a:prstGeom prst="roundRect">
            <a:avLst>
              <a:gd name="adj" fmla="val 863"/>
            </a:avLst>
          </a:prstGeom>
          <a:solidFill>
            <a:srgbClr val="2F2B54"/>
          </a:solidFill>
          <a:ln/>
        </p:spPr>
        <p:txBody>
          <a:bodyPr/>
          <a:lstStyle/>
          <a:p>
            <a:endParaRPr lang="en-US"/>
          </a:p>
        </p:txBody>
      </p:sp>
      <p:sp>
        <p:nvSpPr>
          <p:cNvPr id="2" name="Text 0"/>
          <p:cNvSpPr/>
          <p:nvPr/>
        </p:nvSpPr>
        <p:spPr>
          <a:xfrm>
            <a:off x="837724" y="819150"/>
            <a:ext cx="6172914"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Organizational Structure</a:t>
            </a:r>
            <a:endParaRPr lang="en-US" sz="4400" dirty="0">
              <a:latin typeface="Helvetica" pitchFamily="2" charset="0"/>
            </a:endParaRPr>
          </a:p>
        </p:txBody>
      </p:sp>
      <p:sp>
        <p:nvSpPr>
          <p:cNvPr id="4" name="Shape 2"/>
          <p:cNvSpPr/>
          <p:nvPr/>
        </p:nvSpPr>
        <p:spPr>
          <a:xfrm>
            <a:off x="1077039" y="2241233"/>
            <a:ext cx="718066" cy="718066"/>
          </a:xfrm>
          <a:prstGeom prst="roundRect">
            <a:avLst>
              <a:gd name="adj" fmla="val 12732932"/>
            </a:avLst>
          </a:prstGeom>
          <a:solidFill>
            <a:srgbClr val="1B5E9E"/>
          </a:solidFill>
          <a:ln/>
        </p:spPr>
        <p:txBody>
          <a:bodyPr/>
          <a:lstStyle/>
          <a:p>
            <a:endParaRPr lang="en-US"/>
          </a:p>
        </p:txBody>
      </p:sp>
      <p:pic>
        <p:nvPicPr>
          <p:cNvPr id="5"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74445" y="2438638"/>
            <a:ext cx="323136" cy="323136"/>
          </a:xfrm>
          <a:prstGeom prst="rect">
            <a:avLst/>
          </a:prstGeom>
        </p:spPr>
      </p:pic>
      <p:sp>
        <p:nvSpPr>
          <p:cNvPr id="6" name="Text 3"/>
          <p:cNvSpPr/>
          <p:nvPr/>
        </p:nvSpPr>
        <p:spPr>
          <a:xfrm>
            <a:off x="107703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Network Chairs</a:t>
            </a:r>
            <a:endParaRPr lang="en-US" sz="2200" dirty="0">
              <a:latin typeface="Helvetica" pitchFamily="2" charset="0"/>
            </a:endParaRPr>
          </a:p>
        </p:txBody>
      </p:sp>
      <p:sp>
        <p:nvSpPr>
          <p:cNvPr id="7" name="Text 4"/>
          <p:cNvSpPr/>
          <p:nvPr/>
        </p:nvSpPr>
        <p:spPr>
          <a:xfrm>
            <a:off x="1077039" y="3694152"/>
            <a:ext cx="3680103"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Jennifer K. Sun, M.D., M.P.H.</a:t>
            </a:r>
            <a:r>
              <a:rPr lang="en-US" sz="1850" dirty="0">
                <a:solidFill>
                  <a:srgbClr val="D9E1FF"/>
                </a:solidFill>
                <a:latin typeface="Helvetica" pitchFamily="2" charset="0"/>
                <a:ea typeface="Martel Sans Light" pitchFamily="34" charset="-122"/>
                <a:cs typeface="Martel Sans Light" pitchFamily="34" charset="-120"/>
              </a:rPr>
              <a:t>Joslin Diabetes Center, Harvard Medical School</a:t>
            </a:r>
            <a:endParaRPr lang="en-US" sz="1850" dirty="0">
              <a:latin typeface="Helvetica" pitchFamily="2" charset="0"/>
            </a:endParaRPr>
          </a:p>
        </p:txBody>
      </p:sp>
      <p:sp>
        <p:nvSpPr>
          <p:cNvPr id="8" name="Text 5"/>
          <p:cNvSpPr/>
          <p:nvPr/>
        </p:nvSpPr>
        <p:spPr>
          <a:xfrm>
            <a:off x="1077039" y="4986814"/>
            <a:ext cx="3680103"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Daniel F. Martin, M.D.</a:t>
            </a:r>
            <a:r>
              <a:rPr lang="en-US" sz="1850" dirty="0">
                <a:solidFill>
                  <a:srgbClr val="D9E1FF"/>
                </a:solidFill>
                <a:latin typeface="Helvetica" pitchFamily="2" charset="0"/>
                <a:ea typeface="Martel Sans Light" pitchFamily="34" charset="-122"/>
                <a:cs typeface="Martel Sans Light" pitchFamily="34" charset="-120"/>
              </a:rPr>
              <a:t>Emory Eye Center, Emory University</a:t>
            </a:r>
            <a:endParaRPr lang="en-US" sz="1850" dirty="0">
              <a:latin typeface="Helvetica" pitchFamily="2" charset="0"/>
            </a:endParaRPr>
          </a:p>
        </p:txBody>
      </p:sp>
      <p:sp>
        <p:nvSpPr>
          <p:cNvPr id="10" name="Shape 7"/>
          <p:cNvSpPr/>
          <p:nvPr/>
        </p:nvSpPr>
        <p:spPr>
          <a:xfrm>
            <a:off x="5475089" y="2241233"/>
            <a:ext cx="718066" cy="718066"/>
          </a:xfrm>
          <a:prstGeom prst="roundRect">
            <a:avLst>
              <a:gd name="adj" fmla="val 12732932"/>
            </a:avLst>
          </a:prstGeom>
          <a:solidFill>
            <a:srgbClr val="1B5E9E"/>
          </a:solidFill>
          <a:ln/>
        </p:spPr>
        <p:txBody>
          <a:bodyPr/>
          <a:lstStyle/>
          <a:p>
            <a:endParaRPr lang="en-US"/>
          </a:p>
        </p:txBody>
      </p:sp>
      <p:pic>
        <p:nvPicPr>
          <p:cNvPr id="11"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72495" y="2438638"/>
            <a:ext cx="323136" cy="323136"/>
          </a:xfrm>
          <a:prstGeom prst="rect">
            <a:avLst/>
          </a:prstGeom>
        </p:spPr>
      </p:pic>
      <p:sp>
        <p:nvSpPr>
          <p:cNvPr id="12" name="Text 8"/>
          <p:cNvSpPr/>
          <p:nvPr/>
        </p:nvSpPr>
        <p:spPr>
          <a:xfrm>
            <a:off x="547508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Coordinating Center</a:t>
            </a:r>
            <a:endParaRPr lang="en-US" sz="2200" dirty="0">
              <a:latin typeface="Helvetica" pitchFamily="2" charset="0"/>
            </a:endParaRPr>
          </a:p>
        </p:txBody>
      </p:sp>
      <p:sp>
        <p:nvSpPr>
          <p:cNvPr id="13" name="Text 9"/>
          <p:cNvSpPr/>
          <p:nvPr/>
        </p:nvSpPr>
        <p:spPr>
          <a:xfrm>
            <a:off x="5475089" y="3694152"/>
            <a:ext cx="3680103" cy="1532096"/>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Adam R. Glassman, M.S.</a:t>
            </a:r>
            <a:r>
              <a:rPr lang="en-US" sz="1850" dirty="0">
                <a:solidFill>
                  <a:srgbClr val="D9E1FF"/>
                </a:solidFill>
                <a:latin typeface="Helvetica" pitchFamily="2" charset="0"/>
                <a:ea typeface="Martel Sans Light" pitchFamily="34" charset="-122"/>
                <a:cs typeface="Martel Sans Light" pitchFamily="34" charset="-120"/>
              </a:rPr>
              <a:t>, Director</a:t>
            </a:r>
            <a:endParaRPr lang="en-US" sz="1850" dirty="0">
              <a:latin typeface="Helvetica" pitchFamily="2" charset="0"/>
            </a:endParaRPr>
          </a:p>
          <a:p>
            <a:pPr marL="0" indent="0" algn="l">
              <a:lnSpc>
                <a:spcPts val="3000"/>
              </a:lnSpc>
              <a:buNone/>
            </a:pPr>
            <a:r>
              <a:rPr lang="en-US" sz="1850" dirty="0">
                <a:solidFill>
                  <a:srgbClr val="D9E1FF"/>
                </a:solidFill>
                <a:latin typeface="Helvetica" pitchFamily="2" charset="0"/>
                <a:ea typeface="Martel Sans Light" pitchFamily="34" charset="-122"/>
                <a:cs typeface="Martel Sans Light" pitchFamily="34" charset="-120"/>
              </a:rPr>
              <a:t>Jaeb Center for Health Research, Tampa, FL</a:t>
            </a:r>
            <a:endParaRPr lang="en-US" sz="1850" dirty="0">
              <a:latin typeface="Helvetica" pitchFamily="2" charset="0"/>
            </a:endParaRPr>
          </a:p>
        </p:txBody>
      </p:sp>
      <p:sp>
        <p:nvSpPr>
          <p:cNvPr id="15" name="Shape 11"/>
          <p:cNvSpPr/>
          <p:nvPr/>
        </p:nvSpPr>
        <p:spPr>
          <a:xfrm>
            <a:off x="9873139" y="2241233"/>
            <a:ext cx="718066" cy="718066"/>
          </a:xfrm>
          <a:prstGeom prst="roundRect">
            <a:avLst>
              <a:gd name="adj" fmla="val 12732932"/>
            </a:avLst>
          </a:prstGeom>
          <a:solidFill>
            <a:srgbClr val="1B5E9E"/>
          </a:solidFill>
          <a:ln/>
        </p:spPr>
        <p:txBody>
          <a:bodyPr/>
          <a:lstStyle/>
          <a:p>
            <a:endParaRPr lang="en-US"/>
          </a:p>
        </p:txBody>
      </p:sp>
      <p:pic>
        <p:nvPicPr>
          <p:cNvPr id="16"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70544" y="2438638"/>
            <a:ext cx="323136" cy="323136"/>
          </a:xfrm>
          <a:prstGeom prst="rect">
            <a:avLst/>
          </a:prstGeom>
        </p:spPr>
      </p:pic>
      <p:sp>
        <p:nvSpPr>
          <p:cNvPr id="17" name="Text 12"/>
          <p:cNvSpPr/>
          <p:nvPr/>
        </p:nvSpPr>
        <p:spPr>
          <a:xfrm>
            <a:off x="987313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National Eye Institute</a:t>
            </a:r>
            <a:endParaRPr lang="en-US" sz="2200" dirty="0">
              <a:latin typeface="Helvetica" pitchFamily="2" charset="0"/>
            </a:endParaRPr>
          </a:p>
        </p:txBody>
      </p:sp>
      <p:sp>
        <p:nvSpPr>
          <p:cNvPr id="18" name="Text 13"/>
          <p:cNvSpPr/>
          <p:nvPr/>
        </p:nvSpPr>
        <p:spPr>
          <a:xfrm>
            <a:off x="9873139" y="3694152"/>
            <a:ext cx="3680222"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Negin Atri, Dr.Ph., M.P.H., C.P.H.</a:t>
            </a:r>
            <a:r>
              <a:rPr lang="en-US" sz="1850" dirty="0">
                <a:solidFill>
                  <a:srgbClr val="D9E1FF"/>
                </a:solidFill>
                <a:latin typeface="Helvetica" pitchFamily="2" charset="0"/>
                <a:ea typeface="Martel Sans Light" pitchFamily="34" charset="-122"/>
                <a:cs typeface="Martel Sans Light" pitchFamily="34" charset="-120"/>
              </a:rPr>
              <a:t>Project Officer, NEI/NIH</a:t>
            </a:r>
            <a:endParaRPr lang="en-US" sz="1850" dirty="0">
              <a:latin typeface="Helvetica" pitchFamily="2" charset="0"/>
            </a:endParaRPr>
          </a:p>
        </p:txBody>
      </p:sp>
      <p:sp>
        <p:nvSpPr>
          <p:cNvPr id="19" name="Text 14"/>
          <p:cNvSpPr/>
          <p:nvPr/>
        </p:nvSpPr>
        <p:spPr>
          <a:xfrm>
            <a:off x="837724" y="6644402"/>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Helvetica" pitchFamily="2" charset="0"/>
                <a:ea typeface="Martel Sans Light" pitchFamily="34" charset="-122"/>
                <a:cs typeface="Martel Sans Light" pitchFamily="34" charset="-120"/>
              </a:rPr>
              <a:t>The DRCR Retina Network is funded by the National Eye Institute (NEI), part of the National Institutes of Health—the federal agency responsible for funding medical research across the United States.</a:t>
            </a:r>
            <a:endParaRPr lang="en-US" sz="1850" dirty="0">
              <a:latin typeface="Helvetica" pitchFamily="2" charset="0"/>
            </a:endParaRPr>
          </a:p>
        </p:txBody>
      </p:sp>
      <p:sp>
        <p:nvSpPr>
          <p:cNvPr id="20" name="Rectangle 19">
            <a:extLst>
              <a:ext uri="{FF2B5EF4-FFF2-40B4-BE49-F238E27FC236}">
                <a16:creationId xmlns:a16="http://schemas.microsoft.com/office/drawing/2014/main" id="{E3A68FA2-2697-4907-BCBD-EF94CD5E4A22}"/>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
            <a:extLst>
              <a:ext uri="{FF2B5EF4-FFF2-40B4-BE49-F238E27FC236}">
                <a16:creationId xmlns:a16="http://schemas.microsoft.com/office/drawing/2014/main" id="{123B186E-2697-2D61-9942-3B122FC81A41}"/>
              </a:ext>
            </a:extLst>
          </p:cNvPr>
          <p:cNvSpPr/>
          <p:nvPr/>
        </p:nvSpPr>
        <p:spPr>
          <a:xfrm>
            <a:off x="0" y="2369977"/>
            <a:ext cx="14614251" cy="4015070"/>
          </a:xfrm>
          <a:prstGeom prst="roundRect">
            <a:avLst>
              <a:gd name="adj" fmla="val 863"/>
            </a:avLst>
          </a:prstGeom>
          <a:solidFill>
            <a:srgbClr val="2F2B54"/>
          </a:solidFill>
          <a:ln/>
        </p:spPr>
        <p:txBody>
          <a:bodyPr/>
          <a:lstStyle/>
          <a:p>
            <a:endParaRPr lang="en-US"/>
          </a:p>
        </p:txBody>
      </p:sp>
      <p:pic>
        <p:nvPicPr>
          <p:cNvPr id="3" name="Picture 26" descr="Studying Treatment for Diabetic Retinopathy - News Center">
            <a:extLst>
              <a:ext uri="{FF2B5EF4-FFF2-40B4-BE49-F238E27FC236}">
                <a16:creationId xmlns:a16="http://schemas.microsoft.com/office/drawing/2014/main" id="{4C86B6D7-8218-6DDE-6BE8-F6C93CCF5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9210" r="6715" b="6293"/>
          <a:stretch/>
        </p:blipFill>
        <p:spPr bwMode="auto">
          <a:xfrm>
            <a:off x="6837240"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8" descr="Dr. Neil M. Bressler, MD - Baltimore ...">
            <a:extLst>
              <a:ext uri="{FF2B5EF4-FFF2-40B4-BE49-F238E27FC236}">
                <a16:creationId xmlns:a16="http://schemas.microsoft.com/office/drawing/2014/main" id="{F24151FA-49B7-95B9-6E3B-F7228E53ADE1}"/>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47" t="722" r="-247" b="8017"/>
          <a:stretch/>
        </p:blipFill>
        <p:spPr bwMode="auto">
          <a:xfrm>
            <a:off x="4361514" y="2775155"/>
            <a:ext cx="235099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0" descr="Daniel Martin | COPHy 2025 | April 4-5 ...">
            <a:extLst>
              <a:ext uri="{FF2B5EF4-FFF2-40B4-BE49-F238E27FC236}">
                <a16:creationId xmlns:a16="http://schemas.microsoft.com/office/drawing/2014/main" id="{C8139379-DDA4-19FD-9851-C834A33986C9}"/>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r="9064"/>
          <a:stretch/>
        </p:blipFill>
        <p:spPr bwMode="auto">
          <a:xfrm>
            <a:off x="11938273"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2" descr="Jennifer Sun, MD, MPH, Promoted to Full ...">
            <a:extLst>
              <a:ext uri="{FF2B5EF4-FFF2-40B4-BE49-F238E27FC236}">
                <a16:creationId xmlns:a16="http://schemas.microsoft.com/office/drawing/2014/main" id="{8862D789-0249-EEBF-E39F-2EC5491D729C}"/>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11178" r="11571" b="13136"/>
          <a:stretch/>
        </p:blipFill>
        <p:spPr bwMode="auto">
          <a:xfrm>
            <a:off x="9368876"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loyd Paul Aiello, MD, PhD | Joslin ...">
            <a:extLst>
              <a:ext uri="{FF2B5EF4-FFF2-40B4-BE49-F238E27FC236}">
                <a16:creationId xmlns:a16="http://schemas.microsoft.com/office/drawing/2014/main" id="{32FEE325-E7F8-B078-B959-FE357939235C}"/>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14993" t="-792" r="5533" b="8165"/>
          <a:stretch/>
        </p:blipFill>
        <p:spPr bwMode="auto">
          <a:xfrm>
            <a:off x="1876044" y="2775155"/>
            <a:ext cx="2298841" cy="2679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 1">
            <a:extLst>
              <a:ext uri="{FF2B5EF4-FFF2-40B4-BE49-F238E27FC236}">
                <a16:creationId xmlns:a16="http://schemas.microsoft.com/office/drawing/2014/main" id="{3F948081-BF92-7324-4061-96AB80CB4BF2}"/>
              </a:ext>
            </a:extLst>
          </p:cNvPr>
          <p:cNvSpPr/>
          <p:nvPr/>
        </p:nvSpPr>
        <p:spPr>
          <a:xfrm>
            <a:off x="670084" y="884634"/>
            <a:ext cx="9266396" cy="563166"/>
          </a:xfrm>
          <a:prstGeom prst="rect">
            <a:avLst/>
          </a:prstGeom>
          <a:noFill/>
          <a:ln/>
        </p:spPr>
        <p:txBody>
          <a:bodyPr wrap="none" lIns="0" tIns="0" rIns="0" bIns="0" rtlCol="0" anchor="t"/>
          <a:lstStyle/>
          <a:p>
            <a:pPr marL="0" indent="0" algn="l">
              <a:lnSpc>
                <a:spcPts val="4400"/>
              </a:lnSpc>
              <a:buNone/>
            </a:pPr>
            <a:r>
              <a:rPr lang="en-US" sz="4400" dirty="0">
                <a:solidFill>
                  <a:srgbClr val="FFFFFF"/>
                </a:solidFill>
                <a:latin typeface="Helvetica" pitchFamily="2" charset="0"/>
                <a:cs typeface="Kanit" pitchFamily="34" charset="-120"/>
              </a:rPr>
              <a:t>DRCR Retinal Network Leadership</a:t>
            </a:r>
            <a:endParaRPr lang="en-US" sz="4400" dirty="0">
              <a:latin typeface="Helvetica" pitchFamily="2" charset="0"/>
            </a:endParaRPr>
          </a:p>
        </p:txBody>
      </p:sp>
      <p:sp>
        <p:nvSpPr>
          <p:cNvPr id="8" name="Text 0">
            <a:extLst>
              <a:ext uri="{FF2B5EF4-FFF2-40B4-BE49-F238E27FC236}">
                <a16:creationId xmlns:a16="http://schemas.microsoft.com/office/drawing/2014/main" id="{139871F8-D034-6764-81BF-4FC2A7281EB9}"/>
              </a:ext>
            </a:extLst>
          </p:cNvPr>
          <p:cNvSpPr/>
          <p:nvPr/>
        </p:nvSpPr>
        <p:spPr>
          <a:xfrm>
            <a:off x="1857442" y="5859623"/>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Lloyd Paul Aiello</a:t>
            </a:r>
            <a:endParaRPr lang="en-US" sz="2400" dirty="0">
              <a:latin typeface="Helvetica" pitchFamily="2" charset="0"/>
            </a:endParaRPr>
          </a:p>
        </p:txBody>
      </p:sp>
      <p:sp>
        <p:nvSpPr>
          <p:cNvPr id="9" name="Text 0">
            <a:extLst>
              <a:ext uri="{FF2B5EF4-FFF2-40B4-BE49-F238E27FC236}">
                <a16:creationId xmlns:a16="http://schemas.microsoft.com/office/drawing/2014/main" id="{CB2BE0BF-5D37-E668-4188-44389E776AF3}"/>
              </a:ext>
            </a:extLst>
          </p:cNvPr>
          <p:cNvSpPr/>
          <p:nvPr/>
        </p:nvSpPr>
        <p:spPr>
          <a:xfrm>
            <a:off x="4633191"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Neil Bressler</a:t>
            </a:r>
            <a:endParaRPr lang="en-US" sz="2400" dirty="0">
              <a:latin typeface="Helvetica" pitchFamily="2" charset="0"/>
            </a:endParaRPr>
          </a:p>
        </p:txBody>
      </p:sp>
      <p:sp>
        <p:nvSpPr>
          <p:cNvPr id="10" name="Text 0">
            <a:extLst>
              <a:ext uri="{FF2B5EF4-FFF2-40B4-BE49-F238E27FC236}">
                <a16:creationId xmlns:a16="http://schemas.microsoft.com/office/drawing/2014/main" id="{C0373E90-0849-7EEF-0A19-DE4431C6B77F}"/>
              </a:ext>
            </a:extLst>
          </p:cNvPr>
          <p:cNvSpPr/>
          <p:nvPr/>
        </p:nvSpPr>
        <p:spPr>
          <a:xfrm>
            <a:off x="7117077"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Lee </a:t>
            </a:r>
            <a:r>
              <a:rPr lang="en-US" sz="2400" dirty="0" err="1">
                <a:solidFill>
                  <a:srgbClr val="FFFFFF"/>
                </a:solidFill>
                <a:latin typeface="Helvetica" pitchFamily="2" charset="0"/>
                <a:ea typeface="Kanit" pitchFamily="34" charset="-122"/>
                <a:cs typeface="Kanit" pitchFamily="34" charset="-120"/>
              </a:rPr>
              <a:t>Jampol</a:t>
            </a:r>
            <a:endParaRPr lang="en-US" sz="2400" dirty="0">
              <a:latin typeface="Helvetica" pitchFamily="2" charset="0"/>
            </a:endParaRPr>
          </a:p>
        </p:txBody>
      </p:sp>
      <p:sp>
        <p:nvSpPr>
          <p:cNvPr id="11" name="Text 0">
            <a:extLst>
              <a:ext uri="{FF2B5EF4-FFF2-40B4-BE49-F238E27FC236}">
                <a16:creationId xmlns:a16="http://schemas.microsoft.com/office/drawing/2014/main" id="{866C8DA7-AE01-EF1A-F6FB-FFC67979B11E}"/>
              </a:ext>
            </a:extLst>
          </p:cNvPr>
          <p:cNvSpPr/>
          <p:nvPr/>
        </p:nvSpPr>
        <p:spPr>
          <a:xfrm>
            <a:off x="9789640" y="5859624"/>
            <a:ext cx="2251799" cy="525423"/>
          </a:xfrm>
          <a:prstGeom prst="rect">
            <a:avLst/>
          </a:prstGeom>
          <a:noFill/>
          <a:ln/>
        </p:spPr>
        <p:txBody>
          <a:bodyPr wrap="none" lIns="0" tIns="0" rIns="0" bIns="0" rtlCol="0" anchor="t"/>
          <a:lstStyle/>
          <a:p>
            <a:pPr marL="0" indent="0" algn="l">
              <a:lnSpc>
                <a:spcPts val="2200"/>
              </a:lnSpc>
              <a:buNone/>
            </a:pPr>
            <a:r>
              <a:rPr lang="en-US" sz="2400">
                <a:solidFill>
                  <a:srgbClr val="FFFFFF"/>
                </a:solidFill>
                <a:latin typeface="Helvetica" pitchFamily="2" charset="0"/>
                <a:ea typeface="Kanit" pitchFamily="34" charset="-122"/>
                <a:cs typeface="Kanit" pitchFamily="34" charset="-120"/>
              </a:rPr>
              <a:t>Jennifer </a:t>
            </a:r>
            <a:r>
              <a:rPr lang="en-US" sz="2400" dirty="0">
                <a:solidFill>
                  <a:srgbClr val="FFFFFF"/>
                </a:solidFill>
                <a:latin typeface="Helvetica" pitchFamily="2" charset="0"/>
                <a:ea typeface="Kanit" pitchFamily="34" charset="-122"/>
                <a:cs typeface="Kanit" pitchFamily="34" charset="-120"/>
              </a:rPr>
              <a:t>Sun </a:t>
            </a:r>
            <a:endParaRPr lang="en-US" sz="2400" dirty="0">
              <a:latin typeface="Helvetica" pitchFamily="2" charset="0"/>
            </a:endParaRPr>
          </a:p>
        </p:txBody>
      </p:sp>
      <p:sp>
        <p:nvSpPr>
          <p:cNvPr id="12" name="Text 0">
            <a:extLst>
              <a:ext uri="{FF2B5EF4-FFF2-40B4-BE49-F238E27FC236}">
                <a16:creationId xmlns:a16="http://schemas.microsoft.com/office/drawing/2014/main" id="{6038206E-430B-1B93-7427-015D29221E98}"/>
              </a:ext>
            </a:extLst>
          </p:cNvPr>
          <p:cNvSpPr/>
          <p:nvPr/>
        </p:nvSpPr>
        <p:spPr>
          <a:xfrm>
            <a:off x="12378601"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Dan Martin</a:t>
            </a:r>
            <a:endParaRPr lang="en-US" sz="2400" dirty="0">
              <a:latin typeface="Helvetica" pitchFamily="2" charset="0"/>
            </a:endParaRPr>
          </a:p>
        </p:txBody>
      </p:sp>
      <p:sp>
        <p:nvSpPr>
          <p:cNvPr id="13" name="Rectangle 12">
            <a:extLst>
              <a:ext uri="{FF2B5EF4-FFF2-40B4-BE49-F238E27FC236}">
                <a16:creationId xmlns:a16="http://schemas.microsoft.com/office/drawing/2014/main" id="{E43C1D41-87FD-FCF6-A3DE-429B7AAECB7F}"/>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90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20E5F7-E87B-9F64-5448-22DC02C9243B}"/>
              </a:ext>
            </a:extLst>
          </p:cNvPr>
          <p:cNvSpPr/>
          <p:nvPr/>
        </p:nvSpPr>
        <p:spPr>
          <a:xfrm>
            <a:off x="0" y="0"/>
            <a:ext cx="7756908" cy="4114381"/>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o alternative text description for this image">
            <a:extLst>
              <a:ext uri="{FF2B5EF4-FFF2-40B4-BE49-F238E27FC236}">
                <a16:creationId xmlns:a16="http://schemas.microsoft.com/office/drawing/2014/main" id="{133679C5-9AA3-315A-5724-24AEB4F9865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858" b="49860"/>
          <a:stretch/>
        </p:blipFill>
        <p:spPr bwMode="auto">
          <a:xfrm>
            <a:off x="0" y="2743201"/>
            <a:ext cx="5358810" cy="27552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CD5E97-95C6-8D4B-2E7C-1193C6D697F2}"/>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descr="No alternative text description for this image">
            <a:extLst>
              <a:ext uri="{FF2B5EF4-FFF2-40B4-BE49-F238E27FC236}">
                <a16:creationId xmlns:a16="http://schemas.microsoft.com/office/drawing/2014/main" id="{EB659026-C0CF-5827-F7EA-DECF1E325D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1051" r="7128"/>
          <a:stretch/>
        </p:blipFill>
        <p:spPr bwMode="auto">
          <a:xfrm>
            <a:off x="4732420" y="0"/>
            <a:ext cx="10144579"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UBLIC STUDY WEBSITES">
            <a:extLst>
              <a:ext uri="{FF2B5EF4-FFF2-40B4-BE49-F238E27FC236}">
                <a16:creationId xmlns:a16="http://schemas.microsoft.com/office/drawing/2014/main" id="{D9F4E3DD-B086-B5CF-0F83-B63B2C13F0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47324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79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BE1E9C1-D691-3E50-2A5D-6E6F2602DE86}"/>
              </a:ext>
            </a:extLst>
          </p:cNvPr>
          <p:cNvGrpSpPr/>
          <p:nvPr/>
        </p:nvGrpSpPr>
        <p:grpSpPr>
          <a:xfrm>
            <a:off x="0" y="0"/>
            <a:ext cx="14630400" cy="8229600"/>
            <a:chOff x="0" y="0"/>
            <a:chExt cx="14630400" cy="8229600"/>
          </a:xfrm>
        </p:grpSpPr>
        <p:pic>
          <p:nvPicPr>
            <p:cNvPr id="5" name="Picture 4">
              <a:extLst>
                <a:ext uri="{FF2B5EF4-FFF2-40B4-BE49-F238E27FC236}">
                  <a16:creationId xmlns:a16="http://schemas.microsoft.com/office/drawing/2014/main" id="{15D64267-F535-C1E1-B465-A46D3D7921DF}"/>
                </a:ext>
              </a:extLst>
            </p:cNvPr>
            <p:cNvPicPr>
              <a:picLocks noChangeAspect="1"/>
            </p:cNvPicPr>
            <p:nvPr/>
          </p:nvPicPr>
          <p:blipFill>
            <a:blip r:embed="rId2"/>
            <a:stretch>
              <a:fillRect/>
            </a:stretch>
          </p:blipFill>
          <p:spPr>
            <a:xfrm>
              <a:off x="0" y="0"/>
              <a:ext cx="14630400" cy="8229600"/>
            </a:xfrm>
            <a:prstGeom prst="rect">
              <a:avLst/>
            </a:prstGeom>
          </p:spPr>
        </p:pic>
        <p:pic>
          <p:nvPicPr>
            <p:cNvPr id="9" name="Picture 8">
              <a:extLst>
                <a:ext uri="{FF2B5EF4-FFF2-40B4-BE49-F238E27FC236}">
                  <a16:creationId xmlns:a16="http://schemas.microsoft.com/office/drawing/2014/main" id="{6FB5F076-C7A2-8229-8145-3ABAEB179E27}"/>
                </a:ext>
              </a:extLst>
            </p:cNvPr>
            <p:cNvPicPr>
              <a:picLocks noChangeAspect="1"/>
            </p:cNvPicPr>
            <p:nvPr/>
          </p:nvPicPr>
          <p:blipFill>
            <a:blip r:embed="rId3"/>
            <a:stretch>
              <a:fillRect/>
            </a:stretch>
          </p:blipFill>
          <p:spPr>
            <a:xfrm>
              <a:off x="8561650" y="5752775"/>
              <a:ext cx="5391018" cy="1966430"/>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62231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0C8ED7-E1A3-4E87-9628-52AD4990E593}"/>
              </a:ext>
            </a:extLst>
          </p:cNvPr>
          <p:cNvSpPr/>
          <p:nvPr/>
        </p:nvSpPr>
        <p:spPr>
          <a:xfrm>
            <a:off x="0" y="2144494"/>
            <a:ext cx="7744182" cy="289215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70084" y="526494"/>
            <a:ext cx="3538180" cy="281583"/>
          </a:xfrm>
          <a:prstGeom prst="rect">
            <a:avLst/>
          </a:prstGeom>
          <a:noFill/>
          <a:ln/>
        </p:spPr>
        <p:txBody>
          <a:bodyPr wrap="none" lIns="0" tIns="0" rIns="0" bIns="0" rtlCol="0" anchor="t"/>
          <a:lstStyle/>
          <a:p>
            <a:pPr marL="0" indent="0" algn="l">
              <a:lnSpc>
                <a:spcPts val="2200"/>
              </a:lnSpc>
              <a:buNone/>
            </a:pPr>
            <a:r>
              <a:rPr lang="en-US" sz="2800" dirty="0">
                <a:solidFill>
                  <a:srgbClr val="FFFFFF"/>
                </a:solidFill>
                <a:latin typeface="Helvetica" pitchFamily="2" charset="0"/>
                <a:ea typeface="Kanit" pitchFamily="34" charset="-122"/>
                <a:cs typeface="Kanit" pitchFamily="34" charset="-120"/>
              </a:rPr>
              <a:t>Our Mission: Advancing Vision Care</a:t>
            </a:r>
            <a:endParaRPr lang="en-US" sz="2800" dirty="0">
              <a:latin typeface="Helvetica" pitchFamily="2" charset="0"/>
            </a:endParaRPr>
          </a:p>
        </p:txBody>
      </p:sp>
      <p:sp>
        <p:nvSpPr>
          <p:cNvPr id="3" name="Text 1"/>
          <p:cNvSpPr/>
          <p:nvPr/>
        </p:nvSpPr>
        <p:spPr>
          <a:xfrm>
            <a:off x="670084" y="884634"/>
            <a:ext cx="9266396" cy="563166"/>
          </a:xfrm>
          <a:prstGeom prst="rect">
            <a:avLst/>
          </a:prstGeom>
          <a:noFill/>
          <a:ln/>
        </p:spPr>
        <p:txBody>
          <a:bodyPr wrap="none" lIns="0" tIns="0" rIns="0" bIns="0" rtlCol="0" anchor="t"/>
          <a:lstStyle/>
          <a:p>
            <a:pPr marL="0" indent="0" algn="l">
              <a:lnSpc>
                <a:spcPts val="4400"/>
              </a:lnSpc>
              <a:buNone/>
            </a:pPr>
            <a:r>
              <a:rPr lang="en-US" sz="4400" dirty="0">
                <a:solidFill>
                  <a:srgbClr val="FFFFFF"/>
                </a:solidFill>
                <a:latin typeface="Helvetica" pitchFamily="2" charset="0"/>
                <a:ea typeface="Kanit" pitchFamily="34" charset="-122"/>
                <a:cs typeface="Kanit" pitchFamily="34" charset="-120"/>
              </a:rPr>
              <a:t>Driving Excellence in Retinal Disease Research</a:t>
            </a:r>
            <a:endParaRPr lang="en-US" sz="4400" dirty="0">
              <a:latin typeface="Helvetica" pitchFamily="2" charset="0"/>
            </a:endParaRPr>
          </a:p>
        </p:txBody>
      </p:sp>
      <p:sp>
        <p:nvSpPr>
          <p:cNvPr id="4" name="Text 2"/>
          <p:cNvSpPr/>
          <p:nvPr/>
        </p:nvSpPr>
        <p:spPr>
          <a:xfrm>
            <a:off x="903565" y="2367752"/>
            <a:ext cx="6411635" cy="1531144"/>
          </a:xfrm>
          <a:prstGeom prst="rect">
            <a:avLst/>
          </a:prstGeom>
          <a:noFill/>
          <a:ln/>
        </p:spPr>
        <p:txBody>
          <a:bodyPr wrap="square" lIns="0" tIns="0" rIns="0" bIns="0" rtlCol="0" anchor="t"/>
          <a:lstStyle/>
          <a:p>
            <a:pPr marL="457200" indent="-457200" algn="l">
              <a:buFont typeface="Arial" panose="020B0604020202020204" pitchFamily="34" charset="0"/>
              <a:buChar char="•"/>
            </a:pPr>
            <a:r>
              <a:rPr lang="en-US" sz="2800" dirty="0">
                <a:solidFill>
                  <a:srgbClr val="D9E1FF"/>
                </a:solidFill>
                <a:latin typeface="Helvetica" pitchFamily="2" charset="0"/>
                <a:ea typeface="Martel Sans Light" pitchFamily="34" charset="-122"/>
                <a:cs typeface="Martel Sans Light" pitchFamily="34" charset="-120"/>
              </a:rPr>
              <a:t>Leading high-quality, collaborative clinical research</a:t>
            </a:r>
            <a:endParaRPr lang="en-US" sz="2800" dirty="0">
              <a:latin typeface="Helvetica" pitchFamily="2" charset="0"/>
            </a:endParaRPr>
          </a:p>
        </p:txBody>
      </p:sp>
      <p:sp>
        <p:nvSpPr>
          <p:cNvPr id="5" name="Text 3"/>
          <p:cNvSpPr/>
          <p:nvPr/>
        </p:nvSpPr>
        <p:spPr>
          <a:xfrm>
            <a:off x="903565" y="3768681"/>
            <a:ext cx="6411635" cy="1531144"/>
          </a:xfrm>
          <a:prstGeom prst="rect">
            <a:avLst/>
          </a:prstGeom>
          <a:noFill/>
          <a:ln/>
        </p:spPr>
        <p:txBody>
          <a:bodyPr wrap="square" lIns="0" tIns="0" rIns="0" bIns="0" rtlCol="0" anchor="t"/>
          <a:lstStyle/>
          <a:p>
            <a:pPr marL="457200" indent="-457200" algn="l">
              <a:buFont typeface="Arial" panose="020B0604020202020204" pitchFamily="34" charset="0"/>
              <a:buChar char="•"/>
            </a:pPr>
            <a:r>
              <a:rPr lang="en-US" sz="2800" dirty="0">
                <a:solidFill>
                  <a:srgbClr val="D9E1FF"/>
                </a:solidFill>
                <a:latin typeface="Helvetica" pitchFamily="2" charset="0"/>
                <a:ea typeface="Martel Sans Light" pitchFamily="34" charset="-122"/>
                <a:cs typeface="Martel Sans Light" pitchFamily="34" charset="-120"/>
              </a:rPr>
              <a:t>Multicenter involvement to accelerate discoveries</a:t>
            </a:r>
          </a:p>
          <a:p>
            <a:pPr marL="457200" indent="-457200" algn="l">
              <a:buFont typeface="Arial" panose="020B0604020202020204" pitchFamily="34" charset="0"/>
              <a:buChar char="•"/>
            </a:pPr>
            <a:endParaRPr lang="en-US" sz="2800" dirty="0">
              <a:solidFill>
                <a:srgbClr val="D9E1FF"/>
              </a:solidFill>
              <a:latin typeface="Helvetica" pitchFamily="2" charset="0"/>
              <a:ea typeface="Martel Sans Light" pitchFamily="34" charset="-122"/>
              <a:cs typeface="Martel Sans Light" pitchFamily="34" charset="-120"/>
            </a:endParaRPr>
          </a:p>
        </p:txBody>
      </p:sp>
      <p:pic>
        <p:nvPicPr>
          <p:cNvPr id="7" name="Picture 4" descr="No alternative text description for this image">
            <a:extLst>
              <a:ext uri="{FF2B5EF4-FFF2-40B4-BE49-F238E27FC236}">
                <a16:creationId xmlns:a16="http://schemas.microsoft.com/office/drawing/2014/main" id="{FA5C0AFC-1069-3DD7-F669-9B4AE694B14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922" t="52026" r="25153" b="27846"/>
          <a:stretch/>
        </p:blipFill>
        <p:spPr bwMode="auto">
          <a:xfrm>
            <a:off x="7744182" y="2152962"/>
            <a:ext cx="6886218" cy="2892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FBC447-BB85-18D0-5766-726FD66C872E}"/>
              </a:ext>
            </a:extLst>
          </p:cNvPr>
          <p:cNvSpPr txBox="1"/>
          <p:nvPr/>
        </p:nvSpPr>
        <p:spPr>
          <a:xfrm>
            <a:off x="670084" y="6069641"/>
            <a:ext cx="13088928" cy="646331"/>
          </a:xfrm>
          <a:prstGeom prst="rect">
            <a:avLst/>
          </a:prstGeom>
          <a:noFill/>
        </p:spPr>
        <p:txBody>
          <a:bodyPr wrap="square">
            <a:spAutoFit/>
          </a:bodyPr>
          <a:lstStyle/>
          <a:p>
            <a:pPr algn="l"/>
            <a:r>
              <a:rPr lang="en-US" sz="3600" dirty="0">
                <a:solidFill>
                  <a:srgbClr val="D9E1FF"/>
                </a:solidFill>
                <a:latin typeface="Helvetica" pitchFamily="2" charset="0"/>
                <a:ea typeface="Martel Sans Light" pitchFamily="34" charset="-122"/>
                <a:cs typeface="Martel Sans Light" pitchFamily="34" charset="-120"/>
              </a:rPr>
              <a:t>Your support directly fuels these life-changing advancements</a:t>
            </a:r>
            <a:endParaRPr lang="en-US" sz="3600" dirty="0">
              <a:latin typeface="Helvetica" pitchFamily="2" charset="0"/>
            </a:endParaRPr>
          </a:p>
        </p:txBody>
      </p:sp>
      <p:sp>
        <p:nvSpPr>
          <p:cNvPr id="11" name="Rectangle 10">
            <a:extLst>
              <a:ext uri="{FF2B5EF4-FFF2-40B4-BE49-F238E27FC236}">
                <a16:creationId xmlns:a16="http://schemas.microsoft.com/office/drawing/2014/main" id="{557C659B-57B9-D82E-89CF-36792E9F8545}"/>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5486400" cy="8229600"/>
          </a:xfrm>
          <a:prstGeom prst="rect">
            <a:avLst/>
          </a:prstGeom>
        </p:spPr>
      </p:pic>
      <p:sp>
        <p:nvSpPr>
          <p:cNvPr id="3" name="Text 0"/>
          <p:cNvSpPr/>
          <p:nvPr/>
        </p:nvSpPr>
        <p:spPr>
          <a:xfrm>
            <a:off x="5930664" y="346358"/>
            <a:ext cx="5344001" cy="569952"/>
          </a:xfrm>
          <a:prstGeom prst="rect">
            <a:avLst/>
          </a:prstGeom>
          <a:noFill/>
          <a:ln/>
        </p:spPr>
        <p:txBody>
          <a:bodyPr wrap="none" lIns="0" tIns="0" rIns="0" bIns="0" rtlCol="0" anchor="t"/>
          <a:lstStyle/>
          <a:p>
            <a:pPr marL="0" indent="0" algn="l">
              <a:lnSpc>
                <a:spcPts val="4450"/>
              </a:lnSpc>
              <a:buNone/>
            </a:pPr>
            <a:r>
              <a:rPr lang="en-US" sz="3600" dirty="0">
                <a:solidFill>
                  <a:srgbClr val="FFFFFF"/>
                </a:solidFill>
                <a:latin typeface="Helvetica" pitchFamily="2" charset="0"/>
                <a:ea typeface="Kanit" pitchFamily="34" charset="-122"/>
                <a:cs typeface="Kanit" pitchFamily="34" charset="-120"/>
              </a:rPr>
              <a:t>Why Your Support Matters</a:t>
            </a:r>
            <a:endParaRPr lang="en-US" sz="3600" dirty="0">
              <a:latin typeface="Helvetica" pitchFamily="2" charset="0"/>
            </a:endParaRPr>
          </a:p>
        </p:txBody>
      </p:sp>
      <p:sp>
        <p:nvSpPr>
          <p:cNvPr id="4" name="Shape 1"/>
          <p:cNvSpPr/>
          <p:nvPr/>
        </p:nvSpPr>
        <p:spPr>
          <a:xfrm>
            <a:off x="5930664" y="1206942"/>
            <a:ext cx="3796903" cy="2954532"/>
          </a:xfrm>
          <a:prstGeom prst="roundRect">
            <a:avLst>
              <a:gd name="adj" fmla="val 4602"/>
            </a:avLst>
          </a:prstGeom>
          <a:solidFill>
            <a:srgbClr val="100C35"/>
          </a:solidFill>
          <a:ln w="22860">
            <a:solidFill>
              <a:srgbClr val="1B5E9E"/>
            </a:solidFill>
            <a:prstDash val="solid"/>
          </a:ln>
        </p:spPr>
        <p:txBody>
          <a:bodyPr/>
          <a:lstStyle/>
          <a:p>
            <a:endParaRPr lang="en-US"/>
          </a:p>
        </p:txBody>
      </p:sp>
      <p:sp>
        <p:nvSpPr>
          <p:cNvPr id="5" name="Shape 2"/>
          <p:cNvSpPr/>
          <p:nvPr/>
        </p:nvSpPr>
        <p:spPr>
          <a:xfrm>
            <a:off x="5907804" y="1206942"/>
            <a:ext cx="114300" cy="2907858"/>
          </a:xfrm>
          <a:prstGeom prst="roundRect">
            <a:avLst>
              <a:gd name="adj" fmla="val 31789"/>
            </a:avLst>
          </a:prstGeom>
          <a:solidFill>
            <a:srgbClr val="1B5E9E"/>
          </a:solidFill>
          <a:ln/>
        </p:spPr>
        <p:txBody>
          <a:bodyPr/>
          <a:lstStyle/>
          <a:p>
            <a:endParaRPr lang="en-US"/>
          </a:p>
        </p:txBody>
      </p:sp>
      <p:sp>
        <p:nvSpPr>
          <p:cNvPr id="6" name="Text 3"/>
          <p:cNvSpPr/>
          <p:nvPr/>
        </p:nvSpPr>
        <p:spPr>
          <a:xfrm>
            <a:off x="6215819" y="1423517"/>
            <a:ext cx="2721293"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Changing Standard of Care</a:t>
            </a:r>
            <a:endParaRPr lang="en-US" sz="2000" dirty="0">
              <a:latin typeface="Helvetica" pitchFamily="2" charset="0"/>
            </a:endParaRPr>
          </a:p>
        </p:txBody>
      </p:sp>
      <p:sp>
        <p:nvSpPr>
          <p:cNvPr id="7" name="Text 4"/>
          <p:cNvSpPr/>
          <p:nvPr/>
        </p:nvSpPr>
        <p:spPr>
          <a:xfrm>
            <a:off x="6215819" y="1824638"/>
            <a:ext cx="3295174" cy="1550194"/>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Your funding enables vital research that directly shapes national clinical guidelines and treatment protocols, improving care for all.</a:t>
            </a:r>
            <a:endParaRPr lang="en-US" sz="2000" dirty="0">
              <a:latin typeface="Helvetica" pitchFamily="2" charset="0"/>
            </a:endParaRPr>
          </a:p>
        </p:txBody>
      </p:sp>
      <p:sp>
        <p:nvSpPr>
          <p:cNvPr id="8" name="Shape 5"/>
          <p:cNvSpPr/>
          <p:nvPr/>
        </p:nvSpPr>
        <p:spPr>
          <a:xfrm>
            <a:off x="9921282" y="1206942"/>
            <a:ext cx="3797022" cy="2954532"/>
          </a:xfrm>
          <a:prstGeom prst="roundRect">
            <a:avLst>
              <a:gd name="adj" fmla="val 4602"/>
            </a:avLst>
          </a:prstGeom>
          <a:solidFill>
            <a:srgbClr val="100C35"/>
          </a:solidFill>
          <a:ln w="22860">
            <a:solidFill>
              <a:srgbClr val="2E7D9E"/>
            </a:solidFill>
            <a:prstDash val="solid"/>
          </a:ln>
        </p:spPr>
        <p:txBody>
          <a:bodyPr/>
          <a:lstStyle/>
          <a:p>
            <a:endParaRPr lang="en-US"/>
          </a:p>
        </p:txBody>
      </p:sp>
      <p:sp>
        <p:nvSpPr>
          <p:cNvPr id="9" name="Shape 6"/>
          <p:cNvSpPr/>
          <p:nvPr/>
        </p:nvSpPr>
        <p:spPr>
          <a:xfrm>
            <a:off x="9898422" y="1206942"/>
            <a:ext cx="114300" cy="2907858"/>
          </a:xfrm>
          <a:prstGeom prst="roundRect">
            <a:avLst>
              <a:gd name="adj" fmla="val 31789"/>
            </a:avLst>
          </a:prstGeom>
          <a:solidFill>
            <a:srgbClr val="2E7D9E"/>
          </a:solidFill>
          <a:ln/>
        </p:spPr>
        <p:txBody>
          <a:bodyPr/>
          <a:lstStyle/>
          <a:p>
            <a:endParaRPr lang="en-US"/>
          </a:p>
        </p:txBody>
      </p:sp>
      <p:sp>
        <p:nvSpPr>
          <p:cNvPr id="10" name="Text 7"/>
          <p:cNvSpPr/>
          <p:nvPr/>
        </p:nvSpPr>
        <p:spPr>
          <a:xfrm>
            <a:off x="10206436" y="1423517"/>
            <a:ext cx="3128724"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Improving Treatment Selection</a:t>
            </a:r>
            <a:endParaRPr lang="en-US" sz="2000" dirty="0">
              <a:latin typeface="Helvetica" pitchFamily="2" charset="0"/>
            </a:endParaRPr>
          </a:p>
        </p:txBody>
      </p:sp>
      <p:sp>
        <p:nvSpPr>
          <p:cNvPr id="11" name="Text 8"/>
          <p:cNvSpPr/>
          <p:nvPr/>
        </p:nvSpPr>
        <p:spPr>
          <a:xfrm>
            <a:off x="10206436" y="1824638"/>
            <a:ext cx="3295293" cy="1550194"/>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Thanks to donor-supported research, clinicians gain evidence-based data, empowering them to choose the most effective therapies for each patient's unique needs.</a:t>
            </a:r>
            <a:endParaRPr lang="en-US" sz="2000" dirty="0">
              <a:latin typeface="Helvetica" pitchFamily="2" charset="0"/>
            </a:endParaRPr>
          </a:p>
        </p:txBody>
      </p:sp>
      <p:sp>
        <p:nvSpPr>
          <p:cNvPr id="12" name="Shape 9"/>
          <p:cNvSpPr/>
          <p:nvPr/>
        </p:nvSpPr>
        <p:spPr>
          <a:xfrm>
            <a:off x="5907804" y="4544549"/>
            <a:ext cx="3796903" cy="3338693"/>
          </a:xfrm>
          <a:prstGeom prst="roundRect">
            <a:avLst>
              <a:gd name="adj" fmla="val 4072"/>
            </a:avLst>
          </a:prstGeom>
          <a:solidFill>
            <a:srgbClr val="100C35"/>
          </a:solidFill>
          <a:ln w="22860">
            <a:solidFill>
              <a:srgbClr val="2E7D9E"/>
            </a:solidFill>
            <a:prstDash val="solid"/>
          </a:ln>
        </p:spPr>
        <p:txBody>
          <a:bodyPr/>
          <a:lstStyle/>
          <a:p>
            <a:endParaRPr lang="en-US"/>
          </a:p>
        </p:txBody>
      </p:sp>
      <p:sp>
        <p:nvSpPr>
          <p:cNvPr id="13" name="Shape 10"/>
          <p:cNvSpPr/>
          <p:nvPr/>
        </p:nvSpPr>
        <p:spPr>
          <a:xfrm flipH="1">
            <a:off x="5930663" y="4544549"/>
            <a:ext cx="45721" cy="3274898"/>
          </a:xfrm>
          <a:prstGeom prst="roundRect">
            <a:avLst>
              <a:gd name="adj" fmla="val 31789"/>
            </a:avLst>
          </a:prstGeom>
          <a:solidFill>
            <a:srgbClr val="2E7D9E"/>
          </a:solidFill>
          <a:ln/>
        </p:spPr>
        <p:txBody>
          <a:bodyPr/>
          <a:lstStyle/>
          <a:p>
            <a:endParaRPr lang="en-US"/>
          </a:p>
        </p:txBody>
      </p:sp>
      <p:sp>
        <p:nvSpPr>
          <p:cNvPr id="14" name="Text 11"/>
          <p:cNvSpPr/>
          <p:nvPr/>
        </p:nvSpPr>
        <p:spPr>
          <a:xfrm>
            <a:off x="6192959" y="4761124"/>
            <a:ext cx="2856547"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Enhancing Vision Outcomes</a:t>
            </a:r>
            <a:endParaRPr lang="en-US" sz="2000" dirty="0">
              <a:latin typeface="Helvetica" pitchFamily="2" charset="0"/>
            </a:endParaRPr>
          </a:p>
        </p:txBody>
      </p:sp>
      <p:sp>
        <p:nvSpPr>
          <p:cNvPr id="15" name="Text 12"/>
          <p:cNvSpPr/>
          <p:nvPr/>
        </p:nvSpPr>
        <p:spPr>
          <a:xfrm>
            <a:off x="6192959" y="5378821"/>
            <a:ext cx="3295174" cy="1860233"/>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Funding makes possible the clinical trials that demonstrate improved visual acuity and quality of life, directly benefiting countless individuals affected by retinal diseases.</a:t>
            </a:r>
            <a:endParaRPr lang="en-US" sz="2000" dirty="0">
              <a:latin typeface="Helvetica" pitchFamily="2" charset="0"/>
            </a:endParaRPr>
          </a:p>
        </p:txBody>
      </p:sp>
      <p:sp>
        <p:nvSpPr>
          <p:cNvPr id="16" name="Rectangle 15">
            <a:extLst>
              <a:ext uri="{FF2B5EF4-FFF2-40B4-BE49-F238E27FC236}">
                <a16:creationId xmlns:a16="http://schemas.microsoft.com/office/drawing/2014/main" id="{5A522378-1DC2-0F4B-87BF-190487A6CC70}"/>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141570" y="0"/>
            <a:ext cx="5486400" cy="8229600"/>
          </a:xfrm>
          <a:prstGeom prst="rect">
            <a:avLst/>
          </a:prstGeom>
        </p:spPr>
      </p:pic>
      <p:sp>
        <p:nvSpPr>
          <p:cNvPr id="3" name="Text 0"/>
          <p:cNvSpPr/>
          <p:nvPr/>
        </p:nvSpPr>
        <p:spPr>
          <a:xfrm>
            <a:off x="344518" y="324994"/>
            <a:ext cx="8329964" cy="1010841"/>
          </a:xfrm>
          <a:prstGeom prst="rect">
            <a:avLst/>
          </a:prstGeom>
          <a:noFill/>
          <a:ln/>
        </p:spPr>
        <p:txBody>
          <a:bodyPr wrap="square" lIns="0" tIns="0" rIns="0" bIns="0" rtlCol="0" anchor="t"/>
          <a:lstStyle/>
          <a:p>
            <a:pPr marL="0" indent="0" algn="l">
              <a:lnSpc>
                <a:spcPts val="3950"/>
              </a:lnSpc>
              <a:buNone/>
            </a:pPr>
            <a:r>
              <a:rPr lang="en-US" sz="4400" dirty="0">
                <a:solidFill>
                  <a:srgbClr val="FFFFFF"/>
                </a:solidFill>
                <a:latin typeface="Helvetica" pitchFamily="2" charset="0"/>
                <a:ea typeface="Kanit" pitchFamily="34" charset="-122"/>
                <a:cs typeface="Kanit" pitchFamily="34" charset="-120"/>
              </a:rPr>
              <a:t>Proven Results: DME Treatment Breakthrough</a:t>
            </a:r>
            <a:endParaRPr lang="en-US" sz="4400" dirty="0">
              <a:latin typeface="Helvetica" pitchFamily="2" charset="0"/>
            </a:endParaRPr>
          </a:p>
        </p:txBody>
      </p:sp>
      <p:sp>
        <p:nvSpPr>
          <p:cNvPr id="4" name="Text 1"/>
          <p:cNvSpPr/>
          <p:nvPr/>
        </p:nvSpPr>
        <p:spPr>
          <a:xfrm>
            <a:off x="344518" y="1572221"/>
            <a:ext cx="8797052" cy="824389"/>
          </a:xfrm>
          <a:prstGeom prst="rect">
            <a:avLst/>
          </a:prstGeom>
          <a:noFill/>
          <a:ln/>
        </p:spPr>
        <p:txBody>
          <a:bodyPr wrap="square" lIns="0" tIns="0" rIns="0" bIns="0" rtlCol="0" anchor="t"/>
          <a:lstStyle/>
          <a:p>
            <a:pPr marL="0" indent="0" algn="l">
              <a:buNone/>
            </a:pPr>
            <a:r>
              <a:rPr lang="en-US" sz="2400" dirty="0">
                <a:solidFill>
                  <a:srgbClr val="D9E1FF"/>
                </a:solidFill>
                <a:latin typeface="Helvetica" pitchFamily="2" charset="0"/>
                <a:ea typeface="Martel Sans Light" pitchFamily="34" charset="-122"/>
                <a:cs typeface="Martel Sans Light" pitchFamily="34" charset="-120"/>
              </a:rPr>
              <a:t>Groundbreaking discoveries enabled by collaborative research, showcases how our network achieves significant advancements</a:t>
            </a:r>
            <a:endParaRPr lang="en-US" sz="2400" dirty="0">
              <a:latin typeface="Helvetica" pitchFamily="2" charset="0"/>
            </a:endParaRPr>
          </a:p>
        </p:txBody>
      </p:sp>
      <p:sp>
        <p:nvSpPr>
          <p:cNvPr id="5" name="Text 2"/>
          <p:cNvSpPr/>
          <p:nvPr/>
        </p:nvSpPr>
        <p:spPr>
          <a:xfrm>
            <a:off x="344518" y="2779390"/>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rPr>
              <a:t>Protocol V</a:t>
            </a:r>
            <a:endParaRPr lang="en-US" sz="2000" dirty="0">
              <a:latin typeface="Helvetica" pitchFamily="2" charset="0"/>
            </a:endParaRPr>
          </a:p>
        </p:txBody>
      </p:sp>
      <p:sp>
        <p:nvSpPr>
          <p:cNvPr id="6" name="Shape 3"/>
          <p:cNvSpPr/>
          <p:nvPr/>
        </p:nvSpPr>
        <p:spPr>
          <a:xfrm>
            <a:off x="344518" y="3048471"/>
            <a:ext cx="3884652" cy="22860"/>
          </a:xfrm>
          <a:prstGeom prst="rect">
            <a:avLst/>
          </a:prstGeom>
          <a:solidFill>
            <a:srgbClr val="1B5E9E"/>
          </a:solidFill>
          <a:ln/>
        </p:spPr>
        <p:txBody>
          <a:bodyPr/>
          <a:lstStyle/>
          <a:p>
            <a:endParaRPr lang="en-US"/>
          </a:p>
        </p:txBody>
      </p:sp>
      <p:sp>
        <p:nvSpPr>
          <p:cNvPr id="7" name="Text 4"/>
          <p:cNvSpPr/>
          <p:nvPr/>
        </p:nvSpPr>
        <p:spPr>
          <a:xfrm>
            <a:off x="344518" y="3180035"/>
            <a:ext cx="2951202" cy="252651"/>
          </a:xfrm>
          <a:prstGeom prst="rect">
            <a:avLst/>
          </a:prstGeom>
          <a:noFill/>
          <a:ln/>
        </p:spPr>
        <p:txBody>
          <a:bodyPr wrap="none" lIns="0" tIns="0" rIns="0" bIns="0" rtlCol="0" anchor="t"/>
          <a:lstStyle/>
          <a:p>
            <a:pPr marL="0" indent="0" algn="l">
              <a:lnSpc>
                <a:spcPts val="1950"/>
              </a:lnSpc>
              <a:buNone/>
            </a:pPr>
            <a:r>
              <a:rPr lang="en-US" sz="2000" dirty="0">
                <a:solidFill>
                  <a:srgbClr val="D9E1FF"/>
                </a:solidFill>
                <a:latin typeface="Helvetica" pitchFamily="2" charset="0"/>
                <a:ea typeface="Kanit" pitchFamily="34" charset="-122"/>
                <a:cs typeface="Kanit" pitchFamily="34" charset="-120"/>
              </a:rPr>
              <a:t>Decrease Treatment Burden</a:t>
            </a:r>
            <a:endParaRPr lang="en-US" sz="2000" dirty="0">
              <a:latin typeface="Helvetica" pitchFamily="2" charset="0"/>
            </a:endParaRPr>
          </a:p>
        </p:txBody>
      </p:sp>
      <p:sp>
        <p:nvSpPr>
          <p:cNvPr id="8" name="Text 5"/>
          <p:cNvSpPr/>
          <p:nvPr/>
        </p:nvSpPr>
        <p:spPr>
          <a:xfrm>
            <a:off x="344518" y="3535675"/>
            <a:ext cx="3884652" cy="1099185"/>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Years of research funding allowed for the discovery that postponing treatment for patients with good vision is a safe choice for DME.</a:t>
            </a:r>
            <a:endParaRPr lang="en-US" sz="2000" dirty="0">
              <a:latin typeface="Helvetica" pitchFamily="2" charset="0"/>
            </a:endParaRPr>
          </a:p>
        </p:txBody>
      </p:sp>
      <p:sp>
        <p:nvSpPr>
          <p:cNvPr id="9" name="Text 6"/>
          <p:cNvSpPr/>
          <p:nvPr/>
        </p:nvSpPr>
        <p:spPr>
          <a:xfrm>
            <a:off x="4830555" y="2821871"/>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cs typeface="Kanit Light" pitchFamily="34" charset="-120"/>
              </a:rPr>
              <a:t>Protocol AC</a:t>
            </a:r>
            <a:endParaRPr lang="en-US" sz="2000" dirty="0">
              <a:latin typeface="Helvetica" pitchFamily="2" charset="0"/>
            </a:endParaRPr>
          </a:p>
        </p:txBody>
      </p:sp>
      <p:sp>
        <p:nvSpPr>
          <p:cNvPr id="10" name="Shape 7"/>
          <p:cNvSpPr/>
          <p:nvPr/>
        </p:nvSpPr>
        <p:spPr>
          <a:xfrm>
            <a:off x="4830555" y="3090952"/>
            <a:ext cx="3884771" cy="22860"/>
          </a:xfrm>
          <a:prstGeom prst="rect">
            <a:avLst/>
          </a:prstGeom>
          <a:solidFill>
            <a:srgbClr val="1B5E9E"/>
          </a:solidFill>
          <a:ln/>
        </p:spPr>
        <p:txBody>
          <a:bodyPr/>
          <a:lstStyle/>
          <a:p>
            <a:endParaRPr lang="en-US"/>
          </a:p>
        </p:txBody>
      </p:sp>
      <p:sp>
        <p:nvSpPr>
          <p:cNvPr id="11" name="Text 8"/>
          <p:cNvSpPr/>
          <p:nvPr/>
        </p:nvSpPr>
        <p:spPr>
          <a:xfrm>
            <a:off x="4830555" y="3202539"/>
            <a:ext cx="2776180" cy="276463"/>
          </a:xfrm>
          <a:prstGeom prst="rect">
            <a:avLst/>
          </a:prstGeom>
          <a:noFill/>
          <a:ln/>
        </p:spPr>
        <p:txBody>
          <a:bodyPr wrap="none" lIns="0" tIns="0" rIns="0" bIns="0" rtlCol="0" anchor="t"/>
          <a:lstStyle/>
          <a:p>
            <a:pPr marL="0" indent="0" algn="l">
              <a:lnSpc>
                <a:spcPts val="1950"/>
              </a:lnSpc>
              <a:buNone/>
            </a:pPr>
            <a:r>
              <a:rPr lang="en-US" sz="2000" dirty="0">
                <a:solidFill>
                  <a:srgbClr val="D9E1FF"/>
                </a:solidFill>
                <a:latin typeface="Helvetica" pitchFamily="2" charset="0"/>
                <a:ea typeface="Kanit" pitchFamily="34" charset="-122"/>
                <a:cs typeface="Kanit" pitchFamily="34" charset="-120"/>
              </a:rPr>
              <a:t>Significantly Reduced Cost</a:t>
            </a:r>
            <a:endParaRPr lang="en-US" sz="2000" dirty="0">
              <a:latin typeface="Helvetica" pitchFamily="2" charset="0"/>
            </a:endParaRPr>
          </a:p>
        </p:txBody>
      </p:sp>
      <p:sp>
        <p:nvSpPr>
          <p:cNvPr id="12" name="Text 9"/>
          <p:cNvSpPr/>
          <p:nvPr/>
        </p:nvSpPr>
        <p:spPr>
          <a:xfrm>
            <a:off x="4830554" y="3558179"/>
            <a:ext cx="4055075" cy="824389"/>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Equivalent 2-year vision outcomes and a lower cost with initiation of bevacizumab as first line for DME patients. </a:t>
            </a:r>
            <a:endParaRPr lang="en-US" sz="2000" dirty="0">
              <a:latin typeface="Helvetica" pitchFamily="2" charset="0"/>
            </a:endParaRPr>
          </a:p>
        </p:txBody>
      </p:sp>
      <p:sp>
        <p:nvSpPr>
          <p:cNvPr id="13" name="Text 10"/>
          <p:cNvSpPr/>
          <p:nvPr/>
        </p:nvSpPr>
        <p:spPr>
          <a:xfrm>
            <a:off x="388735" y="4892914"/>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rPr>
              <a:t>Protocol I </a:t>
            </a:r>
            <a:endParaRPr lang="en-US" sz="2000" dirty="0">
              <a:latin typeface="Helvetica" pitchFamily="2" charset="0"/>
            </a:endParaRPr>
          </a:p>
        </p:txBody>
      </p:sp>
      <p:sp>
        <p:nvSpPr>
          <p:cNvPr id="14" name="Shape 11"/>
          <p:cNvSpPr/>
          <p:nvPr/>
        </p:nvSpPr>
        <p:spPr>
          <a:xfrm>
            <a:off x="344518" y="5203077"/>
            <a:ext cx="7941231" cy="22860"/>
          </a:xfrm>
          <a:prstGeom prst="rect">
            <a:avLst/>
          </a:prstGeom>
          <a:solidFill>
            <a:srgbClr val="1B5E9E"/>
          </a:solidFill>
          <a:ln/>
        </p:spPr>
        <p:txBody>
          <a:bodyPr/>
          <a:lstStyle/>
          <a:p>
            <a:endParaRPr lang="en-US"/>
          </a:p>
        </p:txBody>
      </p:sp>
      <p:sp>
        <p:nvSpPr>
          <p:cNvPr id="15" name="Text 12"/>
          <p:cNvSpPr/>
          <p:nvPr/>
        </p:nvSpPr>
        <p:spPr>
          <a:xfrm>
            <a:off x="344518" y="5334641"/>
            <a:ext cx="3343156" cy="252651"/>
          </a:xfrm>
          <a:prstGeom prst="rect">
            <a:avLst/>
          </a:prstGeom>
          <a:noFill/>
          <a:ln/>
        </p:spPr>
        <p:txBody>
          <a:bodyPr wrap="none" lIns="0" tIns="0" rIns="0" bIns="0" rtlCol="0" anchor="t"/>
          <a:lstStyle/>
          <a:p>
            <a:pPr marL="0" indent="0" algn="l">
              <a:lnSpc>
                <a:spcPts val="1950"/>
              </a:lnSpc>
              <a:buNone/>
            </a:pPr>
            <a:r>
              <a:rPr lang="en-US" sz="2400" dirty="0">
                <a:solidFill>
                  <a:srgbClr val="D9E1FF"/>
                </a:solidFill>
                <a:latin typeface="Helvetica" pitchFamily="2" charset="0"/>
                <a:ea typeface="Kanit" pitchFamily="34" charset="-122"/>
                <a:cs typeface="Kanit" pitchFamily="34" charset="-120"/>
              </a:rPr>
              <a:t>Long-Term Maintenance &amp; Outcomes</a:t>
            </a:r>
            <a:endParaRPr lang="en-US" sz="2400" dirty="0">
              <a:latin typeface="Helvetica" pitchFamily="2" charset="0"/>
            </a:endParaRPr>
          </a:p>
        </p:txBody>
      </p:sp>
      <p:sp>
        <p:nvSpPr>
          <p:cNvPr id="16" name="Text 13"/>
          <p:cNvSpPr/>
          <p:nvPr/>
        </p:nvSpPr>
        <p:spPr>
          <a:xfrm>
            <a:off x="344518" y="5690281"/>
            <a:ext cx="8541112" cy="549593"/>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Revealed a remarkable reduction to just 0-1 injections per year in years 3-5, leading to improved long-term patient outcomes and quality of life.</a:t>
            </a:r>
            <a:endParaRPr lang="en-US" sz="2000" dirty="0">
              <a:latin typeface="Helvetica" pitchFamily="2" charset="0"/>
            </a:endParaRPr>
          </a:p>
        </p:txBody>
      </p:sp>
      <p:sp>
        <p:nvSpPr>
          <p:cNvPr id="17" name="Text 14"/>
          <p:cNvSpPr/>
          <p:nvPr/>
        </p:nvSpPr>
        <p:spPr>
          <a:xfrm>
            <a:off x="602170" y="7033149"/>
            <a:ext cx="8237740" cy="824389"/>
          </a:xfrm>
          <a:prstGeom prst="rect">
            <a:avLst/>
          </a:prstGeom>
          <a:noFill/>
          <a:ln/>
        </p:spPr>
        <p:txBody>
          <a:bodyPr wrap="square" lIns="0" tIns="0" rIns="0" bIns="0" rtlCol="0" anchor="t"/>
          <a:lstStyle/>
          <a:p>
            <a:pPr marL="0" indent="0" algn="l">
              <a:buNone/>
            </a:pPr>
            <a:r>
              <a:rPr lang="en-US" sz="2000" dirty="0">
                <a:solidFill>
                  <a:srgbClr val="D9E1FF"/>
                </a:solidFill>
                <a:latin typeface="Helvetica" pitchFamily="2" charset="0"/>
                <a:ea typeface="Martel Sans Light" pitchFamily="34" charset="-122"/>
                <a:cs typeface="Martel Sans Light" pitchFamily="34" charset="-120"/>
              </a:rPr>
              <a:t>"This was a remarkable finding, and something that we did not expect. DME can be a relatively self-limited disease, and that may be particularly true with appropriate treatment." — </a:t>
            </a:r>
            <a:r>
              <a:rPr lang="en-US" sz="2000" i="1" dirty="0">
                <a:solidFill>
                  <a:srgbClr val="D9E1FF"/>
                </a:solidFill>
                <a:latin typeface="Helvetica" pitchFamily="2" charset="0"/>
                <a:ea typeface="Martel Sans Light" pitchFamily="34" charset="-122"/>
                <a:cs typeface="Martel Sans Light" pitchFamily="34" charset="-120"/>
              </a:rPr>
              <a:t>Dan Martin, MD</a:t>
            </a:r>
            <a:endParaRPr lang="en-US" sz="2000" i="1" dirty="0">
              <a:latin typeface="Helvetica" pitchFamily="2" charset="0"/>
            </a:endParaRPr>
          </a:p>
        </p:txBody>
      </p:sp>
      <p:sp>
        <p:nvSpPr>
          <p:cNvPr id="18" name="Shape 15"/>
          <p:cNvSpPr/>
          <p:nvPr/>
        </p:nvSpPr>
        <p:spPr>
          <a:xfrm>
            <a:off x="344517" y="6992392"/>
            <a:ext cx="45719" cy="918230"/>
          </a:xfrm>
          <a:prstGeom prst="rect">
            <a:avLst/>
          </a:prstGeom>
          <a:solidFill>
            <a:srgbClr val="FD505F"/>
          </a:solid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4630400" cy="2510909"/>
          </a:xfrm>
          <a:prstGeom prst="rect">
            <a:avLst/>
          </a:prstGeom>
        </p:spPr>
      </p:pic>
      <p:sp>
        <p:nvSpPr>
          <p:cNvPr id="3" name="Text 0"/>
          <p:cNvSpPr/>
          <p:nvPr/>
        </p:nvSpPr>
        <p:spPr>
          <a:xfrm>
            <a:off x="703064" y="3063240"/>
            <a:ext cx="6179701" cy="590788"/>
          </a:xfrm>
          <a:prstGeom prst="rect">
            <a:avLst/>
          </a:prstGeom>
          <a:noFill/>
          <a:ln/>
        </p:spPr>
        <p:txBody>
          <a:bodyPr wrap="none" lIns="0" tIns="0" rIns="0" bIns="0" rtlCol="0" anchor="t"/>
          <a:lstStyle/>
          <a:p>
            <a:pPr marL="0" indent="0" algn="l">
              <a:lnSpc>
                <a:spcPts val="4650"/>
              </a:lnSpc>
              <a:buNone/>
            </a:pPr>
            <a:r>
              <a:rPr lang="en-US" sz="4400" dirty="0">
                <a:solidFill>
                  <a:srgbClr val="FFFFFF"/>
                </a:solidFill>
                <a:latin typeface="Helvetica" pitchFamily="2" charset="0"/>
                <a:ea typeface="Kanit" pitchFamily="34" charset="-122"/>
                <a:cs typeface="Kanit" pitchFamily="34" charset="-120"/>
              </a:rPr>
              <a:t>Network Evolution and Scope</a:t>
            </a:r>
            <a:endParaRPr lang="en-US" sz="4400" dirty="0">
              <a:latin typeface="Helvetica" pitchFamily="2" charset="0"/>
            </a:endParaRPr>
          </a:p>
        </p:txBody>
      </p:sp>
      <p:sp>
        <p:nvSpPr>
          <p:cNvPr id="4" name="Shape 1"/>
          <p:cNvSpPr/>
          <p:nvPr/>
        </p:nvSpPr>
        <p:spPr>
          <a:xfrm>
            <a:off x="703064" y="5817275"/>
            <a:ext cx="13224272" cy="22860"/>
          </a:xfrm>
          <a:prstGeom prst="roundRect">
            <a:avLst>
              <a:gd name="adj" fmla="val 131810"/>
            </a:avLst>
          </a:prstGeom>
          <a:solidFill>
            <a:srgbClr val="3477B7"/>
          </a:solidFill>
          <a:ln/>
        </p:spPr>
        <p:txBody>
          <a:bodyPr/>
          <a:lstStyle/>
          <a:p>
            <a:endParaRPr lang="en-US"/>
          </a:p>
        </p:txBody>
      </p:sp>
      <p:sp>
        <p:nvSpPr>
          <p:cNvPr id="5" name="Shape 2"/>
          <p:cNvSpPr/>
          <p:nvPr/>
        </p:nvSpPr>
        <p:spPr>
          <a:xfrm>
            <a:off x="3261122" y="5214699"/>
            <a:ext cx="22860" cy="602575"/>
          </a:xfrm>
          <a:prstGeom prst="roundRect">
            <a:avLst>
              <a:gd name="adj" fmla="val 131810"/>
            </a:avLst>
          </a:prstGeom>
          <a:solidFill>
            <a:srgbClr val="3477B7"/>
          </a:solidFill>
          <a:ln/>
        </p:spPr>
        <p:txBody>
          <a:bodyPr/>
          <a:lstStyle/>
          <a:p>
            <a:endParaRPr lang="en-US"/>
          </a:p>
        </p:txBody>
      </p:sp>
      <p:sp>
        <p:nvSpPr>
          <p:cNvPr id="6" name="Shape 3"/>
          <p:cNvSpPr/>
          <p:nvPr/>
        </p:nvSpPr>
        <p:spPr>
          <a:xfrm>
            <a:off x="3046571" y="5591294"/>
            <a:ext cx="451961" cy="451961"/>
          </a:xfrm>
          <a:prstGeom prst="roundRect">
            <a:avLst>
              <a:gd name="adj" fmla="val 6667"/>
            </a:avLst>
          </a:prstGeom>
          <a:solidFill>
            <a:srgbClr val="1B5E9E"/>
          </a:solidFill>
          <a:ln/>
        </p:spPr>
        <p:txBody>
          <a:bodyPr/>
          <a:lstStyle/>
          <a:p>
            <a:endParaRPr lang="en-US"/>
          </a:p>
        </p:txBody>
      </p:sp>
      <p:sp>
        <p:nvSpPr>
          <p:cNvPr id="7" name="Text 4"/>
          <p:cNvSpPr/>
          <p:nvPr/>
        </p:nvSpPr>
        <p:spPr>
          <a:xfrm>
            <a:off x="313080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1</a:t>
            </a:r>
            <a:endParaRPr lang="en-US" sz="2200" dirty="0"/>
          </a:p>
        </p:txBody>
      </p:sp>
      <p:sp>
        <p:nvSpPr>
          <p:cNvPr id="8" name="Text 5"/>
          <p:cNvSpPr/>
          <p:nvPr/>
        </p:nvSpPr>
        <p:spPr>
          <a:xfrm>
            <a:off x="2090976" y="3955256"/>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September 2002</a:t>
            </a:r>
            <a:endParaRPr lang="en-US" sz="2400" dirty="0">
              <a:latin typeface="Helvetica" pitchFamily="2" charset="0"/>
            </a:endParaRPr>
          </a:p>
        </p:txBody>
      </p:sp>
      <p:sp>
        <p:nvSpPr>
          <p:cNvPr id="9" name="Text 6"/>
          <p:cNvSpPr/>
          <p:nvPr/>
        </p:nvSpPr>
        <p:spPr>
          <a:xfrm>
            <a:off x="703064" y="4371142"/>
            <a:ext cx="4938237"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DRCR.net founded to focus on diabetic retinopathy research</a:t>
            </a:r>
            <a:endParaRPr lang="en-US" sz="2400" dirty="0">
              <a:latin typeface="Helvetica" pitchFamily="2" charset="0"/>
            </a:endParaRPr>
          </a:p>
        </p:txBody>
      </p:sp>
      <p:sp>
        <p:nvSpPr>
          <p:cNvPr id="10" name="Shape 7"/>
          <p:cNvSpPr/>
          <p:nvPr/>
        </p:nvSpPr>
        <p:spPr>
          <a:xfrm>
            <a:off x="5956102" y="5817275"/>
            <a:ext cx="22860" cy="602575"/>
          </a:xfrm>
          <a:prstGeom prst="roundRect">
            <a:avLst>
              <a:gd name="adj" fmla="val 131810"/>
            </a:avLst>
          </a:prstGeom>
          <a:solidFill>
            <a:srgbClr val="3477B7"/>
          </a:solidFill>
          <a:ln/>
        </p:spPr>
        <p:txBody>
          <a:bodyPr/>
          <a:lstStyle/>
          <a:p>
            <a:endParaRPr lang="en-US"/>
          </a:p>
        </p:txBody>
      </p:sp>
      <p:sp>
        <p:nvSpPr>
          <p:cNvPr id="11" name="Shape 8"/>
          <p:cNvSpPr/>
          <p:nvPr/>
        </p:nvSpPr>
        <p:spPr>
          <a:xfrm>
            <a:off x="5741551" y="5591294"/>
            <a:ext cx="451961" cy="451961"/>
          </a:xfrm>
          <a:prstGeom prst="roundRect">
            <a:avLst>
              <a:gd name="adj" fmla="val 6667"/>
            </a:avLst>
          </a:prstGeom>
          <a:solidFill>
            <a:srgbClr val="1B5E9E"/>
          </a:solidFill>
          <a:ln/>
        </p:spPr>
        <p:txBody>
          <a:bodyPr/>
          <a:lstStyle/>
          <a:p>
            <a:endParaRPr lang="en-US"/>
          </a:p>
        </p:txBody>
      </p:sp>
      <p:sp>
        <p:nvSpPr>
          <p:cNvPr id="12" name="Text 9"/>
          <p:cNvSpPr/>
          <p:nvPr/>
        </p:nvSpPr>
        <p:spPr>
          <a:xfrm>
            <a:off x="582578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2</a:t>
            </a:r>
            <a:endParaRPr lang="en-US" sz="2200" dirty="0"/>
          </a:p>
        </p:txBody>
      </p:sp>
      <p:sp>
        <p:nvSpPr>
          <p:cNvPr id="13" name="Text 10"/>
          <p:cNvSpPr/>
          <p:nvPr/>
        </p:nvSpPr>
        <p:spPr>
          <a:xfrm>
            <a:off x="4785955" y="6620708"/>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2018</a:t>
            </a:r>
            <a:endParaRPr lang="en-US" sz="2400" dirty="0">
              <a:latin typeface="Helvetica" pitchFamily="2" charset="0"/>
            </a:endParaRPr>
          </a:p>
        </p:txBody>
      </p:sp>
      <p:sp>
        <p:nvSpPr>
          <p:cNvPr id="14" name="Text 11"/>
          <p:cNvSpPr/>
          <p:nvPr/>
        </p:nvSpPr>
        <p:spPr>
          <a:xfrm>
            <a:off x="3598902" y="7036594"/>
            <a:ext cx="4737378"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Network expands scope to include broader retinal disorders</a:t>
            </a:r>
            <a:endParaRPr lang="en-US" sz="2400" dirty="0">
              <a:latin typeface="Helvetica" pitchFamily="2" charset="0"/>
            </a:endParaRPr>
          </a:p>
        </p:txBody>
      </p:sp>
      <p:sp>
        <p:nvSpPr>
          <p:cNvPr id="15" name="Shape 12"/>
          <p:cNvSpPr/>
          <p:nvPr/>
        </p:nvSpPr>
        <p:spPr>
          <a:xfrm>
            <a:off x="8651200" y="5214699"/>
            <a:ext cx="22860" cy="602575"/>
          </a:xfrm>
          <a:prstGeom prst="roundRect">
            <a:avLst>
              <a:gd name="adj" fmla="val 131810"/>
            </a:avLst>
          </a:prstGeom>
          <a:solidFill>
            <a:srgbClr val="3477B7"/>
          </a:solidFill>
          <a:ln/>
        </p:spPr>
        <p:txBody>
          <a:bodyPr/>
          <a:lstStyle/>
          <a:p>
            <a:endParaRPr lang="en-US"/>
          </a:p>
        </p:txBody>
      </p:sp>
      <p:sp>
        <p:nvSpPr>
          <p:cNvPr id="16" name="Shape 13"/>
          <p:cNvSpPr/>
          <p:nvPr/>
        </p:nvSpPr>
        <p:spPr>
          <a:xfrm>
            <a:off x="8436650" y="5591294"/>
            <a:ext cx="451961" cy="451961"/>
          </a:xfrm>
          <a:prstGeom prst="roundRect">
            <a:avLst>
              <a:gd name="adj" fmla="val 6667"/>
            </a:avLst>
          </a:prstGeom>
          <a:solidFill>
            <a:srgbClr val="1B5E9E"/>
          </a:solidFill>
          <a:ln/>
        </p:spPr>
        <p:txBody>
          <a:bodyPr/>
          <a:lstStyle/>
          <a:p>
            <a:endParaRPr lang="en-US"/>
          </a:p>
        </p:txBody>
      </p:sp>
      <p:sp>
        <p:nvSpPr>
          <p:cNvPr id="17" name="Text 14"/>
          <p:cNvSpPr/>
          <p:nvPr/>
        </p:nvSpPr>
        <p:spPr>
          <a:xfrm>
            <a:off x="852088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3</a:t>
            </a:r>
            <a:endParaRPr lang="en-US" sz="2200" dirty="0"/>
          </a:p>
        </p:txBody>
      </p:sp>
      <p:sp>
        <p:nvSpPr>
          <p:cNvPr id="18" name="Text 15"/>
          <p:cNvSpPr/>
          <p:nvPr/>
        </p:nvSpPr>
        <p:spPr>
          <a:xfrm>
            <a:off x="7481054" y="3955256"/>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April 2019</a:t>
            </a:r>
            <a:endParaRPr lang="en-US" sz="2400" dirty="0">
              <a:latin typeface="Helvetica" pitchFamily="2" charset="0"/>
            </a:endParaRPr>
          </a:p>
        </p:txBody>
      </p:sp>
      <p:sp>
        <p:nvSpPr>
          <p:cNvPr id="19" name="Text 16"/>
          <p:cNvSpPr/>
          <p:nvPr/>
        </p:nvSpPr>
        <p:spPr>
          <a:xfrm>
            <a:off x="6294001" y="4371142"/>
            <a:ext cx="5182492"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Rebranded as DRCR Retina Network to reflect expanded mission</a:t>
            </a:r>
            <a:endParaRPr lang="en-US" sz="2400" dirty="0">
              <a:latin typeface="Helvetica" pitchFamily="2" charset="0"/>
            </a:endParaRPr>
          </a:p>
        </p:txBody>
      </p:sp>
      <p:sp>
        <p:nvSpPr>
          <p:cNvPr id="20" name="Shape 17"/>
          <p:cNvSpPr/>
          <p:nvPr/>
        </p:nvSpPr>
        <p:spPr>
          <a:xfrm>
            <a:off x="11346180" y="5817275"/>
            <a:ext cx="22860" cy="602575"/>
          </a:xfrm>
          <a:prstGeom prst="roundRect">
            <a:avLst>
              <a:gd name="adj" fmla="val 131810"/>
            </a:avLst>
          </a:prstGeom>
          <a:solidFill>
            <a:srgbClr val="3477B7"/>
          </a:solidFill>
          <a:ln/>
        </p:spPr>
        <p:txBody>
          <a:bodyPr/>
          <a:lstStyle/>
          <a:p>
            <a:endParaRPr lang="en-US"/>
          </a:p>
        </p:txBody>
      </p:sp>
      <p:sp>
        <p:nvSpPr>
          <p:cNvPr id="21" name="Shape 18"/>
          <p:cNvSpPr/>
          <p:nvPr/>
        </p:nvSpPr>
        <p:spPr>
          <a:xfrm>
            <a:off x="11131629" y="5591294"/>
            <a:ext cx="451961" cy="451961"/>
          </a:xfrm>
          <a:prstGeom prst="roundRect">
            <a:avLst>
              <a:gd name="adj" fmla="val 6667"/>
            </a:avLst>
          </a:prstGeom>
          <a:solidFill>
            <a:srgbClr val="1B5E9E"/>
          </a:solidFill>
          <a:ln/>
        </p:spPr>
        <p:txBody>
          <a:bodyPr/>
          <a:lstStyle/>
          <a:p>
            <a:endParaRPr lang="en-US"/>
          </a:p>
        </p:txBody>
      </p:sp>
      <p:sp>
        <p:nvSpPr>
          <p:cNvPr id="22" name="Text 19"/>
          <p:cNvSpPr/>
          <p:nvPr/>
        </p:nvSpPr>
        <p:spPr>
          <a:xfrm>
            <a:off x="1121586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4</a:t>
            </a:r>
            <a:endParaRPr lang="en-US" sz="2200" dirty="0"/>
          </a:p>
        </p:txBody>
      </p:sp>
      <p:sp>
        <p:nvSpPr>
          <p:cNvPr id="23" name="Text 20"/>
          <p:cNvSpPr/>
          <p:nvPr/>
        </p:nvSpPr>
        <p:spPr>
          <a:xfrm>
            <a:off x="10176034" y="6620708"/>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Today</a:t>
            </a:r>
            <a:endParaRPr lang="en-US" sz="2400" dirty="0">
              <a:latin typeface="Helvetica" pitchFamily="2" charset="0"/>
            </a:endParaRPr>
          </a:p>
        </p:txBody>
      </p:sp>
      <p:sp>
        <p:nvSpPr>
          <p:cNvPr id="24" name="Text 21"/>
          <p:cNvSpPr/>
          <p:nvPr/>
        </p:nvSpPr>
        <p:spPr>
          <a:xfrm>
            <a:off x="8988981" y="7036594"/>
            <a:ext cx="5237382"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Over 140 participating sites with 400+ physicians across US and Canada</a:t>
            </a:r>
            <a:endParaRPr lang="en-US" sz="2400" dirty="0">
              <a:latin typeface="Helvetica" pitchFamily="2" charset="0"/>
            </a:endParaRPr>
          </a:p>
        </p:txBody>
      </p:sp>
      <p:sp>
        <p:nvSpPr>
          <p:cNvPr id="25" name="Rectangle 24">
            <a:extLst>
              <a:ext uri="{FF2B5EF4-FFF2-40B4-BE49-F238E27FC236}">
                <a16:creationId xmlns:a16="http://schemas.microsoft.com/office/drawing/2014/main" id="{83323F73-EF2D-6B69-D7ED-A6403ED25F24}"/>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C7E4A2-3324-23EE-1A6F-FBEE1BC54B30}"/>
              </a:ext>
            </a:extLst>
          </p:cNvPr>
          <p:cNvSpPr/>
          <p:nvPr/>
        </p:nvSpPr>
        <p:spPr>
          <a:xfrm>
            <a:off x="233916" y="1828800"/>
            <a:ext cx="14162568" cy="2286000"/>
          </a:xfrm>
          <a:prstGeom prst="rect">
            <a:avLst/>
          </a:prstGeom>
          <a:solidFill>
            <a:srgbClr val="302A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 0"/>
          <p:cNvSpPr/>
          <p:nvPr/>
        </p:nvSpPr>
        <p:spPr>
          <a:xfrm>
            <a:off x="746165" y="828437"/>
            <a:ext cx="6136243" cy="626983"/>
          </a:xfrm>
          <a:prstGeom prst="rect">
            <a:avLst/>
          </a:prstGeom>
          <a:noFill/>
          <a:ln/>
        </p:spPr>
        <p:txBody>
          <a:bodyPr wrap="none" lIns="0" tIns="0" rIns="0" bIns="0" rtlCol="0" anchor="t"/>
          <a:lstStyle/>
          <a:p>
            <a:pPr marL="0" indent="0" algn="l">
              <a:lnSpc>
                <a:spcPts val="4900"/>
              </a:lnSpc>
              <a:buNone/>
            </a:pPr>
            <a:r>
              <a:rPr lang="en-US" sz="4000" dirty="0">
                <a:solidFill>
                  <a:srgbClr val="FFFFFF"/>
                </a:solidFill>
                <a:latin typeface="Helvetica" pitchFamily="2" charset="0"/>
                <a:ea typeface="Kanit" pitchFamily="34" charset="-122"/>
                <a:cs typeface="Kanit" pitchFamily="34" charset="-120"/>
              </a:rPr>
              <a:t>Our Impact by the Numbers</a:t>
            </a:r>
            <a:endParaRPr lang="en-US" sz="4000" dirty="0">
              <a:latin typeface="Helvetica" pitchFamily="2" charset="0"/>
            </a:endParaRPr>
          </a:p>
        </p:txBody>
      </p:sp>
      <p:sp>
        <p:nvSpPr>
          <p:cNvPr id="3" name="Text 1"/>
          <p:cNvSpPr/>
          <p:nvPr/>
        </p:nvSpPr>
        <p:spPr>
          <a:xfrm>
            <a:off x="746165"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140+</a:t>
            </a:r>
            <a:endParaRPr lang="en-US" sz="6000" dirty="0"/>
          </a:p>
        </p:txBody>
      </p:sp>
      <p:sp>
        <p:nvSpPr>
          <p:cNvPr id="4" name="Text 2"/>
          <p:cNvSpPr/>
          <p:nvPr/>
        </p:nvSpPr>
        <p:spPr>
          <a:xfrm>
            <a:off x="746165"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A Network of Trust: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140+ Sites</a:t>
            </a:r>
            <a:endParaRPr lang="en-US" sz="2400" dirty="0">
              <a:latin typeface="Helvetica" pitchFamily="2" charset="0"/>
            </a:endParaRPr>
          </a:p>
        </p:txBody>
      </p:sp>
      <p:sp>
        <p:nvSpPr>
          <p:cNvPr id="6" name="Text 4"/>
          <p:cNvSpPr/>
          <p:nvPr/>
        </p:nvSpPr>
        <p:spPr>
          <a:xfrm>
            <a:off x="4097298"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1,800</a:t>
            </a:r>
            <a:endParaRPr lang="en-US" sz="6000" dirty="0"/>
          </a:p>
        </p:txBody>
      </p:sp>
      <p:sp>
        <p:nvSpPr>
          <p:cNvPr id="7" name="Text 5"/>
          <p:cNvSpPr/>
          <p:nvPr/>
        </p:nvSpPr>
        <p:spPr>
          <a:xfrm>
            <a:off x="4097298"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Dedicated Experts: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1,800 Investigators</a:t>
            </a:r>
            <a:endParaRPr lang="en-US" sz="2400" dirty="0">
              <a:latin typeface="Helvetica" pitchFamily="2" charset="0"/>
            </a:endParaRPr>
          </a:p>
        </p:txBody>
      </p:sp>
      <p:sp>
        <p:nvSpPr>
          <p:cNvPr id="9" name="Text 7"/>
          <p:cNvSpPr/>
          <p:nvPr/>
        </p:nvSpPr>
        <p:spPr>
          <a:xfrm>
            <a:off x="7448431"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30+</a:t>
            </a:r>
            <a:endParaRPr lang="en-US" sz="6000" dirty="0"/>
          </a:p>
        </p:txBody>
      </p:sp>
      <p:sp>
        <p:nvSpPr>
          <p:cNvPr id="10" name="Text 8"/>
          <p:cNvSpPr/>
          <p:nvPr/>
        </p:nvSpPr>
        <p:spPr>
          <a:xfrm>
            <a:off x="7448431"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Proven Track Record:</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 30+ Studies</a:t>
            </a:r>
            <a:endParaRPr lang="en-US" sz="2400" dirty="0">
              <a:latin typeface="Helvetica" pitchFamily="2" charset="0"/>
            </a:endParaRPr>
          </a:p>
        </p:txBody>
      </p:sp>
      <p:sp>
        <p:nvSpPr>
          <p:cNvPr id="12" name="Text 10"/>
          <p:cNvSpPr/>
          <p:nvPr/>
        </p:nvSpPr>
        <p:spPr>
          <a:xfrm>
            <a:off x="10799564"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100+</a:t>
            </a:r>
            <a:endParaRPr lang="en-US" sz="6000" dirty="0"/>
          </a:p>
        </p:txBody>
      </p:sp>
      <p:sp>
        <p:nvSpPr>
          <p:cNvPr id="13" name="Text 11"/>
          <p:cNvSpPr/>
          <p:nvPr/>
        </p:nvSpPr>
        <p:spPr>
          <a:xfrm>
            <a:off x="10799564"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Scientific Rigor: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100+ Publications</a:t>
            </a:r>
            <a:endParaRPr lang="en-US" sz="2400" dirty="0">
              <a:latin typeface="Helvetica" pitchFamily="2" charset="0"/>
            </a:endParaRPr>
          </a:p>
        </p:txBody>
      </p:sp>
      <p:sp>
        <p:nvSpPr>
          <p:cNvPr id="15" name="Text 13"/>
          <p:cNvSpPr/>
          <p:nvPr/>
        </p:nvSpPr>
        <p:spPr>
          <a:xfrm>
            <a:off x="1065847" y="4365248"/>
            <a:ext cx="13138071" cy="682228"/>
          </a:xfrm>
          <a:prstGeom prst="rect">
            <a:avLst/>
          </a:prstGeom>
          <a:noFill/>
          <a:ln/>
        </p:spPr>
        <p:txBody>
          <a:bodyPr wrap="square" lIns="0" tIns="0" rIns="0" bIns="0" rtlCol="0" anchor="t"/>
          <a:lstStyle/>
          <a:p>
            <a:pPr marL="0" indent="0" algn="l">
              <a:lnSpc>
                <a:spcPts val="2650"/>
              </a:lnSpc>
              <a:buNone/>
            </a:pPr>
            <a:r>
              <a:rPr lang="en-US" sz="2400" dirty="0">
                <a:solidFill>
                  <a:srgbClr val="D9E1FF"/>
                </a:solidFill>
                <a:latin typeface="Helvetica" pitchFamily="2" charset="0"/>
                <a:ea typeface="Martel Sans Light" pitchFamily="34" charset="-122"/>
                <a:cs typeface="Martel Sans Light" pitchFamily="34" charset="-120"/>
              </a:rPr>
              <a:t>These numbers represent more than just statistics; they are the foundation of our ability to preserve vision for countless individuals affected by retinal diseases. Your support directly amplifies this profound impact.</a:t>
            </a:r>
            <a:endParaRPr lang="en-US" sz="2400" dirty="0">
              <a:latin typeface="Helvetica" pitchFamily="2" charset="0"/>
            </a:endParaRPr>
          </a:p>
        </p:txBody>
      </p:sp>
      <p:sp>
        <p:nvSpPr>
          <p:cNvPr id="16" name="Text 14"/>
          <p:cNvSpPr/>
          <p:nvPr/>
        </p:nvSpPr>
        <p:spPr>
          <a:xfrm>
            <a:off x="1039237" y="6379726"/>
            <a:ext cx="12818388" cy="682228"/>
          </a:xfrm>
          <a:prstGeom prst="rect">
            <a:avLst/>
          </a:prstGeom>
          <a:noFill/>
          <a:ln/>
        </p:spPr>
        <p:txBody>
          <a:bodyPr wrap="square" lIns="0" tIns="0" rIns="0" bIns="0" rtlCol="0" anchor="t"/>
          <a:lstStyle/>
          <a:p>
            <a:pPr marL="0" indent="0" algn="l">
              <a:lnSpc>
                <a:spcPts val="2650"/>
              </a:lnSpc>
              <a:buNone/>
            </a:pPr>
            <a:r>
              <a:rPr lang="en-US" sz="2400" dirty="0">
                <a:solidFill>
                  <a:srgbClr val="D9E1FF"/>
                </a:solidFill>
                <a:latin typeface="Helvetica" pitchFamily="2" charset="0"/>
                <a:ea typeface="Martel Sans Light" pitchFamily="34" charset="-122"/>
                <a:cs typeface="Martel Sans Light" pitchFamily="34" charset="-120"/>
              </a:rPr>
              <a:t>"Over the past ** years, the research from this network has set new standards of care for patient treatment to prevent vision loss from retinal disease." — **</a:t>
            </a:r>
            <a:endParaRPr lang="en-US" sz="2400" dirty="0">
              <a:latin typeface="Helvetica" pitchFamily="2" charset="0"/>
            </a:endParaRPr>
          </a:p>
        </p:txBody>
      </p:sp>
      <p:sp>
        <p:nvSpPr>
          <p:cNvPr id="17" name="Shape 15"/>
          <p:cNvSpPr/>
          <p:nvPr/>
        </p:nvSpPr>
        <p:spPr>
          <a:xfrm>
            <a:off x="719554" y="6139934"/>
            <a:ext cx="22860" cy="1161812"/>
          </a:xfrm>
          <a:prstGeom prst="rect">
            <a:avLst/>
          </a:prstGeom>
          <a:solidFill>
            <a:srgbClr val="FD505F"/>
          </a:solidFill>
          <a:ln/>
        </p:spPr>
        <p:txBody>
          <a:bodyPr/>
          <a:lstStyle/>
          <a:p>
            <a:endParaRPr lang="en-US"/>
          </a:p>
        </p:txBody>
      </p:sp>
      <p:sp>
        <p:nvSpPr>
          <p:cNvPr id="18" name="Rectangle 17">
            <a:extLst>
              <a:ext uri="{FF2B5EF4-FFF2-40B4-BE49-F238E27FC236}">
                <a16:creationId xmlns:a16="http://schemas.microsoft.com/office/drawing/2014/main" id="{085FCAF2-9ABD-61B2-6DCD-B85F561D17DA}"/>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4DD856-3EC1-DB25-A308-EA8DE25C1D67}"/>
              </a:ext>
            </a:extLst>
          </p:cNvPr>
          <p:cNvSpPr/>
          <p:nvPr/>
        </p:nvSpPr>
        <p:spPr>
          <a:xfrm>
            <a:off x="-1" y="487680"/>
            <a:ext cx="14619865" cy="7152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No alternative text description for this image">
            <a:extLst>
              <a:ext uri="{FF2B5EF4-FFF2-40B4-BE49-F238E27FC236}">
                <a16:creationId xmlns:a16="http://schemas.microsoft.com/office/drawing/2014/main" id="{D302AC79-51D9-594D-1AA3-6DCB1059303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7718" t="2009" r="7657" b="23464"/>
          <a:stretch/>
        </p:blipFill>
        <p:spPr bwMode="auto">
          <a:xfrm>
            <a:off x="-1" y="508945"/>
            <a:ext cx="14630401" cy="72528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A1910BD-60A6-8BA6-BA46-5C36D3B05A6E}"/>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0">
            <a:extLst>
              <a:ext uri="{FF2B5EF4-FFF2-40B4-BE49-F238E27FC236}">
                <a16:creationId xmlns:a16="http://schemas.microsoft.com/office/drawing/2014/main" id="{C50A83BB-60BA-8559-9E19-371D5C5362EF}"/>
              </a:ext>
            </a:extLst>
          </p:cNvPr>
          <p:cNvSpPr/>
          <p:nvPr/>
        </p:nvSpPr>
        <p:spPr>
          <a:xfrm>
            <a:off x="3963696" y="1366160"/>
            <a:ext cx="7367945"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Smarter Treatment Strategies</a:t>
            </a:r>
            <a:endParaRPr lang="en-US" sz="4400" dirty="0">
              <a:latin typeface="Helvetica" pitchFamily="2" charset="0"/>
            </a:endParaRPr>
          </a:p>
        </p:txBody>
      </p:sp>
      <p:sp>
        <p:nvSpPr>
          <p:cNvPr id="5" name="Text 1">
            <a:extLst>
              <a:ext uri="{FF2B5EF4-FFF2-40B4-BE49-F238E27FC236}">
                <a16:creationId xmlns:a16="http://schemas.microsoft.com/office/drawing/2014/main" id="{87BBE5FD-4693-8472-8602-70607030BC16}"/>
              </a:ext>
            </a:extLst>
          </p:cNvPr>
          <p:cNvSpPr/>
          <p:nvPr/>
        </p:nvSpPr>
        <p:spPr>
          <a:xfrm>
            <a:off x="3963695" y="2834473"/>
            <a:ext cx="7367946" cy="885475"/>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Our groundbreaking research has revealed smarter ways to manage patient care.</a:t>
            </a:r>
            <a:endParaRPr lang="en-US" sz="2800" dirty="0">
              <a:latin typeface="Helvetica" pitchFamily="2" charset="0"/>
            </a:endParaRPr>
          </a:p>
        </p:txBody>
      </p:sp>
      <p:sp>
        <p:nvSpPr>
          <p:cNvPr id="6" name="Text 2">
            <a:extLst>
              <a:ext uri="{FF2B5EF4-FFF2-40B4-BE49-F238E27FC236}">
                <a16:creationId xmlns:a16="http://schemas.microsoft.com/office/drawing/2014/main" id="{2ACB5897-D90C-B680-FB92-51FC5B3A136A}"/>
              </a:ext>
            </a:extLst>
          </p:cNvPr>
          <p:cNvSpPr/>
          <p:nvPr/>
        </p:nvSpPr>
        <p:spPr>
          <a:xfrm>
            <a:off x="3963696" y="3878322"/>
            <a:ext cx="7367946" cy="1532096"/>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Clinicians are enabled to personalize treatment timing, avoiding unnecessary interventions and reducing patient burden, all while maintaining excellent long-term results.</a:t>
            </a:r>
            <a:endParaRPr lang="en-US" sz="2800" dirty="0">
              <a:latin typeface="Helvetica" pitchFamily="2" charset="0"/>
            </a:endParaRPr>
          </a:p>
        </p:txBody>
      </p:sp>
      <p:sp>
        <p:nvSpPr>
          <p:cNvPr id="7" name="Text 3">
            <a:extLst>
              <a:ext uri="{FF2B5EF4-FFF2-40B4-BE49-F238E27FC236}">
                <a16:creationId xmlns:a16="http://schemas.microsoft.com/office/drawing/2014/main" id="{106822C6-162B-C3C3-0338-277995C04CC0}"/>
              </a:ext>
            </a:extLst>
          </p:cNvPr>
          <p:cNvSpPr/>
          <p:nvPr/>
        </p:nvSpPr>
        <p:spPr>
          <a:xfrm>
            <a:off x="3963697" y="5612285"/>
            <a:ext cx="7367946" cy="1958095"/>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Your continued support funds these critical insights, unlocking future breakthroughs that redefine treatment paradigms. Invest in research that truly makes a difference in patients' lives.</a:t>
            </a:r>
            <a:endParaRPr lang="en-US" sz="2800" dirty="0">
              <a:latin typeface="Helvetica" pitchFamily="2" charset="0"/>
            </a:endParaRPr>
          </a:p>
        </p:txBody>
      </p:sp>
    </p:spTree>
    <p:extLst>
      <p:ext uri="{BB962C8B-B14F-4D97-AF65-F5344CB8AC3E}">
        <p14:creationId xmlns:p14="http://schemas.microsoft.com/office/powerpoint/2010/main" val="426417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777230-0B1C-52BB-525A-ECF84CB7B974}"/>
              </a:ext>
            </a:extLst>
          </p:cNvPr>
          <p:cNvSpPr/>
          <p:nvPr/>
        </p:nvSpPr>
        <p:spPr>
          <a:xfrm>
            <a:off x="12737805" y="7694795"/>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12815" y="481489"/>
            <a:ext cx="7179588" cy="514945"/>
          </a:xfrm>
          <a:prstGeom prst="rect">
            <a:avLst/>
          </a:prstGeom>
          <a:noFill/>
          <a:ln/>
        </p:spPr>
        <p:txBody>
          <a:bodyPr wrap="none" lIns="0" tIns="0" rIns="0" bIns="0" rtlCol="0" anchor="t"/>
          <a:lstStyle/>
          <a:p>
            <a:pPr marL="0" indent="0" algn="l">
              <a:lnSpc>
                <a:spcPts val="4050"/>
              </a:lnSpc>
              <a:buNone/>
            </a:pPr>
            <a:r>
              <a:rPr lang="en-US" sz="3200" dirty="0">
                <a:solidFill>
                  <a:srgbClr val="FFFFFF"/>
                </a:solidFill>
                <a:latin typeface="Helvetica" pitchFamily="2" charset="0"/>
                <a:ea typeface="Kanit" pitchFamily="34" charset="-122"/>
                <a:cs typeface="Kanit" pitchFamily="34" charset="-120"/>
              </a:rPr>
              <a:t>The Broader Impact of Your Investment</a:t>
            </a:r>
            <a:endParaRPr lang="en-US" sz="3200" dirty="0">
              <a:latin typeface="Helvetica" pitchFamily="2" charset="0"/>
            </a:endParaRPr>
          </a:p>
        </p:txBody>
      </p:sp>
      <p:pic>
        <p:nvPicPr>
          <p:cNvPr id="3" name="Image 0" descr="preencoded.png"/>
          <p:cNvPicPr>
            <a:picLocks noChangeAspect="1"/>
          </p:cNvPicPr>
          <p:nvPr/>
        </p:nvPicPr>
        <p:blipFill>
          <a:blip r:embed="rId3">
            <a:grayscl/>
          </a:blip>
          <a:stretch>
            <a:fillRect/>
          </a:stretch>
        </p:blipFill>
        <p:spPr>
          <a:xfrm>
            <a:off x="612815" y="1179451"/>
            <a:ext cx="4137303" cy="4137303"/>
          </a:xfrm>
          <a:prstGeom prst="rect">
            <a:avLst/>
          </a:prstGeom>
        </p:spPr>
      </p:pic>
      <p:sp>
        <p:nvSpPr>
          <p:cNvPr id="4" name="Text 1"/>
          <p:cNvSpPr/>
          <p:nvPr/>
        </p:nvSpPr>
        <p:spPr>
          <a:xfrm>
            <a:off x="612815" y="5513683"/>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Healthcare Policy</a:t>
            </a:r>
            <a:endParaRPr lang="en-US" sz="2800" dirty="0">
              <a:latin typeface="Helvetica" pitchFamily="2" charset="0"/>
            </a:endParaRPr>
          </a:p>
        </p:txBody>
      </p:sp>
      <p:sp>
        <p:nvSpPr>
          <p:cNvPr id="5" name="Text 2"/>
          <p:cNvSpPr/>
          <p:nvPr/>
        </p:nvSpPr>
        <p:spPr>
          <a:xfrm>
            <a:off x="612815" y="5997673"/>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Your funding drives research that shapes national clinical guidelines</a:t>
            </a:r>
            <a:endParaRPr lang="en-US" dirty="0">
              <a:latin typeface="Helvetica" pitchFamily="2" charset="0"/>
            </a:endParaRPr>
          </a:p>
        </p:txBody>
      </p:sp>
      <p:sp>
        <p:nvSpPr>
          <p:cNvPr id="6" name="Text 3"/>
          <p:cNvSpPr/>
          <p:nvPr/>
        </p:nvSpPr>
        <p:spPr>
          <a:xfrm>
            <a:off x="612815" y="6619179"/>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Ensures standardized, evidence-based treatment for retinal diseases</a:t>
            </a:r>
            <a:endParaRPr lang="en-US" dirty="0">
              <a:latin typeface="Helvetica" pitchFamily="2" charset="0"/>
            </a:endParaRPr>
          </a:p>
        </p:txBody>
      </p:sp>
      <p:sp>
        <p:nvSpPr>
          <p:cNvPr id="7" name="Text 4"/>
          <p:cNvSpPr/>
          <p:nvPr/>
        </p:nvSpPr>
        <p:spPr>
          <a:xfrm>
            <a:off x="612815" y="7240685"/>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Contributes to reduced healthcare costs through optimal care strategies</a:t>
            </a:r>
            <a:endParaRPr lang="en-US" dirty="0">
              <a:latin typeface="Helvetica" pitchFamily="2" charset="0"/>
            </a:endParaRPr>
          </a:p>
        </p:txBody>
      </p:sp>
      <p:pic>
        <p:nvPicPr>
          <p:cNvPr id="8" name="Image 1" descr="preencoded.png"/>
          <p:cNvPicPr>
            <a:picLocks noChangeAspect="1"/>
          </p:cNvPicPr>
          <p:nvPr/>
        </p:nvPicPr>
        <p:blipFill>
          <a:blip r:embed="rId4">
            <a:grayscl/>
          </a:blip>
          <a:stretch>
            <a:fillRect/>
          </a:stretch>
        </p:blipFill>
        <p:spPr>
          <a:xfrm>
            <a:off x="5184934" y="1179451"/>
            <a:ext cx="4137303" cy="4137303"/>
          </a:xfrm>
          <a:prstGeom prst="rect">
            <a:avLst/>
          </a:prstGeom>
        </p:spPr>
      </p:pic>
      <p:sp>
        <p:nvSpPr>
          <p:cNvPr id="9" name="Text 5"/>
          <p:cNvSpPr/>
          <p:nvPr/>
        </p:nvSpPr>
        <p:spPr>
          <a:xfrm>
            <a:off x="5184934" y="5577478"/>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Economic Impact</a:t>
            </a:r>
            <a:endParaRPr lang="en-US" sz="2800" dirty="0">
              <a:latin typeface="Helvetica" pitchFamily="2" charset="0"/>
            </a:endParaRPr>
          </a:p>
        </p:txBody>
      </p:sp>
      <p:sp>
        <p:nvSpPr>
          <p:cNvPr id="10" name="Text 6"/>
          <p:cNvSpPr/>
          <p:nvPr/>
        </p:nvSpPr>
        <p:spPr>
          <a:xfrm>
            <a:off x="5184934" y="6061468"/>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Generates significant cost savings across the healthcare system</a:t>
            </a:r>
            <a:endParaRPr lang="en-US" dirty="0">
              <a:latin typeface="Helvetica" pitchFamily="2" charset="0"/>
            </a:endParaRPr>
          </a:p>
        </p:txBody>
      </p:sp>
      <p:sp>
        <p:nvSpPr>
          <p:cNvPr id="11" name="Text 7"/>
          <p:cNvSpPr/>
          <p:nvPr/>
        </p:nvSpPr>
        <p:spPr>
          <a:xfrm>
            <a:off x="5184934" y="6682974"/>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Boosts workforce productivity by preventing vision-related disability</a:t>
            </a:r>
            <a:endParaRPr lang="en-US" dirty="0">
              <a:latin typeface="Helvetica" pitchFamily="2" charset="0"/>
            </a:endParaRPr>
          </a:p>
        </p:txBody>
      </p:sp>
      <p:sp>
        <p:nvSpPr>
          <p:cNvPr id="12" name="Text 8"/>
          <p:cNvSpPr/>
          <p:nvPr/>
        </p:nvSpPr>
        <p:spPr>
          <a:xfrm>
            <a:off x="5184934" y="7304480"/>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Enhances quality of life, for a healthier, more productive society</a:t>
            </a:r>
            <a:endParaRPr lang="en-US" dirty="0">
              <a:latin typeface="Helvetica" pitchFamily="2" charset="0"/>
            </a:endParaRPr>
          </a:p>
        </p:txBody>
      </p:sp>
      <p:pic>
        <p:nvPicPr>
          <p:cNvPr id="13" name="Image 2" descr="preencoded.png"/>
          <p:cNvPicPr>
            <a:picLocks noChangeAspect="1"/>
          </p:cNvPicPr>
          <p:nvPr/>
        </p:nvPicPr>
        <p:blipFill>
          <a:blip r:embed="rId5">
            <a:grayscl/>
          </a:blip>
          <a:stretch>
            <a:fillRect/>
          </a:stretch>
        </p:blipFill>
        <p:spPr>
          <a:xfrm>
            <a:off x="9757053" y="1179451"/>
            <a:ext cx="4275653" cy="4275653"/>
          </a:xfrm>
          <a:prstGeom prst="rect">
            <a:avLst/>
          </a:prstGeom>
        </p:spPr>
      </p:pic>
      <p:sp>
        <p:nvSpPr>
          <p:cNvPr id="14" name="Text 9"/>
          <p:cNvSpPr/>
          <p:nvPr/>
        </p:nvSpPr>
        <p:spPr>
          <a:xfrm>
            <a:off x="9757053" y="5652034"/>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Patient Impact</a:t>
            </a:r>
            <a:endParaRPr lang="en-US" sz="2800" dirty="0">
              <a:latin typeface="Helvetica" pitchFamily="2" charset="0"/>
            </a:endParaRPr>
          </a:p>
        </p:txBody>
      </p:sp>
      <p:sp>
        <p:nvSpPr>
          <p:cNvPr id="15" name="Text 10"/>
          <p:cNvSpPr/>
          <p:nvPr/>
        </p:nvSpPr>
        <p:spPr>
          <a:xfrm>
            <a:off x="9757053" y="6136023"/>
            <a:ext cx="4511840"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Preserves vision and independence, changing countless lives</a:t>
            </a:r>
            <a:endParaRPr lang="en-US" dirty="0">
              <a:latin typeface="Helvetica" pitchFamily="2" charset="0"/>
            </a:endParaRPr>
          </a:p>
        </p:txBody>
      </p:sp>
      <p:sp>
        <p:nvSpPr>
          <p:cNvPr id="16" name="Text 11"/>
          <p:cNvSpPr/>
          <p:nvPr/>
        </p:nvSpPr>
        <p:spPr>
          <a:xfrm>
            <a:off x="9757053" y="6757529"/>
            <a:ext cx="4260532"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Reduces the burden of disease through early interventions</a:t>
            </a:r>
            <a:endParaRPr lang="en-US" dirty="0">
              <a:latin typeface="Helvetica" pitchFamily="2" charset="0"/>
            </a:endParaRPr>
          </a:p>
        </p:txBody>
      </p:sp>
      <p:sp>
        <p:nvSpPr>
          <p:cNvPr id="17" name="Text 12"/>
          <p:cNvSpPr/>
          <p:nvPr/>
        </p:nvSpPr>
        <p:spPr>
          <a:xfrm>
            <a:off x="9757053" y="7379036"/>
            <a:ext cx="4511840"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Restores hope for individuals and families facing retinal conditions</a:t>
            </a:r>
            <a:endParaRPr lang="en-US" dirty="0">
              <a:latin typeface="Helvetica"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D73653-8490-7840-C220-368A6EC20F4A}"/>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descr="No alternative text description for this image">
            <a:extLst>
              <a:ext uri="{FF2B5EF4-FFF2-40B4-BE49-F238E27FC236}">
                <a16:creationId xmlns:a16="http://schemas.microsoft.com/office/drawing/2014/main" id="{4B7D5BF8-8B4B-3EFA-67A5-456D6BB1BC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63620"/>
          <a:stretch/>
        </p:blipFill>
        <p:spPr bwMode="auto">
          <a:xfrm>
            <a:off x="0" y="-7461"/>
            <a:ext cx="4848447"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p:nvPr/>
        </p:nvSpPr>
        <p:spPr>
          <a:xfrm>
            <a:off x="6105882" y="574238"/>
            <a:ext cx="6586895" cy="520541"/>
          </a:xfrm>
          <a:prstGeom prst="rect">
            <a:avLst/>
          </a:prstGeom>
          <a:noFill/>
          <a:ln/>
        </p:spPr>
        <p:txBody>
          <a:bodyPr wrap="none" lIns="0" tIns="0" rIns="0" bIns="0" rtlCol="0" anchor="t"/>
          <a:lstStyle/>
          <a:p>
            <a:pPr marL="0" indent="0" algn="l">
              <a:lnSpc>
                <a:spcPts val="4050"/>
              </a:lnSpc>
              <a:buNone/>
            </a:pPr>
            <a:r>
              <a:rPr lang="en-US" sz="4000" dirty="0">
                <a:solidFill>
                  <a:srgbClr val="FFFFFF"/>
                </a:solidFill>
                <a:latin typeface="Helvetica" pitchFamily="2" charset="0"/>
                <a:ea typeface="Kanit" pitchFamily="34" charset="-122"/>
                <a:cs typeface="Kanit" pitchFamily="34" charset="-120"/>
              </a:rPr>
              <a:t>Evidence-Based Treatment Options</a:t>
            </a:r>
            <a:endParaRPr lang="en-US" sz="4000" dirty="0">
              <a:latin typeface="Helvetica" pitchFamily="2" charset="0"/>
            </a:endParaRPr>
          </a:p>
        </p:txBody>
      </p:sp>
      <p:sp>
        <p:nvSpPr>
          <p:cNvPr id="4" name="Text 1"/>
          <p:cNvSpPr/>
          <p:nvPr/>
        </p:nvSpPr>
        <p:spPr>
          <a:xfrm>
            <a:off x="6105882" y="1360170"/>
            <a:ext cx="7905036" cy="1132999"/>
          </a:xfrm>
          <a:prstGeom prst="rect">
            <a:avLst/>
          </a:prstGeom>
          <a:noFill/>
          <a:ln/>
        </p:spPr>
        <p:txBody>
          <a:bodyPr wrap="square" lIns="0" tIns="0" rIns="0" bIns="0" rtlCol="0" anchor="t"/>
          <a:lstStyle/>
          <a:p>
            <a:pPr marL="0" indent="0" algn="l">
              <a:lnSpc>
                <a:spcPts val="2200"/>
              </a:lnSpc>
              <a:buNone/>
            </a:pPr>
            <a:r>
              <a:rPr lang="en-US" sz="2000" dirty="0">
                <a:solidFill>
                  <a:srgbClr val="D9E1FF"/>
                </a:solidFill>
                <a:latin typeface="Helvetica" pitchFamily="2" charset="0"/>
                <a:ea typeface="Martel Sans Light" pitchFamily="34" charset="-122"/>
                <a:cs typeface="Martel Sans Light" pitchFamily="34" charset="-120"/>
              </a:rPr>
              <a:t>Our commitment to research funding not only yields groundbreaking discoveries but also equips clinicians with a spectrum of safe, effective, and evidence-based treatment options. </a:t>
            </a:r>
            <a:endParaRPr lang="en-US" sz="2000" dirty="0">
              <a:latin typeface="Helvetica" pitchFamily="2" charset="0"/>
            </a:endParaRPr>
          </a:p>
        </p:txBody>
      </p:sp>
      <p:sp>
        <p:nvSpPr>
          <p:cNvPr id="5" name="Shape 2"/>
          <p:cNvSpPr/>
          <p:nvPr/>
        </p:nvSpPr>
        <p:spPr>
          <a:xfrm>
            <a:off x="6105882" y="2352001"/>
            <a:ext cx="7905036" cy="2649617"/>
          </a:xfrm>
          <a:prstGeom prst="roundRect">
            <a:avLst>
              <a:gd name="adj" fmla="val 1002"/>
            </a:avLst>
          </a:prstGeom>
          <a:solidFill>
            <a:srgbClr val="1B5E9E"/>
          </a:solidFill>
          <a:ln/>
        </p:spPr>
        <p:txBody>
          <a:bodyPr/>
          <a:lstStyle/>
          <a:p>
            <a:endParaRPr lang="en-US"/>
          </a:p>
        </p:txBody>
      </p:sp>
      <p:sp>
        <p:nvSpPr>
          <p:cNvPr id="6" name="Text 3"/>
          <p:cNvSpPr/>
          <p:nvPr/>
        </p:nvSpPr>
        <p:spPr>
          <a:xfrm>
            <a:off x="6282809" y="2528928"/>
            <a:ext cx="2512933" cy="260271"/>
          </a:xfrm>
          <a:prstGeom prst="rect">
            <a:avLst/>
          </a:prstGeom>
          <a:noFill/>
          <a:ln/>
        </p:spPr>
        <p:txBody>
          <a:bodyPr wrap="none" lIns="0" tIns="0" rIns="0" bIns="0" rtlCol="0" anchor="t"/>
          <a:lstStyle/>
          <a:p>
            <a:pPr marL="0" indent="0" algn="l">
              <a:lnSpc>
                <a:spcPts val="2000"/>
              </a:lnSpc>
              <a:buNone/>
            </a:pPr>
            <a:r>
              <a:rPr lang="en-US" sz="2400" dirty="0">
                <a:solidFill>
                  <a:srgbClr val="FFFFFF"/>
                </a:solidFill>
                <a:latin typeface="Helvetica" pitchFamily="2" charset="0"/>
                <a:ea typeface="Kanit" pitchFamily="34" charset="-122"/>
                <a:cs typeface="Kanit" pitchFamily="34" charset="-120"/>
              </a:rPr>
              <a:t>Selection of Anti-VEGF Options</a:t>
            </a:r>
            <a:endParaRPr lang="en-US" sz="2400" dirty="0">
              <a:latin typeface="Helvetica" pitchFamily="2" charset="0"/>
            </a:endParaRPr>
          </a:p>
        </p:txBody>
      </p:sp>
      <p:sp>
        <p:nvSpPr>
          <p:cNvPr id="7" name="Text 4"/>
          <p:cNvSpPr/>
          <p:nvPr/>
        </p:nvSpPr>
        <p:spPr>
          <a:xfrm>
            <a:off x="6282809" y="2895283"/>
            <a:ext cx="7551182" cy="849749"/>
          </a:xfrm>
          <a:prstGeom prst="rect">
            <a:avLst/>
          </a:prstGeom>
          <a:noFill/>
          <a:ln/>
        </p:spPr>
        <p:txBody>
          <a:bodyPr wrap="square" lIns="0" tIns="0" rIns="0" bIns="0" rtlCol="0" anchor="t"/>
          <a:lstStyle/>
          <a:p>
            <a:pPr marL="0" indent="0" algn="l">
              <a:lnSpc>
                <a:spcPts val="2200"/>
              </a:lnSpc>
              <a:buNone/>
            </a:pPr>
            <a:r>
              <a:rPr lang="en-US" sz="2000" dirty="0">
                <a:solidFill>
                  <a:srgbClr val="FFFFFF"/>
                </a:solidFill>
                <a:latin typeface="Helvetica" pitchFamily="2" charset="0"/>
                <a:ea typeface="Martel Sans Light" pitchFamily="34" charset="-122"/>
                <a:cs typeface="Martel Sans Light" pitchFamily="34" charset="-120"/>
              </a:rPr>
              <a:t>Thanks to robust research, clinicians can confidently select from three approved anti-VEGF drugs, all proven effective for diabetic macular edema patients with vision of 20/40 or better:</a:t>
            </a:r>
            <a:endParaRPr lang="en-US" sz="2000" dirty="0">
              <a:latin typeface="Helvetica" pitchFamily="2" charset="0"/>
            </a:endParaRPr>
          </a:p>
        </p:txBody>
      </p:sp>
      <p:sp>
        <p:nvSpPr>
          <p:cNvPr id="8" name="Text 5"/>
          <p:cNvSpPr/>
          <p:nvPr/>
        </p:nvSpPr>
        <p:spPr>
          <a:xfrm>
            <a:off x="6282809" y="3851117"/>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Bevacizumab</a:t>
            </a:r>
            <a:endParaRPr lang="en-US" dirty="0">
              <a:latin typeface="Helvetica" pitchFamily="2" charset="0"/>
            </a:endParaRPr>
          </a:p>
        </p:txBody>
      </p:sp>
      <p:sp>
        <p:nvSpPr>
          <p:cNvPr id="9" name="Text 6"/>
          <p:cNvSpPr/>
          <p:nvPr/>
        </p:nvSpPr>
        <p:spPr>
          <a:xfrm>
            <a:off x="6282809" y="4196279"/>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Ranibizumab</a:t>
            </a:r>
            <a:endParaRPr lang="en-US" dirty="0">
              <a:latin typeface="Helvetica" pitchFamily="2" charset="0"/>
            </a:endParaRPr>
          </a:p>
        </p:txBody>
      </p:sp>
      <p:sp>
        <p:nvSpPr>
          <p:cNvPr id="10" name="Text 7"/>
          <p:cNvSpPr/>
          <p:nvPr/>
        </p:nvSpPr>
        <p:spPr>
          <a:xfrm>
            <a:off x="6282809" y="4541442"/>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Aflibercept</a:t>
            </a:r>
            <a:endParaRPr lang="en-US" dirty="0">
              <a:latin typeface="Helvetica" pitchFamily="2" charset="0"/>
            </a:endParaRPr>
          </a:p>
        </p:txBody>
      </p:sp>
      <p:sp>
        <p:nvSpPr>
          <p:cNvPr id="11" name="Shape 8"/>
          <p:cNvSpPr/>
          <p:nvPr/>
        </p:nvSpPr>
        <p:spPr>
          <a:xfrm>
            <a:off x="6105882" y="5178544"/>
            <a:ext cx="7905036" cy="2649617"/>
          </a:xfrm>
          <a:prstGeom prst="roundRect">
            <a:avLst>
              <a:gd name="adj" fmla="val 1243"/>
            </a:avLst>
          </a:prstGeom>
          <a:solidFill>
            <a:srgbClr val="2E7D9E"/>
          </a:solidFill>
          <a:ln/>
        </p:spPr>
        <p:txBody>
          <a:bodyPr/>
          <a:lstStyle/>
          <a:p>
            <a:endParaRPr lang="en-US"/>
          </a:p>
        </p:txBody>
      </p:sp>
      <p:sp>
        <p:nvSpPr>
          <p:cNvPr id="12" name="Text 9"/>
          <p:cNvSpPr/>
          <p:nvPr/>
        </p:nvSpPr>
        <p:spPr>
          <a:xfrm>
            <a:off x="6282809" y="5355472"/>
            <a:ext cx="3138249" cy="260271"/>
          </a:xfrm>
          <a:prstGeom prst="rect">
            <a:avLst/>
          </a:prstGeom>
          <a:noFill/>
          <a:ln/>
        </p:spPr>
        <p:txBody>
          <a:bodyPr wrap="none" lIns="0" tIns="0" rIns="0" bIns="0" rtlCol="0" anchor="t"/>
          <a:lstStyle/>
          <a:p>
            <a:pPr marL="0" indent="0" algn="l">
              <a:lnSpc>
                <a:spcPts val="2000"/>
              </a:lnSpc>
              <a:buNone/>
            </a:pPr>
            <a:r>
              <a:rPr lang="en-US" sz="2400" dirty="0">
                <a:solidFill>
                  <a:srgbClr val="FFFFFF"/>
                </a:solidFill>
                <a:latin typeface="Helvetica" pitchFamily="2" charset="0"/>
                <a:ea typeface="Kanit" pitchFamily="34" charset="-122"/>
                <a:cs typeface="Kanit" pitchFamily="34" charset="-120"/>
              </a:rPr>
              <a:t>Cost-Effectiveness &amp; Accessibility</a:t>
            </a:r>
            <a:endParaRPr lang="en-US" sz="2400" dirty="0">
              <a:latin typeface="Helvetica" pitchFamily="2" charset="0"/>
            </a:endParaRPr>
          </a:p>
        </p:txBody>
      </p:sp>
      <p:sp>
        <p:nvSpPr>
          <p:cNvPr id="13" name="Text 10"/>
          <p:cNvSpPr/>
          <p:nvPr/>
        </p:nvSpPr>
        <p:spPr>
          <a:xfrm>
            <a:off x="6282809" y="5721827"/>
            <a:ext cx="7551182" cy="1416248"/>
          </a:xfrm>
          <a:prstGeom prst="rect">
            <a:avLst/>
          </a:prstGeom>
          <a:noFill/>
          <a:ln/>
        </p:spPr>
        <p:txBody>
          <a:bodyPr wrap="square" lIns="0" tIns="0" rIns="0" bIns="0" rtlCol="0" anchor="t"/>
          <a:lstStyle/>
          <a:p>
            <a:pPr marL="0" indent="0" algn="l">
              <a:lnSpc>
                <a:spcPts val="2200"/>
              </a:lnSpc>
              <a:buNone/>
            </a:pPr>
            <a:r>
              <a:rPr lang="en-US" sz="2000" dirty="0">
                <a:solidFill>
                  <a:srgbClr val="FFFFFF"/>
                </a:solidFill>
                <a:latin typeface="Helvetica" pitchFamily="2" charset="0"/>
                <a:ea typeface="Martel Sans Light" pitchFamily="34" charset="-122"/>
                <a:cs typeface="Martel Sans Light" pitchFamily="34" charset="-120"/>
              </a:rPr>
              <a:t>Further research has revealed that Bevacizumab provides comparable clinical efficacy to the other approved treatments, yet at a significantly lower cost. This critical economic insight, driven by research funding, directly benefits patients by improving accessibility to effective treatment, and demonstrates responsible stewardship of healthcare resources by offering substantial system-wide savings.</a:t>
            </a:r>
            <a:endParaRPr lang="en-US" sz="2000" dirty="0">
              <a:latin typeface="Helvetica"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3986</TotalTime>
  <Words>860</Words>
  <Application>Microsoft Office PowerPoint</Application>
  <PresentationFormat>Custom</PresentationFormat>
  <Paragraphs>107</Paragraphs>
  <Slides>13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Helvetica</vt:lpstr>
      <vt:lpstr>Arial</vt:lpstr>
      <vt:lpstr>Kanit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Brittany Kelly</dc:creator>
  <cp:lastModifiedBy>Brittany Kelly</cp:lastModifiedBy>
  <cp:revision>8</cp:revision>
  <dcterms:created xsi:type="dcterms:W3CDTF">2025-12-10T00:21:31Z</dcterms:created>
  <dcterms:modified xsi:type="dcterms:W3CDTF">2026-07-13T18:44:46Z</dcterms:modified>
</cp:coreProperties>
</file>