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8" r:id="rId1"/>
    <p:sldMasterId id="2147483952" r:id="rId2"/>
    <p:sldMasterId id="2147483957" r:id="rId3"/>
  </p:sldMasterIdLst>
  <p:notesMasterIdLst>
    <p:notesMasterId r:id="rId35"/>
  </p:notesMasterIdLst>
  <p:handoutMasterIdLst>
    <p:handoutMasterId r:id="rId36"/>
  </p:handoutMasterIdLst>
  <p:sldIdLst>
    <p:sldId id="771" r:id="rId4"/>
    <p:sldId id="5728" r:id="rId5"/>
    <p:sldId id="5727" r:id="rId6"/>
    <p:sldId id="772" r:id="rId7"/>
    <p:sldId id="5717" r:id="rId8"/>
    <p:sldId id="916" r:id="rId9"/>
    <p:sldId id="917" r:id="rId10"/>
    <p:sldId id="918" r:id="rId11"/>
    <p:sldId id="920" r:id="rId12"/>
    <p:sldId id="919" r:id="rId13"/>
    <p:sldId id="5725" r:id="rId14"/>
    <p:sldId id="921" r:id="rId15"/>
    <p:sldId id="922" r:id="rId16"/>
    <p:sldId id="923" r:id="rId17"/>
    <p:sldId id="924" r:id="rId18"/>
    <p:sldId id="5726" r:id="rId19"/>
    <p:sldId id="925" r:id="rId20"/>
    <p:sldId id="914" r:id="rId21"/>
    <p:sldId id="926" r:id="rId22"/>
    <p:sldId id="927" r:id="rId23"/>
    <p:sldId id="928" r:id="rId24"/>
    <p:sldId id="5713" r:id="rId25"/>
    <p:sldId id="5718" r:id="rId26"/>
    <p:sldId id="5719" r:id="rId27"/>
    <p:sldId id="5704" r:id="rId28"/>
    <p:sldId id="937" r:id="rId29"/>
    <p:sldId id="268" r:id="rId30"/>
    <p:sldId id="299" r:id="rId31"/>
    <p:sldId id="5731" r:id="rId32"/>
    <p:sldId id="5702" r:id="rId33"/>
    <p:sldId id="938" r:id="rId34"/>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C4240C-1D80-A816-4E16-27E3A24920EE}" name="Brittany Kelly" initials="BK" userId="S::bkelly@jaeb.org::89c5cd3d-0a2a-4716-88fd-89d3e1f23b83" providerId="AD"/>
  <p188:author id="{11076711-72A2-9F0B-A7B5-DC856CB9BE74}" name="Sun, Jennifer" initials="SJ" userId="S::sunj_joslin.harvard.edu#ext#@jaeb.onmicrosoft.com::5a986153-f7dc-4109-9ff8-410f2a8dd128" providerId="AD"/>
  <p188:author id="{402F512D-8FEA-EC65-90B2-73095A45F660}" name="Darrell Baskin, MD" initials="DBM" userId="c4968f75e853e209" providerId="Windows Live"/>
  <p188:author id="{4A212658-B59E-E938-19C4-57F142D736D1}" name="Cynthia Stockdale" initials="CS" userId="S::cstockdale@jaeb.org::d2e2ef3c-42d0-490e-ac5b-5bb3f50b274a" providerId="AD"/>
  <p188:author id="{2C1BF05B-E405-D36A-F405-388E682B062E}" name="Cynthia Stockdale" initials="CS" userId="Cynthia Stockdale" providerId="None"/>
  <p188:author id="{16515C9B-B889-23ED-FDE8-AADE549881E3}" name="Cynthia Stockdale" initials="CS" userId="S::cstockdale@Jaeb.org::d2e2ef3c-42d0-490e-ac5b-5bb3f50b274a" providerId="AD"/>
  <p188:author id="{1C6FB9D2-30BC-F424-57EC-C49D69182DCD}" name="Darrell Baskin, MD" initials="DM" userId="S::darrellbaskin_gmail.com#ext#@jaeb.org::837b2a5b-af7e-45bb-93ad-d01062f5226b" providerId="AD"/>
  <p188:author id="{8680E5E8-1A91-15DF-B928-AE427573152E}" name="Brittany Kelly" initials="BK" userId="Brittany Kelly"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F00"/>
    <a:srgbClr val="000000"/>
    <a:srgbClr val="007A37"/>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751" autoAdjust="0"/>
  </p:normalViewPr>
  <p:slideViewPr>
    <p:cSldViewPr snapToGrid="0">
      <p:cViewPr varScale="1">
        <p:scale>
          <a:sx n="83" d="100"/>
          <a:sy n="83" d="100"/>
        </p:scale>
        <p:origin x="66" y="90"/>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92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B9B-49BD-898B-864E960BB960}"/>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B9B-49BD-898B-864E960BB960}"/>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B9B-49BD-898B-864E960BB960}"/>
            </c:ext>
          </c:extLst>
        </c:ser>
        <c:dLbls>
          <c:showLegendKey val="0"/>
          <c:showVal val="0"/>
          <c:showCatName val="0"/>
          <c:showSerName val="0"/>
          <c:showPercent val="0"/>
          <c:showBubbleSize val="0"/>
        </c:dLbls>
        <c:gapWidth val="219"/>
        <c:overlap val="-27"/>
        <c:axId val="1490258384"/>
        <c:axId val="1490259216"/>
      </c:barChart>
      <c:catAx>
        <c:axId val="1490258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490259216"/>
        <c:crosses val="autoZero"/>
        <c:auto val="1"/>
        <c:lblAlgn val="ctr"/>
        <c:lblOffset val="100"/>
        <c:noMultiLvlLbl val="0"/>
      </c:catAx>
      <c:valAx>
        <c:axId val="1490259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490258384"/>
        <c:crosses val="autoZero"/>
        <c:crossBetween val="between"/>
      </c:valAx>
      <c:spPr>
        <a:solidFill>
          <a:schemeClr val="bg1"/>
        </a:solid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b="1">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92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B9B-49BD-898B-864E960BB960}"/>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B9B-49BD-898B-864E960BB960}"/>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B9B-49BD-898B-864E960BB960}"/>
            </c:ext>
          </c:extLst>
        </c:ser>
        <c:dLbls>
          <c:showLegendKey val="0"/>
          <c:showVal val="0"/>
          <c:showCatName val="0"/>
          <c:showSerName val="0"/>
          <c:showPercent val="0"/>
          <c:showBubbleSize val="0"/>
        </c:dLbls>
        <c:gapWidth val="219"/>
        <c:overlap val="-27"/>
        <c:axId val="1490258384"/>
        <c:axId val="1490259216"/>
      </c:barChart>
      <c:catAx>
        <c:axId val="1490258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490259216"/>
        <c:crosses val="autoZero"/>
        <c:auto val="1"/>
        <c:lblAlgn val="ctr"/>
        <c:lblOffset val="100"/>
        <c:noMultiLvlLbl val="0"/>
      </c:catAx>
      <c:valAx>
        <c:axId val="1490259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490258384"/>
        <c:crosses val="autoZero"/>
        <c:crossBetween val="between"/>
      </c:valAx>
      <c:spPr>
        <a:solidFill>
          <a:schemeClr val="bg1"/>
        </a:solid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b="1">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5211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6327" tIns="48163" rIns="96327" bIns="48163" numCol="1" anchor="t" anchorCtr="0" compatLnSpc="1">
            <a:prstTxWarp prst="textNoShape">
              <a:avLst/>
            </a:prstTxWarp>
          </a:bodyPr>
          <a:lstStyle>
            <a:lvl1pPr defTabSz="962025" eaLnBrk="0" hangingPunct="0">
              <a:defRPr sz="1300">
                <a:effectLst>
                  <a:outerShdw blurRad="38100" dist="38100" dir="2700000" algn="tl">
                    <a:srgbClr val="C0C0C0"/>
                  </a:outerShdw>
                </a:effectLst>
                <a:latin typeface="Arial" charset="0"/>
                <a:cs typeface="+mn-cs"/>
              </a:defRPr>
            </a:lvl1pPr>
          </a:lstStyle>
          <a:p>
            <a:pPr>
              <a:defRPr/>
            </a:pPr>
            <a:endParaRPr lang="en-US"/>
          </a:p>
        </p:txBody>
      </p:sp>
      <p:sp>
        <p:nvSpPr>
          <p:cNvPr id="17411" name="Rectangle 3"/>
          <p:cNvSpPr>
            <a:spLocks noGrp="1" noChangeArrowheads="1"/>
          </p:cNvSpPr>
          <p:nvPr>
            <p:ph type="dt" idx="1"/>
          </p:nvPr>
        </p:nvSpPr>
        <p:spPr bwMode="auto">
          <a:xfrm>
            <a:off x="4146550" y="0"/>
            <a:ext cx="3168650" cy="481013"/>
          </a:xfrm>
          <a:prstGeom prst="rect">
            <a:avLst/>
          </a:prstGeom>
          <a:noFill/>
          <a:ln w="9525">
            <a:noFill/>
            <a:miter lim="800000"/>
            <a:headEnd/>
            <a:tailEnd/>
          </a:ln>
          <a:effectLst/>
        </p:spPr>
        <p:txBody>
          <a:bodyPr vert="horz" wrap="square" lIns="96327" tIns="48163" rIns="96327" bIns="48163" numCol="1" anchor="t" anchorCtr="0" compatLnSpc="1">
            <a:prstTxWarp prst="textNoShape">
              <a:avLst/>
            </a:prstTxWarp>
          </a:bodyPr>
          <a:lstStyle>
            <a:lvl1pPr algn="r" defTabSz="962025" eaLnBrk="0" hangingPunct="0">
              <a:defRPr sz="1300">
                <a:effectLst>
                  <a:outerShdw blurRad="38100" dist="38100" dir="2700000" algn="tl">
                    <a:srgbClr val="C0C0C0"/>
                  </a:outerShdw>
                </a:effectLst>
                <a:latin typeface="Arial" charset="0"/>
                <a:cs typeface="+mn-cs"/>
              </a:defRPr>
            </a:lvl1pPr>
          </a:lstStyle>
          <a:p>
            <a:pPr>
              <a:defRPr/>
            </a:pPr>
            <a:endParaRPr lang="en-US"/>
          </a:p>
        </p:txBody>
      </p:sp>
      <p:sp>
        <p:nvSpPr>
          <p:cNvPr id="20484" name="Rectangle 4"/>
          <p:cNvSpPr>
            <a:spLocks noGrp="1" noRot="1" noChangeAspect="1" noChangeArrowheads="1" noTextEdit="1"/>
          </p:cNvSpPr>
          <p:nvPr>
            <p:ph type="sldImg" idx="2"/>
          </p:nvPr>
        </p:nvSpPr>
        <p:spPr bwMode="auto">
          <a:xfrm>
            <a:off x="458788" y="720725"/>
            <a:ext cx="6396037" cy="35988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3" name="Rectangle 5"/>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a:effectLst/>
        </p:spPr>
        <p:txBody>
          <a:bodyPr vert="horz" wrap="square" lIns="96327" tIns="48163" rIns="96327" bIns="4816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414" name="Rectangle 6"/>
          <p:cNvSpPr>
            <a:spLocks noGrp="1" noChangeArrowheads="1"/>
          </p:cNvSpPr>
          <p:nvPr>
            <p:ph type="ftr" sz="quarter" idx="4"/>
          </p:nvPr>
        </p:nvSpPr>
        <p:spPr bwMode="auto">
          <a:xfrm>
            <a:off x="0" y="9120188"/>
            <a:ext cx="3170238" cy="481012"/>
          </a:xfrm>
          <a:prstGeom prst="rect">
            <a:avLst/>
          </a:prstGeom>
          <a:noFill/>
          <a:ln w="9525">
            <a:noFill/>
            <a:miter lim="800000"/>
            <a:headEnd/>
            <a:tailEnd/>
          </a:ln>
          <a:effectLst/>
        </p:spPr>
        <p:txBody>
          <a:bodyPr vert="horz" wrap="square" lIns="96327" tIns="48163" rIns="96327" bIns="48163" numCol="1" anchor="b" anchorCtr="0" compatLnSpc="1">
            <a:prstTxWarp prst="textNoShape">
              <a:avLst/>
            </a:prstTxWarp>
          </a:bodyPr>
          <a:lstStyle>
            <a:lvl1pPr defTabSz="962025" eaLnBrk="0" hangingPunct="0">
              <a:defRPr sz="1300">
                <a:effectLst>
                  <a:outerShdw blurRad="38100" dist="38100" dir="2700000" algn="tl">
                    <a:srgbClr val="C0C0C0"/>
                  </a:outerShdw>
                </a:effectLst>
                <a:latin typeface="Arial" charset="0"/>
                <a:cs typeface="+mn-cs"/>
              </a:defRPr>
            </a:lvl1pPr>
          </a:lstStyle>
          <a:p>
            <a:pPr>
              <a:defRPr/>
            </a:pPr>
            <a:endParaRPr lang="en-US"/>
          </a:p>
        </p:txBody>
      </p:sp>
      <p:sp>
        <p:nvSpPr>
          <p:cNvPr id="17415" name="Rectangle 7"/>
          <p:cNvSpPr>
            <a:spLocks noGrp="1" noChangeArrowheads="1"/>
          </p:cNvSpPr>
          <p:nvPr>
            <p:ph type="sldNum" sz="quarter" idx="5"/>
          </p:nvPr>
        </p:nvSpPr>
        <p:spPr bwMode="auto">
          <a:xfrm>
            <a:off x="4146550" y="9120188"/>
            <a:ext cx="3168650" cy="481012"/>
          </a:xfrm>
          <a:prstGeom prst="rect">
            <a:avLst/>
          </a:prstGeom>
          <a:noFill/>
          <a:ln w="9525">
            <a:noFill/>
            <a:miter lim="800000"/>
            <a:headEnd/>
            <a:tailEnd/>
          </a:ln>
          <a:effectLst/>
        </p:spPr>
        <p:txBody>
          <a:bodyPr vert="horz" wrap="square" lIns="96327" tIns="48163" rIns="96327" bIns="48163" numCol="1" anchor="b" anchorCtr="0" compatLnSpc="1">
            <a:prstTxWarp prst="textNoShape">
              <a:avLst/>
            </a:prstTxWarp>
          </a:bodyPr>
          <a:lstStyle>
            <a:lvl1pPr algn="r" defTabSz="962025" eaLnBrk="0" hangingPunct="0">
              <a:defRPr sz="1300">
                <a:effectLst>
                  <a:outerShdw blurRad="38100" dist="38100" dir="2700000" algn="tl">
                    <a:srgbClr val="C0C0C0"/>
                  </a:outerShdw>
                </a:effectLst>
              </a:defRPr>
            </a:lvl1pPr>
          </a:lstStyle>
          <a:p>
            <a:fld id="{0D29BC49-8C39-40E0-8CD5-C366EAB571BD}" type="slidenum">
              <a:rPr lang="en-US" altLang="en-US"/>
              <a:pPr/>
              <a:t>‹#›</a:t>
            </a:fld>
            <a:endParaRPr lang="en-US" altLang="en-US"/>
          </a:p>
        </p:txBody>
      </p:sp>
    </p:spTree>
    <p:extLst>
      <p:ext uri="{BB962C8B-B14F-4D97-AF65-F5344CB8AC3E}">
        <p14:creationId xmlns:p14="http://schemas.microsoft.com/office/powerpoint/2010/main" val="40122381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4912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Email </a:t>
            </a:r>
            <a:r>
              <a:rPr lang="en-US" err="1"/>
              <a:t>drcrnet</a:t>
            </a:r>
            <a:r>
              <a:rPr lang="en-US"/>
              <a:t> for application. </a:t>
            </a:r>
          </a:p>
        </p:txBody>
      </p:sp>
      <p:sp>
        <p:nvSpPr>
          <p:cNvPr id="4" name="Slide Number Placeholder 3"/>
          <p:cNvSpPr>
            <a:spLocks noGrp="1"/>
          </p:cNvSpPr>
          <p:nvPr>
            <p:ph type="sldNum" sz="quarter" idx="5"/>
          </p:nvPr>
        </p:nvSpPr>
        <p:spPr/>
        <p:txBody>
          <a:bodyPr/>
          <a:lstStyle/>
          <a:p>
            <a:fld id="{0D29BC49-8C39-40E0-8CD5-C366EAB571BD}" type="slidenum">
              <a:rPr lang="en-US" altLang="en-US" smtClean="0"/>
              <a:pPr/>
              <a:t>26</a:t>
            </a:fld>
            <a:endParaRPr lang="en-US" altLang="en-US"/>
          </a:p>
        </p:txBody>
      </p:sp>
    </p:spTree>
    <p:extLst>
      <p:ext uri="{BB962C8B-B14F-4D97-AF65-F5344CB8AC3E}">
        <p14:creationId xmlns:p14="http://schemas.microsoft.com/office/powerpoint/2010/main" val="19466984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76829" indent="-298780">
              <a:spcBef>
                <a:spcPct val="30000"/>
              </a:spcBef>
              <a:defRPr sz="1300">
                <a:solidFill>
                  <a:schemeClr val="tx1"/>
                </a:solidFill>
                <a:latin typeface="Calibri" panose="020F0502020204030204" pitchFamily="34" charset="0"/>
              </a:defRPr>
            </a:lvl2pPr>
            <a:lvl3pPr marL="1195121" indent="-239024">
              <a:spcBef>
                <a:spcPct val="30000"/>
              </a:spcBef>
              <a:defRPr sz="1300">
                <a:solidFill>
                  <a:schemeClr val="tx1"/>
                </a:solidFill>
                <a:latin typeface="Calibri" panose="020F0502020204030204" pitchFamily="34" charset="0"/>
              </a:defRPr>
            </a:lvl3pPr>
            <a:lvl4pPr marL="1673169" indent="-239024">
              <a:spcBef>
                <a:spcPct val="30000"/>
              </a:spcBef>
              <a:defRPr sz="1300">
                <a:solidFill>
                  <a:schemeClr val="tx1"/>
                </a:solidFill>
                <a:latin typeface="Calibri" panose="020F0502020204030204" pitchFamily="34" charset="0"/>
              </a:defRPr>
            </a:lvl4pPr>
            <a:lvl5pPr marL="2151217" indent="-239024">
              <a:spcBef>
                <a:spcPct val="30000"/>
              </a:spcBef>
              <a:defRPr sz="1300">
                <a:solidFill>
                  <a:schemeClr val="tx1"/>
                </a:solidFill>
                <a:latin typeface="Calibri" panose="020F0502020204030204" pitchFamily="34" charset="0"/>
              </a:defRPr>
            </a:lvl5pPr>
            <a:lvl6pPr marL="2629266" indent="-239024" eaLnBrk="0" fontAlgn="base" hangingPunct="0">
              <a:spcBef>
                <a:spcPct val="30000"/>
              </a:spcBef>
              <a:spcAft>
                <a:spcPct val="0"/>
              </a:spcAft>
              <a:defRPr sz="1300">
                <a:solidFill>
                  <a:schemeClr val="tx1"/>
                </a:solidFill>
                <a:latin typeface="Calibri" panose="020F0502020204030204" pitchFamily="34" charset="0"/>
              </a:defRPr>
            </a:lvl6pPr>
            <a:lvl7pPr marL="3107314" indent="-239024" eaLnBrk="0" fontAlgn="base" hangingPunct="0">
              <a:spcBef>
                <a:spcPct val="30000"/>
              </a:spcBef>
              <a:spcAft>
                <a:spcPct val="0"/>
              </a:spcAft>
              <a:defRPr sz="1300">
                <a:solidFill>
                  <a:schemeClr val="tx1"/>
                </a:solidFill>
                <a:latin typeface="Calibri" panose="020F0502020204030204" pitchFamily="34" charset="0"/>
              </a:defRPr>
            </a:lvl7pPr>
            <a:lvl8pPr marL="3585362" indent="-239024" eaLnBrk="0" fontAlgn="base" hangingPunct="0">
              <a:spcBef>
                <a:spcPct val="30000"/>
              </a:spcBef>
              <a:spcAft>
                <a:spcPct val="0"/>
              </a:spcAft>
              <a:defRPr sz="1300">
                <a:solidFill>
                  <a:schemeClr val="tx1"/>
                </a:solidFill>
                <a:latin typeface="Calibri" panose="020F0502020204030204" pitchFamily="34" charset="0"/>
              </a:defRPr>
            </a:lvl8pPr>
            <a:lvl9pPr marL="4063411" indent="-239024" eaLnBrk="0" fontAlgn="base" hangingPunct="0">
              <a:spcBef>
                <a:spcPct val="30000"/>
              </a:spcBef>
              <a:spcAft>
                <a:spcPct val="0"/>
              </a:spcAft>
              <a:defRPr sz="13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DB1829BE-EA6D-44CB-A047-CA54625474C2}" type="slidenum">
              <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27</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756317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email with ALL the requirements including links to the forms on the website is sent upon indicating interest.  This is the best reference to determine what is needed and where to go.  If you have not seen this, ask your site coordinator to forward it along to keep you in the loop and help ensure progress toward certification.</a:t>
            </a:r>
          </a:p>
        </p:txBody>
      </p:sp>
      <p:sp>
        <p:nvSpPr>
          <p:cNvPr id="4" name="Slide Number Placeholder 3"/>
          <p:cNvSpPr>
            <a:spLocks noGrp="1"/>
          </p:cNvSpPr>
          <p:nvPr>
            <p:ph type="sldNum" sz="quarter" idx="5"/>
          </p:nvPr>
        </p:nvSpPr>
        <p:spPr/>
        <p:txBody>
          <a:bodyPr/>
          <a:lstStyle/>
          <a:p>
            <a:pPr>
              <a:defRPr/>
            </a:pPr>
            <a:fld id="{6D23D67D-C517-4140-8C51-A4FCF16A52E8}" type="slidenum">
              <a:rPr lang="en-US" altLang="en-US" smtClean="0"/>
              <a:pPr>
                <a:defRPr/>
              </a:pPr>
              <a:t>28</a:t>
            </a:fld>
            <a:endParaRPr lang="en-US" altLang="en-US"/>
          </a:p>
        </p:txBody>
      </p:sp>
    </p:spTree>
    <p:extLst>
      <p:ext uri="{BB962C8B-B14F-4D97-AF65-F5344CB8AC3E}">
        <p14:creationId xmlns:p14="http://schemas.microsoft.com/office/powerpoint/2010/main" val="2738678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98447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2481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B683E-688D-077C-3556-2D3E494A65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70E308-44D6-4D34-9811-B5FA98B4B1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B4D140-4574-2AC3-4DC3-B6DA3BB32B6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18983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Aptos" panose="020B0004020202020204" pitchFamily="34" charset="0"/>
                <a:ea typeface="Times New Roman" panose="02020603050405020304" pitchFamily="18" charset="0"/>
                <a:cs typeface="Aptos" panose="020B0004020202020204" pitchFamily="34" charset="0"/>
              </a:rPr>
              <a:t>Being a part of the Network doesn’t need to replace an industry trial at your site, but instead can supplement your research center.  Often the inclusion criteria is not overlapping other industry trials.</a:t>
            </a:r>
            <a:endParaRPr lang="en-US" sz="1800" dirty="0">
              <a:effectLst/>
              <a:latin typeface="Aptos" panose="020B0004020202020204" pitchFamily="34" charset="0"/>
              <a:ea typeface="Aptos" panose="020B0004020202020204" pitchFamily="34" charset="0"/>
              <a:cs typeface="Aptos" panose="020B00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D29BC49-8C39-40E0-8CD5-C366EAB571BD}" type="slidenum">
              <a:rPr lang="en-US" altLang="en-US" smtClean="0"/>
              <a:pPr/>
              <a:t>20</a:t>
            </a:fld>
            <a:endParaRPr lang="en-US" altLang="en-US"/>
          </a:p>
        </p:txBody>
      </p:sp>
    </p:spTree>
    <p:extLst>
      <p:ext uri="{BB962C8B-B14F-4D97-AF65-F5344CB8AC3E}">
        <p14:creationId xmlns:p14="http://schemas.microsoft.com/office/powerpoint/2010/main" val="4189919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29BC49-8C39-40E0-8CD5-C366EAB571BD}" type="slidenum">
              <a:rPr lang="en-US" altLang="en-US" smtClean="0"/>
              <a:pPr/>
              <a:t>21</a:t>
            </a:fld>
            <a:endParaRPr lang="en-US" altLang="en-US"/>
          </a:p>
        </p:txBody>
      </p:sp>
    </p:spTree>
    <p:extLst>
      <p:ext uri="{BB962C8B-B14F-4D97-AF65-F5344CB8AC3E}">
        <p14:creationId xmlns:p14="http://schemas.microsoft.com/office/powerpoint/2010/main" val="3027430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C578C-387B-D442-651C-E4C0AF0EAF3F}"/>
            </a:ext>
          </a:extLst>
        </p:cNvPr>
        <p:cNvGrpSpPr/>
        <p:nvPr/>
      </p:nvGrpSpPr>
      <p:grpSpPr>
        <a:xfrm>
          <a:off x="0" y="0"/>
          <a:ext cx="0" cy="0"/>
          <a:chOff x="0" y="0"/>
          <a:chExt cx="0" cy="0"/>
        </a:xfrm>
      </p:grpSpPr>
      <p:sp>
        <p:nvSpPr>
          <p:cNvPr id="40962" name="Rectangle 2">
            <a:extLst>
              <a:ext uri="{FF2B5EF4-FFF2-40B4-BE49-F238E27FC236}">
                <a16:creationId xmlns:a16="http://schemas.microsoft.com/office/drawing/2014/main" id="{C3429B36-2D67-CC40-7864-F35815F54E86}"/>
              </a:ext>
            </a:extLst>
          </p:cNvPr>
          <p:cNvSpPr>
            <a:spLocks noGrp="1" noRot="1" noChangeAspect="1" noChangeArrowheads="1" noTextEdit="1"/>
          </p:cNvSpPr>
          <p:nvPr>
            <p:ph type="sldImg"/>
          </p:nvPr>
        </p:nvSpPr>
        <p:spPr>
          <a:xfrm>
            <a:off x="390525" y="720725"/>
            <a:ext cx="6399213" cy="3598863"/>
          </a:xfrm>
          <a:ln/>
        </p:spPr>
      </p:sp>
      <p:sp>
        <p:nvSpPr>
          <p:cNvPr id="40963" name="Rectangle 3">
            <a:extLst>
              <a:ext uri="{FF2B5EF4-FFF2-40B4-BE49-F238E27FC236}">
                <a16:creationId xmlns:a16="http://schemas.microsoft.com/office/drawing/2014/main" id="{A411FDFE-A6A6-8407-4C83-DCEF03C83F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2900" dirty="0"/>
          </a:p>
        </p:txBody>
      </p:sp>
    </p:spTree>
    <p:extLst>
      <p:ext uri="{BB962C8B-B14F-4D97-AF65-F5344CB8AC3E}">
        <p14:creationId xmlns:p14="http://schemas.microsoft.com/office/powerpoint/2010/main" val="947950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C3BCE-9807-E81F-02B2-51D2E2ED01C7}"/>
            </a:ext>
          </a:extLst>
        </p:cNvPr>
        <p:cNvGrpSpPr/>
        <p:nvPr/>
      </p:nvGrpSpPr>
      <p:grpSpPr>
        <a:xfrm>
          <a:off x="0" y="0"/>
          <a:ext cx="0" cy="0"/>
          <a:chOff x="0" y="0"/>
          <a:chExt cx="0" cy="0"/>
        </a:xfrm>
      </p:grpSpPr>
      <p:sp>
        <p:nvSpPr>
          <p:cNvPr id="40962" name="Rectangle 2">
            <a:extLst>
              <a:ext uri="{FF2B5EF4-FFF2-40B4-BE49-F238E27FC236}">
                <a16:creationId xmlns:a16="http://schemas.microsoft.com/office/drawing/2014/main" id="{454E791E-F0FD-1A83-7F58-9A940627D9D6}"/>
              </a:ext>
            </a:extLst>
          </p:cNvPr>
          <p:cNvSpPr>
            <a:spLocks noGrp="1" noRot="1" noChangeAspect="1" noChangeArrowheads="1" noTextEdit="1"/>
          </p:cNvSpPr>
          <p:nvPr>
            <p:ph type="sldImg"/>
          </p:nvPr>
        </p:nvSpPr>
        <p:spPr>
          <a:xfrm>
            <a:off x="390525" y="720725"/>
            <a:ext cx="6399213" cy="3598863"/>
          </a:xfrm>
          <a:ln/>
        </p:spPr>
      </p:sp>
      <p:sp>
        <p:nvSpPr>
          <p:cNvPr id="40963" name="Rectangle 3">
            <a:extLst>
              <a:ext uri="{FF2B5EF4-FFF2-40B4-BE49-F238E27FC236}">
                <a16:creationId xmlns:a16="http://schemas.microsoft.com/office/drawing/2014/main" id="{4D64681A-7F1B-7FD1-A36C-5ECB63A26F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2900" dirty="0"/>
          </a:p>
        </p:txBody>
      </p:sp>
    </p:spTree>
    <p:extLst>
      <p:ext uri="{BB962C8B-B14F-4D97-AF65-F5344CB8AC3E}">
        <p14:creationId xmlns:p14="http://schemas.microsoft.com/office/powerpoint/2010/main" val="1620187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C5744-AEA7-EB3A-C199-6C2EFE6DB5DE}"/>
            </a:ext>
          </a:extLst>
        </p:cNvPr>
        <p:cNvGrpSpPr/>
        <p:nvPr/>
      </p:nvGrpSpPr>
      <p:grpSpPr>
        <a:xfrm>
          <a:off x="0" y="0"/>
          <a:ext cx="0" cy="0"/>
          <a:chOff x="0" y="0"/>
          <a:chExt cx="0" cy="0"/>
        </a:xfrm>
      </p:grpSpPr>
      <p:sp>
        <p:nvSpPr>
          <p:cNvPr id="40962" name="Rectangle 2">
            <a:extLst>
              <a:ext uri="{FF2B5EF4-FFF2-40B4-BE49-F238E27FC236}">
                <a16:creationId xmlns:a16="http://schemas.microsoft.com/office/drawing/2014/main" id="{1B995D1E-7056-38E9-33AE-60D78856762D}"/>
              </a:ext>
            </a:extLst>
          </p:cNvPr>
          <p:cNvSpPr>
            <a:spLocks noGrp="1" noRot="1" noChangeAspect="1" noChangeArrowheads="1" noTextEdit="1"/>
          </p:cNvSpPr>
          <p:nvPr>
            <p:ph type="sldImg"/>
          </p:nvPr>
        </p:nvSpPr>
        <p:spPr>
          <a:xfrm>
            <a:off x="390525" y="720725"/>
            <a:ext cx="6399213" cy="3598863"/>
          </a:xfrm>
          <a:ln/>
        </p:spPr>
      </p:sp>
      <p:sp>
        <p:nvSpPr>
          <p:cNvPr id="40963" name="Rectangle 3">
            <a:extLst>
              <a:ext uri="{FF2B5EF4-FFF2-40B4-BE49-F238E27FC236}">
                <a16:creationId xmlns:a16="http://schemas.microsoft.com/office/drawing/2014/main" id="{2F82E0FC-68AC-A13B-2876-A6944E0880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2900" dirty="0"/>
          </a:p>
        </p:txBody>
      </p:sp>
    </p:spTree>
    <p:extLst>
      <p:ext uri="{BB962C8B-B14F-4D97-AF65-F5344CB8AC3E}">
        <p14:creationId xmlns:p14="http://schemas.microsoft.com/office/powerpoint/2010/main" val="1935963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EFC7B-4D43-290C-887E-7BEC12D8BF92}"/>
            </a:ext>
          </a:extLst>
        </p:cNvPr>
        <p:cNvGrpSpPr/>
        <p:nvPr/>
      </p:nvGrpSpPr>
      <p:grpSpPr>
        <a:xfrm>
          <a:off x="0" y="0"/>
          <a:ext cx="0" cy="0"/>
          <a:chOff x="0" y="0"/>
          <a:chExt cx="0" cy="0"/>
        </a:xfrm>
      </p:grpSpPr>
      <p:sp>
        <p:nvSpPr>
          <p:cNvPr id="40962" name="Rectangle 2">
            <a:extLst>
              <a:ext uri="{FF2B5EF4-FFF2-40B4-BE49-F238E27FC236}">
                <a16:creationId xmlns:a16="http://schemas.microsoft.com/office/drawing/2014/main" id="{28BC55FC-49F6-4226-3F7C-C441BE91DBC5}"/>
              </a:ext>
            </a:extLst>
          </p:cNvPr>
          <p:cNvSpPr>
            <a:spLocks noGrp="1" noRot="1" noChangeAspect="1" noChangeArrowheads="1" noTextEdit="1"/>
          </p:cNvSpPr>
          <p:nvPr>
            <p:ph type="sldImg"/>
          </p:nvPr>
        </p:nvSpPr>
        <p:spPr>
          <a:xfrm>
            <a:off x="390525" y="720725"/>
            <a:ext cx="6399213" cy="3598863"/>
          </a:xfrm>
          <a:ln/>
        </p:spPr>
      </p:sp>
      <p:sp>
        <p:nvSpPr>
          <p:cNvPr id="40963" name="Rectangle 3">
            <a:extLst>
              <a:ext uri="{FF2B5EF4-FFF2-40B4-BE49-F238E27FC236}">
                <a16:creationId xmlns:a16="http://schemas.microsoft.com/office/drawing/2014/main" id="{651DB67C-28AF-C111-D404-7C1396EDCF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2900" dirty="0"/>
          </a:p>
        </p:txBody>
      </p:sp>
    </p:spTree>
    <p:extLst>
      <p:ext uri="{BB962C8B-B14F-4D97-AF65-F5344CB8AC3E}">
        <p14:creationId xmlns:p14="http://schemas.microsoft.com/office/powerpoint/2010/main" val="34768152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70" y="1122363"/>
            <a:ext cx="9001463" cy="2387600"/>
          </a:xfrm>
        </p:spPr>
        <p:txBody>
          <a:bodyPr anchor="b">
            <a:normAutofit/>
          </a:bodyPr>
          <a:lstStyle>
            <a:lvl1pPr algn="ctr">
              <a:defRPr lang="en-US" sz="4400" b="1" i="0" kern="1200" cap="none" baseline="0" dirty="0">
                <a:solidFill>
                  <a:schemeClr val="accent2">
                    <a:lumMod val="60000"/>
                    <a:lumOff val="40000"/>
                  </a:schemeClr>
                </a:solidFill>
                <a:effectLst/>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595270" y="3602038"/>
            <a:ext cx="9001463" cy="1655762"/>
          </a:xfrm>
        </p:spPr>
        <p:txBody>
          <a:bodyPr/>
          <a:lstStyle>
            <a:lvl1pPr marL="0" indent="0" algn="ctr">
              <a:buNone/>
              <a:defRPr sz="1800">
                <a:effectLst/>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10" name="Picture 2">
            <a:extLst>
              <a:ext uri="{FF2B5EF4-FFF2-40B4-BE49-F238E27FC236}">
                <a16:creationId xmlns:a16="http://schemas.microsoft.com/office/drawing/2014/main" id="{BB43EDD1-CF2A-3867-721B-2D6DBD0084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224" y="188913"/>
            <a:ext cx="2952750" cy="1257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H:\Logos\NEI-Logo-Transparent-White.png">
            <a:extLst>
              <a:ext uri="{FF2B5EF4-FFF2-40B4-BE49-F238E27FC236}">
                <a16:creationId xmlns:a16="http://schemas.microsoft.com/office/drawing/2014/main" id="{3DF015E2-5BC5-B517-BE2A-347E170D988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0600" y="5867400"/>
            <a:ext cx="2848555" cy="6707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DHHS-Logo-White-large">
            <a:extLst>
              <a:ext uri="{FF2B5EF4-FFF2-40B4-BE49-F238E27FC236}">
                <a16:creationId xmlns:a16="http://schemas.microsoft.com/office/drawing/2014/main" id="{746699AD-B6BD-6DF5-6468-0CABE4EAFD63}"/>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480534" y="5816325"/>
            <a:ext cx="3719499" cy="7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National Institutes of Health Logo. National Institute of Diabetes and Digestive and Kidney Diseases.">
            <a:extLst>
              <a:ext uri="{FF2B5EF4-FFF2-40B4-BE49-F238E27FC236}">
                <a16:creationId xmlns:a16="http://schemas.microsoft.com/office/drawing/2014/main" id="{19BA8812-775E-1703-DDCE-2B1BE430DB41}"/>
              </a:ext>
            </a:extLst>
          </p:cNvPr>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bwMode="auto">
          <a:xfrm>
            <a:off x="4302545" y="5852256"/>
            <a:ext cx="2714599" cy="58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68269666"/>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12064"/>
            <a:ext cx="10972800" cy="914400"/>
          </a:xfrm>
        </p:spPr>
        <p:txBody>
          <a:bodyPr/>
          <a:lstStyle/>
          <a:p>
            <a:r>
              <a:rPr lang="en-US"/>
              <a:t>Click to edit Master title style</a:t>
            </a:r>
          </a:p>
        </p:txBody>
      </p:sp>
      <p:sp>
        <p:nvSpPr>
          <p:cNvPr id="3" name="Content Placeholder 2"/>
          <p:cNvSpPr>
            <a:spLocks noGrp="1"/>
          </p:cNvSpPr>
          <p:nvPr>
            <p:ph sz="half" idx="1"/>
          </p:nvPr>
        </p:nvSpPr>
        <p:spPr>
          <a:xfrm>
            <a:off x="619125" y="1770502"/>
            <a:ext cx="53848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7125" y="1770502"/>
            <a:ext cx="5384800" cy="4525963"/>
          </a:xfrm>
        </p:spPr>
        <p:txBody>
          <a:bodyPr/>
          <a:lstStyle>
            <a:lvl1pPr>
              <a:defRPr sz="2800"/>
            </a:lvl1pPr>
            <a:lvl2pPr>
              <a:defRPr sz="2400"/>
            </a:lvl2pPr>
            <a:lvl3pPr>
              <a:defRPr sz="2000"/>
            </a:lvl3pPr>
            <a:lvl4pPr>
              <a:defRPr sz="1800"/>
            </a:lvl4pPr>
            <a:lvl5pPr>
              <a:defRPr sz="1800"/>
            </a:lvl5pPr>
            <a:extLs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lvl1pPr>
            <a:extLst/>
          </a:lstStyle>
          <a:p>
            <a:pPr>
              <a:defRPr/>
            </a:pPr>
            <a:fld id="{BED3FB99-F8F8-4A6A-BB43-69ACB673FA80}" type="datetimeFigureOut">
              <a:rPr lang="en-US"/>
              <a:pPr>
                <a:defRPr/>
              </a:pPr>
              <a:t>7/8/2026</a:t>
            </a:fld>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Tree>
    <p:extLst>
      <p:ext uri="{BB962C8B-B14F-4D97-AF65-F5344CB8AC3E}">
        <p14:creationId xmlns:p14="http://schemas.microsoft.com/office/powerpoint/2010/main" val="1252515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70" y="1122363"/>
            <a:ext cx="9001463" cy="2387600"/>
          </a:xfrm>
        </p:spPr>
        <p:txBody>
          <a:bodyPr anchor="b">
            <a:normAutofit/>
          </a:bodyPr>
          <a:lstStyle>
            <a:lvl1pPr algn="ctr">
              <a:defRPr lang="en-US" sz="4400" b="1" i="0" kern="1200" cap="none" baseline="0" dirty="0">
                <a:solidFill>
                  <a:schemeClr val="accent2">
                    <a:lumMod val="60000"/>
                    <a:lumOff val="40000"/>
                  </a:schemeClr>
                </a:solidFill>
                <a:effectLst/>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595270" y="3602038"/>
            <a:ext cx="9001463" cy="1655762"/>
          </a:xfrm>
        </p:spPr>
        <p:txBody>
          <a:bodyPr/>
          <a:lstStyle>
            <a:lvl1pPr marL="0" indent="0" algn="ctr">
              <a:buNone/>
              <a:defRPr sz="1800">
                <a:effectLst/>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174459513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dirty="0"/>
              <a:t>Click to edit Master title style</a:t>
            </a:r>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30303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lvl1pPr>
              <a:buClr>
                <a:schemeClr val="accent2">
                  <a:lumMod val="60000"/>
                  <a:lumOff val="40000"/>
                </a:schemeClr>
              </a:buClr>
              <a:defRPr/>
            </a:lvl1pPr>
            <a:lvl2pPr>
              <a:buClr>
                <a:schemeClr val="accent2">
                  <a:lumMod val="60000"/>
                  <a:lumOff val="40000"/>
                </a:schemeClr>
              </a:buClr>
              <a:defRPr/>
            </a:lvl2pPr>
            <a:lvl3pPr>
              <a:buClr>
                <a:schemeClr val="accent2">
                  <a:lumMod val="60000"/>
                  <a:lumOff val="40000"/>
                </a:schemeClr>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7170163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7/8/2026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514013" y="5883277"/>
            <a:ext cx="753545" cy="365125"/>
          </a:xfrm>
          <a:prstGeom prst="rect">
            <a:avLst/>
          </a:prstGeom>
        </p:spPr>
        <p:txBody>
          <a:bodyPr/>
          <a:lstStyle/>
          <a:p>
            <a:pPr>
              <a:defRPr/>
            </a:pPr>
            <a:fld id="{D2B7D267-3AEB-43CD-B491-75094A0B7839}" type="slidenum">
              <a:rPr lang="en-US" smtClean="0"/>
              <a:pPr>
                <a:defRPr/>
              </a:pPr>
              <a:t>‹#›</a:t>
            </a:fld>
            <a:endParaRPr lang="en-US"/>
          </a:p>
        </p:txBody>
      </p:sp>
      <p:sp>
        <p:nvSpPr>
          <p:cNvPr id="8" name="Title 1">
            <a:extLst>
              <a:ext uri="{FF2B5EF4-FFF2-40B4-BE49-F238E27FC236}">
                <a16:creationId xmlns:a16="http://schemas.microsoft.com/office/drawing/2014/main" id="{AA0D6A1F-0E9A-7790-0738-EF472BFA4AD0}"/>
              </a:ext>
            </a:extLst>
          </p:cNvPr>
          <p:cNvSpPr>
            <a:spLocks noGrp="1"/>
          </p:cNvSpPr>
          <p:nvPr>
            <p:ph type="title"/>
          </p:nvPr>
        </p:nvSpPr>
        <p:spPr>
          <a:xfrm>
            <a:off x="1" y="0"/>
            <a:ext cx="12192000" cy="1600200"/>
          </a:xfrm>
        </p:spPr>
        <p:txBody>
          <a:bodyPr/>
          <a:lstStyle>
            <a:lvl1pPr>
              <a:defRPr>
                <a:solidFill>
                  <a:schemeClr val="accent2">
                    <a:lumMod val="60000"/>
                    <a:lumOff val="40000"/>
                  </a:schemeClr>
                </a:solidFill>
              </a:defRPr>
            </a:lvl1pPr>
          </a:lstStyle>
          <a:p>
            <a:r>
              <a:rPr lang="en-US" dirty="0"/>
              <a:t>Click to edit Master title style</a:t>
            </a:r>
          </a:p>
        </p:txBody>
      </p:sp>
    </p:spTree>
    <p:extLst>
      <p:ext uri="{BB962C8B-B14F-4D97-AF65-F5344CB8AC3E}">
        <p14:creationId xmlns:p14="http://schemas.microsoft.com/office/powerpoint/2010/main" val="154289945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1816584"/>
      </p:ext>
    </p:extLst>
  </p:cSld>
  <p:clrMapOvr>
    <a:masterClrMapping/>
  </p:clrMapOvr>
  <p:transition>
    <p:fade/>
  </p:transition>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 y="2"/>
            <a:ext cx="12192000" cy="1587258"/>
          </a:xfrm>
        </p:spPr>
        <p:txBody>
          <a:bodyPr>
            <a:normAutofit/>
          </a:bodyPr>
          <a:lstStyle>
            <a:lvl1pPr>
              <a:defRPr lang="en-US" sz="4400" b="1" i="0" kern="1200" cap="none" baseline="0" dirty="0">
                <a:solidFill>
                  <a:schemeClr val="accent2">
                    <a:lumMod val="60000"/>
                    <a:lumOff val="40000"/>
                  </a:schemeClr>
                </a:solidFill>
                <a:effectLst/>
                <a:latin typeface="Arial" panose="020B0604020202020204" pitchFamily="34" charset="0"/>
                <a:ea typeface="+mj-ea"/>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62291676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4122" y="0"/>
            <a:ext cx="10353761" cy="1325563"/>
          </a:xfrm>
        </p:spPr>
        <p:txBody>
          <a:bodyPr>
            <a:normAutofit/>
          </a:bodyPr>
          <a:lstStyle>
            <a:lvl1pPr>
              <a:defRPr sz="4400">
                <a:solidFill>
                  <a:schemeClr val="accent2">
                    <a:lumMod val="60000"/>
                    <a:lumOff val="40000"/>
                  </a:schemeClr>
                </a:solidFill>
              </a:defRPr>
            </a:lvl1pPr>
          </a:lstStyle>
          <a:p>
            <a:r>
              <a:rPr lang="en-US"/>
              <a:t>Click to edit Master title style</a:t>
            </a:r>
          </a:p>
        </p:txBody>
      </p:sp>
      <p:sp>
        <p:nvSpPr>
          <p:cNvPr id="3" name="Text Placeholder 2"/>
          <p:cNvSpPr>
            <a:spLocks noGrp="1"/>
          </p:cNvSpPr>
          <p:nvPr>
            <p:ph type="body" idx="1"/>
          </p:nvPr>
        </p:nvSpPr>
        <p:spPr>
          <a:xfrm>
            <a:off x="1141806" y="2088320"/>
            <a:ext cx="4879199" cy="823912"/>
          </a:xfrm>
        </p:spPr>
        <p:txBody>
          <a:bodyPr anchor="b">
            <a:normAutofit/>
          </a:bodyPr>
          <a:lstStyle>
            <a:lvl1pPr marL="0" indent="0" algn="ctr">
              <a:lnSpc>
                <a:spcPct val="100000"/>
              </a:lnSpc>
              <a:buNone/>
              <a:defRPr sz="20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2003" y="2088320"/>
            <a:ext cx="4865555" cy="823912"/>
          </a:xfrm>
        </p:spPr>
        <p:txBody>
          <a:bodyPr anchor="b">
            <a:normAutofit/>
          </a:bodyPr>
          <a:lstStyle>
            <a:lvl1pPr marL="0" indent="0" algn="ctr">
              <a:lnSpc>
                <a:spcPct val="100000"/>
              </a:lnSpc>
              <a:buNone/>
              <a:defRPr lang="en-US" sz="2000" b="1" kern="1200" dirty="0" smtClean="0">
                <a:solidFill>
                  <a:schemeClr val="accent1"/>
                </a:solidFill>
                <a:effectLst/>
                <a:latin typeface="Arial" panose="020B0604020202020204" pitchFamily="34" charset="0"/>
                <a:ea typeface="+mn-ea"/>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65067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3" y="609602"/>
            <a:ext cx="10353763" cy="1325563"/>
          </a:xfrm>
        </p:spPr>
        <p:txBody>
          <a:bodyPr/>
          <a:lstStyle/>
          <a:p>
            <a:r>
              <a:rPr lang="en-US"/>
              <a:t>Click to edit Master title style</a:t>
            </a:r>
          </a:p>
        </p:txBody>
      </p:sp>
      <p:sp>
        <p:nvSpPr>
          <p:cNvPr id="7" name="Text Placeholder 2"/>
          <p:cNvSpPr>
            <a:spLocks noGrp="1"/>
          </p:cNvSpPr>
          <p:nvPr>
            <p:ph type="body" idx="1"/>
          </p:nvPr>
        </p:nvSpPr>
        <p:spPr>
          <a:xfrm>
            <a:off x="913795" y="2088321"/>
            <a:ext cx="3298956" cy="823305"/>
          </a:xfrm>
        </p:spPr>
        <p:txBody>
          <a:bodyPr anchor="b">
            <a:noAutofit/>
          </a:bodyPr>
          <a:lstStyle>
            <a:lvl1pPr marL="0" indent="0" algn="ctr">
              <a:lnSpc>
                <a:spcPct val="100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913795" y="2911624"/>
            <a:ext cx="3298956" cy="2879576"/>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9" cy="823304"/>
          </a:xfrm>
        </p:spPr>
        <p:txBody>
          <a:bodyPr anchor="b">
            <a:noAutofit/>
          </a:bodyPr>
          <a:lstStyle>
            <a:lvl1pPr marL="0" indent="0" algn="ctr">
              <a:lnSpc>
                <a:spcPct val="100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ext Placeholder 3"/>
          <p:cNvSpPr>
            <a:spLocks noGrp="1"/>
          </p:cNvSpPr>
          <p:nvPr>
            <p:ph type="body" sz="half" idx="16"/>
          </p:nvPr>
        </p:nvSpPr>
        <p:spPr>
          <a:xfrm>
            <a:off x="4444879" y="2911624"/>
            <a:ext cx="3299821" cy="2879576"/>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7973299" y="2088320"/>
            <a:ext cx="3291211" cy="823304"/>
          </a:xfrm>
        </p:spPr>
        <p:txBody>
          <a:bodyPr anchor="b">
            <a:noAutofit/>
          </a:bodyPr>
          <a:lstStyle>
            <a:lvl1pPr marL="0" indent="0" algn="ctr">
              <a:lnSpc>
                <a:spcPct val="100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Text Placeholder 3"/>
          <p:cNvSpPr>
            <a:spLocks noGrp="1"/>
          </p:cNvSpPr>
          <p:nvPr>
            <p:ph type="body" sz="half" idx="17"/>
          </p:nvPr>
        </p:nvSpPr>
        <p:spPr>
          <a:xfrm>
            <a:off x="7976347" y="2911624"/>
            <a:ext cx="3291211" cy="2879576"/>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854881975"/>
      </p:ext>
    </p:extLst>
  </p:cSld>
  <p:clrMapOvr>
    <a:masterClrMapping/>
  </p:clrMapOvr>
  <p:transition>
    <p:fade/>
  </p:transition>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2000" cy="1597891"/>
          </a:xfrm>
        </p:spPr>
        <p:txBody>
          <a:bodyPr>
            <a:normAutofit/>
          </a:bodyPr>
          <a:lstStyle>
            <a:lvl1pPr>
              <a:defRPr lang="en-US" sz="4400" b="1" i="0" kern="1200" cap="none" baseline="0" dirty="0">
                <a:solidFill>
                  <a:schemeClr val="accent2">
                    <a:lumMod val="60000"/>
                    <a:lumOff val="40000"/>
                  </a:schemeClr>
                </a:solidFill>
                <a:effectLst/>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609601" y="1615647"/>
            <a:ext cx="10972800" cy="5015972"/>
          </a:xfrm>
        </p:spPr>
        <p:txBody>
          <a:bodyPr>
            <a:normAutofit/>
          </a:bodyPr>
          <a:lstStyle>
            <a:lvl1pPr marL="461963" indent="-461963">
              <a:buClr>
                <a:schemeClr val="accent2">
                  <a:lumMod val="60000"/>
                  <a:lumOff val="40000"/>
                </a:schemeClr>
              </a:buClr>
              <a:buSzPct val="75000"/>
              <a:buFont typeface="Wingdings" panose="05000000000000000000" pitchFamily="2" charset="2"/>
              <a:buChar char="Ø"/>
              <a:defRPr lang="en-US" sz="2400" b="1" kern="1200" dirty="0" smtClean="0">
                <a:solidFill>
                  <a:schemeClr val="tx1">
                    <a:tint val="75000"/>
                  </a:schemeClr>
                </a:solidFill>
                <a:effectLst/>
                <a:latin typeface="Arial" panose="020B0604020202020204" pitchFamily="34" charset="0"/>
                <a:ea typeface="+mn-ea"/>
                <a:cs typeface="Arial" panose="020B0604020202020204" pitchFamily="34" charset="0"/>
              </a:defRPr>
            </a:lvl1pPr>
            <a:lvl2pPr marL="914400" indent="-452438">
              <a:buClr>
                <a:schemeClr val="accent2">
                  <a:lumMod val="60000"/>
                  <a:lumOff val="40000"/>
                </a:schemeClr>
              </a:buClr>
              <a:buSzPct val="75000"/>
              <a:buFont typeface="Wingdings" panose="05000000000000000000" pitchFamily="2" charset="2"/>
              <a:buChar char="§"/>
              <a:tabLst>
                <a:tab pos="914400" algn="l"/>
              </a:tabLst>
              <a:defRPr lang="en-US" sz="2000" b="1" kern="1200" dirty="0" smtClean="0">
                <a:solidFill>
                  <a:schemeClr val="tx1">
                    <a:tint val="75000"/>
                  </a:schemeClr>
                </a:solidFill>
                <a:effectLst/>
                <a:latin typeface="Arial" panose="020B0604020202020204" pitchFamily="34" charset="0"/>
                <a:ea typeface="+mn-ea"/>
                <a:cs typeface="Arial" panose="020B0604020202020204" pitchFamily="34" charset="0"/>
              </a:defRPr>
            </a:lvl2pPr>
            <a:lvl3pPr>
              <a:buClr>
                <a:schemeClr val="accent2">
                  <a:lumMod val="60000"/>
                  <a:lumOff val="40000"/>
                </a:schemeClr>
              </a:buClr>
              <a:buSzPct val="75000"/>
              <a:defRPr lang="en-US" sz="1800" b="1" kern="1200" dirty="0" smtClean="0">
                <a:solidFill>
                  <a:schemeClr val="tx1">
                    <a:tint val="75000"/>
                  </a:schemeClr>
                </a:solidFill>
                <a:effectLst/>
                <a:latin typeface="Arial" panose="020B0604020202020204" pitchFamily="34" charset="0"/>
                <a:ea typeface="+mn-ea"/>
                <a:cs typeface="Arial" panose="020B0604020202020204" pitchFamily="34" charset="0"/>
              </a:defRPr>
            </a:lvl3pPr>
            <a:lvl4pPr>
              <a:buClr>
                <a:srgbClr val="FFC000"/>
              </a:buClr>
              <a:defRPr lang="en-US" sz="1800" b="1" kern="1200" dirty="0" smtClean="0">
                <a:solidFill>
                  <a:schemeClr val="tx1">
                    <a:tint val="75000"/>
                  </a:schemeClr>
                </a:solidFill>
                <a:effectLst/>
                <a:latin typeface="Arial" panose="020B0604020202020204" pitchFamily="34" charset="0"/>
                <a:ea typeface="+mn-ea"/>
                <a:cs typeface="Arial" panose="020B0604020202020204" pitchFamily="34" charset="0"/>
              </a:defRPr>
            </a:lvl4pPr>
            <a:lvl5pPr>
              <a:buClr>
                <a:srgbClr val="FFC000"/>
              </a:buClr>
              <a:defRPr lang="en-US" sz="1800" b="1" kern="1200" dirty="0">
                <a:solidFill>
                  <a:schemeClr val="tx1">
                    <a:tint val="75000"/>
                  </a:schemeClr>
                </a:solidFill>
                <a:effectLst/>
                <a:latin typeface="Arial" panose="020B0604020202020204" pitchFamily="34" charset="0"/>
                <a:ea typeface="+mn-ea"/>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6264917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2000" cy="1589103"/>
          </a:xfrm>
        </p:spPr>
        <p:txBody>
          <a:bodyPr>
            <a:normAutofit/>
          </a:bodyPr>
          <a:lstStyle>
            <a:lvl1pPr>
              <a:defRPr lang="en-US" sz="4400" b="1" i="0" kern="1200" cap="none" baseline="0" dirty="0">
                <a:solidFill>
                  <a:schemeClr val="accent2">
                    <a:lumMod val="60000"/>
                    <a:lumOff val="40000"/>
                  </a:schemeClr>
                </a:solidFill>
                <a:effectLst/>
                <a:latin typeface="Arial" panose="020B0604020202020204" pitchFamily="34" charset="0"/>
                <a:ea typeface="+mj-ea"/>
                <a:cs typeface="Arial" panose="020B0604020202020204" pitchFamily="34" charset="0"/>
              </a:defRPr>
            </a:lvl1pPr>
          </a:lstStyle>
          <a:p>
            <a:r>
              <a:rPr lang="en-US"/>
              <a:t>Click to edit Master title style</a:t>
            </a:r>
          </a:p>
        </p:txBody>
      </p:sp>
      <p:graphicFrame>
        <p:nvGraphicFramePr>
          <p:cNvPr id="10" name="Chart 9">
            <a:extLst>
              <a:ext uri="{FF2B5EF4-FFF2-40B4-BE49-F238E27FC236}">
                <a16:creationId xmlns:a16="http://schemas.microsoft.com/office/drawing/2014/main" id="{D595FF16-96FF-2F4A-0B1A-C7D674007851}"/>
              </a:ext>
            </a:extLst>
          </p:cNvPr>
          <p:cNvGraphicFramePr/>
          <p:nvPr>
            <p:extLst>
              <p:ext uri="{D42A27DB-BD31-4B8C-83A1-F6EECF244321}">
                <p14:modId xmlns:p14="http://schemas.microsoft.com/office/powerpoint/2010/main" val="2689488662"/>
              </p:ext>
            </p:extLst>
          </p:nvPr>
        </p:nvGraphicFramePr>
        <p:xfrm>
          <a:off x="990600" y="1371600"/>
          <a:ext cx="10210800" cy="476673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D978D2B2-9D86-A7EE-2349-DCA2ED50916F}"/>
              </a:ext>
            </a:extLst>
          </p:cNvPr>
          <p:cNvGraphicFramePr/>
          <p:nvPr userDrawn="1">
            <p:extLst>
              <p:ext uri="{D42A27DB-BD31-4B8C-83A1-F6EECF244321}">
                <p14:modId xmlns:p14="http://schemas.microsoft.com/office/powerpoint/2010/main" val="2689488662"/>
              </p:ext>
            </p:extLst>
          </p:nvPr>
        </p:nvGraphicFramePr>
        <p:xfrm>
          <a:off x="990600" y="1371600"/>
          <a:ext cx="10210800" cy="47667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0646023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80225"/>
          </a:xfrm>
        </p:spPr>
        <p:txBody>
          <a:bodyPr>
            <a:normAutofit/>
          </a:bodyPr>
          <a:lstStyle>
            <a:lvl1pPr>
              <a:defRPr sz="4400">
                <a:solidFill>
                  <a:schemeClr val="accent2">
                    <a:lumMod val="60000"/>
                    <a:lumOff val="40000"/>
                  </a:schemeClr>
                </a:solidFill>
              </a:defRPr>
            </a:lvl1pPr>
          </a:lstStyle>
          <a:p>
            <a:r>
              <a:rPr lang="en-US"/>
              <a:t>Click to edit Master title style</a:t>
            </a:r>
          </a:p>
        </p:txBody>
      </p:sp>
      <p:sp>
        <p:nvSpPr>
          <p:cNvPr id="3" name="Text Placeholder 2"/>
          <p:cNvSpPr>
            <a:spLocks noGrp="1"/>
          </p:cNvSpPr>
          <p:nvPr>
            <p:ph type="body" idx="1"/>
          </p:nvPr>
        </p:nvSpPr>
        <p:spPr>
          <a:xfrm>
            <a:off x="913794" y="2088320"/>
            <a:ext cx="5107211" cy="823912"/>
          </a:xfrm>
        </p:spPr>
        <p:txBody>
          <a:bodyPr anchor="ctr">
            <a:normAutofit/>
          </a:bodyPr>
          <a:lstStyle>
            <a:lvl1pPr marL="0" indent="0" algn="ctr">
              <a:lnSpc>
                <a:spcPct val="100000"/>
              </a:lnSpc>
              <a:buNone/>
              <a:defRPr sz="20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913795" y="2912231"/>
            <a:ext cx="5107208" cy="3719387"/>
          </a:xfrm>
        </p:spPr>
        <p:txBody>
          <a:bodyPr/>
          <a:lstStyle>
            <a:lvl1pPr>
              <a:buSzPct val="75000"/>
              <a:defRPr/>
            </a:lvl1pPr>
            <a:lvl2pPr>
              <a:buSzPct val="75000"/>
              <a:defRPr/>
            </a:lvl2pPr>
          </a:lstStyle>
          <a:p>
            <a:pPr lvl="0"/>
            <a:r>
              <a:rPr lang="en-US"/>
              <a:t>Click to edit Master text styles</a:t>
            </a:r>
          </a:p>
          <a:p>
            <a:pPr lvl="1"/>
            <a:r>
              <a:rPr lang="en-US"/>
              <a:t>Second level</a:t>
            </a:r>
          </a:p>
        </p:txBody>
      </p:sp>
      <p:sp>
        <p:nvSpPr>
          <p:cNvPr id="5" name="Text Placeholder 4"/>
          <p:cNvSpPr>
            <a:spLocks noGrp="1"/>
          </p:cNvSpPr>
          <p:nvPr>
            <p:ph type="body" sz="quarter" idx="3"/>
          </p:nvPr>
        </p:nvSpPr>
        <p:spPr>
          <a:xfrm>
            <a:off x="6170997" y="2088320"/>
            <a:ext cx="5096561" cy="823912"/>
          </a:xfrm>
        </p:spPr>
        <p:txBody>
          <a:bodyPr anchor="ctr">
            <a:normAutofit/>
          </a:bodyPr>
          <a:lstStyle>
            <a:lvl1pPr marL="0" indent="0" algn="ctr">
              <a:lnSpc>
                <a:spcPct val="100000"/>
              </a:lnSpc>
              <a:buNone/>
              <a:defRPr lang="en-US" sz="2000" b="1" kern="1200" dirty="0" smtClean="0">
                <a:solidFill>
                  <a:schemeClr val="tx2"/>
                </a:solidFill>
                <a:effectLst/>
                <a:latin typeface="Arial" panose="020B0604020202020204" pitchFamily="34" charset="0"/>
                <a:ea typeface="+mn-ea"/>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3719386"/>
          </a:xfrm>
        </p:spPr>
        <p:txBody>
          <a:bodyPr/>
          <a:lstStyle>
            <a:lvl1pPr>
              <a:buSzPct val="75000"/>
              <a:defRPr/>
            </a:lvl1pPr>
            <a:lvl2pPr>
              <a:buSzPct val="7500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2633768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217942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5782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70" y="1122363"/>
            <a:ext cx="9001463" cy="2387600"/>
          </a:xfrm>
        </p:spPr>
        <p:txBody>
          <a:bodyPr anchor="b">
            <a:normAutofit/>
          </a:bodyPr>
          <a:lstStyle>
            <a:lvl1pPr algn="ctr">
              <a:defRPr lang="en-US" sz="4400" b="1" i="0" kern="1200" cap="none" baseline="0" dirty="0">
                <a:solidFill>
                  <a:schemeClr val="accent2">
                    <a:lumMod val="60000"/>
                    <a:lumOff val="40000"/>
                  </a:schemeClr>
                </a:solidFill>
                <a:effectLst/>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595270" y="3602038"/>
            <a:ext cx="9001463" cy="1655762"/>
          </a:xfrm>
        </p:spPr>
        <p:txBody>
          <a:bodyPr>
            <a:normAutofit/>
          </a:bodyPr>
          <a:lstStyle>
            <a:lvl1pPr marL="0" indent="0" algn="ctr">
              <a:buNone/>
              <a:defRPr sz="2800">
                <a:effectLst/>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10" name="Picture 2">
            <a:extLst>
              <a:ext uri="{FF2B5EF4-FFF2-40B4-BE49-F238E27FC236}">
                <a16:creationId xmlns:a16="http://schemas.microsoft.com/office/drawing/2014/main" id="{BB43EDD1-CF2A-3867-721B-2D6DBD0084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224" y="188913"/>
            <a:ext cx="2952750" cy="1257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H:\Logos\NEI-Logo-Transparent-White.png">
            <a:extLst>
              <a:ext uri="{FF2B5EF4-FFF2-40B4-BE49-F238E27FC236}">
                <a16:creationId xmlns:a16="http://schemas.microsoft.com/office/drawing/2014/main" id="{3DF015E2-5BC5-B517-BE2A-347E170D988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0600" y="5867400"/>
            <a:ext cx="2848555" cy="6707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DHHS-Logo-White-large">
            <a:extLst>
              <a:ext uri="{FF2B5EF4-FFF2-40B4-BE49-F238E27FC236}">
                <a16:creationId xmlns:a16="http://schemas.microsoft.com/office/drawing/2014/main" id="{746699AD-B6BD-6DF5-6468-0CABE4EAFD63}"/>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480534" y="5816325"/>
            <a:ext cx="3719499" cy="7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National Institutes of Health Logo. National Institute of Diabetes and Digestive and Kidney Diseases.">
            <a:extLst>
              <a:ext uri="{FF2B5EF4-FFF2-40B4-BE49-F238E27FC236}">
                <a16:creationId xmlns:a16="http://schemas.microsoft.com/office/drawing/2014/main" id="{19BA8812-775E-1703-DDCE-2B1BE430DB41}"/>
              </a:ext>
            </a:extLst>
          </p:cNvPr>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bwMode="auto">
          <a:xfrm>
            <a:off x="4302545" y="5852256"/>
            <a:ext cx="2714599" cy="58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614339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1570006"/>
          </a:xfrm>
        </p:spPr>
        <p:txBody>
          <a:bodyPr>
            <a:normAutofit/>
          </a:bodyPr>
          <a:lstStyle>
            <a:lvl1pPr>
              <a:defRPr lang="en-US" sz="4400" b="1" i="0" kern="1200" cap="none" baseline="0" dirty="0">
                <a:solidFill>
                  <a:schemeClr val="accent2">
                    <a:lumMod val="60000"/>
                    <a:lumOff val="40000"/>
                  </a:schemeClr>
                </a:solidFill>
                <a:effectLst/>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619432" y="1577734"/>
            <a:ext cx="10974470" cy="4977441"/>
          </a:xfrm>
        </p:spPr>
        <p:txBody>
          <a:bodyPr>
            <a:normAutofit/>
          </a:bodyPr>
          <a:lstStyle>
            <a:lvl1pPr marL="461963" indent="-461963">
              <a:buClr>
                <a:schemeClr val="accent2">
                  <a:lumMod val="60000"/>
                  <a:lumOff val="40000"/>
                </a:schemeClr>
              </a:buClr>
              <a:buSzPct val="75000"/>
              <a:buFont typeface="Wingdings" panose="05000000000000000000" pitchFamily="2" charset="2"/>
              <a:buChar char="Ø"/>
              <a:defRPr lang="en-US" sz="2800" b="1" kern="1200" dirty="0" smtClean="0">
                <a:solidFill>
                  <a:schemeClr val="tx1">
                    <a:tint val="75000"/>
                  </a:schemeClr>
                </a:solidFill>
                <a:effectLst/>
                <a:latin typeface="Arial" panose="020B0604020202020204" pitchFamily="34" charset="0"/>
                <a:ea typeface="+mn-ea"/>
                <a:cs typeface="Arial" panose="020B0604020202020204" pitchFamily="34" charset="0"/>
              </a:defRPr>
            </a:lvl1pPr>
            <a:lvl2pPr marL="914400" indent="-571500">
              <a:buClr>
                <a:schemeClr val="accent2">
                  <a:lumMod val="60000"/>
                  <a:lumOff val="40000"/>
                </a:schemeClr>
              </a:buClr>
              <a:buSzPct val="75000"/>
              <a:buFont typeface="Wingdings" panose="05000000000000000000" pitchFamily="2" charset="2"/>
              <a:buChar char="§"/>
              <a:tabLst>
                <a:tab pos="685800" algn="l"/>
              </a:tabLst>
              <a:defRPr lang="en-US" sz="2800" b="1" kern="1200" dirty="0" smtClean="0">
                <a:solidFill>
                  <a:schemeClr val="tx1">
                    <a:tint val="75000"/>
                  </a:schemeClr>
                </a:solidFill>
                <a:effectLst/>
                <a:latin typeface="Arial" panose="020B0604020202020204" pitchFamily="34" charset="0"/>
                <a:ea typeface="+mn-ea"/>
                <a:cs typeface="Arial" panose="020B0604020202020204" pitchFamily="34" charset="0"/>
              </a:defRPr>
            </a:lvl2pPr>
            <a:lvl3pPr>
              <a:buClr>
                <a:schemeClr val="accent2">
                  <a:lumMod val="60000"/>
                  <a:lumOff val="40000"/>
                </a:schemeClr>
              </a:buClr>
              <a:defRPr lang="en-US" sz="1800" b="1" kern="1200" dirty="0" smtClean="0">
                <a:solidFill>
                  <a:schemeClr val="tx1">
                    <a:tint val="75000"/>
                  </a:schemeClr>
                </a:solidFill>
                <a:effectLst/>
                <a:latin typeface="Arial" panose="020B0604020202020204" pitchFamily="34" charset="0"/>
                <a:ea typeface="+mn-ea"/>
                <a:cs typeface="Arial" panose="020B0604020202020204" pitchFamily="34" charset="0"/>
              </a:defRPr>
            </a:lvl3pPr>
            <a:lvl4pPr>
              <a:buClr>
                <a:srgbClr val="FFC000"/>
              </a:buClr>
              <a:defRPr lang="en-US" sz="1800" b="1" kern="1200" dirty="0" smtClean="0">
                <a:solidFill>
                  <a:schemeClr val="tx1">
                    <a:tint val="75000"/>
                  </a:schemeClr>
                </a:solidFill>
                <a:effectLst/>
                <a:latin typeface="Arial" panose="020B0604020202020204" pitchFamily="34" charset="0"/>
                <a:ea typeface="+mn-ea"/>
                <a:cs typeface="Arial" panose="020B0604020202020204" pitchFamily="34" charset="0"/>
              </a:defRPr>
            </a:lvl4pPr>
            <a:lvl5pPr>
              <a:buClr>
                <a:srgbClr val="FFC000"/>
              </a:buClr>
              <a:defRPr lang="en-US" sz="1800" b="1" kern="1200" dirty="0">
                <a:solidFill>
                  <a:schemeClr val="tx1">
                    <a:tint val="75000"/>
                  </a:schemeClr>
                </a:solidFill>
                <a:effectLst/>
                <a:latin typeface="Arial" panose="020B0604020202020204" pitchFamily="34" charset="0"/>
                <a:ea typeface="+mn-ea"/>
                <a:cs typeface="Arial" panose="020B0604020202020204" pitchFamily="34" charset="0"/>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717521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12104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3">
                <a:lumMod val="0"/>
                <a:lumOff val="100000"/>
              </a:schemeClr>
            </a:gs>
            <a:gs pos="35000">
              <a:schemeClr val="tx2">
                <a:lumMod val="25000"/>
              </a:schemeClr>
            </a:gs>
            <a:gs pos="100000">
              <a:schemeClr val="tx2">
                <a:lumMod val="1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0"/>
            <a:ext cx="12192000" cy="157941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581431"/>
            <a:ext cx="10972800" cy="50413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80589025"/>
      </p:ext>
    </p:extLst>
  </p:cSld>
  <p:clrMap bg1="dk1" tx1="lt1" bg2="dk2" tx2="lt2" accent1="accent1" accent2="accent2" accent3="accent3" accent4="accent4" accent5="accent5" accent6="accent6" hlink="hlink" folHlink="folHlink"/>
  <p:sldLayoutIdLst>
    <p:sldLayoutId id="2147483939" r:id="rId1"/>
    <p:sldLayoutId id="2147483940" r:id="rId2"/>
    <p:sldLayoutId id="2147483943" r:id="rId3"/>
    <p:sldLayoutId id="2147483944" r:id="rId4"/>
    <p:sldLayoutId id="2147483945" r:id="rId5"/>
    <p:sldLayoutId id="2147483951" r:id="rId6"/>
  </p:sldLayoutIdLst>
  <p:transition>
    <p:fade/>
  </p:transition>
  <p:hf hdr="0" ftr="0" dt="0"/>
  <p:txStyles>
    <p:titleStyle>
      <a:lvl1pPr algn="ctr" defTabSz="685800" rtl="0" eaLnBrk="1" latinLnBrk="0" hangingPunct="1">
        <a:lnSpc>
          <a:spcPct val="90000"/>
        </a:lnSpc>
        <a:spcBef>
          <a:spcPct val="0"/>
        </a:spcBef>
        <a:buNone/>
        <a:defRPr sz="4000" b="1" i="0" kern="1200" cap="none" baseline="0">
          <a:solidFill>
            <a:schemeClr val="accent2">
              <a:lumMod val="60000"/>
              <a:lumOff val="40000"/>
            </a:schemeClr>
          </a:solidFill>
          <a:effectLst/>
          <a:latin typeface="Arial" panose="020B0604020202020204" pitchFamily="34" charset="0"/>
          <a:ea typeface="+mj-ea"/>
          <a:cs typeface="Arial" panose="020B0604020202020204" pitchFamily="34" charset="0"/>
        </a:defRPr>
      </a:lvl1pPr>
    </p:titleStyle>
    <p:bodyStyle>
      <a:lvl1pPr marL="461963" indent="-461963" algn="l" defTabSz="685800" rtl="0" eaLnBrk="1" latinLnBrk="0" hangingPunct="1">
        <a:lnSpc>
          <a:spcPct val="120000"/>
        </a:lnSpc>
        <a:spcBef>
          <a:spcPts val="750"/>
        </a:spcBef>
        <a:buClr>
          <a:schemeClr val="accent2">
            <a:lumMod val="60000"/>
            <a:lumOff val="40000"/>
          </a:schemeClr>
        </a:buClr>
        <a:buSzPct val="75000"/>
        <a:buFont typeface="Wingdings" panose="05000000000000000000" pitchFamily="2" charset="2"/>
        <a:buChar char="Ø"/>
        <a:defRPr sz="2400" b="1" kern="1200">
          <a:solidFill>
            <a:schemeClr val="tx1"/>
          </a:solidFill>
          <a:effectLst/>
          <a:latin typeface="Arial" panose="020B0604020202020204" pitchFamily="34" charset="0"/>
          <a:ea typeface="+mn-ea"/>
          <a:cs typeface="Arial" panose="020B0604020202020204" pitchFamily="34" charset="0"/>
        </a:defRPr>
      </a:lvl1pPr>
      <a:lvl2pPr marL="684213" indent="-338138" algn="l" defTabSz="685800" rtl="0" eaLnBrk="1" latinLnBrk="0" hangingPunct="1">
        <a:lnSpc>
          <a:spcPct val="120000"/>
        </a:lnSpc>
        <a:spcBef>
          <a:spcPts val="375"/>
        </a:spcBef>
        <a:buClr>
          <a:schemeClr val="accent2">
            <a:lumMod val="60000"/>
            <a:lumOff val="40000"/>
          </a:schemeClr>
        </a:buClr>
        <a:buSzPct val="75000"/>
        <a:buFont typeface="Wingdings" panose="05000000000000000000" pitchFamily="2" charset="2"/>
        <a:buChar char="§"/>
        <a:defRPr sz="2000" b="1" kern="1200">
          <a:solidFill>
            <a:schemeClr val="tx1"/>
          </a:solidFill>
          <a:effectLst/>
          <a:latin typeface="Arial" panose="020B0604020202020204" pitchFamily="34" charset="0"/>
          <a:ea typeface="+mn-ea"/>
          <a:cs typeface="Arial" panose="020B0604020202020204" pitchFamily="34" charset="0"/>
        </a:defRPr>
      </a:lvl2pPr>
      <a:lvl3pPr marL="1144588" indent="-346075" algn="l" defTabSz="685800" rtl="0" eaLnBrk="1" latinLnBrk="0" hangingPunct="1">
        <a:lnSpc>
          <a:spcPct val="120000"/>
        </a:lnSpc>
        <a:spcBef>
          <a:spcPts val="375"/>
        </a:spcBef>
        <a:buClr>
          <a:schemeClr val="accent2">
            <a:lumMod val="60000"/>
            <a:lumOff val="40000"/>
          </a:schemeClr>
        </a:buClr>
        <a:buSzPct val="75000"/>
        <a:buFont typeface="Arial" panose="020B0604020202020204" pitchFamily="34" charset="0"/>
        <a:buChar char="•"/>
        <a:defRPr sz="2000" b="1" kern="1200">
          <a:solidFill>
            <a:schemeClr val="tx1"/>
          </a:solidFill>
          <a:effectLst/>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tx2">
                <a:lumMod val="25000"/>
              </a:schemeClr>
            </a:gs>
            <a:gs pos="100000">
              <a:schemeClr val="tx2">
                <a:lumMod val="1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0"/>
            <a:ext cx="12192000" cy="160265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99768" y="1621708"/>
            <a:ext cx="10953135" cy="514104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26326345"/>
      </p:ext>
    </p:extLst>
  </p:cSld>
  <p:clrMap bg1="dk1" tx1="lt1" bg2="dk2" tx2="lt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Lst>
  <p:hf hdr="0" ftr="0" dt="0"/>
  <p:txStyles>
    <p:titleStyle>
      <a:lvl1pPr algn="ctr" defTabSz="685800" rtl="0" eaLnBrk="1" latinLnBrk="0" hangingPunct="1">
        <a:lnSpc>
          <a:spcPct val="90000"/>
        </a:lnSpc>
        <a:spcBef>
          <a:spcPct val="0"/>
        </a:spcBef>
        <a:buNone/>
        <a:defRPr sz="4000" b="1" i="0" kern="1200" cap="none" baseline="0">
          <a:solidFill>
            <a:schemeClr val="accent2">
              <a:lumMod val="60000"/>
              <a:lumOff val="40000"/>
            </a:schemeClr>
          </a:solidFill>
          <a:effectLst/>
          <a:latin typeface="Arial" panose="020B0604020202020204" pitchFamily="34" charset="0"/>
          <a:ea typeface="+mj-ea"/>
          <a:cs typeface="Arial" panose="020B0604020202020204" pitchFamily="34" charset="0"/>
        </a:defRPr>
      </a:lvl1pPr>
    </p:titleStyle>
    <p:bodyStyle>
      <a:lvl1pPr marL="344488" indent="-344488" algn="l" defTabSz="685800" rtl="0" eaLnBrk="1" latinLnBrk="0" hangingPunct="1">
        <a:lnSpc>
          <a:spcPct val="120000"/>
        </a:lnSpc>
        <a:spcBef>
          <a:spcPts val="750"/>
        </a:spcBef>
        <a:buClr>
          <a:schemeClr val="accent2">
            <a:lumMod val="60000"/>
            <a:lumOff val="40000"/>
          </a:schemeClr>
        </a:buClr>
        <a:buFont typeface="Wingdings" panose="05000000000000000000" pitchFamily="2" charset="2"/>
        <a:buChar char="Ø"/>
        <a:defRPr sz="2800" b="1" kern="1200">
          <a:solidFill>
            <a:schemeClr val="tx1"/>
          </a:solidFill>
          <a:effectLst/>
          <a:latin typeface="Arial" panose="020B0604020202020204" pitchFamily="34" charset="0"/>
          <a:ea typeface="+mn-ea"/>
          <a:cs typeface="Arial" panose="020B0604020202020204" pitchFamily="34" charset="0"/>
        </a:defRPr>
      </a:lvl1pPr>
      <a:lvl2pPr marL="569913" indent="-225425" algn="l" defTabSz="685800" rtl="0" eaLnBrk="1" latinLnBrk="0" hangingPunct="1">
        <a:lnSpc>
          <a:spcPct val="120000"/>
        </a:lnSpc>
        <a:spcBef>
          <a:spcPts val="375"/>
        </a:spcBef>
        <a:buClr>
          <a:schemeClr val="accent2">
            <a:lumMod val="60000"/>
            <a:lumOff val="40000"/>
          </a:schemeClr>
        </a:buClr>
        <a:buFont typeface="Wingdings" panose="05000000000000000000" pitchFamily="2" charset="2"/>
        <a:buChar char="§"/>
        <a:defRPr sz="2400" b="1" kern="1200">
          <a:solidFill>
            <a:schemeClr val="tx1"/>
          </a:solidFill>
          <a:effectLst/>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20000"/>
        </a:lnSpc>
        <a:spcBef>
          <a:spcPts val="375"/>
        </a:spcBef>
        <a:buClr>
          <a:schemeClr val="accent2">
            <a:lumMod val="60000"/>
            <a:lumOff val="40000"/>
          </a:schemeClr>
        </a:buClr>
        <a:buFont typeface="Arial" panose="020B0604020202020204" pitchFamily="34" charset="0"/>
        <a:buChar char="•"/>
        <a:defRPr sz="2000" b="1" kern="1200">
          <a:solidFill>
            <a:schemeClr val="tx1"/>
          </a:solidFill>
          <a:effectLst/>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tx2">
                <a:lumMod val="25000"/>
              </a:schemeClr>
            </a:gs>
            <a:gs pos="100000">
              <a:schemeClr val="tx2">
                <a:lumMod val="1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0"/>
            <a:ext cx="12192000" cy="16002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0"/>
            <a:ext cx="10972799" cy="4876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898606333"/>
      </p:ext>
    </p:extLst>
  </p:cSld>
  <p:clrMap bg1="dk1" tx1="lt1" bg2="dk2" tx2="lt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Lst>
  <p:transition>
    <p:fade/>
  </p:transition>
  <p:hf hdr="0" ftr="0" dt="0"/>
  <p:txStyles>
    <p:titleStyle>
      <a:lvl1pPr algn="ctr" defTabSz="685800" rtl="0" eaLnBrk="1" latinLnBrk="0" hangingPunct="1">
        <a:lnSpc>
          <a:spcPct val="90000"/>
        </a:lnSpc>
        <a:spcBef>
          <a:spcPct val="0"/>
        </a:spcBef>
        <a:buNone/>
        <a:defRPr sz="4400" b="1" i="0" kern="1200" cap="none" baseline="0">
          <a:solidFill>
            <a:schemeClr val="accent2">
              <a:lumMod val="60000"/>
              <a:lumOff val="40000"/>
            </a:schemeClr>
          </a:solidFill>
          <a:effectLst/>
          <a:latin typeface="Arial" panose="020B0604020202020204" pitchFamily="34" charset="0"/>
          <a:ea typeface="+mj-ea"/>
          <a:cs typeface="Arial" panose="020B0604020202020204" pitchFamily="34" charset="0"/>
        </a:defRPr>
      </a:lvl1pPr>
    </p:titleStyle>
    <p:bodyStyle>
      <a:lvl1pPr marL="344488" indent="-344488" algn="l" defTabSz="685800" rtl="0" eaLnBrk="1" latinLnBrk="0" hangingPunct="1">
        <a:lnSpc>
          <a:spcPct val="120000"/>
        </a:lnSpc>
        <a:spcBef>
          <a:spcPts val="750"/>
        </a:spcBef>
        <a:buClr>
          <a:schemeClr val="accent2">
            <a:lumMod val="60000"/>
            <a:lumOff val="40000"/>
          </a:schemeClr>
        </a:buClr>
        <a:buFont typeface="Wingdings" panose="05000000000000000000" pitchFamily="2" charset="2"/>
        <a:buChar char="Ø"/>
        <a:defRPr sz="2400" b="1" kern="1200">
          <a:solidFill>
            <a:schemeClr val="tx1"/>
          </a:solidFill>
          <a:effectLst/>
          <a:latin typeface="Arial" panose="020B0604020202020204" pitchFamily="34" charset="0"/>
          <a:ea typeface="+mn-ea"/>
          <a:cs typeface="Arial" panose="020B0604020202020204" pitchFamily="34" charset="0"/>
        </a:defRPr>
      </a:lvl1pPr>
      <a:lvl2pPr marL="569913" indent="-225425" algn="l" defTabSz="685800" rtl="0" eaLnBrk="1" latinLnBrk="0" hangingPunct="1">
        <a:lnSpc>
          <a:spcPct val="120000"/>
        </a:lnSpc>
        <a:spcBef>
          <a:spcPts val="375"/>
        </a:spcBef>
        <a:buClr>
          <a:schemeClr val="accent2">
            <a:lumMod val="60000"/>
            <a:lumOff val="40000"/>
          </a:schemeClr>
        </a:buClr>
        <a:buFont typeface="Wingdings" panose="05000000000000000000" pitchFamily="2" charset="2"/>
        <a:buChar char="§"/>
        <a:defRPr sz="2000" b="1" kern="1200">
          <a:solidFill>
            <a:schemeClr val="tx1"/>
          </a:solidFill>
          <a:effectLst/>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20000"/>
        </a:lnSpc>
        <a:spcBef>
          <a:spcPts val="375"/>
        </a:spcBef>
        <a:buClr>
          <a:schemeClr val="accent2">
            <a:lumMod val="60000"/>
            <a:lumOff val="40000"/>
          </a:schemeClr>
        </a:buClr>
        <a:buFont typeface="Arial" panose="020B0604020202020204" pitchFamily="34" charset="0"/>
        <a:buChar char="•"/>
        <a:defRPr sz="2000" b="1" kern="1200">
          <a:solidFill>
            <a:schemeClr val="tx1"/>
          </a:solidFill>
          <a:effectLst/>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4.png"/><Relationship Id="rId5" Type="http://schemas.openxmlformats.org/officeDocument/2006/relationships/hyperlink" Target="https://public.jaeb.org/drcrnet/pubs/" TargetMode="External"/><Relationship Id="rId4" Type="http://schemas.openxmlformats.org/officeDocument/2006/relationships/notesSlide" Target="../notesSlides/notesSlide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Retina Anatomy: Function and Associated Conditions">
            <a:extLst>
              <a:ext uri="{FF2B5EF4-FFF2-40B4-BE49-F238E27FC236}">
                <a16:creationId xmlns:a16="http://schemas.microsoft.com/office/drawing/2014/main" id="{6D5A5531-50DF-1997-C901-13D1EFA70DD7}"/>
              </a:ext>
            </a:extLst>
          </p:cNvPr>
          <p:cNvPicPr>
            <a:picLocks noChangeAspect="1"/>
          </p:cNvPicPr>
          <p:nvPr/>
        </p:nvPicPr>
        <p:blipFill>
          <a:blip r:embed="rId3">
            <a:grayscl/>
            <a:alphaModFix amt="20000"/>
          </a:blip>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7D984490-72B3-F49C-3E73-FCC723F38BAA}"/>
              </a:ext>
            </a:extLst>
          </p:cNvPr>
          <p:cNvSpPr txBox="1"/>
          <p:nvPr/>
        </p:nvSpPr>
        <p:spPr>
          <a:xfrm>
            <a:off x="1066800" y="3429000"/>
            <a:ext cx="9677400" cy="98251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DRCR Retina Network </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descr="DHHS-Logo-White-lar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02518" y="5952317"/>
            <a:ext cx="3719499" cy="7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National Institutes of Health Logo. National Institute of Diabetes and Digestive and Kidney Diseases."/>
          <p:cNvPicPr>
            <a:picLocks noChangeAspect="1" noChangeArrowheads="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bwMode="auto">
          <a:xfrm>
            <a:off x="4648200" y="6067952"/>
            <a:ext cx="2714599" cy="58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19" name="Group 18">
            <a:extLst>
              <a:ext uri="{FF2B5EF4-FFF2-40B4-BE49-F238E27FC236}">
                <a16:creationId xmlns:a16="http://schemas.microsoft.com/office/drawing/2014/main" id="{6FE4890F-8CC3-C95B-A761-7A86313AADA7}"/>
              </a:ext>
            </a:extLst>
          </p:cNvPr>
          <p:cNvGrpSpPr/>
          <p:nvPr/>
        </p:nvGrpSpPr>
        <p:grpSpPr>
          <a:xfrm>
            <a:off x="1653433" y="5982072"/>
            <a:ext cx="3719499" cy="714933"/>
            <a:chOff x="319101" y="5948221"/>
            <a:chExt cx="3719499" cy="714933"/>
          </a:xfrm>
        </p:grpSpPr>
        <p:pic>
          <p:nvPicPr>
            <p:cNvPr id="5" name="Picture 3" descr="H:\Logos\NEI-Logo-Transparent-Whit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9101" y="5948221"/>
              <a:ext cx="2611225" cy="6148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28654D2-37F9-40B2-8F6A-4BC073D7B16A}"/>
                </a:ext>
              </a:extLst>
            </p:cNvPr>
            <p:cNvSpPr txBox="1"/>
            <p:nvPr/>
          </p:nvSpPr>
          <p:spPr>
            <a:xfrm>
              <a:off x="1295400" y="6324600"/>
              <a:ext cx="27432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rdia New" panose="020B0502040204020203" pitchFamily="34" charset="-34"/>
                  <a:ea typeface="+mn-ea"/>
                  <a:cs typeface="Cordia New" panose="020B0502040204020203" pitchFamily="34" charset="-34"/>
                </a:rPr>
                <a:t>UG1EY014231</a:t>
              </a:r>
            </a:p>
          </p:txBody>
        </p:sp>
      </p:grpSp>
      <p:pic>
        <p:nvPicPr>
          <p:cNvPr id="12" name="Picture 11">
            <a:extLst>
              <a:ext uri="{FF2B5EF4-FFF2-40B4-BE49-F238E27FC236}">
                <a16:creationId xmlns:a16="http://schemas.microsoft.com/office/drawing/2014/main" id="{1AAECEAE-D846-5740-C610-6C3BEEB2D4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12608" y="1382130"/>
            <a:ext cx="2766785" cy="1894470"/>
          </a:xfrm>
          <a:prstGeom prst="rect">
            <a:avLst/>
          </a:prstGeom>
        </p:spPr>
      </p:pic>
    </p:spTree>
    <p:extLst>
      <p:ext uri="{BB962C8B-B14F-4D97-AF65-F5344CB8AC3E}">
        <p14:creationId xmlns:p14="http://schemas.microsoft.com/office/powerpoint/2010/main" val="300067524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A7C583-F08D-419B-D4A2-EDFE22387036}"/>
              </a:ext>
            </a:extLst>
          </p:cNvPr>
          <p:cNvSpPr txBox="1"/>
          <p:nvPr/>
        </p:nvSpPr>
        <p:spPr>
          <a:xfrm>
            <a:off x="238125" y="234434"/>
            <a:ext cx="609600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Times New Roman" panose="02020603050405020304" pitchFamily="18" charset="0"/>
              </a:rPr>
              <a:t>DRCR Major Findings</a:t>
            </a:r>
            <a:endPar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mn-cs"/>
            </a:endParaRPr>
          </a:p>
        </p:txBody>
      </p:sp>
      <p:sp>
        <p:nvSpPr>
          <p:cNvPr id="6" name="TextBox 5">
            <a:extLst>
              <a:ext uri="{FF2B5EF4-FFF2-40B4-BE49-F238E27FC236}">
                <a16:creationId xmlns:a16="http://schemas.microsoft.com/office/drawing/2014/main" id="{BC82AA79-1484-21F6-65D0-8E7CE001DEC3}"/>
              </a:ext>
            </a:extLst>
          </p:cNvPr>
          <p:cNvSpPr txBox="1"/>
          <p:nvPr/>
        </p:nvSpPr>
        <p:spPr>
          <a:xfrm>
            <a:off x="2290762" y="1224260"/>
            <a:ext cx="7610475"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a:ea typeface="+mn-ea"/>
                <a:cs typeface="Times New Roman" panose="02020603050405020304" pitchFamily="18" charset="0"/>
              </a:rPr>
              <a:t>Two Decades of Revolutionizing Diabetic Retinopathy Care: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A9CCC">
                    <a:lumMod val="40000"/>
                    <a:lumOff val="60000"/>
                  </a:srgbClr>
                </a:solidFill>
                <a:effectLst/>
                <a:uLnTx/>
                <a:uFillTx/>
                <a:latin typeface="Arial"/>
                <a:ea typeface="+mn-ea"/>
                <a:cs typeface="Times New Roman" panose="02020603050405020304" pitchFamily="18" charset="0"/>
              </a:rPr>
              <a:t>Diabetic Macular Edema </a:t>
            </a:r>
          </a:p>
        </p:txBody>
      </p:sp>
      <p:cxnSp>
        <p:nvCxnSpPr>
          <p:cNvPr id="8" name="Straight Connector 7">
            <a:extLst>
              <a:ext uri="{FF2B5EF4-FFF2-40B4-BE49-F238E27FC236}">
                <a16:creationId xmlns:a16="http://schemas.microsoft.com/office/drawing/2014/main" id="{8CECDBF3-5FF9-9715-6086-CDD27B242972}"/>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254988E-9646-04EF-1566-6B7C2608E430}"/>
              </a:ext>
            </a:extLst>
          </p:cNvPr>
          <p:cNvCxnSpPr/>
          <p:nvPr/>
        </p:nvCxnSpPr>
        <p:spPr>
          <a:xfrm>
            <a:off x="-1" y="34290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980B3162-33DE-231D-3741-D2A81AFF9A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19" name="TextBox 18">
            <a:extLst>
              <a:ext uri="{FF2B5EF4-FFF2-40B4-BE49-F238E27FC236}">
                <a16:creationId xmlns:a16="http://schemas.microsoft.com/office/drawing/2014/main" id="{AA788E7A-89D2-298A-C769-4C1C2AD4EA2C}"/>
              </a:ext>
            </a:extLst>
          </p:cNvPr>
          <p:cNvSpPr txBox="1"/>
          <p:nvPr/>
        </p:nvSpPr>
        <p:spPr>
          <a:xfrm>
            <a:off x="3364097" y="3461921"/>
            <a:ext cx="8698685" cy="34163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charset="0"/>
                <a:ea typeface="+mn-ea"/>
                <a:cs typeface="Arial" charset="0"/>
              </a:rPr>
              <a:t>Photobiomodulation as given in this study, while safe and well tolerated, was not found to be effective for the treatment of CI-DME in eyes with good vision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white"/>
              </a:solidFill>
              <a:effectLst/>
              <a:uLnTx/>
              <a:uFillTx/>
              <a:latin typeface="Arial"/>
              <a:ea typeface="+mn-ea"/>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mn-cs"/>
              </a:rPr>
              <a:t>No evidence of a significant difference in visual outcomes over a 2-year period between aflibercept monotherapy and treatment with bevacizumab first with a switch to aflibercept in the case of suboptimal response</a:t>
            </a: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1C459E67-1969-1112-8F3E-2A0CF3423558}"/>
              </a:ext>
            </a:extLst>
          </p:cNvPr>
          <p:cNvSpPr txBox="1"/>
          <p:nvPr/>
        </p:nvSpPr>
        <p:spPr>
          <a:xfrm>
            <a:off x="237744" y="3554041"/>
            <a:ext cx="2743200" cy="1514773"/>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A9CCC">
                    <a:lumMod val="50000"/>
                  </a:srgbClr>
                </a:solidFill>
                <a:effectLst/>
                <a:uLnTx/>
                <a:uFillTx/>
                <a:latin typeface="Arial"/>
                <a:ea typeface="+mn-ea"/>
                <a:cs typeface="+mn-cs"/>
              </a:rPr>
              <a:t>Protocol AE </a:t>
            </a:r>
          </a:p>
        </p:txBody>
      </p:sp>
      <p:sp>
        <p:nvSpPr>
          <p:cNvPr id="2" name="TextBox 1">
            <a:extLst>
              <a:ext uri="{FF2B5EF4-FFF2-40B4-BE49-F238E27FC236}">
                <a16:creationId xmlns:a16="http://schemas.microsoft.com/office/drawing/2014/main" id="{4E702E6E-9F14-6ACA-3AFB-E7A2238E4FDA}"/>
              </a:ext>
            </a:extLst>
          </p:cNvPr>
          <p:cNvSpPr txBox="1"/>
          <p:nvPr/>
        </p:nvSpPr>
        <p:spPr>
          <a:xfrm>
            <a:off x="237744" y="5193854"/>
            <a:ext cx="2743200" cy="1514773"/>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A9CCC">
                    <a:lumMod val="50000"/>
                  </a:srgbClr>
                </a:solidFill>
                <a:effectLst/>
                <a:uLnTx/>
                <a:uFillTx/>
                <a:latin typeface="Arial"/>
                <a:ea typeface="+mn-ea"/>
                <a:cs typeface="+mn-cs"/>
              </a:rPr>
              <a:t>Protocol AC </a:t>
            </a:r>
          </a:p>
        </p:txBody>
      </p:sp>
      <p:sp>
        <p:nvSpPr>
          <p:cNvPr id="5" name="TextBox 4">
            <a:extLst>
              <a:ext uri="{FF2B5EF4-FFF2-40B4-BE49-F238E27FC236}">
                <a16:creationId xmlns:a16="http://schemas.microsoft.com/office/drawing/2014/main" id="{72D30782-5EB1-62F8-58B2-BE7647589CC6}"/>
              </a:ext>
            </a:extLst>
          </p:cNvPr>
          <p:cNvSpPr txBox="1"/>
          <p:nvPr/>
        </p:nvSpPr>
        <p:spPr>
          <a:xfrm>
            <a:off x="-19583400" y="2633246"/>
            <a:ext cx="26151840" cy="677108"/>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white"/>
                </a:solidFill>
                <a:effectLst/>
                <a:uLnTx/>
                <a:uFillTx/>
                <a:latin typeface="Arial"/>
                <a:ea typeface="+mn-ea"/>
                <a:cs typeface="+mn-cs"/>
              </a:rPr>
              <a:t>2008	2009	2010	2011	2012	2013	2014	2015	2016	2017	2018	2019	2020	2021	2022	</a:t>
            </a:r>
            <a:r>
              <a:rPr kumimoji="0" lang="en-US" sz="3800" b="1" i="0" u="none" strike="noStrike" kern="1200" cap="none" spc="0" normalizeH="0" baseline="0" noProof="0" dirty="0">
                <a:ln>
                  <a:noFill/>
                </a:ln>
                <a:solidFill>
                  <a:srgbClr val="FFC000">
                    <a:lumMod val="60000"/>
                    <a:lumOff val="40000"/>
                  </a:srgbClr>
                </a:solidFill>
                <a:effectLst/>
                <a:uLnTx/>
                <a:uFillTx/>
                <a:latin typeface="Arial"/>
                <a:ea typeface="+mn-ea"/>
                <a:cs typeface="+mn-cs"/>
              </a:rPr>
              <a:t>2023</a:t>
            </a:r>
            <a:r>
              <a:rPr kumimoji="0" lang="en-US" sz="3800" b="0" i="0" u="none" strike="noStrike" kern="1200" cap="none" spc="0" normalizeH="0" baseline="0" noProof="0" dirty="0">
                <a:ln>
                  <a:noFill/>
                </a:ln>
                <a:solidFill>
                  <a:prstClr val="white"/>
                </a:solidFill>
                <a:effectLst/>
                <a:uLnTx/>
                <a:uFillTx/>
                <a:latin typeface="Arial"/>
                <a:ea typeface="+mn-ea"/>
                <a:cs typeface="+mn-cs"/>
              </a:rPr>
              <a:t>	2024	2025	2026</a:t>
            </a:r>
          </a:p>
        </p:txBody>
      </p:sp>
    </p:spTree>
    <p:extLst>
      <p:ext uri="{BB962C8B-B14F-4D97-AF65-F5344CB8AC3E}">
        <p14:creationId xmlns:p14="http://schemas.microsoft.com/office/powerpoint/2010/main" val="3737230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9AF85-41FF-C53C-9D96-4479903347D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F18BB80-C755-9D4F-E6DE-1AE616E513EE}"/>
              </a:ext>
            </a:extLst>
          </p:cNvPr>
          <p:cNvSpPr txBox="1"/>
          <p:nvPr/>
        </p:nvSpPr>
        <p:spPr>
          <a:xfrm>
            <a:off x="238125" y="234434"/>
            <a:ext cx="609600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Times New Roman" panose="02020603050405020304" pitchFamily="18" charset="0"/>
              </a:rPr>
              <a:t>DRCR Major Findings</a:t>
            </a:r>
            <a:endPar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mn-cs"/>
            </a:endParaRPr>
          </a:p>
        </p:txBody>
      </p:sp>
      <p:sp>
        <p:nvSpPr>
          <p:cNvPr id="6" name="TextBox 5">
            <a:extLst>
              <a:ext uri="{FF2B5EF4-FFF2-40B4-BE49-F238E27FC236}">
                <a16:creationId xmlns:a16="http://schemas.microsoft.com/office/drawing/2014/main" id="{657EB857-E806-BB89-1FC3-0ACF7581A481}"/>
              </a:ext>
            </a:extLst>
          </p:cNvPr>
          <p:cNvSpPr txBox="1"/>
          <p:nvPr/>
        </p:nvSpPr>
        <p:spPr>
          <a:xfrm>
            <a:off x="2290762" y="1224260"/>
            <a:ext cx="7610475"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a:ea typeface="+mn-ea"/>
                <a:cs typeface="Times New Roman" panose="02020603050405020304" pitchFamily="18" charset="0"/>
              </a:rPr>
              <a:t>Two Decades of Revolutionizing Diabetic Retinopathy Care: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A9CCC">
                    <a:lumMod val="40000"/>
                    <a:lumOff val="60000"/>
                  </a:srgbClr>
                </a:solidFill>
                <a:effectLst/>
                <a:uLnTx/>
                <a:uFillTx/>
                <a:latin typeface="Arial"/>
                <a:ea typeface="+mn-ea"/>
                <a:cs typeface="Times New Roman" panose="02020603050405020304" pitchFamily="18" charset="0"/>
              </a:rPr>
              <a:t>Diabetic Macular Edema </a:t>
            </a:r>
          </a:p>
        </p:txBody>
      </p:sp>
      <p:cxnSp>
        <p:nvCxnSpPr>
          <p:cNvPr id="8" name="Straight Connector 7">
            <a:extLst>
              <a:ext uri="{FF2B5EF4-FFF2-40B4-BE49-F238E27FC236}">
                <a16:creationId xmlns:a16="http://schemas.microsoft.com/office/drawing/2014/main" id="{7F7AAF9B-CAE4-E62F-DAD9-79AF87996103}"/>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61C7C8E-DC26-8948-10A6-FB28A3F71378}"/>
              </a:ext>
            </a:extLst>
          </p:cNvPr>
          <p:cNvCxnSpPr/>
          <p:nvPr/>
        </p:nvCxnSpPr>
        <p:spPr>
          <a:xfrm>
            <a:off x="-1" y="34290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F0679062-88C2-2A65-79D8-C8C7D69346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19" name="TextBox 18">
            <a:extLst>
              <a:ext uri="{FF2B5EF4-FFF2-40B4-BE49-F238E27FC236}">
                <a16:creationId xmlns:a16="http://schemas.microsoft.com/office/drawing/2014/main" id="{80C7CC49-AF40-1521-7071-352D36ED1496}"/>
              </a:ext>
            </a:extLst>
          </p:cNvPr>
          <p:cNvSpPr txBox="1"/>
          <p:nvPr/>
        </p:nvSpPr>
        <p:spPr>
          <a:xfrm>
            <a:off x="3352800" y="4038600"/>
            <a:ext cx="8698685" cy="230832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mn-cs"/>
              </a:rPr>
              <a:t>No statistically significant improvement in CST at 6 months in the tonabersat versus placebo groups.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mn-cs"/>
              </a:rPr>
              <a:t>A post hoc analysis that limited anti-VEGF impact demonstrated statistically significant benefit in the tonabersat group. </a:t>
            </a:r>
            <a:endParaRPr kumimoji="0" lang="en-US" sz="3200" b="1" i="0" u="none" strike="noStrike" kern="1200" cap="none" spc="0" normalizeH="0" baseline="0" noProof="0" dirty="0">
              <a:ln>
                <a:noFill/>
              </a:ln>
              <a:solidFill>
                <a:prstClr val="white"/>
              </a:solidFill>
              <a:effectLst/>
              <a:uLnTx/>
              <a:uFillTx/>
              <a:latin typeface="Arial"/>
              <a:ea typeface="+mn-ea"/>
              <a:cs typeface="+mn-cs"/>
            </a:endParaRPr>
          </a:p>
        </p:txBody>
      </p:sp>
      <p:sp>
        <p:nvSpPr>
          <p:cNvPr id="2" name="TextBox 1">
            <a:extLst>
              <a:ext uri="{FF2B5EF4-FFF2-40B4-BE49-F238E27FC236}">
                <a16:creationId xmlns:a16="http://schemas.microsoft.com/office/drawing/2014/main" id="{0E0A978B-2D9D-A94D-19BE-A6992786BB18}"/>
              </a:ext>
            </a:extLst>
          </p:cNvPr>
          <p:cNvSpPr txBox="1"/>
          <p:nvPr/>
        </p:nvSpPr>
        <p:spPr>
          <a:xfrm>
            <a:off x="237744" y="4489704"/>
            <a:ext cx="2743200" cy="1514773"/>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A9CCC">
                    <a:lumMod val="50000"/>
                  </a:srgbClr>
                </a:solidFill>
                <a:effectLst/>
                <a:uLnTx/>
                <a:uFillTx/>
                <a:latin typeface="Arial"/>
                <a:ea typeface="+mn-ea"/>
                <a:cs typeface="+mn-cs"/>
              </a:rPr>
              <a:t>Protocol AN </a:t>
            </a:r>
          </a:p>
        </p:txBody>
      </p:sp>
      <p:sp>
        <p:nvSpPr>
          <p:cNvPr id="28" name="TextBox 27">
            <a:extLst>
              <a:ext uri="{FF2B5EF4-FFF2-40B4-BE49-F238E27FC236}">
                <a16:creationId xmlns:a16="http://schemas.microsoft.com/office/drawing/2014/main" id="{54D721CF-0B0D-C634-A478-0EB18E6C5F14}"/>
              </a:ext>
            </a:extLst>
          </p:cNvPr>
          <p:cNvSpPr txBox="1"/>
          <p:nvPr/>
        </p:nvSpPr>
        <p:spPr>
          <a:xfrm>
            <a:off x="-23622000" y="2633246"/>
            <a:ext cx="26151840" cy="677108"/>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white"/>
                </a:solidFill>
                <a:effectLst/>
                <a:uLnTx/>
                <a:uFillTx/>
                <a:latin typeface="Arial"/>
                <a:ea typeface="+mn-ea"/>
                <a:cs typeface="+mn-cs"/>
              </a:rPr>
              <a:t>2008	2009	2010	2011	2012	2013	2014	2015	2016	2017	2018	2019	2020	2021	2022	2023	2024	2025	</a:t>
            </a:r>
            <a:r>
              <a:rPr kumimoji="0" lang="en-US" sz="3800" b="1" i="0" u="none" strike="noStrike" kern="1200" cap="none" spc="0" normalizeH="0" baseline="0" noProof="0" dirty="0">
                <a:ln>
                  <a:noFill/>
                </a:ln>
                <a:solidFill>
                  <a:srgbClr val="FFC000">
                    <a:lumMod val="60000"/>
                    <a:lumOff val="40000"/>
                  </a:srgbClr>
                </a:solidFill>
                <a:effectLst/>
                <a:uLnTx/>
                <a:uFillTx/>
                <a:latin typeface="Arial"/>
                <a:ea typeface="+mn-ea"/>
                <a:cs typeface="+mn-cs"/>
              </a:rPr>
              <a:t>2026</a:t>
            </a:r>
          </a:p>
        </p:txBody>
      </p:sp>
    </p:spTree>
    <p:extLst>
      <p:ext uri="{BB962C8B-B14F-4D97-AF65-F5344CB8AC3E}">
        <p14:creationId xmlns:p14="http://schemas.microsoft.com/office/powerpoint/2010/main" val="3775190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A7C583-F08D-419B-D4A2-EDFE22387036}"/>
              </a:ext>
            </a:extLst>
          </p:cNvPr>
          <p:cNvSpPr txBox="1"/>
          <p:nvPr/>
        </p:nvSpPr>
        <p:spPr>
          <a:xfrm>
            <a:off x="238125" y="234434"/>
            <a:ext cx="609600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Times New Roman" panose="02020603050405020304" pitchFamily="18" charset="0"/>
              </a:rPr>
              <a:t>DRCR Major Findings</a:t>
            </a:r>
            <a:endPar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mn-cs"/>
            </a:endParaRPr>
          </a:p>
        </p:txBody>
      </p:sp>
      <p:sp>
        <p:nvSpPr>
          <p:cNvPr id="6" name="TextBox 5">
            <a:extLst>
              <a:ext uri="{FF2B5EF4-FFF2-40B4-BE49-F238E27FC236}">
                <a16:creationId xmlns:a16="http://schemas.microsoft.com/office/drawing/2014/main" id="{BC82AA79-1484-21F6-65D0-8E7CE001DEC3}"/>
              </a:ext>
            </a:extLst>
          </p:cNvPr>
          <p:cNvSpPr txBox="1"/>
          <p:nvPr/>
        </p:nvSpPr>
        <p:spPr>
          <a:xfrm>
            <a:off x="2290762" y="1224260"/>
            <a:ext cx="7610475"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a:ea typeface="+mn-ea"/>
                <a:cs typeface="Times New Roman" panose="02020603050405020304" pitchFamily="18" charset="0"/>
              </a:rPr>
              <a:t>Two Decades of Revolutionizing Diabetic Retinopathy Care: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A9CCC">
                    <a:lumMod val="40000"/>
                    <a:lumOff val="60000"/>
                  </a:srgbClr>
                </a:solidFill>
                <a:effectLst/>
                <a:uLnTx/>
                <a:uFillTx/>
                <a:latin typeface="Arial"/>
                <a:ea typeface="+mn-ea"/>
                <a:cs typeface="Times New Roman" panose="02020603050405020304" pitchFamily="18" charset="0"/>
              </a:rPr>
              <a:t>Diabetic Retinopathy</a:t>
            </a:r>
          </a:p>
        </p:txBody>
      </p:sp>
      <p:cxnSp>
        <p:nvCxnSpPr>
          <p:cNvPr id="8" name="Straight Connector 7">
            <a:extLst>
              <a:ext uri="{FF2B5EF4-FFF2-40B4-BE49-F238E27FC236}">
                <a16:creationId xmlns:a16="http://schemas.microsoft.com/office/drawing/2014/main" id="{8CECDBF3-5FF9-9715-6086-CDD27B242972}"/>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254988E-9646-04EF-1566-6B7C2608E430}"/>
              </a:ext>
            </a:extLst>
          </p:cNvPr>
          <p:cNvCxnSpPr/>
          <p:nvPr/>
        </p:nvCxnSpPr>
        <p:spPr>
          <a:xfrm>
            <a:off x="-1" y="34290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980B3162-33DE-231D-3741-D2A81AFF9A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19" name="TextBox 18">
            <a:extLst>
              <a:ext uri="{FF2B5EF4-FFF2-40B4-BE49-F238E27FC236}">
                <a16:creationId xmlns:a16="http://schemas.microsoft.com/office/drawing/2014/main" id="{AA788E7A-89D2-298A-C769-4C1C2AD4EA2C}"/>
              </a:ext>
            </a:extLst>
          </p:cNvPr>
          <p:cNvSpPr txBox="1"/>
          <p:nvPr/>
        </p:nvSpPr>
        <p:spPr>
          <a:xfrm>
            <a:off x="3392905" y="5017657"/>
            <a:ext cx="8169442" cy="461665"/>
          </a:xfrm>
          <a:prstGeom prst="rect">
            <a:avLst/>
          </a:prstGeom>
          <a:noFill/>
        </p:spPr>
        <p:txBody>
          <a:bodyPr wrap="squar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ea typeface="+mn-ea"/>
                <a:cs typeface="+mn-cs"/>
              </a:rPr>
              <a:t>Anti-VEGF at least as good as PRP for VA at 2 years</a:t>
            </a:r>
          </a:p>
        </p:txBody>
      </p:sp>
      <p:sp>
        <p:nvSpPr>
          <p:cNvPr id="22" name="TextBox 21">
            <a:extLst>
              <a:ext uri="{FF2B5EF4-FFF2-40B4-BE49-F238E27FC236}">
                <a16:creationId xmlns:a16="http://schemas.microsoft.com/office/drawing/2014/main" id="{1C459E67-1969-1112-8F3E-2A0CF3423558}"/>
              </a:ext>
            </a:extLst>
          </p:cNvPr>
          <p:cNvSpPr txBox="1"/>
          <p:nvPr/>
        </p:nvSpPr>
        <p:spPr>
          <a:xfrm>
            <a:off x="238125" y="4491104"/>
            <a:ext cx="2743200" cy="1514773"/>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A9CCC">
                    <a:lumMod val="50000"/>
                  </a:srgbClr>
                </a:solidFill>
                <a:effectLst/>
                <a:uLnTx/>
                <a:uFillTx/>
                <a:latin typeface="Arial"/>
                <a:ea typeface="+mn-ea"/>
                <a:cs typeface="+mn-cs"/>
              </a:rPr>
              <a:t>Protocol S </a:t>
            </a:r>
          </a:p>
        </p:txBody>
      </p:sp>
      <p:sp>
        <p:nvSpPr>
          <p:cNvPr id="11" name="TextBox 10">
            <a:extLst>
              <a:ext uri="{FF2B5EF4-FFF2-40B4-BE49-F238E27FC236}">
                <a16:creationId xmlns:a16="http://schemas.microsoft.com/office/drawing/2014/main" id="{E5E5A55C-AD4F-C5E4-7407-4E3A5B423865}"/>
              </a:ext>
            </a:extLst>
          </p:cNvPr>
          <p:cNvSpPr txBox="1"/>
          <p:nvPr/>
        </p:nvSpPr>
        <p:spPr>
          <a:xfrm>
            <a:off x="-8610600" y="2633246"/>
            <a:ext cx="26151840" cy="677108"/>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white"/>
                </a:solidFill>
                <a:effectLst/>
                <a:uLnTx/>
                <a:uFillTx/>
                <a:latin typeface="Arial"/>
                <a:ea typeface="+mn-ea"/>
                <a:cs typeface="+mn-cs"/>
              </a:rPr>
              <a:t>2008	2009	2010	2011	2012	2013	2014	</a:t>
            </a:r>
            <a:r>
              <a:rPr kumimoji="0" lang="en-US" sz="3800" b="1" i="0" u="none" strike="noStrike" kern="1200" cap="none" spc="0" normalizeH="0" baseline="0" noProof="0" dirty="0">
                <a:ln>
                  <a:noFill/>
                </a:ln>
                <a:solidFill>
                  <a:srgbClr val="FFC000">
                    <a:lumMod val="60000"/>
                    <a:lumOff val="40000"/>
                  </a:srgbClr>
                </a:solidFill>
                <a:effectLst/>
                <a:uLnTx/>
                <a:uFillTx/>
                <a:latin typeface="Arial"/>
                <a:ea typeface="+mn-ea"/>
                <a:cs typeface="+mn-cs"/>
              </a:rPr>
              <a:t>2015</a:t>
            </a:r>
            <a:r>
              <a:rPr kumimoji="0" lang="en-US" sz="3800" b="0" i="0" u="none" strike="noStrike" kern="1200" cap="none" spc="0" normalizeH="0" baseline="0" noProof="0" dirty="0">
                <a:ln>
                  <a:noFill/>
                </a:ln>
                <a:solidFill>
                  <a:prstClr val="white"/>
                </a:solidFill>
                <a:effectLst/>
                <a:uLnTx/>
                <a:uFillTx/>
                <a:latin typeface="Arial"/>
                <a:ea typeface="+mn-ea"/>
                <a:cs typeface="+mn-cs"/>
              </a:rPr>
              <a:t>	2016	2017	2018	2019	2020	2021	2022	2023	2024	2025	2026</a:t>
            </a:r>
          </a:p>
        </p:txBody>
      </p:sp>
    </p:spTree>
    <p:extLst>
      <p:ext uri="{BB962C8B-B14F-4D97-AF65-F5344CB8AC3E}">
        <p14:creationId xmlns:p14="http://schemas.microsoft.com/office/powerpoint/2010/main" val="27222036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A7C583-F08D-419B-D4A2-EDFE22387036}"/>
              </a:ext>
            </a:extLst>
          </p:cNvPr>
          <p:cNvSpPr txBox="1"/>
          <p:nvPr/>
        </p:nvSpPr>
        <p:spPr>
          <a:xfrm>
            <a:off x="238125" y="234434"/>
            <a:ext cx="609600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Times New Roman" panose="02020603050405020304" pitchFamily="18" charset="0"/>
              </a:rPr>
              <a:t>DRCR Major Findings</a:t>
            </a:r>
            <a:endPar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mn-cs"/>
            </a:endParaRPr>
          </a:p>
        </p:txBody>
      </p:sp>
      <p:sp>
        <p:nvSpPr>
          <p:cNvPr id="6" name="TextBox 5">
            <a:extLst>
              <a:ext uri="{FF2B5EF4-FFF2-40B4-BE49-F238E27FC236}">
                <a16:creationId xmlns:a16="http://schemas.microsoft.com/office/drawing/2014/main" id="{BC82AA79-1484-21F6-65D0-8E7CE001DEC3}"/>
              </a:ext>
            </a:extLst>
          </p:cNvPr>
          <p:cNvSpPr txBox="1"/>
          <p:nvPr/>
        </p:nvSpPr>
        <p:spPr>
          <a:xfrm>
            <a:off x="2290762" y="1224260"/>
            <a:ext cx="7610475"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a:ea typeface="+mn-ea"/>
                <a:cs typeface="Times New Roman" panose="02020603050405020304" pitchFamily="18" charset="0"/>
              </a:rPr>
              <a:t>Two Decades of Revolutionizing Diabetic Retinopathy Care: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A9CCC">
                    <a:lumMod val="40000"/>
                    <a:lumOff val="60000"/>
                  </a:srgbClr>
                </a:solidFill>
                <a:effectLst/>
                <a:uLnTx/>
                <a:uFillTx/>
                <a:latin typeface="Arial"/>
                <a:ea typeface="+mn-ea"/>
                <a:cs typeface="Times New Roman" panose="02020603050405020304" pitchFamily="18" charset="0"/>
              </a:rPr>
              <a:t>Diabetic Retinopathy</a:t>
            </a:r>
          </a:p>
        </p:txBody>
      </p:sp>
      <p:cxnSp>
        <p:nvCxnSpPr>
          <p:cNvPr id="8" name="Straight Connector 7">
            <a:extLst>
              <a:ext uri="{FF2B5EF4-FFF2-40B4-BE49-F238E27FC236}">
                <a16:creationId xmlns:a16="http://schemas.microsoft.com/office/drawing/2014/main" id="{8CECDBF3-5FF9-9715-6086-CDD27B242972}"/>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254988E-9646-04EF-1566-6B7C2608E430}"/>
              </a:ext>
            </a:extLst>
          </p:cNvPr>
          <p:cNvCxnSpPr/>
          <p:nvPr/>
        </p:nvCxnSpPr>
        <p:spPr>
          <a:xfrm>
            <a:off x="-1" y="34290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980B3162-33DE-231D-3741-D2A81AFF9A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19" name="TextBox 18">
            <a:extLst>
              <a:ext uri="{FF2B5EF4-FFF2-40B4-BE49-F238E27FC236}">
                <a16:creationId xmlns:a16="http://schemas.microsoft.com/office/drawing/2014/main" id="{AA788E7A-89D2-298A-C769-4C1C2AD4EA2C}"/>
              </a:ext>
            </a:extLst>
          </p:cNvPr>
          <p:cNvSpPr txBox="1"/>
          <p:nvPr/>
        </p:nvSpPr>
        <p:spPr>
          <a:xfrm>
            <a:off x="3406553" y="4832991"/>
            <a:ext cx="8169442" cy="830997"/>
          </a:xfrm>
          <a:prstGeom prst="rect">
            <a:avLst/>
          </a:prstGeom>
          <a:noFill/>
        </p:spPr>
        <p:txBody>
          <a:bodyPr wrap="squar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ea typeface="+mn-ea"/>
                <a:cs typeface="+mn-cs"/>
              </a:rPr>
              <a:t>Mean change in VA with ranibizumab similar to PRP at 5 years</a:t>
            </a:r>
          </a:p>
        </p:txBody>
      </p:sp>
      <p:sp>
        <p:nvSpPr>
          <p:cNvPr id="22" name="TextBox 21">
            <a:extLst>
              <a:ext uri="{FF2B5EF4-FFF2-40B4-BE49-F238E27FC236}">
                <a16:creationId xmlns:a16="http://schemas.microsoft.com/office/drawing/2014/main" id="{1C459E67-1969-1112-8F3E-2A0CF3423558}"/>
              </a:ext>
            </a:extLst>
          </p:cNvPr>
          <p:cNvSpPr txBox="1"/>
          <p:nvPr/>
        </p:nvSpPr>
        <p:spPr>
          <a:xfrm>
            <a:off x="238125" y="4491104"/>
            <a:ext cx="2743200" cy="1514773"/>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A9CCC">
                    <a:lumMod val="50000"/>
                  </a:srgbClr>
                </a:solidFill>
                <a:effectLst/>
                <a:uLnTx/>
                <a:uFillTx/>
                <a:latin typeface="Arial"/>
                <a:ea typeface="+mn-ea"/>
                <a:cs typeface="+mn-cs"/>
              </a:rPr>
              <a:t>Protocol S </a:t>
            </a:r>
          </a:p>
        </p:txBody>
      </p:sp>
      <p:sp>
        <p:nvSpPr>
          <p:cNvPr id="11" name="TextBox 10">
            <a:extLst>
              <a:ext uri="{FF2B5EF4-FFF2-40B4-BE49-F238E27FC236}">
                <a16:creationId xmlns:a16="http://schemas.microsoft.com/office/drawing/2014/main" id="{11962E49-B768-7F32-C404-2BDCB2F0CF12}"/>
              </a:ext>
            </a:extLst>
          </p:cNvPr>
          <p:cNvSpPr txBox="1"/>
          <p:nvPr/>
        </p:nvSpPr>
        <p:spPr>
          <a:xfrm>
            <a:off x="-12725400" y="2633246"/>
            <a:ext cx="26151840" cy="677108"/>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white"/>
                </a:solidFill>
                <a:effectLst/>
                <a:uLnTx/>
                <a:uFillTx/>
                <a:latin typeface="Arial"/>
                <a:ea typeface="+mn-ea"/>
                <a:cs typeface="+mn-cs"/>
              </a:rPr>
              <a:t>2008	2009	2010	2011	2012	2013	2014	2015	2016	2017	</a:t>
            </a:r>
            <a:r>
              <a:rPr kumimoji="0" lang="en-US" sz="3800" b="1" i="0" u="none" strike="noStrike" kern="1200" cap="none" spc="0" normalizeH="0" baseline="0" noProof="0" dirty="0">
                <a:ln>
                  <a:noFill/>
                </a:ln>
                <a:solidFill>
                  <a:srgbClr val="FFC000">
                    <a:lumMod val="60000"/>
                    <a:lumOff val="40000"/>
                  </a:srgbClr>
                </a:solidFill>
                <a:effectLst/>
                <a:uLnTx/>
                <a:uFillTx/>
                <a:latin typeface="Arial"/>
                <a:ea typeface="+mn-ea"/>
                <a:cs typeface="+mn-cs"/>
              </a:rPr>
              <a:t>2018</a:t>
            </a:r>
            <a:r>
              <a:rPr kumimoji="0" lang="en-US" sz="3800" b="0" i="0" u="none" strike="noStrike" kern="1200" cap="none" spc="0" normalizeH="0" baseline="0" noProof="0" dirty="0">
                <a:ln>
                  <a:noFill/>
                </a:ln>
                <a:solidFill>
                  <a:prstClr val="white"/>
                </a:solidFill>
                <a:effectLst/>
                <a:uLnTx/>
                <a:uFillTx/>
                <a:latin typeface="Arial"/>
                <a:ea typeface="+mn-ea"/>
                <a:cs typeface="+mn-cs"/>
              </a:rPr>
              <a:t>	2019	2020	2021	2022	2023	2024	2025	2026</a:t>
            </a:r>
          </a:p>
        </p:txBody>
      </p:sp>
    </p:spTree>
    <p:extLst>
      <p:ext uri="{BB962C8B-B14F-4D97-AF65-F5344CB8AC3E}">
        <p14:creationId xmlns:p14="http://schemas.microsoft.com/office/powerpoint/2010/main" val="275708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A7C583-F08D-419B-D4A2-EDFE22387036}"/>
              </a:ext>
            </a:extLst>
          </p:cNvPr>
          <p:cNvSpPr txBox="1"/>
          <p:nvPr/>
        </p:nvSpPr>
        <p:spPr>
          <a:xfrm>
            <a:off x="238125" y="234434"/>
            <a:ext cx="609600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Times New Roman" panose="02020603050405020304" pitchFamily="18" charset="0"/>
              </a:rPr>
              <a:t>DRCR Major Findings</a:t>
            </a:r>
            <a:endPar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mn-cs"/>
            </a:endParaRPr>
          </a:p>
        </p:txBody>
      </p:sp>
      <p:sp>
        <p:nvSpPr>
          <p:cNvPr id="6" name="TextBox 5">
            <a:extLst>
              <a:ext uri="{FF2B5EF4-FFF2-40B4-BE49-F238E27FC236}">
                <a16:creationId xmlns:a16="http://schemas.microsoft.com/office/drawing/2014/main" id="{BC82AA79-1484-21F6-65D0-8E7CE001DEC3}"/>
              </a:ext>
            </a:extLst>
          </p:cNvPr>
          <p:cNvSpPr txBox="1"/>
          <p:nvPr/>
        </p:nvSpPr>
        <p:spPr>
          <a:xfrm>
            <a:off x="2290762" y="1224260"/>
            <a:ext cx="7610475"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a:ea typeface="+mn-ea"/>
                <a:cs typeface="Times New Roman" panose="02020603050405020304" pitchFamily="18" charset="0"/>
              </a:rPr>
              <a:t>Two Decades of Revolutionizing Diabetic Retinopathy Care: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A9CCC">
                    <a:lumMod val="40000"/>
                    <a:lumOff val="60000"/>
                  </a:srgbClr>
                </a:solidFill>
                <a:effectLst/>
                <a:uLnTx/>
                <a:uFillTx/>
                <a:latin typeface="Arial"/>
                <a:ea typeface="+mn-ea"/>
                <a:cs typeface="Times New Roman" panose="02020603050405020304" pitchFamily="18" charset="0"/>
              </a:rPr>
              <a:t>Diabetic Retinopathy</a:t>
            </a:r>
          </a:p>
        </p:txBody>
      </p:sp>
      <p:cxnSp>
        <p:nvCxnSpPr>
          <p:cNvPr id="8" name="Straight Connector 7">
            <a:extLst>
              <a:ext uri="{FF2B5EF4-FFF2-40B4-BE49-F238E27FC236}">
                <a16:creationId xmlns:a16="http://schemas.microsoft.com/office/drawing/2014/main" id="{8CECDBF3-5FF9-9715-6086-CDD27B242972}"/>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254988E-9646-04EF-1566-6B7C2608E430}"/>
              </a:ext>
            </a:extLst>
          </p:cNvPr>
          <p:cNvCxnSpPr/>
          <p:nvPr/>
        </p:nvCxnSpPr>
        <p:spPr>
          <a:xfrm>
            <a:off x="-1" y="34290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980B3162-33DE-231D-3741-D2A81AFF9A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19" name="TextBox 18">
            <a:extLst>
              <a:ext uri="{FF2B5EF4-FFF2-40B4-BE49-F238E27FC236}">
                <a16:creationId xmlns:a16="http://schemas.microsoft.com/office/drawing/2014/main" id="{AA788E7A-89D2-298A-C769-4C1C2AD4EA2C}"/>
              </a:ext>
            </a:extLst>
          </p:cNvPr>
          <p:cNvSpPr txBox="1"/>
          <p:nvPr/>
        </p:nvSpPr>
        <p:spPr>
          <a:xfrm>
            <a:off x="3391904" y="4491104"/>
            <a:ext cx="8204997" cy="1569660"/>
          </a:xfrm>
          <a:prstGeom prst="rect">
            <a:avLst/>
          </a:prstGeom>
          <a:no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charset="0"/>
                <a:ea typeface="+mn-ea"/>
                <a:cs typeface="Arial" charset="0"/>
              </a:rPr>
              <a:t>In eyes with VH from PDR, vision improved more quickly with vitrectomy compared with aflibercept but there was no significant difference in mean VA letter score over 24 weeks</a:t>
            </a:r>
            <a:endParaRPr kumimoji="0" lang="en-US" sz="2400" b="1" i="0" u="none" strike="noStrike" kern="1200" cap="none" spc="0" normalizeH="0" baseline="0" noProof="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1C459E67-1969-1112-8F3E-2A0CF3423558}"/>
              </a:ext>
            </a:extLst>
          </p:cNvPr>
          <p:cNvSpPr txBox="1"/>
          <p:nvPr/>
        </p:nvSpPr>
        <p:spPr>
          <a:xfrm>
            <a:off x="238125" y="4491104"/>
            <a:ext cx="2743200" cy="1514773"/>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A9CCC">
                    <a:lumMod val="50000"/>
                  </a:srgbClr>
                </a:solidFill>
                <a:effectLst/>
                <a:uLnTx/>
                <a:uFillTx/>
                <a:latin typeface="Arial"/>
                <a:ea typeface="+mn-ea"/>
                <a:cs typeface="+mn-cs"/>
              </a:rPr>
              <a:t>Protocol AB </a:t>
            </a:r>
          </a:p>
        </p:txBody>
      </p:sp>
      <p:sp>
        <p:nvSpPr>
          <p:cNvPr id="11" name="TextBox 10">
            <a:extLst>
              <a:ext uri="{FF2B5EF4-FFF2-40B4-BE49-F238E27FC236}">
                <a16:creationId xmlns:a16="http://schemas.microsoft.com/office/drawing/2014/main" id="{94C3B2F3-CD17-1458-FA12-30ED01680721}"/>
              </a:ext>
            </a:extLst>
          </p:cNvPr>
          <p:cNvSpPr txBox="1"/>
          <p:nvPr/>
        </p:nvSpPr>
        <p:spPr>
          <a:xfrm>
            <a:off x="-15483840" y="2633246"/>
            <a:ext cx="26151840" cy="677108"/>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white"/>
                </a:solidFill>
                <a:effectLst/>
                <a:uLnTx/>
                <a:uFillTx/>
                <a:latin typeface="Arial"/>
                <a:ea typeface="+mn-ea"/>
                <a:cs typeface="+mn-cs"/>
              </a:rPr>
              <a:t>2008	2009	2010	2011	2012	2013	2014	2015	2016	2017	2018	2019	</a:t>
            </a:r>
            <a:r>
              <a:rPr kumimoji="0" lang="en-US" sz="3800" b="1" i="0" u="none" strike="noStrike" kern="1200" cap="none" spc="0" normalizeH="0" baseline="0" noProof="0" dirty="0">
                <a:ln>
                  <a:noFill/>
                </a:ln>
                <a:solidFill>
                  <a:srgbClr val="FFC000">
                    <a:lumMod val="60000"/>
                    <a:lumOff val="40000"/>
                  </a:srgbClr>
                </a:solidFill>
                <a:effectLst/>
                <a:uLnTx/>
                <a:uFillTx/>
                <a:latin typeface="Arial"/>
                <a:ea typeface="+mn-ea"/>
                <a:cs typeface="+mn-cs"/>
              </a:rPr>
              <a:t>2020</a:t>
            </a:r>
            <a:r>
              <a:rPr kumimoji="0" lang="en-US" sz="3800" b="0" i="0" u="none" strike="noStrike" kern="1200" cap="none" spc="0" normalizeH="0" baseline="0" noProof="0" dirty="0">
                <a:ln>
                  <a:noFill/>
                </a:ln>
                <a:solidFill>
                  <a:prstClr val="white"/>
                </a:solidFill>
                <a:effectLst/>
                <a:uLnTx/>
                <a:uFillTx/>
                <a:latin typeface="Arial"/>
                <a:ea typeface="+mn-ea"/>
                <a:cs typeface="+mn-cs"/>
              </a:rPr>
              <a:t>	2021	2022	2023	2024	2025	2026</a:t>
            </a:r>
          </a:p>
        </p:txBody>
      </p:sp>
    </p:spTree>
    <p:extLst>
      <p:ext uri="{BB962C8B-B14F-4D97-AF65-F5344CB8AC3E}">
        <p14:creationId xmlns:p14="http://schemas.microsoft.com/office/powerpoint/2010/main" val="4213977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A7C583-F08D-419B-D4A2-EDFE22387036}"/>
              </a:ext>
            </a:extLst>
          </p:cNvPr>
          <p:cNvSpPr txBox="1"/>
          <p:nvPr/>
        </p:nvSpPr>
        <p:spPr>
          <a:xfrm>
            <a:off x="238125" y="234434"/>
            <a:ext cx="609600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Times New Roman" panose="02020603050405020304" pitchFamily="18" charset="0"/>
              </a:rPr>
              <a:t>DRCR Major Findings</a:t>
            </a:r>
            <a:endPar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mn-cs"/>
            </a:endParaRPr>
          </a:p>
        </p:txBody>
      </p:sp>
      <p:sp>
        <p:nvSpPr>
          <p:cNvPr id="6" name="TextBox 5">
            <a:extLst>
              <a:ext uri="{FF2B5EF4-FFF2-40B4-BE49-F238E27FC236}">
                <a16:creationId xmlns:a16="http://schemas.microsoft.com/office/drawing/2014/main" id="{BC82AA79-1484-21F6-65D0-8E7CE001DEC3}"/>
              </a:ext>
            </a:extLst>
          </p:cNvPr>
          <p:cNvSpPr txBox="1"/>
          <p:nvPr/>
        </p:nvSpPr>
        <p:spPr>
          <a:xfrm>
            <a:off x="2290762" y="1224260"/>
            <a:ext cx="7610475"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a:ea typeface="+mn-ea"/>
                <a:cs typeface="Times New Roman" panose="02020603050405020304" pitchFamily="18" charset="0"/>
              </a:rPr>
              <a:t>Two Decades of Revolutionizing Diabetic Retinopathy Care: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A9CCC">
                    <a:lumMod val="40000"/>
                    <a:lumOff val="60000"/>
                  </a:srgbClr>
                </a:solidFill>
                <a:effectLst/>
                <a:uLnTx/>
                <a:uFillTx/>
                <a:latin typeface="Arial"/>
                <a:ea typeface="+mn-ea"/>
                <a:cs typeface="Times New Roman" panose="02020603050405020304" pitchFamily="18" charset="0"/>
              </a:rPr>
              <a:t>Diabetic Retinopathy</a:t>
            </a:r>
          </a:p>
        </p:txBody>
      </p:sp>
      <p:cxnSp>
        <p:nvCxnSpPr>
          <p:cNvPr id="8" name="Straight Connector 7">
            <a:extLst>
              <a:ext uri="{FF2B5EF4-FFF2-40B4-BE49-F238E27FC236}">
                <a16:creationId xmlns:a16="http://schemas.microsoft.com/office/drawing/2014/main" id="{8CECDBF3-5FF9-9715-6086-CDD27B242972}"/>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254988E-9646-04EF-1566-6B7C2608E430}"/>
              </a:ext>
            </a:extLst>
          </p:cNvPr>
          <p:cNvCxnSpPr/>
          <p:nvPr/>
        </p:nvCxnSpPr>
        <p:spPr>
          <a:xfrm>
            <a:off x="-1" y="34290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980B3162-33DE-231D-3741-D2A81AFF9A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19" name="TextBox 18">
            <a:extLst>
              <a:ext uri="{FF2B5EF4-FFF2-40B4-BE49-F238E27FC236}">
                <a16:creationId xmlns:a16="http://schemas.microsoft.com/office/drawing/2014/main" id="{AA788E7A-89D2-298A-C769-4C1C2AD4EA2C}"/>
              </a:ext>
            </a:extLst>
          </p:cNvPr>
          <p:cNvSpPr txBox="1"/>
          <p:nvPr/>
        </p:nvSpPr>
        <p:spPr>
          <a:xfrm>
            <a:off x="3370998" y="4278994"/>
            <a:ext cx="8239552" cy="1938992"/>
          </a:xfrm>
          <a:prstGeom prst="rect">
            <a:avLst/>
          </a:prstGeom>
          <a:no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Times New Roman" panose="02020603050405020304" pitchFamily="18" charset="0"/>
              </a:rPr>
              <a:t>(2-Year):  Among eyes with moderately severe to severe NPDR, the proportion that developed PDR or </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Times New Roman" panose="02020603050405020304" pitchFamily="18" charset="0"/>
              </a:rPr>
              <a:t>CI-DME was lower with periodic aflibercept treatment compared with sham but did not result in VA benefit through at least 2 years</a:t>
            </a:r>
            <a:endParaRPr kumimoji="0" lang="en-US" sz="2400" b="1" i="0" u="none" strike="noStrike" kern="1200" cap="none" spc="0" normalizeH="0" baseline="0" noProof="0" dirty="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1C459E67-1969-1112-8F3E-2A0CF3423558}"/>
              </a:ext>
            </a:extLst>
          </p:cNvPr>
          <p:cNvSpPr txBox="1"/>
          <p:nvPr/>
        </p:nvSpPr>
        <p:spPr>
          <a:xfrm>
            <a:off x="238125" y="4491104"/>
            <a:ext cx="2743200" cy="1514773"/>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A9CCC">
                    <a:lumMod val="50000"/>
                  </a:srgbClr>
                </a:solidFill>
                <a:effectLst/>
                <a:uLnTx/>
                <a:uFillTx/>
                <a:latin typeface="Arial"/>
                <a:ea typeface="+mn-ea"/>
                <a:cs typeface="+mn-cs"/>
              </a:rPr>
              <a:t>Protocol W </a:t>
            </a:r>
          </a:p>
        </p:txBody>
      </p:sp>
      <p:sp>
        <p:nvSpPr>
          <p:cNvPr id="11" name="TextBox 10">
            <a:extLst>
              <a:ext uri="{FF2B5EF4-FFF2-40B4-BE49-F238E27FC236}">
                <a16:creationId xmlns:a16="http://schemas.microsoft.com/office/drawing/2014/main" id="{49FE921B-4611-7542-6821-048BC28AFC81}"/>
              </a:ext>
            </a:extLst>
          </p:cNvPr>
          <p:cNvSpPr txBox="1"/>
          <p:nvPr/>
        </p:nvSpPr>
        <p:spPr>
          <a:xfrm>
            <a:off x="-16840200" y="2633246"/>
            <a:ext cx="26151840" cy="677108"/>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white"/>
                </a:solidFill>
                <a:effectLst/>
                <a:uLnTx/>
                <a:uFillTx/>
                <a:latin typeface="Arial"/>
                <a:ea typeface="+mn-ea"/>
                <a:cs typeface="+mn-cs"/>
              </a:rPr>
              <a:t>2008	2009	2010	2011	2012	2013	2014	2015	2016	2017	2018	2019	2020	</a:t>
            </a:r>
            <a:r>
              <a:rPr kumimoji="0" lang="en-US" sz="3800" b="1" i="0" u="none" strike="noStrike" kern="1200" cap="none" spc="0" normalizeH="0" baseline="0" noProof="0" dirty="0">
                <a:ln>
                  <a:noFill/>
                </a:ln>
                <a:solidFill>
                  <a:srgbClr val="FFC000">
                    <a:lumMod val="60000"/>
                    <a:lumOff val="40000"/>
                  </a:srgbClr>
                </a:solidFill>
                <a:effectLst/>
                <a:uLnTx/>
                <a:uFillTx/>
                <a:latin typeface="Arial"/>
                <a:ea typeface="+mn-ea"/>
                <a:cs typeface="+mn-cs"/>
              </a:rPr>
              <a:t>2021</a:t>
            </a:r>
            <a:r>
              <a:rPr kumimoji="0" lang="en-US" sz="3800" b="0" i="0" u="none" strike="noStrike" kern="1200" cap="none" spc="0" normalizeH="0" baseline="0" noProof="0" dirty="0">
                <a:ln>
                  <a:noFill/>
                </a:ln>
                <a:solidFill>
                  <a:prstClr val="white"/>
                </a:solidFill>
                <a:effectLst/>
                <a:uLnTx/>
                <a:uFillTx/>
                <a:latin typeface="Arial"/>
                <a:ea typeface="+mn-ea"/>
                <a:cs typeface="+mn-cs"/>
              </a:rPr>
              <a:t>	2022	2023	2024	2025	2026</a:t>
            </a:r>
          </a:p>
        </p:txBody>
      </p:sp>
    </p:spTree>
    <p:extLst>
      <p:ext uri="{BB962C8B-B14F-4D97-AF65-F5344CB8AC3E}">
        <p14:creationId xmlns:p14="http://schemas.microsoft.com/office/powerpoint/2010/main" val="5640399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0A39C-218A-085C-68B3-44FD087399D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0272B5C-6BEA-1DB1-F5CA-62F20B1D2D16}"/>
              </a:ext>
            </a:extLst>
          </p:cNvPr>
          <p:cNvSpPr txBox="1"/>
          <p:nvPr/>
        </p:nvSpPr>
        <p:spPr>
          <a:xfrm>
            <a:off x="238125" y="234434"/>
            <a:ext cx="609600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Times New Roman" panose="02020603050405020304" pitchFamily="18" charset="0"/>
              </a:rPr>
              <a:t>DRCR Major Findings</a:t>
            </a:r>
            <a:endPar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mn-cs"/>
            </a:endParaRPr>
          </a:p>
        </p:txBody>
      </p:sp>
      <p:sp>
        <p:nvSpPr>
          <p:cNvPr id="6" name="TextBox 5">
            <a:extLst>
              <a:ext uri="{FF2B5EF4-FFF2-40B4-BE49-F238E27FC236}">
                <a16:creationId xmlns:a16="http://schemas.microsoft.com/office/drawing/2014/main" id="{EAF921A5-BED7-1DD0-EB2A-6D87369E09C3}"/>
              </a:ext>
            </a:extLst>
          </p:cNvPr>
          <p:cNvSpPr txBox="1"/>
          <p:nvPr/>
        </p:nvSpPr>
        <p:spPr>
          <a:xfrm>
            <a:off x="2290762" y="1224260"/>
            <a:ext cx="7610475"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a:ea typeface="+mn-ea"/>
                <a:cs typeface="Times New Roman" panose="02020603050405020304" pitchFamily="18" charset="0"/>
              </a:rPr>
              <a:t>Two Decades of Revolutionizing Diabetic Retinopathy Care: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A9CCC">
                    <a:lumMod val="40000"/>
                    <a:lumOff val="60000"/>
                  </a:srgbClr>
                </a:solidFill>
                <a:effectLst/>
                <a:uLnTx/>
                <a:uFillTx/>
                <a:latin typeface="Arial"/>
                <a:ea typeface="+mn-ea"/>
                <a:cs typeface="Times New Roman" panose="02020603050405020304" pitchFamily="18" charset="0"/>
              </a:rPr>
              <a:t>Diabetic Retinopathy</a:t>
            </a:r>
          </a:p>
        </p:txBody>
      </p:sp>
      <p:cxnSp>
        <p:nvCxnSpPr>
          <p:cNvPr id="8" name="Straight Connector 7">
            <a:extLst>
              <a:ext uri="{FF2B5EF4-FFF2-40B4-BE49-F238E27FC236}">
                <a16:creationId xmlns:a16="http://schemas.microsoft.com/office/drawing/2014/main" id="{EB77A8F0-C9D9-4A4A-F674-A33E4FAE21E6}"/>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9772429-C53F-3775-83E8-684C3FD37561}"/>
              </a:ext>
            </a:extLst>
          </p:cNvPr>
          <p:cNvCxnSpPr/>
          <p:nvPr/>
        </p:nvCxnSpPr>
        <p:spPr>
          <a:xfrm>
            <a:off x="-1" y="34290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C83EF5CC-8128-FC06-5B89-54A2899404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19" name="TextBox 18">
            <a:extLst>
              <a:ext uri="{FF2B5EF4-FFF2-40B4-BE49-F238E27FC236}">
                <a16:creationId xmlns:a16="http://schemas.microsoft.com/office/drawing/2014/main" id="{78CAB718-875D-12DD-78AB-3F5E942343BE}"/>
              </a:ext>
            </a:extLst>
          </p:cNvPr>
          <p:cNvSpPr txBox="1"/>
          <p:nvPr/>
        </p:nvSpPr>
        <p:spPr>
          <a:xfrm>
            <a:off x="3429000" y="3779489"/>
            <a:ext cx="8239552" cy="2246769"/>
          </a:xfrm>
          <a:prstGeom prst="rect">
            <a:avLst/>
          </a:prstGeom>
          <a:no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a:ea typeface="+mn-ea"/>
                <a:cs typeface="+mn-cs"/>
              </a:rPr>
              <a:t>No association with future DR progression was identified from peripheral lesions on UWF baseline color photos. The presence of peripheral lesions on UWF FA images were associated with a greater risk of disease worsening over 4 yrs.</a:t>
            </a:r>
            <a:br>
              <a:rPr kumimoji="0" lang="en-US" sz="2000" b="1" i="0" u="none" strike="noStrike" kern="1200" cap="none" spc="0" normalizeH="0" baseline="0" noProof="0" dirty="0">
                <a:ln>
                  <a:noFill/>
                </a:ln>
                <a:solidFill>
                  <a:prstClr val="white"/>
                </a:solidFill>
                <a:effectLst/>
                <a:uLnTx/>
                <a:uFillTx/>
                <a:latin typeface="Arial"/>
                <a:ea typeface="+mn-ea"/>
                <a:cs typeface="+mn-cs"/>
              </a:rPr>
            </a:br>
            <a:endParaRPr kumimoji="0" lang="en-US" sz="20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a:ea typeface="+mn-ea"/>
                <a:cs typeface="+mn-cs"/>
              </a:rPr>
              <a:t>On UWF-FA images, greater baseline retinal nonperfusion was also associated with a higher risk of DR worsening over 4 yrs.</a:t>
            </a:r>
            <a:endParaRPr kumimoji="0" lang="en-US" sz="2800" b="1" i="0" u="none" strike="noStrike" kern="1200" cap="none" spc="0" normalizeH="0" baseline="0" noProof="0" dirty="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09B8D1B5-DF01-DD9F-D78B-669F6770EC11}"/>
              </a:ext>
            </a:extLst>
          </p:cNvPr>
          <p:cNvSpPr txBox="1"/>
          <p:nvPr/>
        </p:nvSpPr>
        <p:spPr>
          <a:xfrm>
            <a:off x="238125" y="4491104"/>
            <a:ext cx="2743200" cy="1514773"/>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A9CCC">
                    <a:lumMod val="50000"/>
                  </a:srgbClr>
                </a:solidFill>
                <a:effectLst/>
                <a:uLnTx/>
                <a:uFillTx/>
                <a:latin typeface="Arial"/>
                <a:ea typeface="+mn-ea"/>
                <a:cs typeface="+mn-cs"/>
              </a:rPr>
              <a:t>Protocol AA </a:t>
            </a:r>
          </a:p>
        </p:txBody>
      </p:sp>
      <p:sp>
        <p:nvSpPr>
          <p:cNvPr id="11" name="TextBox 10">
            <a:extLst>
              <a:ext uri="{FF2B5EF4-FFF2-40B4-BE49-F238E27FC236}">
                <a16:creationId xmlns:a16="http://schemas.microsoft.com/office/drawing/2014/main" id="{994B447D-33C3-F31F-2BCF-85350B4BF36F}"/>
              </a:ext>
            </a:extLst>
          </p:cNvPr>
          <p:cNvSpPr txBox="1"/>
          <p:nvPr/>
        </p:nvSpPr>
        <p:spPr>
          <a:xfrm>
            <a:off x="-18211800" y="2633246"/>
            <a:ext cx="26151840" cy="677108"/>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white"/>
                </a:solidFill>
                <a:effectLst/>
                <a:uLnTx/>
                <a:uFillTx/>
                <a:latin typeface="Arial"/>
                <a:ea typeface="+mn-ea"/>
                <a:cs typeface="+mn-cs"/>
              </a:rPr>
              <a:t>2008	2009	2010	2011	2012	2013	2014	2015	2016	2017	2018	2019	2020	2021	</a:t>
            </a:r>
            <a:r>
              <a:rPr kumimoji="0" lang="en-US" sz="3800" b="1" i="0" u="none" strike="noStrike" kern="1200" cap="none" spc="0" normalizeH="0" baseline="0" noProof="0" dirty="0">
                <a:ln>
                  <a:noFill/>
                </a:ln>
                <a:solidFill>
                  <a:srgbClr val="FFC000">
                    <a:lumMod val="60000"/>
                    <a:lumOff val="40000"/>
                  </a:srgbClr>
                </a:solidFill>
                <a:effectLst/>
                <a:uLnTx/>
                <a:uFillTx/>
                <a:latin typeface="Arial"/>
                <a:ea typeface="+mn-ea"/>
                <a:cs typeface="+mn-cs"/>
              </a:rPr>
              <a:t>2022</a:t>
            </a:r>
            <a:r>
              <a:rPr kumimoji="0" lang="en-US" sz="3800" b="0" i="0" u="none" strike="noStrike" kern="1200" cap="none" spc="0" normalizeH="0" baseline="0" noProof="0" dirty="0">
                <a:ln>
                  <a:noFill/>
                </a:ln>
                <a:solidFill>
                  <a:prstClr val="white"/>
                </a:solidFill>
                <a:effectLst/>
                <a:uLnTx/>
                <a:uFillTx/>
                <a:latin typeface="Arial"/>
                <a:ea typeface="+mn-ea"/>
                <a:cs typeface="+mn-cs"/>
              </a:rPr>
              <a:t>	2023	2024	2025	2026</a:t>
            </a:r>
          </a:p>
        </p:txBody>
      </p:sp>
    </p:spTree>
    <p:extLst>
      <p:ext uri="{BB962C8B-B14F-4D97-AF65-F5344CB8AC3E}">
        <p14:creationId xmlns:p14="http://schemas.microsoft.com/office/powerpoint/2010/main" val="1720756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A7C583-F08D-419B-D4A2-EDFE22387036}"/>
              </a:ext>
            </a:extLst>
          </p:cNvPr>
          <p:cNvSpPr txBox="1"/>
          <p:nvPr/>
        </p:nvSpPr>
        <p:spPr>
          <a:xfrm>
            <a:off x="238125" y="234434"/>
            <a:ext cx="609600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Times New Roman" panose="02020603050405020304" pitchFamily="18" charset="0"/>
              </a:rPr>
              <a:t>DRCR Major Findings</a:t>
            </a:r>
            <a:endPar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mn-cs"/>
            </a:endParaRPr>
          </a:p>
        </p:txBody>
      </p:sp>
      <p:sp>
        <p:nvSpPr>
          <p:cNvPr id="6" name="TextBox 5">
            <a:extLst>
              <a:ext uri="{FF2B5EF4-FFF2-40B4-BE49-F238E27FC236}">
                <a16:creationId xmlns:a16="http://schemas.microsoft.com/office/drawing/2014/main" id="{BC82AA79-1484-21F6-65D0-8E7CE001DEC3}"/>
              </a:ext>
            </a:extLst>
          </p:cNvPr>
          <p:cNvSpPr txBox="1"/>
          <p:nvPr/>
        </p:nvSpPr>
        <p:spPr>
          <a:xfrm>
            <a:off x="2290762" y="1224260"/>
            <a:ext cx="7610475"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a:ea typeface="+mn-ea"/>
                <a:cs typeface="Times New Roman" panose="02020603050405020304" pitchFamily="18" charset="0"/>
              </a:rPr>
              <a:t>Two Decades of Revolutionizing Diabetic Retinopathy Care: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A9CCC">
                    <a:lumMod val="40000"/>
                    <a:lumOff val="60000"/>
                  </a:srgbClr>
                </a:solidFill>
                <a:effectLst/>
                <a:uLnTx/>
                <a:uFillTx/>
                <a:latin typeface="Arial"/>
                <a:ea typeface="+mn-ea"/>
                <a:cs typeface="Times New Roman" panose="02020603050405020304" pitchFamily="18" charset="0"/>
              </a:rPr>
              <a:t>Diabetic Retinopathy</a:t>
            </a:r>
          </a:p>
        </p:txBody>
      </p:sp>
      <p:cxnSp>
        <p:nvCxnSpPr>
          <p:cNvPr id="8" name="Straight Connector 7">
            <a:extLst>
              <a:ext uri="{FF2B5EF4-FFF2-40B4-BE49-F238E27FC236}">
                <a16:creationId xmlns:a16="http://schemas.microsoft.com/office/drawing/2014/main" id="{8CECDBF3-5FF9-9715-6086-CDD27B242972}"/>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254988E-9646-04EF-1566-6B7C2608E430}"/>
              </a:ext>
            </a:extLst>
          </p:cNvPr>
          <p:cNvCxnSpPr/>
          <p:nvPr/>
        </p:nvCxnSpPr>
        <p:spPr>
          <a:xfrm>
            <a:off x="-1" y="34290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980B3162-33DE-231D-3741-D2A81AFF9A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19" name="TextBox 18">
            <a:extLst>
              <a:ext uri="{FF2B5EF4-FFF2-40B4-BE49-F238E27FC236}">
                <a16:creationId xmlns:a16="http://schemas.microsoft.com/office/drawing/2014/main" id="{AA788E7A-89D2-298A-C769-4C1C2AD4EA2C}"/>
              </a:ext>
            </a:extLst>
          </p:cNvPr>
          <p:cNvSpPr txBox="1"/>
          <p:nvPr/>
        </p:nvSpPr>
        <p:spPr>
          <a:xfrm>
            <a:off x="3398293" y="3909662"/>
            <a:ext cx="8239552" cy="2677656"/>
          </a:xfrm>
          <a:prstGeom prst="rect">
            <a:avLst/>
          </a:prstGeom>
          <a:noFill/>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Times New Roman" panose="02020603050405020304" pitchFamily="18" charset="0"/>
              </a:rPr>
              <a:t>(4-Year):  Preventative aflibercept treatment compared to sham in eyes with moderate to severe NPDR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ea typeface="+mn-ea"/>
                <a:cs typeface="Times New Roman" panose="02020603050405020304" pitchFamily="18" charset="0"/>
              </a:rPr>
              <a:t>(DRSS level 43-53) and VA 20/25 or better (≥ 79 letters)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white"/>
              </a:solidFill>
              <a:effectLst/>
              <a:uLnTx/>
              <a:uFillTx/>
              <a:latin typeface="Arial"/>
              <a:ea typeface="+mn-ea"/>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a:ea typeface="+mn-ea"/>
                <a:cs typeface="Times New Roman" panose="02020603050405020304" pitchFamily="18" charset="0"/>
              </a:rPr>
              <a:t>Lowered the probability of developing PDR or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Times New Roman" panose="02020603050405020304" pitchFamily="18" charset="0"/>
              </a:rPr>
              <a:t>    CI-DME within 4 years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a:ea typeface="+mn-ea"/>
                <a:cs typeface="Times New Roman" panose="02020603050405020304" pitchFamily="18" charset="0"/>
              </a:rPr>
              <a:t>Did not confer VA benefit at 4 years</a:t>
            </a:r>
          </a:p>
        </p:txBody>
      </p:sp>
      <p:sp>
        <p:nvSpPr>
          <p:cNvPr id="22" name="TextBox 21">
            <a:extLst>
              <a:ext uri="{FF2B5EF4-FFF2-40B4-BE49-F238E27FC236}">
                <a16:creationId xmlns:a16="http://schemas.microsoft.com/office/drawing/2014/main" id="{1C459E67-1969-1112-8F3E-2A0CF3423558}"/>
              </a:ext>
            </a:extLst>
          </p:cNvPr>
          <p:cNvSpPr txBox="1"/>
          <p:nvPr/>
        </p:nvSpPr>
        <p:spPr>
          <a:xfrm>
            <a:off x="238125" y="4491104"/>
            <a:ext cx="2743200" cy="1514773"/>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A9CCC">
                    <a:lumMod val="50000"/>
                  </a:srgbClr>
                </a:solidFill>
                <a:effectLst/>
                <a:uLnTx/>
                <a:uFillTx/>
                <a:latin typeface="Arial"/>
                <a:ea typeface="+mn-ea"/>
                <a:cs typeface="+mn-cs"/>
              </a:rPr>
              <a:t>Protocol W </a:t>
            </a:r>
          </a:p>
        </p:txBody>
      </p:sp>
      <p:sp>
        <p:nvSpPr>
          <p:cNvPr id="11" name="TextBox 10">
            <a:extLst>
              <a:ext uri="{FF2B5EF4-FFF2-40B4-BE49-F238E27FC236}">
                <a16:creationId xmlns:a16="http://schemas.microsoft.com/office/drawing/2014/main" id="{1A977952-CFE9-BAAF-E3BD-FB28732FE36A}"/>
              </a:ext>
            </a:extLst>
          </p:cNvPr>
          <p:cNvSpPr txBox="1"/>
          <p:nvPr/>
        </p:nvSpPr>
        <p:spPr>
          <a:xfrm>
            <a:off x="-19583400" y="2633246"/>
            <a:ext cx="26151840" cy="677108"/>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white"/>
                </a:solidFill>
                <a:effectLst/>
                <a:uLnTx/>
                <a:uFillTx/>
                <a:latin typeface="Arial"/>
                <a:ea typeface="+mn-ea"/>
                <a:cs typeface="+mn-cs"/>
              </a:rPr>
              <a:t>2008	2009	2010	2011	2012	2013	2014	2015	2016	2017	2018	2019	2020	2021	2022	</a:t>
            </a:r>
            <a:r>
              <a:rPr kumimoji="0" lang="en-US" sz="3800" b="1" i="0" u="none" strike="noStrike" kern="1200" cap="none" spc="0" normalizeH="0" baseline="0" noProof="0" dirty="0">
                <a:ln>
                  <a:noFill/>
                </a:ln>
                <a:solidFill>
                  <a:srgbClr val="FFC000">
                    <a:lumMod val="60000"/>
                    <a:lumOff val="40000"/>
                  </a:srgbClr>
                </a:solidFill>
                <a:effectLst/>
                <a:uLnTx/>
                <a:uFillTx/>
                <a:latin typeface="Arial"/>
                <a:ea typeface="+mn-ea"/>
                <a:cs typeface="+mn-cs"/>
              </a:rPr>
              <a:t>2023</a:t>
            </a:r>
            <a:r>
              <a:rPr kumimoji="0" lang="en-US" sz="3800" b="0" i="0" u="none" strike="noStrike" kern="1200" cap="none" spc="0" normalizeH="0" baseline="0" noProof="0" dirty="0">
                <a:ln>
                  <a:noFill/>
                </a:ln>
                <a:solidFill>
                  <a:prstClr val="white"/>
                </a:solidFill>
                <a:effectLst/>
                <a:uLnTx/>
                <a:uFillTx/>
                <a:latin typeface="Arial"/>
                <a:ea typeface="+mn-ea"/>
                <a:cs typeface="+mn-cs"/>
              </a:rPr>
              <a:t>	2024	2025	2026</a:t>
            </a:r>
          </a:p>
        </p:txBody>
      </p:sp>
    </p:spTree>
    <p:extLst>
      <p:ext uri="{BB962C8B-B14F-4D97-AF65-F5344CB8AC3E}">
        <p14:creationId xmlns:p14="http://schemas.microsoft.com/office/powerpoint/2010/main" val="663365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922479BD-4740-26E9-7472-3897306C2F1F}"/>
              </a:ext>
            </a:extLst>
          </p:cNvPr>
          <p:cNvSpPr/>
          <p:nvPr/>
        </p:nvSpPr>
        <p:spPr>
          <a:xfrm rot="5400000">
            <a:off x="2414585" y="1014412"/>
            <a:ext cx="1285875" cy="6115048"/>
          </a:xfrm>
          <a:prstGeom prst="rect">
            <a:avLst/>
          </a:prstGeom>
          <a:ln>
            <a:noFill/>
          </a:ln>
          <a:effectLst>
            <a:outerShdw blurRad="635000" dist="381000" dir="16200000"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useBgFill="1">
        <p:nvSpPr>
          <p:cNvPr id="50" name="Rectangle 49">
            <a:extLst>
              <a:ext uri="{FF2B5EF4-FFF2-40B4-BE49-F238E27FC236}">
                <a16:creationId xmlns:a16="http://schemas.microsoft.com/office/drawing/2014/main" id="{8918DC52-9AB1-C96F-072A-83E1178CBA1A}"/>
              </a:ext>
            </a:extLst>
          </p:cNvPr>
          <p:cNvSpPr/>
          <p:nvPr/>
        </p:nvSpPr>
        <p:spPr>
          <a:xfrm>
            <a:off x="6095998" y="3428998"/>
            <a:ext cx="1285875" cy="3428998"/>
          </a:xfrm>
          <a:prstGeom prst="rect">
            <a:avLst/>
          </a:prstGeom>
          <a:ln>
            <a:noFill/>
          </a:ln>
          <a:effectLst>
            <a:outerShdw blurRad="635000" dist="381000" dir="10800000" algn="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useBgFill="1">
        <p:nvSpPr>
          <p:cNvPr id="49" name="Rectangle 48">
            <a:extLst>
              <a:ext uri="{FF2B5EF4-FFF2-40B4-BE49-F238E27FC236}">
                <a16:creationId xmlns:a16="http://schemas.microsoft.com/office/drawing/2014/main" id="{BE07C407-A4D8-6A32-F15B-71C33A78C44D}"/>
              </a:ext>
            </a:extLst>
          </p:cNvPr>
          <p:cNvSpPr/>
          <p:nvPr/>
        </p:nvSpPr>
        <p:spPr>
          <a:xfrm rot="5400000">
            <a:off x="8501063" y="-261939"/>
            <a:ext cx="1285875" cy="6096002"/>
          </a:xfrm>
          <a:prstGeom prst="rect">
            <a:avLst/>
          </a:prstGeom>
          <a:ln>
            <a:noFill/>
          </a:ln>
          <a:effectLst>
            <a:outerShdw blurRad="635000" dist="381000" dir="5400000" algn="t"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useBgFill="1">
        <p:nvSpPr>
          <p:cNvPr id="48" name="Rectangle 47">
            <a:extLst>
              <a:ext uri="{FF2B5EF4-FFF2-40B4-BE49-F238E27FC236}">
                <a16:creationId xmlns:a16="http://schemas.microsoft.com/office/drawing/2014/main" id="{12A0E52C-D61F-4010-EA99-203A8DE26789}"/>
              </a:ext>
            </a:extLst>
          </p:cNvPr>
          <p:cNvSpPr/>
          <p:nvPr/>
        </p:nvSpPr>
        <p:spPr>
          <a:xfrm>
            <a:off x="4810124" y="0"/>
            <a:ext cx="1285875" cy="3428998"/>
          </a:xfrm>
          <a:prstGeom prst="rect">
            <a:avLst/>
          </a:prstGeom>
          <a:ln>
            <a:noFill/>
          </a:ln>
          <a:effectLst>
            <a:outerShdw blurRad="635000" dist="381000" algn="l"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65" name="Group 64">
            <a:extLst>
              <a:ext uri="{FF2B5EF4-FFF2-40B4-BE49-F238E27FC236}">
                <a16:creationId xmlns:a16="http://schemas.microsoft.com/office/drawing/2014/main" id="{F364DD47-0E13-528A-074D-6A30BE8CDB3E}"/>
              </a:ext>
            </a:extLst>
          </p:cNvPr>
          <p:cNvGrpSpPr/>
          <p:nvPr/>
        </p:nvGrpSpPr>
        <p:grpSpPr>
          <a:xfrm>
            <a:off x="3643312" y="1064415"/>
            <a:ext cx="4905373" cy="4710115"/>
            <a:chOff x="4267200" y="1600200"/>
            <a:chExt cx="3657600" cy="3657600"/>
          </a:xfrm>
        </p:grpSpPr>
        <p:sp>
          <p:nvSpPr>
            <p:cNvPr id="37" name="Freeform: Shape 36">
              <a:extLst>
                <a:ext uri="{FF2B5EF4-FFF2-40B4-BE49-F238E27FC236}">
                  <a16:creationId xmlns:a16="http://schemas.microsoft.com/office/drawing/2014/main" id="{2BFAC5C5-FA4B-1B8C-ACEF-3716D0E3773F}"/>
                </a:ext>
              </a:extLst>
            </p:cNvPr>
            <p:cNvSpPr/>
            <p:nvPr/>
          </p:nvSpPr>
          <p:spPr>
            <a:xfrm>
              <a:off x="4267200" y="3429000"/>
              <a:ext cx="1828800" cy="1371600"/>
            </a:xfrm>
            <a:custGeom>
              <a:avLst/>
              <a:gdLst>
                <a:gd name="connsiteX0" fmla="*/ 0 w 1828800"/>
                <a:gd name="connsiteY0" fmla="*/ 0 h 1371600"/>
                <a:gd name="connsiteX1" fmla="*/ 685800 w 1828800"/>
                <a:gd name="connsiteY1" fmla="*/ 0 h 1371600"/>
                <a:gd name="connsiteX2" fmla="*/ 1828800 w 1828800"/>
                <a:gd name="connsiteY2" fmla="*/ 1143000 h 1371600"/>
                <a:gd name="connsiteX3" fmla="*/ 1828800 w 1828800"/>
                <a:gd name="connsiteY3" fmla="*/ 1371600 h 1371600"/>
                <a:gd name="connsiteX4" fmla="*/ 0 w 18288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371600">
                  <a:moveTo>
                    <a:pt x="0" y="0"/>
                  </a:moveTo>
                  <a:lnTo>
                    <a:pt x="685800" y="0"/>
                  </a:lnTo>
                  <a:cubicBezTo>
                    <a:pt x="685800" y="631261"/>
                    <a:pt x="1197539" y="1143000"/>
                    <a:pt x="1828800" y="1143000"/>
                  </a:cubicBezTo>
                  <a:lnTo>
                    <a:pt x="1828800" y="1371600"/>
                  </a:lnTo>
                  <a:cubicBezTo>
                    <a:pt x="818782" y="1371600"/>
                    <a:pt x="0" y="757514"/>
                    <a:pt x="0" y="0"/>
                  </a:cubicBezTo>
                  <a:close/>
                </a:path>
              </a:pathLst>
            </a:custGeom>
            <a:blipFill>
              <a:blip r:embed="rId2"/>
              <a:tile tx="0" ty="0" sx="100000" sy="100000" flip="none" algn="tl"/>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5" name="Freeform: Shape 44">
              <a:extLst>
                <a:ext uri="{FF2B5EF4-FFF2-40B4-BE49-F238E27FC236}">
                  <a16:creationId xmlns:a16="http://schemas.microsoft.com/office/drawing/2014/main" id="{A7B63DBE-7A2E-92A0-39E2-39E427E2D547}"/>
                </a:ext>
              </a:extLst>
            </p:cNvPr>
            <p:cNvSpPr/>
            <p:nvPr/>
          </p:nvSpPr>
          <p:spPr>
            <a:xfrm rot="5400000">
              <a:off x="4495800" y="1828800"/>
              <a:ext cx="1828800" cy="1371600"/>
            </a:xfrm>
            <a:custGeom>
              <a:avLst/>
              <a:gdLst>
                <a:gd name="connsiteX0" fmla="*/ 0 w 1828800"/>
                <a:gd name="connsiteY0" fmla="*/ 0 h 1371600"/>
                <a:gd name="connsiteX1" fmla="*/ 685800 w 1828800"/>
                <a:gd name="connsiteY1" fmla="*/ 0 h 1371600"/>
                <a:gd name="connsiteX2" fmla="*/ 1828800 w 1828800"/>
                <a:gd name="connsiteY2" fmla="*/ 1143000 h 1371600"/>
                <a:gd name="connsiteX3" fmla="*/ 1828800 w 1828800"/>
                <a:gd name="connsiteY3" fmla="*/ 1371600 h 1371600"/>
                <a:gd name="connsiteX4" fmla="*/ 0 w 18288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371600">
                  <a:moveTo>
                    <a:pt x="0" y="0"/>
                  </a:moveTo>
                  <a:lnTo>
                    <a:pt x="685800" y="0"/>
                  </a:lnTo>
                  <a:cubicBezTo>
                    <a:pt x="685800" y="631261"/>
                    <a:pt x="1197539" y="1143000"/>
                    <a:pt x="1828800" y="1143000"/>
                  </a:cubicBezTo>
                  <a:lnTo>
                    <a:pt x="1828800" y="1371600"/>
                  </a:lnTo>
                  <a:cubicBezTo>
                    <a:pt x="818782" y="1371600"/>
                    <a:pt x="0" y="757514"/>
                    <a:pt x="0" y="0"/>
                  </a:cubicBezTo>
                  <a:close/>
                </a:path>
              </a:pathLst>
            </a:custGeom>
            <a:blipFill>
              <a:blip r:embed="rId2"/>
              <a:tile tx="0" ty="0" sx="100000" sy="100000" flip="none" algn="tl"/>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6" name="Freeform: Shape 45">
              <a:extLst>
                <a:ext uri="{FF2B5EF4-FFF2-40B4-BE49-F238E27FC236}">
                  <a16:creationId xmlns:a16="http://schemas.microsoft.com/office/drawing/2014/main" id="{4F5FC7BD-3223-CBD5-0663-FCF0EB27D083}"/>
                </a:ext>
              </a:extLst>
            </p:cNvPr>
            <p:cNvSpPr/>
            <p:nvPr/>
          </p:nvSpPr>
          <p:spPr>
            <a:xfrm flipH="1" flipV="1">
              <a:off x="6096000" y="2057400"/>
              <a:ext cx="1828800" cy="1371600"/>
            </a:xfrm>
            <a:custGeom>
              <a:avLst/>
              <a:gdLst>
                <a:gd name="connsiteX0" fmla="*/ 0 w 1828800"/>
                <a:gd name="connsiteY0" fmla="*/ 0 h 1371600"/>
                <a:gd name="connsiteX1" fmla="*/ 685800 w 1828800"/>
                <a:gd name="connsiteY1" fmla="*/ 0 h 1371600"/>
                <a:gd name="connsiteX2" fmla="*/ 1828800 w 1828800"/>
                <a:gd name="connsiteY2" fmla="*/ 1143000 h 1371600"/>
                <a:gd name="connsiteX3" fmla="*/ 1828800 w 1828800"/>
                <a:gd name="connsiteY3" fmla="*/ 1371600 h 1371600"/>
                <a:gd name="connsiteX4" fmla="*/ 0 w 18288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371600">
                  <a:moveTo>
                    <a:pt x="0" y="0"/>
                  </a:moveTo>
                  <a:lnTo>
                    <a:pt x="685800" y="0"/>
                  </a:lnTo>
                  <a:cubicBezTo>
                    <a:pt x="685800" y="631261"/>
                    <a:pt x="1197539" y="1143000"/>
                    <a:pt x="1828800" y="1143000"/>
                  </a:cubicBezTo>
                  <a:lnTo>
                    <a:pt x="1828800" y="1371600"/>
                  </a:lnTo>
                  <a:cubicBezTo>
                    <a:pt x="818782" y="1371600"/>
                    <a:pt x="0" y="757514"/>
                    <a:pt x="0" y="0"/>
                  </a:cubicBezTo>
                  <a:close/>
                </a:path>
              </a:pathLst>
            </a:custGeom>
            <a:blipFill>
              <a:blip r:embed="rId2"/>
              <a:tile tx="0" ty="0" sx="100000" sy="100000" flip="none" algn="tl"/>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7" name="Freeform: Shape 46">
              <a:extLst>
                <a:ext uri="{FF2B5EF4-FFF2-40B4-BE49-F238E27FC236}">
                  <a16:creationId xmlns:a16="http://schemas.microsoft.com/office/drawing/2014/main" id="{B95F2B7F-1EC6-84B2-4E86-5913DC0BE51D}"/>
                </a:ext>
              </a:extLst>
            </p:cNvPr>
            <p:cNvSpPr/>
            <p:nvPr/>
          </p:nvSpPr>
          <p:spPr>
            <a:xfrm rot="16200000">
              <a:off x="5867400" y="3657600"/>
              <a:ext cx="1828800" cy="1371600"/>
            </a:xfrm>
            <a:custGeom>
              <a:avLst/>
              <a:gdLst>
                <a:gd name="connsiteX0" fmla="*/ 0 w 1828800"/>
                <a:gd name="connsiteY0" fmla="*/ 0 h 1371600"/>
                <a:gd name="connsiteX1" fmla="*/ 685800 w 1828800"/>
                <a:gd name="connsiteY1" fmla="*/ 0 h 1371600"/>
                <a:gd name="connsiteX2" fmla="*/ 1828800 w 1828800"/>
                <a:gd name="connsiteY2" fmla="*/ 1143000 h 1371600"/>
                <a:gd name="connsiteX3" fmla="*/ 1828800 w 1828800"/>
                <a:gd name="connsiteY3" fmla="*/ 1371600 h 1371600"/>
                <a:gd name="connsiteX4" fmla="*/ 0 w 18288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371600">
                  <a:moveTo>
                    <a:pt x="0" y="0"/>
                  </a:moveTo>
                  <a:lnTo>
                    <a:pt x="685800" y="0"/>
                  </a:lnTo>
                  <a:cubicBezTo>
                    <a:pt x="685800" y="631261"/>
                    <a:pt x="1197539" y="1143000"/>
                    <a:pt x="1828800" y="1143000"/>
                  </a:cubicBezTo>
                  <a:lnTo>
                    <a:pt x="1828800" y="1371600"/>
                  </a:lnTo>
                  <a:cubicBezTo>
                    <a:pt x="818782" y="1371600"/>
                    <a:pt x="0" y="757514"/>
                    <a:pt x="0" y="0"/>
                  </a:cubicBezTo>
                  <a:close/>
                </a:path>
              </a:pathLst>
            </a:custGeom>
            <a:blipFill>
              <a:blip r:embed="rId2"/>
              <a:tile tx="0" ty="0" sx="100000" sy="100000" flip="none" algn="tl"/>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2" name="Oval 51">
              <a:extLst>
                <a:ext uri="{FF2B5EF4-FFF2-40B4-BE49-F238E27FC236}">
                  <a16:creationId xmlns:a16="http://schemas.microsoft.com/office/drawing/2014/main" id="{0D93D315-5F7D-249A-2EA9-6CA30A2BDE3F}"/>
                </a:ext>
              </a:extLst>
            </p:cNvPr>
            <p:cNvSpPr/>
            <p:nvPr/>
          </p:nvSpPr>
          <p:spPr>
            <a:xfrm>
              <a:off x="4943475" y="2276474"/>
              <a:ext cx="2286000" cy="2286000"/>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57" name="TextBox 56">
            <a:extLst>
              <a:ext uri="{FF2B5EF4-FFF2-40B4-BE49-F238E27FC236}">
                <a16:creationId xmlns:a16="http://schemas.microsoft.com/office/drawing/2014/main" id="{9F1BD7DE-021D-220D-85AE-F6BEDA8283C0}"/>
              </a:ext>
            </a:extLst>
          </p:cNvPr>
          <p:cNvSpPr txBox="1"/>
          <p:nvPr/>
        </p:nvSpPr>
        <p:spPr>
          <a:xfrm>
            <a:off x="496741" y="599030"/>
            <a:ext cx="4114800" cy="1692771"/>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accent2">
                    <a:lumMod val="60000"/>
                    <a:lumOff val="40000"/>
                  </a:schemeClr>
                </a:solidFill>
                <a:effectLst/>
                <a:uLnTx/>
                <a:uFillTx/>
                <a:latin typeface="Arial"/>
                <a:ea typeface="+mn-ea"/>
                <a:cs typeface="+mn-cs"/>
              </a:rPr>
              <a:t>Protocols AG/AH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a:ea typeface="+mn-ea"/>
                <a:cs typeface="+mn-cs"/>
              </a:rPr>
              <a:t>Treatment for vitreomacular traction with and without macular hole</a:t>
            </a:r>
          </a:p>
        </p:txBody>
      </p:sp>
      <p:sp>
        <p:nvSpPr>
          <p:cNvPr id="59" name="TextBox 58">
            <a:extLst>
              <a:ext uri="{FF2B5EF4-FFF2-40B4-BE49-F238E27FC236}">
                <a16:creationId xmlns:a16="http://schemas.microsoft.com/office/drawing/2014/main" id="{7A652997-FA4E-AEE8-39ED-6C60D0FA2E5E}"/>
              </a:ext>
            </a:extLst>
          </p:cNvPr>
          <p:cNvSpPr txBox="1"/>
          <p:nvPr/>
        </p:nvSpPr>
        <p:spPr>
          <a:xfrm>
            <a:off x="7658098" y="599030"/>
            <a:ext cx="4114800" cy="1692771"/>
          </a:xfrm>
          <a:prstGeom prst="rect">
            <a:avLst/>
          </a:prstGeom>
          <a:noFill/>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C000">
                    <a:lumMod val="60000"/>
                    <a:lumOff val="40000"/>
                  </a:srgbClr>
                </a:solidFill>
                <a:effectLst/>
                <a:uLnTx/>
                <a:uFillTx/>
                <a:latin typeface="Arial"/>
                <a:ea typeface="+mn-ea"/>
                <a:cs typeface="+mn-cs"/>
              </a:rPr>
              <a:t>Protocol AJ</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a:ea typeface="+mn-ea"/>
                <a:cs typeface="+mn-cs"/>
              </a:rPr>
              <a:t>Biobanking vitreous samples in eyes with macular hole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61" name="TextBox 60">
            <a:extLst>
              <a:ext uri="{FF2B5EF4-FFF2-40B4-BE49-F238E27FC236}">
                <a16:creationId xmlns:a16="http://schemas.microsoft.com/office/drawing/2014/main" id="{DD8A2673-EFE6-9E50-2A7B-742C5E1A778B}"/>
              </a:ext>
            </a:extLst>
          </p:cNvPr>
          <p:cNvSpPr txBox="1"/>
          <p:nvPr/>
        </p:nvSpPr>
        <p:spPr>
          <a:xfrm>
            <a:off x="496741" y="4823012"/>
            <a:ext cx="4114800" cy="954107"/>
          </a:xfrm>
          <a:prstGeom prst="rect">
            <a:avLst/>
          </a:prstGeom>
          <a:noFill/>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accent2">
                    <a:lumMod val="60000"/>
                    <a:lumOff val="40000"/>
                  </a:schemeClr>
                </a:solidFill>
                <a:effectLst/>
                <a:uLnTx/>
                <a:uFillTx/>
                <a:latin typeface="Arial"/>
                <a:ea typeface="+mn-ea"/>
                <a:cs typeface="+mn-cs"/>
              </a:rPr>
              <a:t>Protocols AK/AO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mn-ea"/>
                <a:cs typeface="+mn-cs"/>
              </a:rPr>
              <a:t>Home OCT</a:t>
            </a:r>
          </a:p>
        </p:txBody>
      </p:sp>
      <p:sp>
        <p:nvSpPr>
          <p:cNvPr id="63" name="TextBox 62">
            <a:extLst>
              <a:ext uri="{FF2B5EF4-FFF2-40B4-BE49-F238E27FC236}">
                <a16:creationId xmlns:a16="http://schemas.microsoft.com/office/drawing/2014/main" id="{CCB09CE2-DBA5-198E-CA85-E1869880C85D}"/>
              </a:ext>
            </a:extLst>
          </p:cNvPr>
          <p:cNvSpPr txBox="1"/>
          <p:nvPr/>
        </p:nvSpPr>
        <p:spPr>
          <a:xfrm>
            <a:off x="7658098" y="4385666"/>
            <a:ext cx="4114800" cy="1828800"/>
          </a:xfrm>
          <a:prstGeom prst="rect">
            <a:avLst/>
          </a:prstGeom>
          <a:noFill/>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C000">
                    <a:lumMod val="60000"/>
                    <a:lumOff val="40000"/>
                  </a:srgbClr>
                </a:solidFill>
                <a:effectLst/>
                <a:uLnTx/>
                <a:uFillTx/>
                <a:latin typeface="Arial"/>
                <a:ea typeface="+mn-ea"/>
                <a:cs typeface="+mn-cs"/>
              </a:rPr>
              <a:t>Protocol 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a:ea typeface="+mn-ea"/>
                <a:cs typeface="+mn-cs"/>
              </a:rPr>
              <a:t>Surgical Management of Epiretinal Membrane</a:t>
            </a:r>
          </a:p>
        </p:txBody>
      </p:sp>
      <p:sp>
        <p:nvSpPr>
          <p:cNvPr id="66" name="TextBox 65">
            <a:extLst>
              <a:ext uri="{FF2B5EF4-FFF2-40B4-BE49-F238E27FC236}">
                <a16:creationId xmlns:a16="http://schemas.microsoft.com/office/drawing/2014/main" id="{0D55A69D-2A38-98B4-2706-254D43689E98}"/>
              </a:ext>
            </a:extLst>
          </p:cNvPr>
          <p:cNvSpPr txBox="1"/>
          <p:nvPr/>
        </p:nvSpPr>
        <p:spPr>
          <a:xfrm>
            <a:off x="4945668" y="2495042"/>
            <a:ext cx="2422648" cy="187743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3175">
                  <a:solidFill>
                    <a:srgbClr val="FFFFFF"/>
                  </a:solidFill>
                </a:ln>
                <a:solidFill>
                  <a:srgbClr val="4A9CCC">
                    <a:lumMod val="50000"/>
                  </a:srgbClr>
                </a:solidFill>
                <a:effectLst/>
                <a:uLnTx/>
                <a:uFillTx/>
                <a:latin typeface="Arial"/>
                <a:ea typeface="+mn-ea"/>
                <a:cs typeface="+mn-cs"/>
              </a:rPr>
              <a:t>Expansion to Other </a:t>
            </a:r>
            <a:r>
              <a:rPr kumimoji="0" lang="en-US" sz="3200" b="1" i="0" u="none" strike="noStrike" kern="1200" cap="none" spc="0" normalizeH="0" baseline="0" noProof="0">
                <a:ln w="3175">
                  <a:solidFill>
                    <a:srgbClr val="FFFFFF"/>
                  </a:solidFill>
                </a:ln>
                <a:solidFill>
                  <a:srgbClr val="4A9CCC">
                    <a:lumMod val="50000"/>
                  </a:srgbClr>
                </a:solidFill>
                <a:effectLst/>
                <a:uLnTx/>
                <a:uFillTx/>
                <a:latin typeface="Arial"/>
                <a:ea typeface="+mn-ea"/>
                <a:cs typeface="+mn-cs"/>
              </a:rPr>
              <a:t>Retinal</a:t>
            </a:r>
            <a:r>
              <a:rPr kumimoji="0" lang="en-US" sz="2800" b="1" i="0" u="none" strike="noStrike" kern="1200" cap="none" spc="0" normalizeH="0" baseline="0" noProof="0">
                <a:ln w="3175">
                  <a:solidFill>
                    <a:srgbClr val="FFFFFF"/>
                  </a:solidFill>
                </a:ln>
                <a:solidFill>
                  <a:srgbClr val="4A9CCC">
                    <a:lumMod val="50000"/>
                  </a:srgbClr>
                </a:solidFill>
                <a:effectLst/>
                <a:uLnTx/>
                <a:uFillTx/>
                <a:latin typeface="Arial"/>
                <a:ea typeface="+mn-ea"/>
                <a:cs typeface="+mn-cs"/>
              </a:rPr>
              <a:t> Diseases</a:t>
            </a:r>
          </a:p>
        </p:txBody>
      </p:sp>
    </p:spTree>
    <p:extLst>
      <p:ext uri="{BB962C8B-B14F-4D97-AF65-F5344CB8AC3E}">
        <p14:creationId xmlns:p14="http://schemas.microsoft.com/office/powerpoint/2010/main" val="24474323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E0282-A7D7-1FB3-EE53-EF4C61E48EBB}"/>
              </a:ext>
            </a:extLst>
          </p:cNvPr>
          <p:cNvSpPr>
            <a:spLocks noGrp="1"/>
          </p:cNvSpPr>
          <p:nvPr>
            <p:ph type="title"/>
          </p:nvPr>
        </p:nvSpPr>
        <p:spPr/>
        <p:txBody>
          <a:bodyPr/>
          <a:lstStyle/>
          <a:p>
            <a:r>
              <a:rPr lang="en-US"/>
              <a:t>Participation</a:t>
            </a:r>
          </a:p>
        </p:txBody>
      </p:sp>
      <p:sp>
        <p:nvSpPr>
          <p:cNvPr id="3" name="Content Placeholder 2">
            <a:extLst>
              <a:ext uri="{FF2B5EF4-FFF2-40B4-BE49-F238E27FC236}">
                <a16:creationId xmlns:a16="http://schemas.microsoft.com/office/drawing/2014/main" id="{48A47D07-3A85-38E3-4423-D53396308D1F}"/>
              </a:ext>
            </a:extLst>
          </p:cNvPr>
          <p:cNvSpPr>
            <a:spLocks noGrp="1"/>
          </p:cNvSpPr>
          <p:nvPr>
            <p:ph idx="1"/>
          </p:nvPr>
        </p:nvSpPr>
        <p:spPr>
          <a:xfrm>
            <a:off x="609601" y="1597891"/>
            <a:ext cx="4954620" cy="5033728"/>
          </a:xfrm>
        </p:spPr>
        <p:txBody>
          <a:bodyPr vert="horz" lIns="91440" tIns="45720" rIns="91440" bIns="45720" rtlCol="0" anchor="ctr">
            <a:normAutofit lnSpcReduction="10000"/>
          </a:bodyPr>
          <a:lstStyle/>
          <a:p>
            <a:pPr marL="461645" indent="-461645"/>
            <a:r>
              <a:rPr lang="en-US">
                <a:latin typeface="Arial"/>
                <a:cs typeface="Arial"/>
              </a:rPr>
              <a:t>Opportunity to be involved in protocol development </a:t>
            </a:r>
          </a:p>
          <a:p>
            <a:pPr marL="461645" indent="-461645"/>
            <a:r>
              <a:rPr lang="en-US"/>
              <a:t>Collaborative environment with twice yearly study group meetings</a:t>
            </a:r>
          </a:p>
          <a:p>
            <a:pPr marL="461645" indent="-461645"/>
            <a:r>
              <a:rPr lang="en-US"/>
              <a:t>Primary manuscripts published with group authorship</a:t>
            </a:r>
          </a:p>
          <a:p>
            <a:pPr marL="461645" indent="-461645"/>
            <a:r>
              <a:rPr lang="en-US"/>
              <a:t>High enrollment can lead to invitations to be an author on manuscripts</a:t>
            </a:r>
          </a:p>
          <a:p>
            <a:pPr marL="461645" indent="-461645"/>
            <a:endParaRPr lang="en-US"/>
          </a:p>
        </p:txBody>
      </p:sp>
      <p:pic>
        <p:nvPicPr>
          <p:cNvPr id="4" name="Video 5" title="Diverse group of people">
            <a:hlinkClick r:id="" action="ppaction://media"/>
            <a:extLst>
              <a:ext uri="{FF2B5EF4-FFF2-40B4-BE49-F238E27FC236}">
                <a16:creationId xmlns:a16="http://schemas.microsoft.com/office/drawing/2014/main" id="{10A34639-034F-D953-F1B6-FC9D88D6906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55737" y="2855749"/>
            <a:ext cx="4476466" cy="2518012"/>
          </a:xfrm>
          <a:prstGeom prst="rect">
            <a:avLst/>
          </a:prstGeom>
        </p:spPr>
      </p:pic>
    </p:spTree>
    <p:extLst>
      <p:ext uri="{BB962C8B-B14F-4D97-AF65-F5344CB8AC3E}">
        <p14:creationId xmlns:p14="http://schemas.microsoft.com/office/powerpoint/2010/main" val="29517127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mute="1">
                <p:cTn id="12" repeatCount="indefinite"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FB3CE53-F828-99C1-C6EE-57E12E091A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3352800"/>
            <a:ext cx="756525" cy="5180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4" name="Group 23">
            <a:extLst>
              <a:ext uri="{FF2B5EF4-FFF2-40B4-BE49-F238E27FC236}">
                <a16:creationId xmlns:a16="http://schemas.microsoft.com/office/drawing/2014/main" id="{3494C51A-2744-19FF-28EF-9E685C8FB5BC}"/>
              </a:ext>
            </a:extLst>
          </p:cNvPr>
          <p:cNvGrpSpPr/>
          <p:nvPr/>
        </p:nvGrpSpPr>
        <p:grpSpPr>
          <a:xfrm>
            <a:off x="0" y="3544"/>
            <a:ext cx="12192000" cy="6854456"/>
            <a:chOff x="0" y="3544"/>
            <a:chExt cx="12192000" cy="6854456"/>
          </a:xfrm>
        </p:grpSpPr>
        <p:pic>
          <p:nvPicPr>
            <p:cNvPr id="12" name="Picture 11">
              <a:extLst>
                <a:ext uri="{FF2B5EF4-FFF2-40B4-BE49-F238E27FC236}">
                  <a16:creationId xmlns:a16="http://schemas.microsoft.com/office/drawing/2014/main" id="{1F2AD0E4-2D89-067F-0DDB-170901BF02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44"/>
              <a:ext cx="12192000" cy="6854456"/>
            </a:xfrm>
            <a:prstGeom prst="rect">
              <a:avLst/>
            </a:prstGeom>
            <a:noFill/>
          </p:spPr>
        </p:pic>
        <p:sp>
          <p:nvSpPr>
            <p:cNvPr id="21" name="TextBox 20">
              <a:extLst>
                <a:ext uri="{FF2B5EF4-FFF2-40B4-BE49-F238E27FC236}">
                  <a16:creationId xmlns:a16="http://schemas.microsoft.com/office/drawing/2014/main" id="{A72BBD5F-73A9-5F9A-5E67-732B612BE71A}"/>
                </a:ext>
              </a:extLst>
            </p:cNvPr>
            <p:cNvSpPr txBox="1"/>
            <p:nvPr/>
          </p:nvSpPr>
          <p:spPr>
            <a:xfrm>
              <a:off x="152400" y="152400"/>
              <a:ext cx="5334000" cy="1371600"/>
            </a:xfrm>
            <a:prstGeom prst="rect">
              <a:avLst/>
            </a:prstGeom>
            <a:solidFill>
              <a:schemeClr val="bg2"/>
            </a:solid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DRCR Retina Network</a:t>
              </a:r>
            </a:p>
          </p:txBody>
        </p:sp>
        <p:pic>
          <p:nvPicPr>
            <p:cNvPr id="23" name="Picture 22">
              <a:extLst>
                <a:ext uri="{FF2B5EF4-FFF2-40B4-BE49-F238E27FC236}">
                  <a16:creationId xmlns:a16="http://schemas.microsoft.com/office/drawing/2014/main" id="{C571BAEA-02C6-10D1-2943-416ED43545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609600"/>
              <a:ext cx="756525" cy="5180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26" name="Rectangle 25">
            <a:extLst>
              <a:ext uri="{FF2B5EF4-FFF2-40B4-BE49-F238E27FC236}">
                <a16:creationId xmlns:a16="http://schemas.microsoft.com/office/drawing/2014/main" id="{F7E095E1-361D-13CD-71B3-521C2248E7FD}"/>
              </a:ext>
            </a:extLst>
          </p:cNvPr>
          <p:cNvSpPr/>
          <p:nvPr/>
        </p:nvSpPr>
        <p:spPr>
          <a:xfrm>
            <a:off x="8686800" y="1828800"/>
            <a:ext cx="1752600" cy="152400"/>
          </a:xfrm>
          <a:prstGeom prst="rect">
            <a:avLst/>
          </a:prstGeom>
          <a:solidFill>
            <a:schemeClr val="tx2">
              <a:lumMod val="10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26817385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40E5BC-FC1B-25BE-F409-06F0A6CA87E2}"/>
              </a:ext>
            </a:extLst>
          </p:cNvPr>
          <p:cNvSpPr>
            <a:spLocks noGrp="1"/>
          </p:cNvSpPr>
          <p:nvPr>
            <p:ph idx="1"/>
          </p:nvPr>
        </p:nvSpPr>
        <p:spPr>
          <a:xfrm>
            <a:off x="4286250" y="0"/>
            <a:ext cx="7905750" cy="6858000"/>
          </a:xfrm>
        </p:spPr>
        <p:txBody>
          <a:bodyPr anchor="ctr">
            <a:normAutofit/>
          </a:bodyPr>
          <a:lstStyle/>
          <a:p>
            <a:pPr marL="0" indent="0" algn="ctr">
              <a:buNone/>
            </a:pPr>
            <a:r>
              <a:rPr lang="en-US" sz="4000" dirty="0">
                <a:solidFill>
                  <a:schemeClr val="accent2">
                    <a:lumMod val="60000"/>
                    <a:lumOff val="40000"/>
                  </a:schemeClr>
                </a:solidFill>
                <a:latin typeface="Arial"/>
                <a:cs typeface="Arial"/>
              </a:rPr>
              <a:t>Budget Considerations</a:t>
            </a:r>
          </a:p>
          <a:p>
            <a:pPr marL="0" indent="0" algn="ctr">
              <a:buNone/>
            </a:pPr>
            <a:endParaRPr lang="en-US" dirty="0">
              <a:solidFill>
                <a:schemeClr val="accent2">
                  <a:lumMod val="60000"/>
                  <a:lumOff val="40000"/>
                </a:schemeClr>
              </a:solidFill>
            </a:endParaRPr>
          </a:p>
          <a:p>
            <a:pPr marL="461645" indent="-461645"/>
            <a:r>
              <a:rPr lang="en-US" dirty="0">
                <a:solidFill>
                  <a:srgbClr val="FFFFFF"/>
                </a:solidFill>
                <a:latin typeface="Arial"/>
                <a:cs typeface="Arial"/>
              </a:rPr>
              <a:t>50-100% funding for dedicated DRCR coordinator available</a:t>
            </a:r>
            <a:endParaRPr lang="en-US" dirty="0"/>
          </a:p>
          <a:p>
            <a:pPr marL="461645" indent="-461645">
              <a:buClr>
                <a:srgbClr val="FFD966"/>
              </a:buClr>
            </a:pPr>
            <a:r>
              <a:rPr lang="en-US" dirty="0">
                <a:solidFill>
                  <a:srgbClr val="FFFFFF"/>
                </a:solidFill>
                <a:latin typeface="Arial"/>
                <a:cs typeface="Arial"/>
              </a:rPr>
              <a:t>Procedure rates recently </a:t>
            </a:r>
            <a:r>
              <a:rPr lang="en-US" i="1" dirty="0">
                <a:solidFill>
                  <a:schemeClr val="accent2">
                    <a:lumMod val="60000"/>
                    <a:lumOff val="40000"/>
                  </a:schemeClr>
                </a:solidFill>
                <a:latin typeface="Arial"/>
                <a:cs typeface="Arial"/>
              </a:rPr>
              <a:t>increased</a:t>
            </a:r>
            <a:r>
              <a:rPr lang="en-US" dirty="0">
                <a:solidFill>
                  <a:schemeClr val="accent2">
                    <a:lumMod val="60000"/>
                    <a:lumOff val="40000"/>
                  </a:schemeClr>
                </a:solidFill>
                <a:latin typeface="Arial"/>
                <a:cs typeface="Arial"/>
              </a:rPr>
              <a:t> 55% </a:t>
            </a:r>
            <a:r>
              <a:rPr lang="en-US" dirty="0">
                <a:solidFill>
                  <a:srgbClr val="FFFFFF"/>
                </a:solidFill>
                <a:latin typeface="Arial"/>
                <a:cs typeface="Arial"/>
              </a:rPr>
              <a:t>on average</a:t>
            </a:r>
          </a:p>
          <a:p>
            <a:pPr marL="461645" indent="-461645">
              <a:buClr>
                <a:srgbClr val="FFD966"/>
              </a:buClr>
            </a:pPr>
            <a:r>
              <a:rPr lang="en-US" dirty="0">
                <a:solidFill>
                  <a:srgbClr val="FFFFFF"/>
                </a:solidFill>
                <a:latin typeface="Arial"/>
                <a:cs typeface="Arial"/>
              </a:rPr>
              <a:t>Site-specific rates may be negotiated</a:t>
            </a:r>
          </a:p>
          <a:p>
            <a:pPr marL="461645" indent="-461645">
              <a:buClr>
                <a:srgbClr val="FFD966"/>
              </a:buClr>
            </a:pPr>
            <a:r>
              <a:rPr lang="en-US" dirty="0">
                <a:solidFill>
                  <a:srgbClr val="FFFFFF"/>
                </a:solidFill>
                <a:latin typeface="Arial"/>
                <a:cs typeface="Arial"/>
              </a:rPr>
              <a:t>Imaging and functional testing devices sometimes provided</a:t>
            </a:r>
          </a:p>
          <a:p>
            <a:pPr marL="461645" indent="-461645" algn="ctr">
              <a:buClr>
                <a:srgbClr val="FFD966"/>
              </a:buClr>
            </a:pPr>
            <a:endParaRPr lang="en-US" dirty="0">
              <a:solidFill>
                <a:srgbClr val="FFFFFF"/>
              </a:solidFill>
            </a:endParaRPr>
          </a:p>
        </p:txBody>
      </p:sp>
      <p:pic>
        <p:nvPicPr>
          <p:cNvPr id="5" name="Graphic 4" descr="Coins outline">
            <a:extLst>
              <a:ext uri="{FF2B5EF4-FFF2-40B4-BE49-F238E27FC236}">
                <a16:creationId xmlns:a16="http://schemas.microsoft.com/office/drawing/2014/main" id="{72E224DF-5367-ADD3-A9EB-49AE037D446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40427" y="1423851"/>
            <a:ext cx="4010297" cy="4010297"/>
          </a:xfrm>
          <a:prstGeom prst="rect">
            <a:avLst/>
          </a:prstGeom>
        </p:spPr>
      </p:pic>
    </p:spTree>
    <p:extLst>
      <p:ext uri="{BB962C8B-B14F-4D97-AF65-F5344CB8AC3E}">
        <p14:creationId xmlns:p14="http://schemas.microsoft.com/office/powerpoint/2010/main" val="366685786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7BC50-8DEE-3662-4DDA-744E38B89816}"/>
              </a:ext>
            </a:extLst>
          </p:cNvPr>
          <p:cNvSpPr>
            <a:spLocks noGrp="1"/>
          </p:cNvSpPr>
          <p:nvPr>
            <p:ph type="title"/>
          </p:nvPr>
        </p:nvSpPr>
        <p:spPr/>
        <p:txBody>
          <a:bodyPr/>
          <a:lstStyle/>
          <a:p>
            <a:r>
              <a:rPr lang="en-US"/>
              <a:t>Other Ancillary Benefits</a:t>
            </a:r>
          </a:p>
        </p:txBody>
      </p:sp>
      <p:sp>
        <p:nvSpPr>
          <p:cNvPr id="3" name="Content Placeholder 2">
            <a:extLst>
              <a:ext uri="{FF2B5EF4-FFF2-40B4-BE49-F238E27FC236}">
                <a16:creationId xmlns:a16="http://schemas.microsoft.com/office/drawing/2014/main" id="{F62B38DF-327E-06BD-CB2A-97F1C0F8970F}"/>
              </a:ext>
            </a:extLst>
          </p:cNvPr>
          <p:cNvSpPr>
            <a:spLocks noGrp="1"/>
          </p:cNvSpPr>
          <p:nvPr>
            <p:ph idx="1"/>
          </p:nvPr>
        </p:nvSpPr>
        <p:spPr>
          <a:xfrm>
            <a:off x="571008" y="1895735"/>
            <a:ext cx="10832340" cy="4361237"/>
          </a:xfrm>
        </p:spPr>
        <p:txBody>
          <a:bodyPr anchor="ctr">
            <a:normAutofit fontScale="92500" lnSpcReduction="20000"/>
          </a:bodyPr>
          <a:lstStyle/>
          <a:p>
            <a:pPr marL="461645" indent="-461645"/>
            <a:r>
              <a:rPr lang="en-US" dirty="0">
                <a:latin typeface="Arial"/>
                <a:cs typeface="Arial"/>
              </a:rPr>
              <a:t>Being involved in the latest DRCR Research can boost your site’s reputation!</a:t>
            </a:r>
            <a:endParaRPr lang="en-US" dirty="0"/>
          </a:p>
          <a:p>
            <a:pPr lvl="1" indent="-452120"/>
            <a:r>
              <a:rPr lang="en-US" dirty="0"/>
              <a:t>Potential for more referrals/patients</a:t>
            </a:r>
          </a:p>
          <a:p>
            <a:pPr indent="-452120"/>
            <a:r>
              <a:rPr lang="en-US" dirty="0"/>
              <a:t>Groundbreaking Findings</a:t>
            </a:r>
          </a:p>
          <a:p>
            <a:pPr lvl="1" indent="-452120"/>
            <a:r>
              <a:rPr lang="en-US" dirty="0"/>
              <a:t>DRCR studies have led to major advancements in diabetic retinopathy, macular edema, and other retinal conditions</a:t>
            </a:r>
          </a:p>
          <a:p>
            <a:pPr indent="-452120"/>
            <a:r>
              <a:rPr lang="en-US" dirty="0"/>
              <a:t>Access to High-Impact Research</a:t>
            </a:r>
          </a:p>
          <a:p>
            <a:pPr lvl="1" indent="-452120"/>
            <a:r>
              <a:rPr lang="en-US" dirty="0"/>
              <a:t>DRCR publications are often in high-impact journals such as JAMA and NEJM, which directly contributes to an increase in h-index for authors who contribute</a:t>
            </a:r>
          </a:p>
          <a:p>
            <a:pPr indent="-452120"/>
            <a:r>
              <a:rPr lang="en-US" dirty="0"/>
              <a:t>Collaboration with Experts</a:t>
            </a:r>
          </a:p>
          <a:p>
            <a:pPr lvl="1" indent="-457200"/>
            <a:r>
              <a:rPr lang="en-US" dirty="0"/>
              <a:t>Collaborating with this community can lead to additional </a:t>
            </a:r>
          </a:p>
          <a:p>
            <a:pPr lvl="1" indent="0">
              <a:buNone/>
              <a:tabLst>
                <a:tab pos="971550" algn="l"/>
              </a:tabLst>
            </a:pPr>
            <a:r>
              <a:rPr lang="en-US" dirty="0"/>
              <a:t>opportunities to publish and present at society meetings</a:t>
            </a:r>
          </a:p>
          <a:p>
            <a:pPr marL="0" indent="0">
              <a:buNone/>
            </a:pPr>
            <a:endParaRPr lang="en-US" dirty="0"/>
          </a:p>
          <a:p>
            <a:pPr marL="461645" indent="-461645"/>
            <a:endParaRPr lang="en-US" dirty="0"/>
          </a:p>
        </p:txBody>
      </p:sp>
      <p:pic>
        <p:nvPicPr>
          <p:cNvPr id="11" name="Picture 10">
            <a:extLst>
              <a:ext uri="{FF2B5EF4-FFF2-40B4-BE49-F238E27FC236}">
                <a16:creationId xmlns:a16="http://schemas.microsoft.com/office/drawing/2014/main" id="{AAC33E54-A6BA-8513-9AD5-D4096516A8B8}"/>
              </a:ext>
            </a:extLst>
          </p:cNvPr>
          <p:cNvPicPr>
            <a:picLocks noChangeAspect="1"/>
          </p:cNvPicPr>
          <p:nvPr/>
        </p:nvPicPr>
        <p:blipFill>
          <a:blip r:embed="rId3"/>
          <a:stretch>
            <a:fillRect/>
          </a:stretch>
        </p:blipFill>
        <p:spPr>
          <a:xfrm>
            <a:off x="8458201" y="4966334"/>
            <a:ext cx="3028950" cy="1514475"/>
          </a:xfrm>
          <a:prstGeom prst="rect">
            <a:avLst/>
          </a:prstGeom>
        </p:spPr>
      </p:pic>
    </p:spTree>
    <p:extLst>
      <p:ext uri="{BB962C8B-B14F-4D97-AF65-F5344CB8AC3E}">
        <p14:creationId xmlns:p14="http://schemas.microsoft.com/office/powerpoint/2010/main" val="78288255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29D8E-053D-562F-A232-F23AAE9135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FBDB99-1676-D38E-0B3B-6DE845A931CE}"/>
              </a:ext>
            </a:extLst>
          </p:cNvPr>
          <p:cNvSpPr>
            <a:spLocks noGrp="1"/>
          </p:cNvSpPr>
          <p:nvPr>
            <p:ph type="title"/>
          </p:nvPr>
        </p:nvSpPr>
        <p:spPr>
          <a:xfrm>
            <a:off x="0" y="0"/>
            <a:ext cx="12192000" cy="1552256"/>
          </a:xfrm>
        </p:spPr>
        <p:txBody>
          <a:bodyPr/>
          <a:lstStyle/>
          <a:p>
            <a:pPr>
              <a:defRPr/>
            </a:pPr>
            <a:r>
              <a:rPr lang="en-US" dirty="0"/>
              <a:t>Protocols Currently Certifying Sites</a:t>
            </a:r>
          </a:p>
        </p:txBody>
      </p:sp>
      <p:graphicFrame>
        <p:nvGraphicFramePr>
          <p:cNvPr id="3" name="Table 2">
            <a:extLst>
              <a:ext uri="{FF2B5EF4-FFF2-40B4-BE49-F238E27FC236}">
                <a16:creationId xmlns:a16="http://schemas.microsoft.com/office/drawing/2014/main" id="{6008AFB1-FDAE-7D36-E172-BB8AA30428D0}"/>
              </a:ext>
            </a:extLst>
          </p:cNvPr>
          <p:cNvGraphicFramePr>
            <a:graphicFrameLocks noGrp="1"/>
          </p:cNvGraphicFramePr>
          <p:nvPr/>
        </p:nvGraphicFramePr>
        <p:xfrm>
          <a:off x="609600" y="2331720"/>
          <a:ext cx="11201400" cy="2194560"/>
        </p:xfrm>
        <a:graphic>
          <a:graphicData uri="http://schemas.openxmlformats.org/drawingml/2006/table">
            <a:tbl>
              <a:tblPr firstRow="1" firstCol="1" bandRow="1">
                <a:tableStyleId>{8799B23B-EC83-4686-B30A-512413B5E67A}</a:tableStyleId>
              </a:tblPr>
              <a:tblGrid>
                <a:gridCol w="2086536">
                  <a:extLst>
                    <a:ext uri="{9D8B030D-6E8A-4147-A177-3AD203B41FA5}">
                      <a16:colId xmlns:a16="http://schemas.microsoft.com/office/drawing/2014/main" val="736856655"/>
                    </a:ext>
                  </a:extLst>
                </a:gridCol>
                <a:gridCol w="9114864">
                  <a:extLst>
                    <a:ext uri="{9D8B030D-6E8A-4147-A177-3AD203B41FA5}">
                      <a16:colId xmlns:a16="http://schemas.microsoft.com/office/drawing/2014/main" val="3346433594"/>
                    </a:ext>
                  </a:extLst>
                </a:gridCol>
              </a:tblGrid>
              <a:tr h="1097280">
                <a:tc>
                  <a:txBody>
                    <a:bodyPr/>
                    <a:lstStyle/>
                    <a:p>
                      <a:pPr marL="0" marR="0" algn="ctr">
                        <a:lnSpc>
                          <a:spcPct val="107000"/>
                        </a:lnSpc>
                        <a:spcAft>
                          <a:spcPts val="800"/>
                        </a:spcAft>
                      </a:pPr>
                      <a:r>
                        <a:rPr lang="en-US" sz="2200" kern="0" dirty="0">
                          <a:effectLst/>
                          <a:latin typeface="Arial" panose="020B0604020202020204" pitchFamily="34" charset="0"/>
                          <a:cs typeface="Arial" panose="020B0604020202020204" pitchFamily="34" charset="0"/>
                        </a:rPr>
                        <a:t>AR</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Aft>
                          <a:spcPts val="800"/>
                        </a:spcAft>
                      </a:pPr>
                      <a:r>
                        <a:rPr lang="en-US" sz="2200" b="0" kern="100" dirty="0">
                          <a:effectLst/>
                          <a:latin typeface="Arial" panose="020B0604020202020204" pitchFamily="34" charset="0"/>
                          <a:cs typeface="Arial" panose="020B0604020202020204" pitchFamily="34" charset="0"/>
                        </a:rPr>
                        <a:t>Longitudinal Natural History Study of Retinal Function in Eyes of Patients with Diabetes</a:t>
                      </a:r>
                      <a:endParaRPr lang="en-US" sz="2200" b="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0095013"/>
                  </a:ext>
                </a:extLst>
              </a:tr>
              <a:tr h="1097280">
                <a:tc>
                  <a:txBody>
                    <a:bodyPr/>
                    <a:lstStyle/>
                    <a:p>
                      <a:pPr marL="0" marR="0" algn="ctr">
                        <a:lnSpc>
                          <a:spcPct val="107000"/>
                        </a:lnSpc>
                        <a:spcAft>
                          <a:spcPts val="800"/>
                        </a:spcAft>
                      </a:pPr>
                      <a:r>
                        <a:rPr lang="en-US" sz="2200" kern="0" dirty="0">
                          <a:effectLst/>
                          <a:latin typeface="Arial" panose="020B0604020202020204" pitchFamily="34" charset="0"/>
                          <a:cs typeface="Arial" panose="020B0604020202020204" pitchFamily="34" charset="0"/>
                        </a:rPr>
                        <a:t>AS</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Aft>
                          <a:spcPts val="800"/>
                        </a:spcAft>
                      </a:pPr>
                      <a:r>
                        <a:rPr lang="en-US" sz="2200" kern="100" dirty="0">
                          <a:effectLst/>
                          <a:latin typeface="Arial" panose="020B0604020202020204" pitchFamily="34" charset="0"/>
                          <a:cs typeface="Arial" panose="020B0604020202020204" pitchFamily="34" charset="0"/>
                        </a:rPr>
                        <a:t>Longitudinal Study of Retinal Function in Eyes Treated for Diabetic Macular Edema with Anti-VEGF Agents</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0610504"/>
                  </a:ext>
                </a:extLst>
              </a:tr>
            </a:tbl>
          </a:graphicData>
        </a:graphic>
      </p:graphicFrame>
    </p:spTree>
    <p:extLst>
      <p:ext uri="{BB962C8B-B14F-4D97-AF65-F5344CB8AC3E}">
        <p14:creationId xmlns:p14="http://schemas.microsoft.com/office/powerpoint/2010/main" val="155312266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F9EDC-B271-E4C3-B1C9-A15C791E43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8A8686-5B56-2371-726E-6971BE645AB5}"/>
              </a:ext>
            </a:extLst>
          </p:cNvPr>
          <p:cNvSpPr>
            <a:spLocks noGrp="1"/>
          </p:cNvSpPr>
          <p:nvPr>
            <p:ph type="title"/>
          </p:nvPr>
        </p:nvSpPr>
        <p:spPr>
          <a:xfrm>
            <a:off x="0" y="0"/>
            <a:ext cx="12192000" cy="1552256"/>
          </a:xfrm>
        </p:spPr>
        <p:txBody>
          <a:bodyPr>
            <a:normAutofit/>
          </a:bodyPr>
          <a:lstStyle/>
          <a:p>
            <a:pPr>
              <a:defRPr/>
            </a:pPr>
            <a:r>
              <a:rPr lang="en-US" sz="4000" dirty="0"/>
              <a:t>Protocols Currently Certifying Sites &amp; Enrolling</a:t>
            </a:r>
          </a:p>
        </p:txBody>
      </p:sp>
      <p:graphicFrame>
        <p:nvGraphicFramePr>
          <p:cNvPr id="3" name="Table 2">
            <a:extLst>
              <a:ext uri="{FF2B5EF4-FFF2-40B4-BE49-F238E27FC236}">
                <a16:creationId xmlns:a16="http://schemas.microsoft.com/office/drawing/2014/main" id="{42938146-07A5-0DC7-6C89-6890B94DE73F}"/>
              </a:ext>
            </a:extLst>
          </p:cNvPr>
          <p:cNvGraphicFramePr>
            <a:graphicFrameLocks noGrp="1"/>
          </p:cNvGraphicFramePr>
          <p:nvPr/>
        </p:nvGraphicFramePr>
        <p:xfrm>
          <a:off x="457200" y="1554480"/>
          <a:ext cx="11277600" cy="5212080"/>
        </p:xfrm>
        <a:graphic>
          <a:graphicData uri="http://schemas.openxmlformats.org/drawingml/2006/table">
            <a:tbl>
              <a:tblPr firstRow="1" firstCol="1" bandRow="1">
                <a:tableStyleId>{8799B23B-EC83-4686-B30A-512413B5E67A}</a:tableStyleId>
              </a:tblPr>
              <a:tblGrid>
                <a:gridCol w="2100732">
                  <a:extLst>
                    <a:ext uri="{9D8B030D-6E8A-4147-A177-3AD203B41FA5}">
                      <a16:colId xmlns:a16="http://schemas.microsoft.com/office/drawing/2014/main" val="736856655"/>
                    </a:ext>
                  </a:extLst>
                </a:gridCol>
                <a:gridCol w="9176868">
                  <a:extLst>
                    <a:ext uri="{9D8B030D-6E8A-4147-A177-3AD203B41FA5}">
                      <a16:colId xmlns:a16="http://schemas.microsoft.com/office/drawing/2014/main" val="3346433594"/>
                    </a:ext>
                  </a:extLst>
                </a:gridCol>
              </a:tblGrid>
              <a:tr h="585164">
                <a:tc>
                  <a:txBody>
                    <a:bodyPr/>
                    <a:lstStyle/>
                    <a:p>
                      <a:pPr marL="0" marR="0" algn="ctr">
                        <a:lnSpc>
                          <a:spcPct val="107000"/>
                        </a:lnSpc>
                        <a:spcAft>
                          <a:spcPts val="800"/>
                        </a:spcAft>
                      </a:pPr>
                      <a:r>
                        <a:rPr lang="en-US" sz="2200" kern="0" dirty="0">
                          <a:effectLst/>
                          <a:latin typeface="Arial" panose="020B0604020202020204" pitchFamily="34" charset="0"/>
                          <a:cs typeface="Arial" panose="020B0604020202020204" pitchFamily="34" charset="0"/>
                        </a:rPr>
                        <a:t>AFA</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07000"/>
                        </a:lnSpc>
                        <a:spcAft>
                          <a:spcPts val="800"/>
                        </a:spcAft>
                      </a:pPr>
                      <a:r>
                        <a:rPr lang="en-US" sz="2200" kern="0" dirty="0">
                          <a:effectLst/>
                          <a:latin typeface="Arial" panose="020B0604020202020204" pitchFamily="34" charset="0"/>
                          <a:cs typeface="Arial" panose="020B0604020202020204" pitchFamily="34" charset="0"/>
                        </a:rPr>
                        <a:t>Diabetic Retinopathy and Changes in Lipid Metabolism</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61897899"/>
                  </a:ext>
                </a:extLst>
              </a:tr>
              <a:tr h="1718194">
                <a:tc>
                  <a:txBody>
                    <a:bodyPr/>
                    <a:lstStyle/>
                    <a:p>
                      <a:pPr marL="0" marR="0" algn="ctr">
                        <a:lnSpc>
                          <a:spcPct val="107000"/>
                        </a:lnSpc>
                        <a:spcAft>
                          <a:spcPts val="800"/>
                        </a:spcAft>
                      </a:pPr>
                      <a:r>
                        <a:rPr lang="en-US" sz="2200" kern="0" dirty="0">
                          <a:effectLst/>
                          <a:latin typeface="Arial" panose="020B0604020202020204" pitchFamily="34" charset="0"/>
                          <a:cs typeface="Arial" panose="020B0604020202020204" pitchFamily="34" charset="0"/>
                        </a:rPr>
                        <a:t>AL</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07000"/>
                        </a:lnSpc>
                        <a:spcAft>
                          <a:spcPts val="800"/>
                        </a:spcAft>
                      </a:pPr>
                      <a:r>
                        <a:rPr lang="en-US" sz="2200" kern="0" dirty="0">
                          <a:effectLst/>
                          <a:latin typeface="Arial" panose="020B0604020202020204" pitchFamily="34" charset="0"/>
                          <a:cs typeface="Arial" panose="020B0604020202020204" pitchFamily="34" charset="0"/>
                        </a:rPr>
                        <a:t>A Randomized Clinical Trial Evaluating Intravitreal Faricimab (6.0 mg) Injections or Fluocinolone Acetonide (0.19 mg) Intravitreal Implants vs Observation for Prevention of Visual Acuity Loss due to Radiation Retinopathy</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2202316"/>
                  </a:ext>
                </a:extLst>
              </a:tr>
              <a:tr h="843186">
                <a:tc>
                  <a:txBody>
                    <a:bodyPr/>
                    <a:lstStyle/>
                    <a:p>
                      <a:pPr marL="0" marR="0" algn="ctr">
                        <a:lnSpc>
                          <a:spcPct val="107000"/>
                        </a:lnSpc>
                        <a:spcAft>
                          <a:spcPts val="800"/>
                        </a:spcAft>
                      </a:pPr>
                      <a:r>
                        <a:rPr lang="en-US" sz="2200" kern="0">
                          <a:effectLst/>
                          <a:latin typeface="Arial" panose="020B0604020202020204" pitchFamily="34" charset="0"/>
                          <a:cs typeface="Arial" panose="020B0604020202020204" pitchFamily="34" charset="0"/>
                        </a:rPr>
                        <a:t>AM</a:t>
                      </a:r>
                      <a:endParaRPr lang="en-US" sz="2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07000"/>
                        </a:lnSpc>
                        <a:spcAft>
                          <a:spcPts val="800"/>
                        </a:spcAft>
                      </a:pPr>
                      <a:r>
                        <a:rPr lang="en-US" sz="2200" kern="0" dirty="0">
                          <a:effectLst/>
                          <a:latin typeface="Arial" panose="020B0604020202020204" pitchFamily="34" charset="0"/>
                          <a:cs typeface="Arial" panose="020B0604020202020204" pitchFamily="34" charset="0"/>
                        </a:rPr>
                        <a:t>Randomized Trial Comparing Immediate versus Deferred Surgery for Symptomatic Epiretinal Membranes</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06625573"/>
                  </a:ext>
                </a:extLst>
              </a:tr>
              <a:tr h="1280685">
                <a:tc>
                  <a:txBody>
                    <a:bodyPr/>
                    <a:lstStyle/>
                    <a:p>
                      <a:pPr marL="0" marR="0" algn="ctr">
                        <a:lnSpc>
                          <a:spcPct val="107000"/>
                        </a:lnSpc>
                        <a:spcAft>
                          <a:spcPts val="800"/>
                        </a:spcAft>
                      </a:pPr>
                      <a:r>
                        <a:rPr lang="en-US" sz="2200" kern="0" dirty="0">
                          <a:effectLst/>
                          <a:latin typeface="Arial" panose="020B0604020202020204" pitchFamily="34" charset="0"/>
                          <a:cs typeface="Arial" panose="020B0604020202020204" pitchFamily="34" charset="0"/>
                        </a:rPr>
                        <a:t>AP</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07000"/>
                        </a:lnSpc>
                        <a:spcAft>
                          <a:spcPts val="800"/>
                        </a:spcAft>
                      </a:pPr>
                      <a:r>
                        <a:rPr lang="en-US" sz="2200" kern="0" dirty="0">
                          <a:effectLst/>
                          <a:latin typeface="Arial" panose="020B0604020202020204" pitchFamily="34" charset="0"/>
                          <a:cs typeface="Arial" panose="020B0604020202020204" pitchFamily="34" charset="0"/>
                        </a:rPr>
                        <a:t>A Randomized Clinical Trial Evaluating Combination </a:t>
                      </a:r>
                      <a:r>
                        <a:rPr lang="en-US" sz="2200" kern="0" dirty="0" err="1">
                          <a:effectLst/>
                          <a:latin typeface="Arial" panose="020B0604020202020204" pitchFamily="34" charset="0"/>
                          <a:cs typeface="Arial" panose="020B0604020202020204" pitchFamily="34" charset="0"/>
                        </a:rPr>
                        <a:t>Faricimab</a:t>
                      </a:r>
                      <a:r>
                        <a:rPr lang="en-US" sz="2200" kern="0" dirty="0">
                          <a:effectLst/>
                          <a:latin typeface="Arial" panose="020B0604020202020204" pitchFamily="34" charset="0"/>
                          <a:cs typeface="Arial" panose="020B0604020202020204" pitchFamily="34" charset="0"/>
                        </a:rPr>
                        <a:t> + PRP vs. Vitrectomy + </a:t>
                      </a:r>
                      <a:r>
                        <a:rPr lang="en-US" sz="2200" kern="0" dirty="0" err="1">
                          <a:effectLst/>
                          <a:latin typeface="Arial" panose="020B0604020202020204" pitchFamily="34" charset="0"/>
                          <a:cs typeface="Arial" panose="020B0604020202020204" pitchFamily="34" charset="0"/>
                        </a:rPr>
                        <a:t>Endolaser</a:t>
                      </a:r>
                      <a:r>
                        <a:rPr lang="en-US" sz="2200" kern="0" dirty="0">
                          <a:effectLst/>
                          <a:latin typeface="Arial" panose="020B0604020202020204" pitchFamily="34" charset="0"/>
                          <a:cs typeface="Arial" panose="020B0604020202020204" pitchFamily="34" charset="0"/>
                        </a:rPr>
                        <a:t> for Treatment of Proliferative Diabetic Retinopathy</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99325925"/>
                  </a:ext>
                </a:extLst>
              </a:tr>
              <a:tr h="784851">
                <a:tc>
                  <a:txBody>
                    <a:bodyPr/>
                    <a:lstStyle/>
                    <a:p>
                      <a:pPr marL="0" marR="0" algn="ctr">
                        <a:lnSpc>
                          <a:spcPct val="107000"/>
                        </a:lnSpc>
                        <a:spcAft>
                          <a:spcPts val="800"/>
                        </a:spcAft>
                      </a:pPr>
                      <a:r>
                        <a:rPr lang="en-US" sz="2200" kern="0" dirty="0">
                          <a:effectLst/>
                          <a:latin typeface="Arial" panose="020B0604020202020204" pitchFamily="34" charset="0"/>
                          <a:cs typeface="Arial" panose="020B0604020202020204" pitchFamily="34" charset="0"/>
                        </a:rPr>
                        <a:t>GEN</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07000"/>
                        </a:lnSpc>
                        <a:spcAft>
                          <a:spcPts val="800"/>
                        </a:spcAft>
                      </a:pPr>
                      <a:r>
                        <a:rPr lang="en-US" sz="2200" b="0" kern="0" dirty="0">
                          <a:effectLst/>
                          <a:latin typeface="Arial" panose="020B0604020202020204" pitchFamily="34" charset="0"/>
                          <a:cs typeface="Arial" panose="020B0604020202020204" pitchFamily="34" charset="0"/>
                        </a:rPr>
                        <a:t>Genetics in Retinal Diseases Project</a:t>
                      </a:r>
                      <a:endParaRPr lang="en-US" sz="2200" b="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79780533"/>
                  </a:ext>
                </a:extLst>
              </a:tr>
            </a:tbl>
          </a:graphicData>
        </a:graphic>
      </p:graphicFrame>
    </p:spTree>
    <p:extLst>
      <p:ext uri="{BB962C8B-B14F-4D97-AF65-F5344CB8AC3E}">
        <p14:creationId xmlns:p14="http://schemas.microsoft.com/office/powerpoint/2010/main" val="328287332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41597-674E-C05F-038E-35207647E9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E51F6C-CFE4-E876-5007-6AA04D9E320D}"/>
              </a:ext>
            </a:extLst>
          </p:cNvPr>
          <p:cNvSpPr>
            <a:spLocks noGrp="1"/>
          </p:cNvSpPr>
          <p:nvPr>
            <p:ph type="title"/>
          </p:nvPr>
        </p:nvSpPr>
        <p:spPr>
          <a:xfrm>
            <a:off x="0" y="0"/>
            <a:ext cx="12192000" cy="1552256"/>
          </a:xfrm>
        </p:spPr>
        <p:txBody>
          <a:bodyPr/>
          <a:lstStyle/>
          <a:p>
            <a:pPr>
              <a:defRPr/>
            </a:pPr>
            <a:r>
              <a:rPr lang="en-US" dirty="0"/>
              <a:t>Protocols Currently In Follow Up</a:t>
            </a:r>
          </a:p>
        </p:txBody>
      </p:sp>
      <p:graphicFrame>
        <p:nvGraphicFramePr>
          <p:cNvPr id="3" name="Table 2">
            <a:extLst>
              <a:ext uri="{FF2B5EF4-FFF2-40B4-BE49-F238E27FC236}">
                <a16:creationId xmlns:a16="http://schemas.microsoft.com/office/drawing/2014/main" id="{2A1508B1-B79B-6044-8FE0-0880F4622C89}"/>
              </a:ext>
            </a:extLst>
          </p:cNvPr>
          <p:cNvGraphicFramePr>
            <a:graphicFrameLocks noGrp="1"/>
          </p:cNvGraphicFramePr>
          <p:nvPr/>
        </p:nvGraphicFramePr>
        <p:xfrm>
          <a:off x="457200" y="2240280"/>
          <a:ext cx="11277600" cy="2377440"/>
        </p:xfrm>
        <a:graphic>
          <a:graphicData uri="http://schemas.openxmlformats.org/drawingml/2006/table">
            <a:tbl>
              <a:tblPr firstRow="1" firstCol="1" bandRow="1">
                <a:tableStyleId>{8799B23B-EC83-4686-B30A-512413B5E67A}</a:tableStyleId>
              </a:tblPr>
              <a:tblGrid>
                <a:gridCol w="2100732">
                  <a:extLst>
                    <a:ext uri="{9D8B030D-6E8A-4147-A177-3AD203B41FA5}">
                      <a16:colId xmlns:a16="http://schemas.microsoft.com/office/drawing/2014/main" val="736856655"/>
                    </a:ext>
                  </a:extLst>
                </a:gridCol>
                <a:gridCol w="9176868">
                  <a:extLst>
                    <a:ext uri="{9D8B030D-6E8A-4147-A177-3AD203B41FA5}">
                      <a16:colId xmlns:a16="http://schemas.microsoft.com/office/drawing/2014/main" val="3346433594"/>
                    </a:ext>
                  </a:extLst>
                </a:gridCol>
              </a:tblGrid>
              <a:tr h="1188720">
                <a:tc>
                  <a:txBody>
                    <a:bodyPr/>
                    <a:lstStyle/>
                    <a:p>
                      <a:pPr marL="0" marR="0" algn="ctr">
                        <a:lnSpc>
                          <a:spcPct val="107000"/>
                        </a:lnSpc>
                        <a:spcAft>
                          <a:spcPts val="800"/>
                        </a:spcAft>
                      </a:pPr>
                      <a:r>
                        <a:rPr lang="en-US" sz="2200" kern="0" dirty="0">
                          <a:effectLst/>
                          <a:latin typeface="Arial" panose="020B0604020202020204" pitchFamily="34" charset="0"/>
                          <a:cs typeface="Arial" panose="020B0604020202020204" pitchFamily="34" charset="0"/>
                        </a:rPr>
                        <a:t>AF</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07000"/>
                        </a:lnSpc>
                        <a:spcAft>
                          <a:spcPts val="800"/>
                        </a:spcAft>
                      </a:pPr>
                      <a:r>
                        <a:rPr lang="en-US" sz="2200" b="0" kern="0" dirty="0">
                          <a:effectLst/>
                          <a:latin typeface="Arial" panose="020B0604020202020204" pitchFamily="34" charset="0"/>
                          <a:cs typeface="Arial" panose="020B0604020202020204" pitchFamily="34" charset="0"/>
                        </a:rPr>
                        <a:t>A Randomized Trial Evaluating Fenofibrate for Prevention of Diabetic Retinopathy Worsening</a:t>
                      </a:r>
                      <a:endParaRPr lang="en-US" sz="2200" b="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1381429"/>
                  </a:ext>
                </a:extLst>
              </a:tr>
              <a:tr h="1188720">
                <a:tc>
                  <a:txBody>
                    <a:bodyPr/>
                    <a:lstStyle/>
                    <a:p>
                      <a:pPr marL="0" marR="0" algn="ctr">
                        <a:lnSpc>
                          <a:spcPct val="107000"/>
                        </a:lnSpc>
                        <a:spcAft>
                          <a:spcPts val="800"/>
                        </a:spcAft>
                      </a:pPr>
                      <a:r>
                        <a:rPr lang="en-US" sz="2200" kern="0" dirty="0">
                          <a:effectLst/>
                          <a:latin typeface="Arial" panose="020B0604020202020204" pitchFamily="34" charset="0"/>
                          <a:cs typeface="Arial" panose="020B0604020202020204" pitchFamily="34" charset="0"/>
                        </a:rPr>
                        <a:t>AO</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07000"/>
                        </a:lnSpc>
                        <a:spcAft>
                          <a:spcPts val="800"/>
                        </a:spcAft>
                      </a:pPr>
                      <a:r>
                        <a:rPr lang="en-US" sz="2200" kern="0" dirty="0">
                          <a:effectLst/>
                          <a:latin typeface="Arial" panose="020B0604020202020204" pitchFamily="34" charset="0"/>
                          <a:cs typeface="Arial" panose="020B0604020202020204" pitchFamily="34" charset="0"/>
                        </a:rPr>
                        <a:t>Home OCT-Guided Treatment versus Treat and Extend for the Management of Neovascular AMD</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59654933"/>
                  </a:ext>
                </a:extLst>
              </a:tr>
            </a:tbl>
          </a:graphicData>
        </a:graphic>
      </p:graphicFrame>
    </p:spTree>
    <p:extLst>
      <p:ext uri="{BB962C8B-B14F-4D97-AF65-F5344CB8AC3E}">
        <p14:creationId xmlns:p14="http://schemas.microsoft.com/office/powerpoint/2010/main" val="87391212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1C0D4-155A-72B4-2B1E-48D82D912F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2FE99D-0599-2392-AE62-D26F06348B58}"/>
              </a:ext>
            </a:extLst>
          </p:cNvPr>
          <p:cNvSpPr>
            <a:spLocks noGrp="1"/>
          </p:cNvSpPr>
          <p:nvPr>
            <p:ph type="title"/>
          </p:nvPr>
        </p:nvSpPr>
        <p:spPr>
          <a:xfrm>
            <a:off x="0" y="0"/>
            <a:ext cx="12192000" cy="1552256"/>
          </a:xfrm>
        </p:spPr>
        <p:txBody>
          <a:bodyPr/>
          <a:lstStyle/>
          <a:p>
            <a:pPr>
              <a:defRPr/>
            </a:pPr>
            <a:r>
              <a:rPr lang="en-US" dirty="0"/>
              <a:t>Other Projects</a:t>
            </a:r>
          </a:p>
        </p:txBody>
      </p:sp>
      <p:graphicFrame>
        <p:nvGraphicFramePr>
          <p:cNvPr id="3" name="Table 2">
            <a:extLst>
              <a:ext uri="{FF2B5EF4-FFF2-40B4-BE49-F238E27FC236}">
                <a16:creationId xmlns:a16="http://schemas.microsoft.com/office/drawing/2014/main" id="{847158DD-6C38-CD80-171C-2C370031B590}"/>
              </a:ext>
            </a:extLst>
          </p:cNvPr>
          <p:cNvGraphicFramePr>
            <a:graphicFrameLocks noGrp="1"/>
          </p:cNvGraphicFramePr>
          <p:nvPr/>
        </p:nvGraphicFramePr>
        <p:xfrm>
          <a:off x="533400" y="1965960"/>
          <a:ext cx="11201400" cy="2926080"/>
        </p:xfrm>
        <a:graphic>
          <a:graphicData uri="http://schemas.openxmlformats.org/drawingml/2006/table">
            <a:tbl>
              <a:tblPr firstRow="1" firstCol="1" bandRow="1">
                <a:tableStyleId>{8799B23B-EC83-4686-B30A-512413B5E67A}</a:tableStyleId>
              </a:tblPr>
              <a:tblGrid>
                <a:gridCol w="2086536">
                  <a:extLst>
                    <a:ext uri="{9D8B030D-6E8A-4147-A177-3AD203B41FA5}">
                      <a16:colId xmlns:a16="http://schemas.microsoft.com/office/drawing/2014/main" val="736856655"/>
                    </a:ext>
                  </a:extLst>
                </a:gridCol>
                <a:gridCol w="9114864">
                  <a:extLst>
                    <a:ext uri="{9D8B030D-6E8A-4147-A177-3AD203B41FA5}">
                      <a16:colId xmlns:a16="http://schemas.microsoft.com/office/drawing/2014/main" val="3346433594"/>
                    </a:ext>
                  </a:extLst>
                </a:gridCol>
              </a:tblGrid>
              <a:tr h="1463040">
                <a:tc>
                  <a:txBody>
                    <a:bodyPr/>
                    <a:lstStyle/>
                    <a:p>
                      <a:pPr marL="0" marR="0" algn="ctr">
                        <a:lnSpc>
                          <a:spcPct val="107000"/>
                        </a:lnSpc>
                        <a:spcAft>
                          <a:spcPts val="800"/>
                        </a:spcAft>
                      </a:pPr>
                      <a:r>
                        <a:rPr lang="en-US" sz="2200" b="1" dirty="0">
                          <a:latin typeface="Arial" panose="020B0604020202020204" pitchFamily="34" charset="0"/>
                          <a:cs typeface="Arial" panose="020B0604020202020204" pitchFamily="34" charset="0"/>
                        </a:rPr>
                        <a:t>ROP4</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Aft>
                          <a:spcPts val="800"/>
                        </a:spcAft>
                      </a:pPr>
                      <a:r>
                        <a:rPr lang="en-US" sz="2200" b="0" kern="1200" dirty="0">
                          <a:solidFill>
                            <a:schemeClr val="tx1"/>
                          </a:solidFill>
                          <a:latin typeface="Arial" panose="020B0604020202020204" pitchFamily="34" charset="0"/>
                          <a:cs typeface="Arial" panose="020B0604020202020204" pitchFamily="34" charset="0"/>
                        </a:rPr>
                        <a:t>Collaboration with the Pediatric Eye Disease Investigator Group evaluating bevacizumab for treatment of type 1 retinopathy of prematurity </a:t>
                      </a:r>
                      <a:endParaRPr lang="en-US" sz="2200" b="0" kern="1200" dirty="0">
                        <a:solidFill>
                          <a:schemeClr val="tx1"/>
                        </a:solidFill>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9654933"/>
                  </a:ext>
                </a:extLst>
              </a:tr>
              <a:tr h="1463040">
                <a:tc>
                  <a:txBody>
                    <a:bodyPr/>
                    <a:lstStyle/>
                    <a:p>
                      <a:pPr marL="0" marR="0" algn="ctr">
                        <a:lnSpc>
                          <a:spcPct val="107000"/>
                        </a:lnSpc>
                        <a:spcAft>
                          <a:spcPts val="800"/>
                        </a:spcAft>
                      </a:pPr>
                      <a:r>
                        <a:rPr lang="en-US" sz="2200" kern="0" dirty="0">
                          <a:effectLst/>
                          <a:latin typeface="Arial" panose="020B0604020202020204" pitchFamily="34" charset="0"/>
                          <a:cs typeface="Arial" panose="020B0604020202020204" pitchFamily="34" charset="0"/>
                        </a:rPr>
                        <a:t>AI</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Aft>
                          <a:spcPts val="800"/>
                        </a:spcAft>
                      </a:pPr>
                      <a:r>
                        <a:rPr lang="en-US" sz="2200" dirty="0">
                          <a:latin typeface="Arial" panose="020B0604020202020204" pitchFamily="34" charset="0"/>
                          <a:cs typeface="Arial" panose="020B0604020202020204" pitchFamily="34" charset="0"/>
                        </a:rPr>
                        <a:t>Collaborations with groups that have active machine or deep learning efforts underway for automated detection of retinal disease or automated predication of disease progression </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0095013"/>
                  </a:ext>
                </a:extLst>
              </a:tr>
            </a:tbl>
          </a:graphicData>
        </a:graphic>
      </p:graphicFrame>
    </p:spTree>
    <p:extLst>
      <p:ext uri="{BB962C8B-B14F-4D97-AF65-F5344CB8AC3E}">
        <p14:creationId xmlns:p14="http://schemas.microsoft.com/office/powerpoint/2010/main" val="418301107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46318-5ADD-F7DA-97B6-2B44D8B1AA7B}"/>
              </a:ext>
            </a:extLst>
          </p:cNvPr>
          <p:cNvSpPr>
            <a:spLocks noGrp="1"/>
          </p:cNvSpPr>
          <p:nvPr>
            <p:ph type="title"/>
          </p:nvPr>
        </p:nvSpPr>
        <p:spPr/>
        <p:txBody>
          <a:bodyPr/>
          <a:lstStyle/>
          <a:p>
            <a:r>
              <a:rPr lang="en-US"/>
              <a:t>How to Get Started</a:t>
            </a:r>
          </a:p>
        </p:txBody>
      </p:sp>
      <p:pic>
        <p:nvPicPr>
          <p:cNvPr id="7" name="Picture 6">
            <a:extLst>
              <a:ext uri="{FF2B5EF4-FFF2-40B4-BE49-F238E27FC236}">
                <a16:creationId xmlns:a16="http://schemas.microsoft.com/office/drawing/2014/main" id="{45C881F6-57FA-06E6-DA08-C498C2303429}"/>
              </a:ext>
            </a:extLst>
          </p:cNvPr>
          <p:cNvPicPr>
            <a:picLocks noChangeAspect="1"/>
          </p:cNvPicPr>
          <p:nvPr/>
        </p:nvPicPr>
        <p:blipFill>
          <a:blip r:embed="rId3"/>
          <a:stretch>
            <a:fillRect/>
          </a:stretch>
        </p:blipFill>
        <p:spPr>
          <a:xfrm>
            <a:off x="3500075" y="1570008"/>
            <a:ext cx="5191850" cy="1362265"/>
          </a:xfrm>
          <a:prstGeom prst="rect">
            <a:avLst/>
          </a:prstGeom>
        </p:spPr>
      </p:pic>
      <p:pic>
        <p:nvPicPr>
          <p:cNvPr id="9" name="Picture 8">
            <a:extLst>
              <a:ext uri="{FF2B5EF4-FFF2-40B4-BE49-F238E27FC236}">
                <a16:creationId xmlns:a16="http://schemas.microsoft.com/office/drawing/2014/main" id="{C1F78C60-BF1B-F8EF-8265-CF09ECD54CB5}"/>
              </a:ext>
            </a:extLst>
          </p:cNvPr>
          <p:cNvPicPr>
            <a:picLocks noChangeAspect="1"/>
          </p:cNvPicPr>
          <p:nvPr/>
        </p:nvPicPr>
        <p:blipFill>
          <a:blip r:embed="rId4"/>
          <a:stretch>
            <a:fillRect/>
          </a:stretch>
        </p:blipFill>
        <p:spPr>
          <a:xfrm>
            <a:off x="2771311" y="3533502"/>
            <a:ext cx="6649378" cy="2457793"/>
          </a:xfrm>
          <a:prstGeom prst="rect">
            <a:avLst/>
          </a:prstGeom>
        </p:spPr>
      </p:pic>
    </p:spTree>
    <p:extLst>
      <p:ext uri="{BB962C8B-B14F-4D97-AF65-F5344CB8AC3E}">
        <p14:creationId xmlns:p14="http://schemas.microsoft.com/office/powerpoint/2010/main" val="119488155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433"/>
            <a:ext cx="12192000" cy="1589767"/>
          </a:xfrm>
        </p:spPr>
        <p:txBody>
          <a:bodyPr/>
          <a:lstStyle/>
          <a:p>
            <a:pPr algn="ctr">
              <a:defRPr/>
            </a:pPr>
            <a:r>
              <a:rPr lang="en-US" sz="4400" b="1"/>
              <a:t>Protocol Certification Process </a:t>
            </a:r>
          </a:p>
        </p:txBody>
      </p:sp>
      <p:sp>
        <p:nvSpPr>
          <p:cNvPr id="23555" name="Content Placeholder 2"/>
          <p:cNvSpPr>
            <a:spLocks noGrp="1"/>
          </p:cNvSpPr>
          <p:nvPr>
            <p:ph idx="1"/>
          </p:nvPr>
        </p:nvSpPr>
        <p:spPr>
          <a:xfrm>
            <a:off x="609600" y="1600200"/>
            <a:ext cx="4345577" cy="4480560"/>
          </a:xfrm>
        </p:spPr>
        <p:txBody>
          <a:bodyPr anchor="ctr">
            <a:normAutofit/>
          </a:bodyPr>
          <a:lstStyle/>
          <a:p>
            <a:pPr marL="0" indent="0" algn="ctr" eaLnBrk="1" hangingPunct="1">
              <a:buNone/>
            </a:pPr>
            <a:r>
              <a:rPr lang="en-US" altLang="en-US" sz="2800" b="1"/>
              <a:t>Once a protocol is open for certification,  sites will be notified via email and can indicate interest in a protocol on the study website</a:t>
            </a:r>
          </a:p>
          <a:p>
            <a:pPr eaLnBrk="1" hangingPunct="1">
              <a:buFont typeface="Wingdings" panose="05000000000000000000" pitchFamily="2" charset="2"/>
              <a:buChar char="Ø"/>
            </a:pPr>
            <a:endParaRPr lang="en-US" altLang="en-US" sz="2000" b="1"/>
          </a:p>
        </p:txBody>
      </p:sp>
      <p:pic>
        <p:nvPicPr>
          <p:cNvPr id="8" name="Picture 7">
            <a:extLst>
              <a:ext uri="{FF2B5EF4-FFF2-40B4-BE49-F238E27FC236}">
                <a16:creationId xmlns:a16="http://schemas.microsoft.com/office/drawing/2014/main" id="{C3755577-FECF-885E-B05D-7A95E9B66333}"/>
              </a:ext>
            </a:extLst>
          </p:cNvPr>
          <p:cNvPicPr>
            <a:picLocks noChangeAspect="1"/>
          </p:cNvPicPr>
          <p:nvPr/>
        </p:nvPicPr>
        <p:blipFill>
          <a:blip r:embed="rId3"/>
          <a:stretch>
            <a:fillRect/>
          </a:stretch>
        </p:blipFill>
        <p:spPr>
          <a:xfrm>
            <a:off x="5204091" y="1521829"/>
            <a:ext cx="6675120" cy="5002362"/>
          </a:xfrm>
          <a:prstGeom prst="rect">
            <a:avLst/>
          </a:prstGeom>
        </p:spPr>
      </p:pic>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87C9D75-12D1-FB75-42A8-B8A8FFF4D845}"/>
              </a:ext>
            </a:extLst>
          </p:cNvPr>
          <p:cNvSpPr>
            <a:spLocks noGrp="1"/>
          </p:cNvSpPr>
          <p:nvPr>
            <p:ph type="title"/>
          </p:nvPr>
        </p:nvSpPr>
        <p:spPr>
          <a:xfrm>
            <a:off x="1" y="0"/>
            <a:ext cx="12192000" cy="1597891"/>
          </a:xfrm>
        </p:spPr>
        <p:txBody>
          <a:bodyPr anchor="ctr">
            <a:normAutofit/>
          </a:bodyPr>
          <a:lstStyle/>
          <a:p>
            <a:r>
              <a:rPr lang="en-US" b="1"/>
              <a:t>Certification Kick-Off</a:t>
            </a:r>
          </a:p>
        </p:txBody>
      </p:sp>
      <p:sp>
        <p:nvSpPr>
          <p:cNvPr id="10" name="Content Placeholder 9">
            <a:extLst>
              <a:ext uri="{FF2B5EF4-FFF2-40B4-BE49-F238E27FC236}">
                <a16:creationId xmlns:a16="http://schemas.microsoft.com/office/drawing/2014/main" id="{1D8A8A30-7FFC-960D-B869-923A36831490}"/>
              </a:ext>
            </a:extLst>
          </p:cNvPr>
          <p:cNvSpPr>
            <a:spLocks noGrp="1"/>
          </p:cNvSpPr>
          <p:nvPr>
            <p:ph idx="1"/>
          </p:nvPr>
        </p:nvSpPr>
        <p:spPr>
          <a:xfrm>
            <a:off x="609601" y="1600200"/>
            <a:ext cx="10972799" cy="4780491"/>
          </a:xfrm>
        </p:spPr>
        <p:txBody>
          <a:bodyPr>
            <a:normAutofit lnSpcReduction="10000"/>
          </a:bodyPr>
          <a:lstStyle/>
          <a:p>
            <a:pPr eaLnBrk="1" hangingPunct="1">
              <a:lnSpc>
                <a:spcPct val="110000"/>
              </a:lnSpc>
              <a:buFont typeface="Wingdings" panose="05000000000000000000" pitchFamily="2" charset="2"/>
              <a:buChar char="Ø"/>
            </a:pPr>
            <a:r>
              <a:rPr lang="en-US" altLang="en-US" sz="2800" b="1"/>
              <a:t>Jaeb monitor sends the site Protocol Certification Requirements e-mail</a:t>
            </a:r>
          </a:p>
          <a:p>
            <a:pPr lvl="1">
              <a:lnSpc>
                <a:spcPct val="110000"/>
              </a:lnSpc>
            </a:pPr>
            <a:r>
              <a:rPr lang="en-US" altLang="en-US" sz="2800" b="1"/>
              <a:t>IRB instructions</a:t>
            </a:r>
          </a:p>
          <a:p>
            <a:pPr lvl="1">
              <a:lnSpc>
                <a:spcPct val="110000"/>
              </a:lnSpc>
            </a:pPr>
            <a:r>
              <a:rPr lang="en-US" altLang="en-US" sz="2800" b="1"/>
              <a:t>Certification checklist</a:t>
            </a:r>
          </a:p>
          <a:p>
            <a:pPr lvl="1" eaLnBrk="1" hangingPunct="1">
              <a:lnSpc>
                <a:spcPct val="110000"/>
              </a:lnSpc>
            </a:pPr>
            <a:r>
              <a:rPr lang="en-US" altLang="en-US" sz="2800" b="1"/>
              <a:t>All protocol specific</a:t>
            </a:r>
          </a:p>
          <a:p>
            <a:pPr marL="854075" lvl="1" indent="0" eaLnBrk="1" hangingPunct="1">
              <a:lnSpc>
                <a:spcPct val="110000"/>
              </a:lnSpc>
              <a:spcBef>
                <a:spcPts val="0"/>
              </a:spcBef>
              <a:buNone/>
            </a:pPr>
            <a:r>
              <a:rPr lang="en-US" altLang="en-US" sz="2800" b="1"/>
              <a:t>documents/forms to be </a:t>
            </a:r>
          </a:p>
          <a:p>
            <a:pPr marL="854075" lvl="1" indent="0" eaLnBrk="1" hangingPunct="1">
              <a:lnSpc>
                <a:spcPct val="110000"/>
              </a:lnSpc>
              <a:spcBef>
                <a:spcPts val="0"/>
              </a:spcBef>
              <a:buNone/>
            </a:pPr>
            <a:r>
              <a:rPr lang="en-US" altLang="en-US" sz="2800" b="1"/>
              <a:t>completed by investigators</a:t>
            </a:r>
          </a:p>
          <a:p>
            <a:pPr marL="854075" lvl="1" indent="0" eaLnBrk="1" hangingPunct="1">
              <a:lnSpc>
                <a:spcPct val="110000"/>
              </a:lnSpc>
              <a:spcBef>
                <a:spcPts val="0"/>
              </a:spcBef>
              <a:buNone/>
            </a:pPr>
            <a:r>
              <a:rPr lang="en-US" altLang="en-US" sz="2800" b="1"/>
              <a:t>and coordinators</a:t>
            </a:r>
          </a:p>
          <a:p>
            <a:pPr lvl="1" eaLnBrk="1" hangingPunct="1">
              <a:lnSpc>
                <a:spcPct val="110000"/>
              </a:lnSpc>
            </a:pPr>
            <a:r>
              <a:rPr lang="en-US" altLang="en-US" sz="2800"/>
              <a:t>Links to required general </a:t>
            </a:r>
          </a:p>
          <a:p>
            <a:pPr marL="854075" lvl="1" indent="0" eaLnBrk="1" hangingPunct="1">
              <a:lnSpc>
                <a:spcPct val="110000"/>
              </a:lnSpc>
              <a:buNone/>
            </a:pPr>
            <a:r>
              <a:rPr lang="en-US" altLang="en-US" sz="2800"/>
              <a:t>forms </a:t>
            </a:r>
          </a:p>
          <a:p>
            <a:pPr>
              <a:lnSpc>
                <a:spcPct val="110000"/>
              </a:lnSpc>
            </a:pPr>
            <a:endParaRPr lang="en-US" sz="2800"/>
          </a:p>
        </p:txBody>
      </p:sp>
      <p:pic>
        <p:nvPicPr>
          <p:cNvPr id="3" name="Picture 2">
            <a:extLst>
              <a:ext uri="{FF2B5EF4-FFF2-40B4-BE49-F238E27FC236}">
                <a16:creationId xmlns:a16="http://schemas.microsoft.com/office/drawing/2014/main" id="{39AA51B1-7044-1572-5590-612BEC95DCFA}"/>
              </a:ext>
            </a:extLst>
          </p:cNvPr>
          <p:cNvPicPr>
            <a:picLocks noChangeAspect="1"/>
          </p:cNvPicPr>
          <p:nvPr/>
        </p:nvPicPr>
        <p:blipFill rotWithShape="1">
          <a:blip r:embed="rId3"/>
          <a:srcRect l="3676" t="30286" r="27591" b="-2"/>
          <a:stretch/>
        </p:blipFill>
        <p:spPr>
          <a:xfrm>
            <a:off x="6400800" y="2350366"/>
            <a:ext cx="5867401" cy="3332691"/>
          </a:xfrm>
          <a:prstGeom prst="rect">
            <a:avLst/>
          </a:prstGeom>
          <a:noFill/>
        </p:spPr>
      </p:pic>
    </p:spTree>
    <p:extLst>
      <p:ext uri="{BB962C8B-B14F-4D97-AF65-F5344CB8AC3E}">
        <p14:creationId xmlns:p14="http://schemas.microsoft.com/office/powerpoint/2010/main" val="29818885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E3915-1E47-7488-4A47-C58EF4EFC0DD}"/>
              </a:ext>
            </a:extLst>
          </p:cNvPr>
          <p:cNvSpPr>
            <a:spLocks noGrp="1"/>
          </p:cNvSpPr>
          <p:nvPr>
            <p:ph type="title"/>
          </p:nvPr>
        </p:nvSpPr>
        <p:spPr>
          <a:xfrm>
            <a:off x="1" y="0"/>
            <a:ext cx="12192000" cy="1600200"/>
          </a:xfrm>
        </p:spPr>
        <p:txBody>
          <a:bodyPr anchor="ctr">
            <a:normAutofit/>
          </a:bodyPr>
          <a:lstStyle/>
          <a:p>
            <a:r>
              <a:rPr lang="en-US" dirty="0"/>
              <a:t>Helpful Links - drcr.net</a:t>
            </a:r>
          </a:p>
        </p:txBody>
      </p:sp>
      <p:grpSp>
        <p:nvGrpSpPr>
          <p:cNvPr id="9" name="Group 8">
            <a:extLst>
              <a:ext uri="{FF2B5EF4-FFF2-40B4-BE49-F238E27FC236}">
                <a16:creationId xmlns:a16="http://schemas.microsoft.com/office/drawing/2014/main" id="{B61E1DE6-9A1D-86AC-990F-1B6D17A33CE6}"/>
              </a:ext>
            </a:extLst>
          </p:cNvPr>
          <p:cNvGrpSpPr/>
          <p:nvPr/>
        </p:nvGrpSpPr>
        <p:grpSpPr>
          <a:xfrm>
            <a:off x="304800" y="1524000"/>
            <a:ext cx="9609458" cy="4876800"/>
            <a:chOff x="1291270" y="1600200"/>
            <a:chExt cx="9609458" cy="4876800"/>
          </a:xfrm>
        </p:grpSpPr>
        <p:pic>
          <p:nvPicPr>
            <p:cNvPr id="5" name="Picture 4">
              <a:extLst>
                <a:ext uri="{FF2B5EF4-FFF2-40B4-BE49-F238E27FC236}">
                  <a16:creationId xmlns:a16="http://schemas.microsoft.com/office/drawing/2014/main" id="{924B28DF-E799-17CC-44FD-21A6C1037F11}"/>
                </a:ext>
              </a:extLst>
            </p:cNvPr>
            <p:cNvPicPr>
              <a:picLocks noChangeAspect="1"/>
            </p:cNvPicPr>
            <p:nvPr/>
          </p:nvPicPr>
          <p:blipFill>
            <a:blip r:embed="rId2"/>
            <a:stretch>
              <a:fillRect/>
            </a:stretch>
          </p:blipFill>
          <p:spPr>
            <a:xfrm>
              <a:off x="1291270" y="1600200"/>
              <a:ext cx="9609458" cy="48768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6" name="Rectangle 5">
              <a:extLst>
                <a:ext uri="{FF2B5EF4-FFF2-40B4-BE49-F238E27FC236}">
                  <a16:creationId xmlns:a16="http://schemas.microsoft.com/office/drawing/2014/main" id="{7F385210-9CCC-7845-7640-E66FEACC6006}"/>
                </a:ext>
              </a:extLst>
            </p:cNvPr>
            <p:cNvSpPr/>
            <p:nvPr/>
          </p:nvSpPr>
          <p:spPr>
            <a:xfrm>
              <a:off x="4648200" y="3505200"/>
              <a:ext cx="990600" cy="381000"/>
            </a:xfrm>
            <a:prstGeom prst="rect">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E3A1646-5823-99D4-BFE3-58FEAD0CB6A3}"/>
                </a:ext>
              </a:extLst>
            </p:cNvPr>
            <p:cNvSpPr/>
            <p:nvPr/>
          </p:nvSpPr>
          <p:spPr>
            <a:xfrm>
              <a:off x="1828800" y="4419600"/>
              <a:ext cx="2819400" cy="381000"/>
            </a:xfrm>
            <a:prstGeom prst="rect">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104D2382-6FAA-771B-1DD9-7D87C68EFFB7}"/>
              </a:ext>
            </a:extLst>
          </p:cNvPr>
          <p:cNvPicPr>
            <a:picLocks noChangeAspect="1"/>
          </p:cNvPicPr>
          <p:nvPr/>
        </p:nvPicPr>
        <p:blipFill>
          <a:blip r:embed="rId3"/>
          <a:stretch>
            <a:fillRect/>
          </a:stretch>
        </p:blipFill>
        <p:spPr>
          <a:xfrm>
            <a:off x="6629400" y="1828800"/>
            <a:ext cx="5305647" cy="359808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4" name="Rectangle 13">
            <a:extLst>
              <a:ext uri="{FF2B5EF4-FFF2-40B4-BE49-F238E27FC236}">
                <a16:creationId xmlns:a16="http://schemas.microsoft.com/office/drawing/2014/main" id="{0D4F8955-DE5E-ECD2-FEAA-6ED2276E5028}"/>
              </a:ext>
            </a:extLst>
          </p:cNvPr>
          <p:cNvSpPr/>
          <p:nvPr/>
        </p:nvSpPr>
        <p:spPr>
          <a:xfrm>
            <a:off x="6781800" y="3733800"/>
            <a:ext cx="4724400" cy="381000"/>
          </a:xfrm>
          <a:prstGeom prst="rect">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Connector: Elbow 17">
            <a:extLst>
              <a:ext uri="{FF2B5EF4-FFF2-40B4-BE49-F238E27FC236}">
                <a16:creationId xmlns:a16="http://schemas.microsoft.com/office/drawing/2014/main" id="{A1D58A8F-91D4-0339-D7FA-69987505922F}"/>
              </a:ext>
            </a:extLst>
          </p:cNvPr>
          <p:cNvCxnSpPr>
            <a:cxnSpLocks/>
            <a:stCxn id="8" idx="3"/>
          </p:cNvCxnSpPr>
          <p:nvPr/>
        </p:nvCxnSpPr>
        <p:spPr>
          <a:xfrm flipV="1">
            <a:off x="3661730" y="2895600"/>
            <a:ext cx="2739070" cy="1638300"/>
          </a:xfrm>
          <a:prstGeom prst="bentConnector3">
            <a:avLst>
              <a:gd name="adj1" fmla="val 74067"/>
            </a:avLst>
          </a:prstGeom>
          <a:ln w="76200">
            <a:solidFill>
              <a:schemeClr val="accent5"/>
            </a:solidFill>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71138416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0">
            <a:extLst>
              <a:ext uri="{FF2B5EF4-FFF2-40B4-BE49-F238E27FC236}">
                <a16:creationId xmlns:a16="http://schemas.microsoft.com/office/drawing/2014/main" id="{CBCC0FA8-F7CF-5F0B-DC89-AE3C5D4F1A43}"/>
              </a:ext>
            </a:extLst>
          </p:cNvPr>
          <p:cNvSpPr/>
          <p:nvPr/>
        </p:nvSpPr>
        <p:spPr>
          <a:xfrm>
            <a:off x="457200" y="2362200"/>
            <a:ext cx="6653113" cy="492323"/>
          </a:xfrm>
          <a:prstGeom prst="rect">
            <a:avLst/>
          </a:prstGeom>
          <a:noFill/>
          <a:ln/>
        </p:spPr>
        <p:txBody>
          <a:bodyPr wrap="none" lIns="0" tIns="0" rIns="0" bIns="0" rtlCol="0" anchor="t"/>
          <a:lstStyle/>
          <a:p>
            <a:pPr marL="0" marR="0" lvl="0" indent="0" algn="ctr" defTabSz="457200" rtl="0" eaLnBrk="1" fontAlgn="auto" latinLnBrk="0" hangingPunct="1">
              <a:lnSpc>
                <a:spcPts val="3875"/>
              </a:lnSpc>
              <a:spcBef>
                <a:spcPts val="0"/>
              </a:spcBef>
              <a:spcAft>
                <a:spcPts val="0"/>
              </a:spcAft>
              <a:buClrTx/>
              <a:buSzTx/>
              <a:buFontTx/>
              <a:buNone/>
              <a:tabLst/>
              <a:defRPr/>
            </a:pPr>
            <a:r>
              <a:rPr kumimoji="0" lang="en-US" sz="3667" b="1" i="0" u="none" strike="noStrike" kern="1200" cap="none" spc="0" normalizeH="0" baseline="0" noProof="0" dirty="0">
                <a:ln>
                  <a:noFill/>
                </a:ln>
                <a:solidFill>
                  <a:srgbClr val="FFC000">
                    <a:lumMod val="60000"/>
                    <a:lumOff val="40000"/>
                  </a:srgbClr>
                </a:solidFill>
                <a:effectLst/>
                <a:uLnTx/>
                <a:uFillTx/>
                <a:latin typeface="Arial" panose="020B0604020202020204" pitchFamily="34" charset="0"/>
                <a:ea typeface="Kanit" pitchFamily="34" charset="-122"/>
                <a:cs typeface="Arial" panose="020B0604020202020204" pitchFamily="34" charset="0"/>
              </a:rPr>
              <a:t>Network Evolution and Scope</a:t>
            </a:r>
            <a:endParaRPr kumimoji="0" lang="en-US" sz="3667" b="1" i="0" u="none" strike="noStrike" kern="1200" cap="none" spc="0" normalizeH="0" baseline="0" noProof="0" dirty="0">
              <a:ln>
                <a:noFill/>
              </a:ln>
              <a:solidFill>
                <a:srgbClr val="FFC000">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7" name="Shape 1">
            <a:extLst>
              <a:ext uri="{FF2B5EF4-FFF2-40B4-BE49-F238E27FC236}">
                <a16:creationId xmlns:a16="http://schemas.microsoft.com/office/drawing/2014/main" id="{73B29E85-5C0B-73DA-4D8E-1FE8094174B3}"/>
              </a:ext>
            </a:extLst>
          </p:cNvPr>
          <p:cNvSpPr/>
          <p:nvPr/>
        </p:nvSpPr>
        <p:spPr>
          <a:xfrm>
            <a:off x="585887" y="4847729"/>
            <a:ext cx="11020227" cy="19050"/>
          </a:xfrm>
          <a:prstGeom prst="roundRect">
            <a:avLst>
              <a:gd name="adj" fmla="val 131810"/>
            </a:avLst>
          </a:prstGeom>
          <a:solidFill>
            <a:srgbClr val="3477B7"/>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9" name="Shape 2">
            <a:extLst>
              <a:ext uri="{FF2B5EF4-FFF2-40B4-BE49-F238E27FC236}">
                <a16:creationId xmlns:a16="http://schemas.microsoft.com/office/drawing/2014/main" id="{0575D186-D7D8-C081-85E0-E3358E158D60}"/>
              </a:ext>
            </a:extLst>
          </p:cNvPr>
          <p:cNvSpPr/>
          <p:nvPr/>
        </p:nvSpPr>
        <p:spPr>
          <a:xfrm>
            <a:off x="2717602" y="4345583"/>
            <a:ext cx="19050" cy="502146"/>
          </a:xfrm>
          <a:prstGeom prst="roundRect">
            <a:avLst>
              <a:gd name="adj" fmla="val 131810"/>
            </a:avLst>
          </a:prstGeom>
          <a:solidFill>
            <a:srgbClr val="3477B7"/>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Shape 3">
            <a:extLst>
              <a:ext uri="{FF2B5EF4-FFF2-40B4-BE49-F238E27FC236}">
                <a16:creationId xmlns:a16="http://schemas.microsoft.com/office/drawing/2014/main" id="{4B38FB1C-67E0-D9A8-575A-5E2A72DBE1EE}"/>
              </a:ext>
            </a:extLst>
          </p:cNvPr>
          <p:cNvSpPr/>
          <p:nvPr/>
        </p:nvSpPr>
        <p:spPr>
          <a:xfrm>
            <a:off x="2538810" y="4659412"/>
            <a:ext cx="376634" cy="376634"/>
          </a:xfrm>
          <a:prstGeom prst="roundRect">
            <a:avLst>
              <a:gd name="adj" fmla="val 6667"/>
            </a:avLst>
          </a:prstGeom>
          <a:solidFill>
            <a:srgbClr val="1B5E9E"/>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Text 4">
            <a:extLst>
              <a:ext uri="{FF2B5EF4-FFF2-40B4-BE49-F238E27FC236}">
                <a16:creationId xmlns:a16="http://schemas.microsoft.com/office/drawing/2014/main" id="{2A1A03E8-1BD3-2DB6-4817-53C711E4008B}"/>
              </a:ext>
            </a:extLst>
          </p:cNvPr>
          <p:cNvSpPr/>
          <p:nvPr/>
        </p:nvSpPr>
        <p:spPr>
          <a:xfrm>
            <a:off x="2609007" y="4700042"/>
            <a:ext cx="236240" cy="295374"/>
          </a:xfrm>
          <a:prstGeom prst="rect">
            <a:avLst/>
          </a:prstGeom>
          <a:noFill/>
          <a:ln/>
        </p:spPr>
        <p:txBody>
          <a:bodyPr wrap="none" lIns="0" tIns="0" rIns="0" bIns="0" rtlCol="0" anchor="ctr"/>
          <a:lstStyle/>
          <a:p>
            <a:pPr marL="0" marR="0" lvl="0" indent="0" algn="ctr" defTabSz="457200" rtl="0" eaLnBrk="1" fontAlgn="auto" latinLnBrk="0" hangingPunct="1">
              <a:lnSpc>
                <a:spcPts val="1833"/>
              </a:lnSpc>
              <a:spcBef>
                <a:spcPts val="0"/>
              </a:spcBef>
              <a:spcAft>
                <a:spcPts val="0"/>
              </a:spcAft>
              <a:buClrTx/>
              <a:buSzTx/>
              <a:buFontTx/>
              <a:buNone/>
              <a:tabLst/>
              <a:defRPr/>
            </a:pPr>
            <a:r>
              <a:rPr kumimoji="0" lang="en-US" sz="1833" b="1" i="0" u="none" strike="noStrike" kern="1200" cap="none" spc="0" normalizeH="0" baseline="0" noProof="0" dirty="0">
                <a:ln>
                  <a:noFill/>
                </a:ln>
                <a:solidFill>
                  <a:srgbClr val="FFFFFF"/>
                </a:solidFill>
                <a:effectLst/>
                <a:uLnTx/>
                <a:uFillTx/>
                <a:latin typeface="Arial" panose="020B0604020202020204" pitchFamily="34" charset="0"/>
                <a:ea typeface="Kanit" pitchFamily="34" charset="-122"/>
                <a:cs typeface="Arial" panose="020B0604020202020204" pitchFamily="34" charset="0"/>
              </a:rPr>
              <a:t>1</a:t>
            </a:r>
            <a:endParaRPr kumimoji="0" lang="en-US" sz="1833"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Text 5">
            <a:extLst>
              <a:ext uri="{FF2B5EF4-FFF2-40B4-BE49-F238E27FC236}">
                <a16:creationId xmlns:a16="http://schemas.microsoft.com/office/drawing/2014/main" id="{7A42652C-F77A-308E-E376-2B8A0E78E340}"/>
              </a:ext>
            </a:extLst>
          </p:cNvPr>
          <p:cNvSpPr/>
          <p:nvPr/>
        </p:nvSpPr>
        <p:spPr>
          <a:xfrm>
            <a:off x="1742480" y="3296047"/>
            <a:ext cx="1969393" cy="246162"/>
          </a:xfrm>
          <a:prstGeom prst="rect">
            <a:avLst/>
          </a:prstGeom>
          <a:noFill/>
          <a:ln/>
        </p:spPr>
        <p:txBody>
          <a:bodyPr wrap="none" lIns="0" tIns="0" rIns="0" bIns="0" rtlCol="0" anchor="t"/>
          <a:lstStyle/>
          <a:p>
            <a:pPr marL="0" marR="0" lvl="0" indent="0" algn="ctr" defTabSz="457200" rtl="0" eaLnBrk="1" fontAlgn="auto" latinLnBrk="0" hangingPunct="1">
              <a:lnSpc>
                <a:spcPts val="1917"/>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9E1FF"/>
                </a:solidFill>
                <a:effectLst/>
                <a:uLnTx/>
                <a:uFillTx/>
                <a:latin typeface="Arial" panose="020B0604020202020204" pitchFamily="34" charset="0"/>
                <a:ea typeface="Kanit" pitchFamily="34" charset="-122"/>
                <a:cs typeface="Arial" panose="020B0604020202020204" pitchFamily="34" charset="0"/>
              </a:rPr>
              <a:t>2002</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Text 6">
            <a:extLst>
              <a:ext uri="{FF2B5EF4-FFF2-40B4-BE49-F238E27FC236}">
                <a16:creationId xmlns:a16="http://schemas.microsoft.com/office/drawing/2014/main" id="{E9E2945C-1C97-E727-0C19-FF26BF523E31}"/>
              </a:ext>
            </a:extLst>
          </p:cNvPr>
          <p:cNvSpPr/>
          <p:nvPr/>
        </p:nvSpPr>
        <p:spPr>
          <a:xfrm>
            <a:off x="585887" y="3642619"/>
            <a:ext cx="4115198" cy="535583"/>
          </a:xfrm>
          <a:prstGeom prst="rect">
            <a:avLst/>
          </a:prstGeom>
          <a:noFill/>
          <a:ln/>
        </p:spPr>
        <p:txBody>
          <a:bodyPr wrap="square" lIns="0" tIns="0" rIns="0" bIns="0" rtlCol="0" anchor="t"/>
          <a:lstStyle/>
          <a:p>
            <a:pPr marL="0" marR="0" lvl="0" indent="0" algn="ctr" defTabSz="457200" rtl="0" eaLnBrk="1" fontAlgn="auto" latinLnBrk="0" hangingPunct="1">
              <a:lnSpc>
                <a:spcPts val="2083"/>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D9E1FF"/>
                </a:solidFill>
                <a:effectLst/>
                <a:uLnTx/>
                <a:uFillTx/>
                <a:latin typeface="Helvetica" pitchFamily="2" charset="0"/>
                <a:ea typeface="Martel Sans Light" pitchFamily="34" charset="-122"/>
                <a:cs typeface="Martel Sans Light" pitchFamily="34" charset="-120"/>
              </a:rPr>
              <a:t>DRCR.net founded to focus on diabetic retinopathy research</a:t>
            </a:r>
            <a:endParaRPr kumimoji="0" lang="en-US" sz="20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9" name="Shape 7">
            <a:extLst>
              <a:ext uri="{FF2B5EF4-FFF2-40B4-BE49-F238E27FC236}">
                <a16:creationId xmlns:a16="http://schemas.microsoft.com/office/drawing/2014/main" id="{536B0063-46D9-39E1-4966-243CDDAA7B2F}"/>
              </a:ext>
            </a:extLst>
          </p:cNvPr>
          <p:cNvSpPr/>
          <p:nvPr/>
        </p:nvSpPr>
        <p:spPr>
          <a:xfrm>
            <a:off x="4963418" y="4847730"/>
            <a:ext cx="19050" cy="502146"/>
          </a:xfrm>
          <a:prstGeom prst="roundRect">
            <a:avLst>
              <a:gd name="adj" fmla="val 131810"/>
            </a:avLst>
          </a:prstGeom>
          <a:solidFill>
            <a:srgbClr val="3477B7"/>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Shape 8">
            <a:extLst>
              <a:ext uri="{FF2B5EF4-FFF2-40B4-BE49-F238E27FC236}">
                <a16:creationId xmlns:a16="http://schemas.microsoft.com/office/drawing/2014/main" id="{D3F54F9C-86D4-7BC5-570D-E6EB608B689B}"/>
              </a:ext>
            </a:extLst>
          </p:cNvPr>
          <p:cNvSpPr/>
          <p:nvPr/>
        </p:nvSpPr>
        <p:spPr>
          <a:xfrm>
            <a:off x="4784626" y="4659412"/>
            <a:ext cx="376634" cy="376634"/>
          </a:xfrm>
          <a:prstGeom prst="roundRect">
            <a:avLst>
              <a:gd name="adj" fmla="val 6667"/>
            </a:avLst>
          </a:prstGeom>
          <a:solidFill>
            <a:srgbClr val="1B5E9E"/>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Text 9">
            <a:extLst>
              <a:ext uri="{FF2B5EF4-FFF2-40B4-BE49-F238E27FC236}">
                <a16:creationId xmlns:a16="http://schemas.microsoft.com/office/drawing/2014/main" id="{7D4C63DF-FB47-16B8-2D75-AD886D00A50D}"/>
              </a:ext>
            </a:extLst>
          </p:cNvPr>
          <p:cNvSpPr/>
          <p:nvPr/>
        </p:nvSpPr>
        <p:spPr>
          <a:xfrm>
            <a:off x="4854823" y="4700042"/>
            <a:ext cx="236240" cy="295374"/>
          </a:xfrm>
          <a:prstGeom prst="rect">
            <a:avLst/>
          </a:prstGeom>
          <a:noFill/>
          <a:ln/>
        </p:spPr>
        <p:txBody>
          <a:bodyPr wrap="none" lIns="0" tIns="0" rIns="0" bIns="0" rtlCol="0" anchor="ctr"/>
          <a:lstStyle/>
          <a:p>
            <a:pPr marL="0" marR="0" lvl="0" indent="0" algn="ctr" defTabSz="457200" rtl="0" eaLnBrk="1" fontAlgn="auto" latinLnBrk="0" hangingPunct="1">
              <a:lnSpc>
                <a:spcPts val="1833"/>
              </a:lnSpc>
              <a:spcBef>
                <a:spcPts val="0"/>
              </a:spcBef>
              <a:spcAft>
                <a:spcPts val="0"/>
              </a:spcAft>
              <a:buClrTx/>
              <a:buSzTx/>
              <a:buFontTx/>
              <a:buNone/>
              <a:tabLst/>
              <a:defRPr/>
            </a:pPr>
            <a:r>
              <a:rPr kumimoji="0" lang="en-US" sz="1833" b="1" i="0" u="none" strike="noStrike" kern="1200" cap="none" spc="0" normalizeH="0" baseline="0" noProof="0" dirty="0">
                <a:ln>
                  <a:noFill/>
                </a:ln>
                <a:solidFill>
                  <a:srgbClr val="FFFFFF"/>
                </a:solidFill>
                <a:effectLst/>
                <a:uLnTx/>
                <a:uFillTx/>
                <a:latin typeface="Arial" panose="020B0604020202020204" pitchFamily="34" charset="0"/>
                <a:ea typeface="Kanit" pitchFamily="34" charset="-122"/>
                <a:cs typeface="Arial" panose="020B0604020202020204" pitchFamily="34" charset="0"/>
              </a:rPr>
              <a:t>2</a:t>
            </a:r>
            <a:endParaRPr kumimoji="0" lang="en-US" sz="1833"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 name="Text 10">
            <a:extLst>
              <a:ext uri="{FF2B5EF4-FFF2-40B4-BE49-F238E27FC236}">
                <a16:creationId xmlns:a16="http://schemas.microsoft.com/office/drawing/2014/main" id="{82D7D286-32F6-397F-F31D-856B47FF6FBA}"/>
              </a:ext>
            </a:extLst>
          </p:cNvPr>
          <p:cNvSpPr/>
          <p:nvPr/>
        </p:nvSpPr>
        <p:spPr>
          <a:xfrm>
            <a:off x="3988296" y="5517257"/>
            <a:ext cx="1969393" cy="246162"/>
          </a:xfrm>
          <a:prstGeom prst="rect">
            <a:avLst/>
          </a:prstGeom>
          <a:noFill/>
          <a:ln/>
        </p:spPr>
        <p:txBody>
          <a:bodyPr wrap="none" lIns="0" tIns="0" rIns="0" bIns="0" rtlCol="0" anchor="t"/>
          <a:lstStyle/>
          <a:p>
            <a:pPr marL="0" marR="0" lvl="0" indent="0" algn="ctr" defTabSz="457200" rtl="0" eaLnBrk="1" fontAlgn="auto" latinLnBrk="0" hangingPunct="1">
              <a:lnSpc>
                <a:spcPts val="1917"/>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9E1FF"/>
                </a:solidFill>
                <a:effectLst/>
                <a:uLnTx/>
                <a:uFillTx/>
                <a:latin typeface="Arial" panose="020B0604020202020204" pitchFamily="34" charset="0"/>
                <a:ea typeface="Kanit" pitchFamily="34" charset="-122"/>
                <a:cs typeface="Arial" panose="020B0604020202020204" pitchFamily="34" charset="0"/>
              </a:rPr>
              <a:t>2017</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7" name="Text 11">
            <a:extLst>
              <a:ext uri="{FF2B5EF4-FFF2-40B4-BE49-F238E27FC236}">
                <a16:creationId xmlns:a16="http://schemas.microsoft.com/office/drawing/2014/main" id="{292F0BD3-F82D-F246-1915-76E313DB0995}"/>
              </a:ext>
            </a:extLst>
          </p:cNvPr>
          <p:cNvSpPr/>
          <p:nvPr/>
        </p:nvSpPr>
        <p:spPr>
          <a:xfrm>
            <a:off x="2999085" y="5863829"/>
            <a:ext cx="3947815" cy="535583"/>
          </a:xfrm>
          <a:prstGeom prst="rect">
            <a:avLst/>
          </a:prstGeom>
          <a:noFill/>
          <a:ln/>
        </p:spPr>
        <p:txBody>
          <a:bodyPr wrap="square" lIns="0" tIns="0" rIns="0" bIns="0" rtlCol="0" anchor="t"/>
          <a:lstStyle/>
          <a:p>
            <a:pPr marL="0" marR="0" lvl="0" indent="0" algn="ctr" defTabSz="457200" rtl="0" eaLnBrk="1" fontAlgn="auto" latinLnBrk="0" hangingPunct="1">
              <a:lnSpc>
                <a:spcPts val="2083"/>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D9E1FF"/>
                </a:solidFill>
                <a:effectLst/>
                <a:uLnTx/>
                <a:uFillTx/>
                <a:latin typeface="Arial" panose="020B0604020202020204" pitchFamily="34" charset="0"/>
                <a:ea typeface="Martel Sans Light" pitchFamily="34" charset="-122"/>
                <a:cs typeface="Arial" panose="020B0604020202020204" pitchFamily="34" charset="0"/>
              </a:rPr>
              <a:t>Network expands scope to include broader retinal disorders</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Shape 12">
            <a:extLst>
              <a:ext uri="{FF2B5EF4-FFF2-40B4-BE49-F238E27FC236}">
                <a16:creationId xmlns:a16="http://schemas.microsoft.com/office/drawing/2014/main" id="{3668327C-9055-1962-DCB0-A0FA27C86CC2}"/>
              </a:ext>
            </a:extLst>
          </p:cNvPr>
          <p:cNvSpPr/>
          <p:nvPr/>
        </p:nvSpPr>
        <p:spPr>
          <a:xfrm>
            <a:off x="7209333" y="4345583"/>
            <a:ext cx="19050" cy="502146"/>
          </a:xfrm>
          <a:prstGeom prst="roundRect">
            <a:avLst>
              <a:gd name="adj" fmla="val 131810"/>
            </a:avLst>
          </a:prstGeom>
          <a:solidFill>
            <a:srgbClr val="3477B7"/>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1" name="Shape 13">
            <a:extLst>
              <a:ext uri="{FF2B5EF4-FFF2-40B4-BE49-F238E27FC236}">
                <a16:creationId xmlns:a16="http://schemas.microsoft.com/office/drawing/2014/main" id="{EA64AA9A-1F24-768A-C751-817AF11A65D6}"/>
              </a:ext>
            </a:extLst>
          </p:cNvPr>
          <p:cNvSpPr/>
          <p:nvPr/>
        </p:nvSpPr>
        <p:spPr>
          <a:xfrm>
            <a:off x="7030542" y="4659412"/>
            <a:ext cx="376634" cy="376634"/>
          </a:xfrm>
          <a:prstGeom prst="roundRect">
            <a:avLst>
              <a:gd name="adj" fmla="val 6667"/>
            </a:avLst>
          </a:prstGeom>
          <a:solidFill>
            <a:srgbClr val="1B5E9E"/>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3" name="Text 14">
            <a:extLst>
              <a:ext uri="{FF2B5EF4-FFF2-40B4-BE49-F238E27FC236}">
                <a16:creationId xmlns:a16="http://schemas.microsoft.com/office/drawing/2014/main" id="{38DF435B-EFAF-5A2C-180E-82FDE99241E3}"/>
              </a:ext>
            </a:extLst>
          </p:cNvPr>
          <p:cNvSpPr/>
          <p:nvPr/>
        </p:nvSpPr>
        <p:spPr>
          <a:xfrm>
            <a:off x="7100738" y="4700042"/>
            <a:ext cx="236240" cy="295374"/>
          </a:xfrm>
          <a:prstGeom prst="rect">
            <a:avLst/>
          </a:prstGeom>
          <a:noFill/>
          <a:ln/>
        </p:spPr>
        <p:txBody>
          <a:bodyPr wrap="none" lIns="0" tIns="0" rIns="0" bIns="0" rtlCol="0" anchor="ctr"/>
          <a:lstStyle/>
          <a:p>
            <a:pPr marL="0" marR="0" lvl="0" indent="0" algn="ctr" defTabSz="457200" rtl="0" eaLnBrk="1" fontAlgn="auto" latinLnBrk="0" hangingPunct="1">
              <a:lnSpc>
                <a:spcPts val="1833"/>
              </a:lnSpc>
              <a:spcBef>
                <a:spcPts val="0"/>
              </a:spcBef>
              <a:spcAft>
                <a:spcPts val="0"/>
              </a:spcAft>
              <a:buClrTx/>
              <a:buSzTx/>
              <a:buFontTx/>
              <a:buNone/>
              <a:tabLst/>
              <a:defRPr/>
            </a:pPr>
            <a:r>
              <a:rPr kumimoji="0" lang="en-US" sz="1833" b="1" i="0" u="none" strike="noStrike" kern="1200" cap="none" spc="0" normalizeH="0" baseline="0" noProof="0" dirty="0">
                <a:ln>
                  <a:noFill/>
                </a:ln>
                <a:solidFill>
                  <a:srgbClr val="FFFFFF"/>
                </a:solidFill>
                <a:effectLst/>
                <a:uLnTx/>
                <a:uFillTx/>
                <a:latin typeface="Arial" panose="020B0604020202020204" pitchFamily="34" charset="0"/>
                <a:ea typeface="Kanit" pitchFamily="34" charset="-122"/>
                <a:cs typeface="Arial" panose="020B0604020202020204" pitchFamily="34" charset="0"/>
              </a:rPr>
              <a:t>3</a:t>
            </a:r>
            <a:endParaRPr kumimoji="0" lang="en-US" sz="1833"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5" name="Text 15">
            <a:extLst>
              <a:ext uri="{FF2B5EF4-FFF2-40B4-BE49-F238E27FC236}">
                <a16:creationId xmlns:a16="http://schemas.microsoft.com/office/drawing/2014/main" id="{3B67033F-71D8-7182-677B-A22839CB7EA0}"/>
              </a:ext>
            </a:extLst>
          </p:cNvPr>
          <p:cNvSpPr/>
          <p:nvPr/>
        </p:nvSpPr>
        <p:spPr>
          <a:xfrm>
            <a:off x="6234212" y="3296047"/>
            <a:ext cx="1969393" cy="246162"/>
          </a:xfrm>
          <a:prstGeom prst="rect">
            <a:avLst/>
          </a:prstGeom>
          <a:noFill/>
          <a:ln/>
        </p:spPr>
        <p:txBody>
          <a:bodyPr wrap="none" lIns="0" tIns="0" rIns="0" bIns="0" rtlCol="0" anchor="t"/>
          <a:lstStyle/>
          <a:p>
            <a:pPr marL="0" marR="0" lvl="0" indent="0" algn="ctr" defTabSz="457200" rtl="0" eaLnBrk="1" fontAlgn="auto" latinLnBrk="0" hangingPunct="1">
              <a:lnSpc>
                <a:spcPts val="1917"/>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9E1FF"/>
                </a:solidFill>
                <a:effectLst/>
                <a:uLnTx/>
                <a:uFillTx/>
                <a:latin typeface="Arial" panose="020B0604020202020204" pitchFamily="34" charset="0"/>
                <a:ea typeface="Kanit" pitchFamily="34" charset="-122"/>
                <a:cs typeface="Arial" panose="020B0604020202020204" pitchFamily="34" charset="0"/>
              </a:rPr>
              <a:t>2019</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7" name="Text 16">
            <a:extLst>
              <a:ext uri="{FF2B5EF4-FFF2-40B4-BE49-F238E27FC236}">
                <a16:creationId xmlns:a16="http://schemas.microsoft.com/office/drawing/2014/main" id="{101A5538-CF32-6D00-5A56-328B8BF20571}"/>
              </a:ext>
            </a:extLst>
          </p:cNvPr>
          <p:cNvSpPr/>
          <p:nvPr/>
        </p:nvSpPr>
        <p:spPr>
          <a:xfrm>
            <a:off x="5245001" y="3642619"/>
            <a:ext cx="4318743" cy="776981"/>
          </a:xfrm>
          <a:prstGeom prst="rect">
            <a:avLst/>
          </a:prstGeom>
          <a:noFill/>
          <a:ln/>
        </p:spPr>
        <p:txBody>
          <a:bodyPr wrap="square" lIns="0" tIns="0" rIns="0" bIns="0" rtlCol="0" anchor="t"/>
          <a:lstStyle/>
          <a:p>
            <a:pPr marL="0" marR="0" lvl="0" indent="0" algn="ctr" defTabSz="457200" rtl="0" eaLnBrk="1" fontAlgn="auto" latinLnBrk="0" hangingPunct="1">
              <a:lnSpc>
                <a:spcPts val="2083"/>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D9E1FF"/>
                </a:solidFill>
                <a:effectLst/>
                <a:uLnTx/>
                <a:uFillTx/>
                <a:latin typeface="Arial" panose="020B0604020202020204" pitchFamily="34" charset="0"/>
                <a:ea typeface="Martel Sans Light" pitchFamily="34" charset="-122"/>
                <a:cs typeface="Arial" panose="020B0604020202020204" pitchFamily="34" charset="0"/>
              </a:rPr>
              <a:t>Rebranded as DRCR Retina Network to reflect expanded mission</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9" name="Shape 17">
            <a:extLst>
              <a:ext uri="{FF2B5EF4-FFF2-40B4-BE49-F238E27FC236}">
                <a16:creationId xmlns:a16="http://schemas.microsoft.com/office/drawing/2014/main" id="{5E852FA7-8E27-F3A2-A5B2-A2A8D9EA4711}"/>
              </a:ext>
            </a:extLst>
          </p:cNvPr>
          <p:cNvSpPr/>
          <p:nvPr/>
        </p:nvSpPr>
        <p:spPr>
          <a:xfrm>
            <a:off x="9455150" y="4847730"/>
            <a:ext cx="19050" cy="502146"/>
          </a:xfrm>
          <a:prstGeom prst="roundRect">
            <a:avLst>
              <a:gd name="adj" fmla="val 131810"/>
            </a:avLst>
          </a:prstGeom>
          <a:solidFill>
            <a:srgbClr val="3477B7"/>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1" name="Shape 18">
            <a:extLst>
              <a:ext uri="{FF2B5EF4-FFF2-40B4-BE49-F238E27FC236}">
                <a16:creationId xmlns:a16="http://schemas.microsoft.com/office/drawing/2014/main" id="{14EA8729-B571-C79A-CBAE-DF448916FFAC}"/>
              </a:ext>
            </a:extLst>
          </p:cNvPr>
          <p:cNvSpPr/>
          <p:nvPr/>
        </p:nvSpPr>
        <p:spPr>
          <a:xfrm>
            <a:off x="9276358" y="4659412"/>
            <a:ext cx="376634" cy="376634"/>
          </a:xfrm>
          <a:prstGeom prst="roundRect">
            <a:avLst>
              <a:gd name="adj" fmla="val 6667"/>
            </a:avLst>
          </a:prstGeom>
          <a:solidFill>
            <a:srgbClr val="1B5E9E"/>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3" name="Text 19">
            <a:extLst>
              <a:ext uri="{FF2B5EF4-FFF2-40B4-BE49-F238E27FC236}">
                <a16:creationId xmlns:a16="http://schemas.microsoft.com/office/drawing/2014/main" id="{9713F167-77D0-94B6-A8B8-ED73390E4C11}"/>
              </a:ext>
            </a:extLst>
          </p:cNvPr>
          <p:cNvSpPr/>
          <p:nvPr/>
        </p:nvSpPr>
        <p:spPr>
          <a:xfrm>
            <a:off x="9346555" y="4700042"/>
            <a:ext cx="236240" cy="295374"/>
          </a:xfrm>
          <a:prstGeom prst="rect">
            <a:avLst/>
          </a:prstGeom>
          <a:noFill/>
          <a:ln/>
        </p:spPr>
        <p:txBody>
          <a:bodyPr wrap="none" lIns="0" tIns="0" rIns="0" bIns="0" rtlCol="0" anchor="ctr"/>
          <a:lstStyle/>
          <a:p>
            <a:pPr marL="0" marR="0" lvl="0" indent="0" algn="ctr" defTabSz="457200" rtl="0" eaLnBrk="1" fontAlgn="auto" latinLnBrk="0" hangingPunct="1">
              <a:lnSpc>
                <a:spcPts val="1833"/>
              </a:lnSpc>
              <a:spcBef>
                <a:spcPts val="0"/>
              </a:spcBef>
              <a:spcAft>
                <a:spcPts val="0"/>
              </a:spcAft>
              <a:buClrTx/>
              <a:buSzTx/>
              <a:buFontTx/>
              <a:buNone/>
              <a:tabLst/>
              <a:defRPr/>
            </a:pPr>
            <a:r>
              <a:rPr kumimoji="0" lang="en-US" sz="1833" b="1" i="0" u="none" strike="noStrike" kern="1200" cap="none" spc="0" normalizeH="0" baseline="0" noProof="0" dirty="0">
                <a:ln>
                  <a:noFill/>
                </a:ln>
                <a:solidFill>
                  <a:srgbClr val="FFFFFF"/>
                </a:solidFill>
                <a:effectLst/>
                <a:uLnTx/>
                <a:uFillTx/>
                <a:latin typeface="Arial" panose="020B0604020202020204" pitchFamily="34" charset="0"/>
                <a:ea typeface="Kanit" pitchFamily="34" charset="-122"/>
                <a:cs typeface="Arial" panose="020B0604020202020204" pitchFamily="34" charset="0"/>
              </a:rPr>
              <a:t>4</a:t>
            </a:r>
            <a:endParaRPr kumimoji="0" lang="en-US" sz="1833"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5" name="Text 20">
            <a:extLst>
              <a:ext uri="{FF2B5EF4-FFF2-40B4-BE49-F238E27FC236}">
                <a16:creationId xmlns:a16="http://schemas.microsoft.com/office/drawing/2014/main" id="{8CDAB047-869F-7354-AAC4-877F6E722421}"/>
              </a:ext>
            </a:extLst>
          </p:cNvPr>
          <p:cNvSpPr/>
          <p:nvPr/>
        </p:nvSpPr>
        <p:spPr>
          <a:xfrm>
            <a:off x="8480029" y="5517257"/>
            <a:ext cx="1969393" cy="246162"/>
          </a:xfrm>
          <a:prstGeom prst="rect">
            <a:avLst/>
          </a:prstGeom>
          <a:noFill/>
          <a:ln/>
        </p:spPr>
        <p:txBody>
          <a:bodyPr wrap="none" lIns="0" tIns="0" rIns="0" bIns="0" rtlCol="0" anchor="t"/>
          <a:lstStyle/>
          <a:p>
            <a:pPr marL="0" marR="0" lvl="0" indent="0" algn="ctr" defTabSz="457200" rtl="0" eaLnBrk="1" fontAlgn="auto" latinLnBrk="0" hangingPunct="1">
              <a:lnSpc>
                <a:spcPts val="1917"/>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9E1FF"/>
                </a:solidFill>
                <a:effectLst/>
                <a:uLnTx/>
                <a:uFillTx/>
                <a:latin typeface="Arial" panose="020B0604020202020204" pitchFamily="34" charset="0"/>
                <a:ea typeface="Kanit" pitchFamily="34" charset="-122"/>
                <a:cs typeface="Arial" panose="020B0604020202020204" pitchFamily="34" charset="0"/>
              </a:rPr>
              <a:t>Today</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Text 21">
            <a:extLst>
              <a:ext uri="{FF2B5EF4-FFF2-40B4-BE49-F238E27FC236}">
                <a16:creationId xmlns:a16="http://schemas.microsoft.com/office/drawing/2014/main" id="{57B9F655-10CC-0546-3D50-62D1DC2B39A8}"/>
              </a:ext>
            </a:extLst>
          </p:cNvPr>
          <p:cNvSpPr/>
          <p:nvPr/>
        </p:nvSpPr>
        <p:spPr>
          <a:xfrm>
            <a:off x="7490818" y="5863829"/>
            <a:ext cx="4364485" cy="535583"/>
          </a:xfrm>
          <a:prstGeom prst="rect">
            <a:avLst/>
          </a:prstGeom>
          <a:noFill/>
          <a:ln/>
        </p:spPr>
        <p:txBody>
          <a:bodyPr wrap="square" lIns="0" tIns="0" rIns="0" bIns="0" rtlCol="0" anchor="t"/>
          <a:lstStyle/>
          <a:p>
            <a:pPr marL="0" marR="0" lvl="0" indent="0" algn="ctr" defTabSz="457200" rtl="0" eaLnBrk="1" fontAlgn="auto" latinLnBrk="0" hangingPunct="1">
              <a:lnSpc>
                <a:spcPts val="2083"/>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D9E1FF"/>
                </a:solidFill>
                <a:effectLst/>
                <a:uLnTx/>
                <a:uFillTx/>
                <a:latin typeface="Arial" panose="020B0604020202020204" pitchFamily="34" charset="0"/>
                <a:ea typeface="Martel Sans Light" pitchFamily="34" charset="-122"/>
                <a:cs typeface="Arial" panose="020B0604020202020204" pitchFamily="34" charset="0"/>
              </a:rPr>
              <a:t>Over 140 participating sites with 400+ physicians across US, Canada, and UK</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9" name="Image 0" descr="preencoded.png">
            <a:extLst>
              <a:ext uri="{FF2B5EF4-FFF2-40B4-BE49-F238E27FC236}">
                <a16:creationId xmlns:a16="http://schemas.microsoft.com/office/drawing/2014/main" id="{888C52F1-E1EB-BE4B-CE54-E37457F88CB5}"/>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0" y="1"/>
            <a:ext cx="12192000" cy="2092424"/>
          </a:xfrm>
          <a:prstGeom prst="rect">
            <a:avLst/>
          </a:prstGeom>
        </p:spPr>
      </p:pic>
    </p:spTree>
    <p:extLst>
      <p:ext uri="{BB962C8B-B14F-4D97-AF65-F5344CB8AC3E}">
        <p14:creationId xmlns:p14="http://schemas.microsoft.com/office/powerpoint/2010/main" val="1187492540"/>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171700"/>
            <a:ext cx="3345955" cy="2514600"/>
          </a:xfrm>
        </p:spPr>
        <p:txBody>
          <a:bodyPr>
            <a:noAutofit/>
          </a:bodyPr>
          <a:lstStyle/>
          <a:p>
            <a:pPr>
              <a:buClr>
                <a:schemeClr val="tx1"/>
              </a:buClr>
            </a:pPr>
            <a:r>
              <a:rPr lang="en-US" sz="3200" dirty="0">
                <a:solidFill>
                  <a:schemeClr val="tx2"/>
                </a:solidFill>
                <a:hlinkClick r:id="rId5">
                  <a:extLst>
                    <a:ext uri="{A12FA001-AC4F-418D-AE19-62706E023703}">
                      <ahyp:hlinkClr xmlns:ahyp="http://schemas.microsoft.com/office/drawing/2018/hyperlinkcolor" val="tx"/>
                    </a:ext>
                  </a:extLst>
                </a:hlinkClick>
              </a:rPr>
              <a:t>Publication List</a:t>
            </a:r>
            <a:br>
              <a:rPr lang="en-US" sz="3200" dirty="0"/>
            </a:br>
            <a:r>
              <a:rPr lang="en-US" sz="3200" dirty="0"/>
              <a:t>drcr.net</a:t>
            </a:r>
            <a:br>
              <a:rPr lang="en-US" sz="2800" dirty="0"/>
            </a:br>
            <a:endParaRPr lang="en-US" sz="2800" dirty="0">
              <a:solidFill>
                <a:schemeClr val="tx2"/>
              </a:solidFill>
            </a:endParaRPr>
          </a:p>
        </p:txBody>
      </p:sp>
      <p:sp>
        <p:nvSpPr>
          <p:cNvPr id="6" name="Slide Number Placeholder 5"/>
          <p:cNvSpPr>
            <a:spLocks noGrp="1"/>
          </p:cNvSpPr>
          <p:nvPr>
            <p:ph type="sldNum" sz="quarter" idx="4294967295"/>
          </p:nvPr>
        </p:nvSpPr>
        <p:spPr>
          <a:xfrm>
            <a:off x="10514013" y="5883277"/>
            <a:ext cx="753545" cy="365125"/>
          </a:xfrm>
          <a:prstGeom prst="rect">
            <a:avLst/>
          </a:prstGeom>
        </p:spPr>
        <p:txBody>
          <a:bodyPr/>
          <a:lstStyle/>
          <a:p>
            <a:fld id="{2FFB7497-0081-4619-9D1C-99D2BD6757C3}" type="slidenum">
              <a:rPr lang="en-US" altLang="en-US" smtClean="0"/>
              <a:pPr/>
              <a:t>30</a:t>
            </a:fld>
            <a:endParaRPr lang="en-US" altLang="en-US" dirty="0"/>
          </a:p>
        </p:txBody>
      </p:sp>
      <p:pic>
        <p:nvPicPr>
          <p:cNvPr id="3" name="Screen Recording 2">
            <a:hlinkClick r:id="" action="ppaction://media"/>
            <a:extLst>
              <a:ext uri="{FF2B5EF4-FFF2-40B4-BE49-F238E27FC236}">
                <a16:creationId xmlns:a16="http://schemas.microsoft.com/office/drawing/2014/main" id="{F2CB881D-A12F-1BB8-52A7-227D5A14D89C}"/>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r="6727"/>
          <a:stretch/>
        </p:blipFill>
        <p:spPr>
          <a:xfrm>
            <a:off x="3598460" y="334962"/>
            <a:ext cx="8593540" cy="6188075"/>
          </a:xfrm>
          <a:prstGeom prst="rect">
            <a:avLst/>
          </a:prstGeom>
        </p:spPr>
      </p:pic>
    </p:spTree>
    <p:extLst>
      <p:ext uri="{BB962C8B-B14F-4D97-AF65-F5344CB8AC3E}">
        <p14:creationId xmlns:p14="http://schemas.microsoft.com/office/powerpoint/2010/main" val="5016504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6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E44E0-CD76-C40D-865A-75657E9A0A03}"/>
              </a:ext>
            </a:extLst>
          </p:cNvPr>
          <p:cNvSpPr>
            <a:spLocks noGrp="1"/>
          </p:cNvSpPr>
          <p:nvPr>
            <p:ph type="ctrTitle"/>
          </p:nvPr>
        </p:nvSpPr>
        <p:spPr>
          <a:xfrm>
            <a:off x="1595268" y="2235200"/>
            <a:ext cx="9001463" cy="2387600"/>
          </a:xfrm>
        </p:spPr>
        <p:txBody>
          <a:bodyPr anchor="ctr">
            <a:normAutofit/>
          </a:bodyPr>
          <a:lstStyle/>
          <a:p>
            <a:r>
              <a:rPr lang="en-US" sz="5400"/>
              <a:t>Thank you</a:t>
            </a:r>
          </a:p>
        </p:txBody>
      </p:sp>
    </p:spTree>
    <p:extLst>
      <p:ext uri="{BB962C8B-B14F-4D97-AF65-F5344CB8AC3E}">
        <p14:creationId xmlns:p14="http://schemas.microsoft.com/office/powerpoint/2010/main" val="198782737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2000" cy="1524000"/>
          </a:xfrm>
        </p:spPr>
        <p:txBody>
          <a:bodyPr>
            <a:normAutofit/>
          </a:bodyPr>
          <a:lstStyle/>
          <a:p>
            <a:r>
              <a:rPr lang="en-US" sz="4800" dirty="0"/>
              <a:t>Funding - UG1EY014231</a:t>
            </a:r>
          </a:p>
        </p:txBody>
      </p:sp>
      <p:sp>
        <p:nvSpPr>
          <p:cNvPr id="3" name="Content Placeholder 2"/>
          <p:cNvSpPr>
            <a:spLocks noGrp="1"/>
          </p:cNvSpPr>
          <p:nvPr>
            <p:ph idx="1"/>
          </p:nvPr>
        </p:nvSpPr>
        <p:spPr>
          <a:xfrm>
            <a:off x="2895600" y="5334000"/>
            <a:ext cx="5943600" cy="990600"/>
          </a:xfrm>
        </p:spPr>
        <p:txBody>
          <a:bodyPr anchor="ctr">
            <a:noAutofit/>
          </a:bodyPr>
          <a:lstStyle/>
          <a:p>
            <a:pPr marL="0" indent="0" algn="ctr">
              <a:lnSpc>
                <a:spcPct val="150000"/>
              </a:lnSpc>
              <a:buNone/>
            </a:pPr>
            <a:r>
              <a:rPr lang="en-US" altLang="en-US" sz="2800" b="1" dirty="0"/>
              <a:t>Current award </a:t>
            </a:r>
            <a:r>
              <a:rPr lang="en-US" altLang="en-US" sz="2800" dirty="0"/>
              <a:t>2024-2028</a:t>
            </a:r>
          </a:p>
        </p:txBody>
      </p:sp>
      <p:pic>
        <p:nvPicPr>
          <p:cNvPr id="9" name="Picture 8" descr="NIDDK (@NIDDKgov) / Posts / X">
            <a:extLst>
              <a:ext uri="{FF2B5EF4-FFF2-40B4-BE49-F238E27FC236}">
                <a16:creationId xmlns:a16="http://schemas.microsoft.com/office/drawing/2014/main" id="{F19C3F4E-8678-0F52-108F-4DD458CB33FC}"/>
              </a:ext>
            </a:extLst>
          </p:cNvPr>
          <p:cNvPicPr>
            <a:picLocks noChangeAspect="1"/>
          </p:cNvPicPr>
          <p:nvPr/>
        </p:nvPicPr>
        <p:blipFill>
          <a:blip r:embed="rId2"/>
          <a:stretch>
            <a:fillRect/>
          </a:stretch>
        </p:blipFill>
        <p:spPr>
          <a:xfrm>
            <a:off x="7052836" y="1814995"/>
            <a:ext cx="3228010" cy="32280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a:extLst>
              <a:ext uri="{FF2B5EF4-FFF2-40B4-BE49-F238E27FC236}">
                <a16:creationId xmlns:a16="http://schemas.microsoft.com/office/drawing/2014/main" id="{B7DBA6BB-3812-3605-C58F-9F5CD469CC63}"/>
              </a:ext>
            </a:extLst>
          </p:cNvPr>
          <p:cNvPicPr>
            <a:picLocks noChangeAspect="1"/>
          </p:cNvPicPr>
          <p:nvPr/>
        </p:nvPicPr>
        <p:blipFill>
          <a:blip r:embed="rId3"/>
          <a:stretch>
            <a:fillRect/>
          </a:stretch>
        </p:blipFill>
        <p:spPr>
          <a:xfrm>
            <a:off x="1911155" y="1813737"/>
            <a:ext cx="3230526" cy="32305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4777402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A7C583-F08D-419B-D4A2-EDFE22387036}"/>
              </a:ext>
            </a:extLst>
          </p:cNvPr>
          <p:cNvSpPr txBox="1"/>
          <p:nvPr/>
        </p:nvSpPr>
        <p:spPr>
          <a:xfrm>
            <a:off x="238125" y="234434"/>
            <a:ext cx="609600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Times New Roman" panose="02020603050405020304" pitchFamily="18" charset="0"/>
              </a:rPr>
              <a:t>DRCR Major Findings</a:t>
            </a:r>
            <a:endPar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mn-cs"/>
            </a:endParaRPr>
          </a:p>
        </p:txBody>
      </p:sp>
      <p:sp>
        <p:nvSpPr>
          <p:cNvPr id="6" name="TextBox 5">
            <a:extLst>
              <a:ext uri="{FF2B5EF4-FFF2-40B4-BE49-F238E27FC236}">
                <a16:creationId xmlns:a16="http://schemas.microsoft.com/office/drawing/2014/main" id="{BC82AA79-1484-21F6-65D0-8E7CE001DEC3}"/>
              </a:ext>
            </a:extLst>
          </p:cNvPr>
          <p:cNvSpPr txBox="1"/>
          <p:nvPr/>
        </p:nvSpPr>
        <p:spPr>
          <a:xfrm>
            <a:off x="2290762" y="1224260"/>
            <a:ext cx="7610475"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a:ea typeface="+mn-ea"/>
                <a:cs typeface="Times New Roman" panose="02020603050405020304" pitchFamily="18" charset="0"/>
              </a:rPr>
              <a:t>Two Decades of Revolutionizing Diabetic Retinopathy Care: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A9CCC">
                    <a:lumMod val="40000"/>
                    <a:lumOff val="60000"/>
                  </a:srgbClr>
                </a:solidFill>
                <a:effectLst/>
                <a:uLnTx/>
                <a:uFillTx/>
                <a:latin typeface="Arial"/>
                <a:ea typeface="+mn-ea"/>
                <a:cs typeface="Times New Roman" panose="02020603050405020304" pitchFamily="18" charset="0"/>
              </a:rPr>
              <a:t>Diabetic Macular Edema </a:t>
            </a:r>
          </a:p>
        </p:txBody>
      </p:sp>
      <p:cxnSp>
        <p:nvCxnSpPr>
          <p:cNvPr id="8" name="Straight Connector 7">
            <a:extLst>
              <a:ext uri="{FF2B5EF4-FFF2-40B4-BE49-F238E27FC236}">
                <a16:creationId xmlns:a16="http://schemas.microsoft.com/office/drawing/2014/main" id="{8CECDBF3-5FF9-9715-6086-CDD27B242972}"/>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254988E-9646-04EF-1566-6B7C2608E430}"/>
              </a:ext>
            </a:extLst>
          </p:cNvPr>
          <p:cNvCxnSpPr/>
          <p:nvPr/>
        </p:nvCxnSpPr>
        <p:spPr>
          <a:xfrm>
            <a:off x="-1" y="34290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980B3162-33DE-231D-3741-D2A81AFF9A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19" name="TextBox 18">
            <a:extLst>
              <a:ext uri="{FF2B5EF4-FFF2-40B4-BE49-F238E27FC236}">
                <a16:creationId xmlns:a16="http://schemas.microsoft.com/office/drawing/2014/main" id="{AA788E7A-89D2-298A-C769-4C1C2AD4EA2C}"/>
              </a:ext>
            </a:extLst>
          </p:cNvPr>
          <p:cNvSpPr txBox="1"/>
          <p:nvPr/>
        </p:nvSpPr>
        <p:spPr>
          <a:xfrm>
            <a:off x="3392905" y="5017657"/>
            <a:ext cx="8169442" cy="461665"/>
          </a:xfrm>
          <a:prstGeom prst="rect">
            <a:avLst/>
          </a:prstGeom>
          <a:noFill/>
        </p:spPr>
        <p:txBody>
          <a:bodyPr wrap="squar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ea typeface="+mn-ea"/>
                <a:cs typeface="+mn-cs"/>
              </a:rPr>
              <a:t>Laser superior to corticosteroid for DME</a:t>
            </a:r>
          </a:p>
        </p:txBody>
      </p:sp>
      <p:sp>
        <p:nvSpPr>
          <p:cNvPr id="22" name="TextBox 21">
            <a:extLst>
              <a:ext uri="{FF2B5EF4-FFF2-40B4-BE49-F238E27FC236}">
                <a16:creationId xmlns:a16="http://schemas.microsoft.com/office/drawing/2014/main" id="{1C459E67-1969-1112-8F3E-2A0CF3423558}"/>
              </a:ext>
            </a:extLst>
          </p:cNvPr>
          <p:cNvSpPr txBox="1"/>
          <p:nvPr/>
        </p:nvSpPr>
        <p:spPr>
          <a:xfrm>
            <a:off x="238125" y="4491104"/>
            <a:ext cx="2743200" cy="1514773"/>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A9CCC">
                    <a:lumMod val="50000"/>
                  </a:srgbClr>
                </a:solidFill>
                <a:effectLst/>
                <a:uLnTx/>
                <a:uFillTx/>
                <a:latin typeface="Arial"/>
                <a:ea typeface="+mn-ea"/>
                <a:cs typeface="+mn-cs"/>
              </a:rPr>
              <a:t>Protocol B </a:t>
            </a:r>
          </a:p>
        </p:txBody>
      </p:sp>
      <p:sp>
        <p:nvSpPr>
          <p:cNvPr id="7" name="TextBox 6">
            <a:extLst>
              <a:ext uri="{FF2B5EF4-FFF2-40B4-BE49-F238E27FC236}">
                <a16:creationId xmlns:a16="http://schemas.microsoft.com/office/drawing/2014/main" id="{98D1F6B8-44E8-0D45-DFA3-0F4165FD9FE9}"/>
              </a:ext>
            </a:extLst>
          </p:cNvPr>
          <p:cNvSpPr txBox="1"/>
          <p:nvPr/>
        </p:nvSpPr>
        <p:spPr>
          <a:xfrm>
            <a:off x="822960" y="2633246"/>
            <a:ext cx="26151840" cy="677108"/>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FFC000">
                    <a:lumMod val="60000"/>
                    <a:lumOff val="40000"/>
                  </a:srgbClr>
                </a:solidFill>
                <a:effectLst/>
                <a:uLnTx/>
                <a:uFillTx/>
                <a:latin typeface="Arial"/>
                <a:ea typeface="+mn-ea"/>
                <a:cs typeface="+mn-cs"/>
              </a:rPr>
              <a:t>2008</a:t>
            </a:r>
            <a:r>
              <a:rPr kumimoji="0" lang="en-US" sz="3800" b="0" i="0" u="none" strike="noStrike" kern="1200" cap="none" spc="0" normalizeH="0" baseline="0" noProof="0" dirty="0">
                <a:ln>
                  <a:noFill/>
                </a:ln>
                <a:solidFill>
                  <a:prstClr val="white"/>
                </a:solidFill>
                <a:effectLst/>
                <a:uLnTx/>
                <a:uFillTx/>
                <a:latin typeface="Arial"/>
                <a:ea typeface="+mn-ea"/>
                <a:cs typeface="+mn-cs"/>
              </a:rPr>
              <a:t>	2009	2010	2011	2012	2013	2014	2015	2016	2017	2018	2019	2020	2021	2022	2023	2024	2025	2026</a:t>
            </a:r>
          </a:p>
        </p:txBody>
      </p:sp>
    </p:spTree>
    <p:extLst>
      <p:ext uri="{BB962C8B-B14F-4D97-AF65-F5344CB8AC3E}">
        <p14:creationId xmlns:p14="http://schemas.microsoft.com/office/powerpoint/2010/main" val="769762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A7C583-F08D-419B-D4A2-EDFE22387036}"/>
              </a:ext>
            </a:extLst>
          </p:cNvPr>
          <p:cNvSpPr txBox="1"/>
          <p:nvPr/>
        </p:nvSpPr>
        <p:spPr>
          <a:xfrm>
            <a:off x="238125" y="234434"/>
            <a:ext cx="609600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Times New Roman" panose="02020603050405020304" pitchFamily="18" charset="0"/>
              </a:rPr>
              <a:t>DRCR Major Findings</a:t>
            </a:r>
            <a:endPar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mn-cs"/>
            </a:endParaRPr>
          </a:p>
        </p:txBody>
      </p:sp>
      <p:sp>
        <p:nvSpPr>
          <p:cNvPr id="6" name="TextBox 5">
            <a:extLst>
              <a:ext uri="{FF2B5EF4-FFF2-40B4-BE49-F238E27FC236}">
                <a16:creationId xmlns:a16="http://schemas.microsoft.com/office/drawing/2014/main" id="{BC82AA79-1484-21F6-65D0-8E7CE001DEC3}"/>
              </a:ext>
            </a:extLst>
          </p:cNvPr>
          <p:cNvSpPr txBox="1"/>
          <p:nvPr/>
        </p:nvSpPr>
        <p:spPr>
          <a:xfrm>
            <a:off x="2290762" y="1224260"/>
            <a:ext cx="7610475"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a:ea typeface="+mn-ea"/>
                <a:cs typeface="Times New Roman" panose="02020603050405020304" pitchFamily="18" charset="0"/>
              </a:rPr>
              <a:t>Two Decades of Revolutionizing Diabetic Retinopathy Care: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A9CCC">
                    <a:lumMod val="40000"/>
                    <a:lumOff val="60000"/>
                  </a:srgbClr>
                </a:solidFill>
                <a:effectLst/>
                <a:uLnTx/>
                <a:uFillTx/>
                <a:latin typeface="Arial"/>
                <a:ea typeface="+mn-ea"/>
                <a:cs typeface="Times New Roman" panose="02020603050405020304" pitchFamily="18" charset="0"/>
              </a:rPr>
              <a:t>Diabetic Macular Edema </a:t>
            </a:r>
          </a:p>
        </p:txBody>
      </p:sp>
      <p:cxnSp>
        <p:nvCxnSpPr>
          <p:cNvPr id="8" name="Straight Connector 7">
            <a:extLst>
              <a:ext uri="{FF2B5EF4-FFF2-40B4-BE49-F238E27FC236}">
                <a16:creationId xmlns:a16="http://schemas.microsoft.com/office/drawing/2014/main" id="{8CECDBF3-5FF9-9715-6086-CDD27B242972}"/>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254988E-9646-04EF-1566-6B7C2608E430}"/>
              </a:ext>
            </a:extLst>
          </p:cNvPr>
          <p:cNvCxnSpPr/>
          <p:nvPr/>
        </p:nvCxnSpPr>
        <p:spPr>
          <a:xfrm>
            <a:off x="0" y="3419032"/>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980B3162-33DE-231D-3741-D2A81AFF9A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19" name="TextBox 18">
            <a:extLst>
              <a:ext uri="{FF2B5EF4-FFF2-40B4-BE49-F238E27FC236}">
                <a16:creationId xmlns:a16="http://schemas.microsoft.com/office/drawing/2014/main" id="{AA788E7A-89D2-298A-C769-4C1C2AD4EA2C}"/>
              </a:ext>
            </a:extLst>
          </p:cNvPr>
          <p:cNvSpPr txBox="1"/>
          <p:nvPr/>
        </p:nvSpPr>
        <p:spPr>
          <a:xfrm>
            <a:off x="3356811" y="5016257"/>
            <a:ext cx="8229600" cy="461665"/>
          </a:xfrm>
          <a:prstGeom prst="rect">
            <a:avLst/>
          </a:prstGeom>
          <a:noFill/>
        </p:spPr>
        <p:txBody>
          <a:bodyPr wrap="squar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ea typeface="+mn-ea"/>
                <a:cs typeface="+mn-cs"/>
              </a:rPr>
              <a:t>Anti-VEGF superior to laser for DME</a:t>
            </a:r>
          </a:p>
        </p:txBody>
      </p:sp>
      <p:sp>
        <p:nvSpPr>
          <p:cNvPr id="22" name="TextBox 21">
            <a:extLst>
              <a:ext uri="{FF2B5EF4-FFF2-40B4-BE49-F238E27FC236}">
                <a16:creationId xmlns:a16="http://schemas.microsoft.com/office/drawing/2014/main" id="{1C459E67-1969-1112-8F3E-2A0CF3423558}"/>
              </a:ext>
            </a:extLst>
          </p:cNvPr>
          <p:cNvSpPr txBox="1"/>
          <p:nvPr/>
        </p:nvSpPr>
        <p:spPr>
          <a:xfrm>
            <a:off x="236495" y="4489704"/>
            <a:ext cx="2743200" cy="1514773"/>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A9CCC">
                    <a:lumMod val="50000"/>
                  </a:srgbClr>
                </a:solidFill>
                <a:effectLst/>
                <a:uLnTx/>
                <a:uFillTx/>
                <a:latin typeface="Arial"/>
                <a:ea typeface="+mn-ea"/>
                <a:cs typeface="+mn-cs"/>
              </a:rPr>
              <a:t>Protocol I</a:t>
            </a:r>
          </a:p>
        </p:txBody>
      </p:sp>
      <p:sp>
        <p:nvSpPr>
          <p:cNvPr id="7" name="TextBox 6">
            <a:extLst>
              <a:ext uri="{FF2B5EF4-FFF2-40B4-BE49-F238E27FC236}">
                <a16:creationId xmlns:a16="http://schemas.microsoft.com/office/drawing/2014/main" id="{01B4C47B-6CF9-82B1-372D-06EA534384BC}"/>
              </a:ext>
            </a:extLst>
          </p:cNvPr>
          <p:cNvSpPr txBox="1"/>
          <p:nvPr/>
        </p:nvSpPr>
        <p:spPr>
          <a:xfrm>
            <a:off x="-1828800" y="2633246"/>
            <a:ext cx="26151840" cy="677108"/>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white"/>
                </a:solidFill>
                <a:effectLst/>
                <a:uLnTx/>
                <a:uFillTx/>
                <a:latin typeface="Arial"/>
                <a:ea typeface="+mn-ea"/>
                <a:cs typeface="+mn-cs"/>
              </a:rPr>
              <a:t>2008	2009	</a:t>
            </a:r>
            <a:r>
              <a:rPr kumimoji="0" lang="en-US" sz="3800" b="1" i="0" u="none" strike="noStrike" kern="1200" cap="none" spc="0" normalizeH="0" baseline="0" noProof="0" dirty="0">
                <a:ln>
                  <a:noFill/>
                </a:ln>
                <a:solidFill>
                  <a:srgbClr val="FFC000">
                    <a:lumMod val="60000"/>
                    <a:lumOff val="40000"/>
                  </a:srgbClr>
                </a:solidFill>
                <a:effectLst/>
                <a:uLnTx/>
                <a:uFillTx/>
                <a:latin typeface="Arial"/>
                <a:ea typeface="+mn-ea"/>
                <a:cs typeface="+mn-cs"/>
              </a:rPr>
              <a:t>2010</a:t>
            </a:r>
            <a:r>
              <a:rPr kumimoji="0" lang="en-US" sz="3800" b="0" i="0" u="none" strike="noStrike" kern="1200" cap="none" spc="0" normalizeH="0" baseline="0" noProof="0" dirty="0">
                <a:ln>
                  <a:noFill/>
                </a:ln>
                <a:solidFill>
                  <a:prstClr val="white"/>
                </a:solidFill>
                <a:effectLst/>
                <a:uLnTx/>
                <a:uFillTx/>
                <a:latin typeface="Arial"/>
                <a:ea typeface="+mn-ea"/>
                <a:cs typeface="+mn-cs"/>
              </a:rPr>
              <a:t>	2011	2012	2013	2014	2015	2016	2017	2018	2019	2020	2021	2022	2023	2024	2025	2026</a:t>
            </a:r>
          </a:p>
        </p:txBody>
      </p:sp>
    </p:spTree>
    <p:extLst>
      <p:ext uri="{BB962C8B-B14F-4D97-AF65-F5344CB8AC3E}">
        <p14:creationId xmlns:p14="http://schemas.microsoft.com/office/powerpoint/2010/main" val="28586210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A7C583-F08D-419B-D4A2-EDFE22387036}"/>
              </a:ext>
            </a:extLst>
          </p:cNvPr>
          <p:cNvSpPr txBox="1"/>
          <p:nvPr/>
        </p:nvSpPr>
        <p:spPr>
          <a:xfrm>
            <a:off x="238125" y="234434"/>
            <a:ext cx="609600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Times New Roman" panose="02020603050405020304" pitchFamily="18" charset="0"/>
              </a:rPr>
              <a:t>DRCR Major Findings</a:t>
            </a:r>
            <a:endPar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mn-cs"/>
            </a:endParaRPr>
          </a:p>
        </p:txBody>
      </p:sp>
      <p:sp>
        <p:nvSpPr>
          <p:cNvPr id="6" name="TextBox 5">
            <a:extLst>
              <a:ext uri="{FF2B5EF4-FFF2-40B4-BE49-F238E27FC236}">
                <a16:creationId xmlns:a16="http://schemas.microsoft.com/office/drawing/2014/main" id="{BC82AA79-1484-21F6-65D0-8E7CE001DEC3}"/>
              </a:ext>
            </a:extLst>
          </p:cNvPr>
          <p:cNvSpPr txBox="1"/>
          <p:nvPr/>
        </p:nvSpPr>
        <p:spPr>
          <a:xfrm>
            <a:off x="2290762" y="1224260"/>
            <a:ext cx="7610475"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a:ea typeface="+mn-ea"/>
                <a:cs typeface="Times New Roman" panose="02020603050405020304" pitchFamily="18" charset="0"/>
              </a:rPr>
              <a:t>Two Decades of Revolutionizing Diabetic Retinopathy Care: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A9CCC">
                    <a:lumMod val="40000"/>
                    <a:lumOff val="60000"/>
                  </a:srgbClr>
                </a:solidFill>
                <a:effectLst/>
                <a:uLnTx/>
                <a:uFillTx/>
                <a:latin typeface="Arial"/>
                <a:ea typeface="+mn-ea"/>
                <a:cs typeface="Times New Roman" panose="02020603050405020304" pitchFamily="18" charset="0"/>
              </a:rPr>
              <a:t>Diabetic Macular Edema </a:t>
            </a:r>
          </a:p>
        </p:txBody>
      </p:sp>
      <p:cxnSp>
        <p:nvCxnSpPr>
          <p:cNvPr id="8" name="Straight Connector 7">
            <a:extLst>
              <a:ext uri="{FF2B5EF4-FFF2-40B4-BE49-F238E27FC236}">
                <a16:creationId xmlns:a16="http://schemas.microsoft.com/office/drawing/2014/main" id="{8CECDBF3-5FF9-9715-6086-CDD27B242972}"/>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254988E-9646-04EF-1566-6B7C2608E430}"/>
              </a:ext>
            </a:extLst>
          </p:cNvPr>
          <p:cNvCxnSpPr/>
          <p:nvPr/>
        </p:nvCxnSpPr>
        <p:spPr>
          <a:xfrm>
            <a:off x="0" y="34290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980B3162-33DE-231D-3741-D2A81AFF9A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19" name="TextBox 18">
            <a:extLst>
              <a:ext uri="{FF2B5EF4-FFF2-40B4-BE49-F238E27FC236}">
                <a16:creationId xmlns:a16="http://schemas.microsoft.com/office/drawing/2014/main" id="{AA788E7A-89D2-298A-C769-4C1C2AD4EA2C}"/>
              </a:ext>
            </a:extLst>
          </p:cNvPr>
          <p:cNvSpPr txBox="1"/>
          <p:nvPr/>
        </p:nvSpPr>
        <p:spPr>
          <a:xfrm>
            <a:off x="3356811" y="3813177"/>
            <a:ext cx="8597064" cy="2651760"/>
          </a:xfrm>
          <a:prstGeom prst="rect">
            <a:avLst/>
          </a:prstGeom>
          <a:noFill/>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Times New Roman"/>
              </a:rPr>
              <a:t>On average, aflibercept outperforms other anti-VEGF agents for DME at one year when starting with moderate or worse vision loss (20/50 or worse)</a:t>
            </a:r>
            <a:endParaRPr kumimoji="0" lang="en-US" sz="2400" b="1" i="0" u="none" strike="noStrike" kern="1200" cap="none" spc="0" normalizeH="0" baseline="0" noProof="0" dirty="0">
              <a:ln>
                <a:noFill/>
              </a:ln>
              <a:solidFill>
                <a:prstClr val="white"/>
              </a:solidFill>
              <a:effectLst/>
              <a:uLnTx/>
              <a:uFillTx/>
              <a:latin typeface="Arial"/>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Arial"/>
              <a:ea typeface="+mn-ea"/>
              <a:cs typeface="Times New Roma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Times New Roman"/>
              </a:rPr>
              <a:t>On average, bevacizumab and ranibizumab 0.3-mg perform similarly to aflibercept at 1 year when starting with mild vision loss (20/32 to 20/40)</a:t>
            </a: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1C459E67-1969-1112-8F3E-2A0CF3423558}"/>
              </a:ext>
            </a:extLst>
          </p:cNvPr>
          <p:cNvSpPr txBox="1"/>
          <p:nvPr/>
        </p:nvSpPr>
        <p:spPr>
          <a:xfrm>
            <a:off x="238125" y="4489704"/>
            <a:ext cx="2743200" cy="1514773"/>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A9CCC">
                    <a:lumMod val="50000"/>
                  </a:srgbClr>
                </a:solidFill>
                <a:effectLst/>
                <a:uLnTx/>
                <a:uFillTx/>
                <a:latin typeface="Arial"/>
                <a:ea typeface="+mn-ea"/>
                <a:cs typeface="+mn-cs"/>
              </a:rPr>
              <a:t>Protocol T</a:t>
            </a:r>
          </a:p>
        </p:txBody>
      </p:sp>
      <p:sp>
        <p:nvSpPr>
          <p:cNvPr id="3" name="TextBox 2">
            <a:extLst>
              <a:ext uri="{FF2B5EF4-FFF2-40B4-BE49-F238E27FC236}">
                <a16:creationId xmlns:a16="http://schemas.microsoft.com/office/drawing/2014/main" id="{3D5F7912-8A67-7F9E-504D-9D658DD4198E}"/>
              </a:ext>
            </a:extLst>
          </p:cNvPr>
          <p:cNvSpPr txBox="1"/>
          <p:nvPr/>
        </p:nvSpPr>
        <p:spPr>
          <a:xfrm>
            <a:off x="-8610600" y="2633246"/>
            <a:ext cx="26151840" cy="677108"/>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white"/>
                </a:solidFill>
                <a:effectLst/>
                <a:uLnTx/>
                <a:uFillTx/>
                <a:latin typeface="Arial"/>
                <a:ea typeface="+mn-ea"/>
                <a:cs typeface="+mn-cs"/>
              </a:rPr>
              <a:t>2008	2009	2010	2011	2012	2013	2014	</a:t>
            </a:r>
            <a:r>
              <a:rPr kumimoji="0" lang="en-US" sz="3800" b="1" i="0" u="none" strike="noStrike" kern="1200" cap="none" spc="0" normalizeH="0" baseline="0" noProof="0" dirty="0">
                <a:ln>
                  <a:noFill/>
                </a:ln>
                <a:solidFill>
                  <a:srgbClr val="FFC000">
                    <a:lumMod val="60000"/>
                    <a:lumOff val="40000"/>
                  </a:srgbClr>
                </a:solidFill>
                <a:effectLst/>
                <a:uLnTx/>
                <a:uFillTx/>
                <a:latin typeface="Arial"/>
                <a:ea typeface="+mn-ea"/>
                <a:cs typeface="+mn-cs"/>
              </a:rPr>
              <a:t>2015</a:t>
            </a:r>
            <a:r>
              <a:rPr kumimoji="0" lang="en-US" sz="3800" b="0" i="0" u="none" strike="noStrike" kern="1200" cap="none" spc="0" normalizeH="0" baseline="0" noProof="0" dirty="0">
                <a:ln>
                  <a:noFill/>
                </a:ln>
                <a:solidFill>
                  <a:prstClr val="white"/>
                </a:solidFill>
                <a:effectLst/>
                <a:uLnTx/>
                <a:uFillTx/>
                <a:latin typeface="Arial"/>
                <a:ea typeface="+mn-ea"/>
                <a:cs typeface="+mn-cs"/>
              </a:rPr>
              <a:t>	2016	2017	2018	2019	2020	2021	2022	2023	2024	2025	2026</a:t>
            </a:r>
          </a:p>
        </p:txBody>
      </p:sp>
    </p:spTree>
    <p:extLst>
      <p:ext uri="{BB962C8B-B14F-4D97-AF65-F5344CB8AC3E}">
        <p14:creationId xmlns:p14="http://schemas.microsoft.com/office/powerpoint/2010/main" val="4294898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A7C583-F08D-419B-D4A2-EDFE22387036}"/>
              </a:ext>
            </a:extLst>
          </p:cNvPr>
          <p:cNvSpPr txBox="1"/>
          <p:nvPr/>
        </p:nvSpPr>
        <p:spPr>
          <a:xfrm>
            <a:off x="238125" y="234434"/>
            <a:ext cx="609600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Times New Roman" panose="02020603050405020304" pitchFamily="18" charset="0"/>
              </a:rPr>
              <a:t>DRCR Major Findings</a:t>
            </a:r>
            <a:endPar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mn-cs"/>
            </a:endParaRPr>
          </a:p>
        </p:txBody>
      </p:sp>
      <p:sp>
        <p:nvSpPr>
          <p:cNvPr id="6" name="TextBox 5">
            <a:extLst>
              <a:ext uri="{FF2B5EF4-FFF2-40B4-BE49-F238E27FC236}">
                <a16:creationId xmlns:a16="http://schemas.microsoft.com/office/drawing/2014/main" id="{BC82AA79-1484-21F6-65D0-8E7CE001DEC3}"/>
              </a:ext>
            </a:extLst>
          </p:cNvPr>
          <p:cNvSpPr txBox="1"/>
          <p:nvPr/>
        </p:nvSpPr>
        <p:spPr>
          <a:xfrm>
            <a:off x="2290762" y="1224260"/>
            <a:ext cx="7610475"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a:ea typeface="+mn-ea"/>
                <a:cs typeface="Times New Roman" panose="02020603050405020304" pitchFamily="18" charset="0"/>
              </a:rPr>
              <a:t>Two Decades of Revolutionizing Diabetic Retinopathy Care: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A9CCC">
                    <a:lumMod val="40000"/>
                    <a:lumOff val="60000"/>
                  </a:srgbClr>
                </a:solidFill>
                <a:effectLst/>
                <a:uLnTx/>
                <a:uFillTx/>
                <a:latin typeface="Arial"/>
                <a:ea typeface="+mn-ea"/>
                <a:cs typeface="Times New Roman" panose="02020603050405020304" pitchFamily="18" charset="0"/>
              </a:rPr>
              <a:t>Diabetic Macular Edema </a:t>
            </a:r>
          </a:p>
        </p:txBody>
      </p:sp>
      <p:cxnSp>
        <p:nvCxnSpPr>
          <p:cNvPr id="8" name="Straight Connector 7">
            <a:extLst>
              <a:ext uri="{FF2B5EF4-FFF2-40B4-BE49-F238E27FC236}">
                <a16:creationId xmlns:a16="http://schemas.microsoft.com/office/drawing/2014/main" id="{8CECDBF3-5FF9-9715-6086-CDD27B242972}"/>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254988E-9646-04EF-1566-6B7C2608E430}"/>
              </a:ext>
            </a:extLst>
          </p:cNvPr>
          <p:cNvCxnSpPr/>
          <p:nvPr/>
        </p:nvCxnSpPr>
        <p:spPr>
          <a:xfrm>
            <a:off x="0" y="34290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980B3162-33DE-231D-3741-D2A81AFF9A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19" name="TextBox 18">
            <a:extLst>
              <a:ext uri="{FF2B5EF4-FFF2-40B4-BE49-F238E27FC236}">
                <a16:creationId xmlns:a16="http://schemas.microsoft.com/office/drawing/2014/main" id="{AA788E7A-89D2-298A-C769-4C1C2AD4EA2C}"/>
              </a:ext>
            </a:extLst>
          </p:cNvPr>
          <p:cNvSpPr txBox="1"/>
          <p:nvPr/>
        </p:nvSpPr>
        <p:spPr>
          <a:xfrm>
            <a:off x="3356811" y="4648491"/>
            <a:ext cx="8674186" cy="1200329"/>
          </a:xfrm>
          <a:prstGeom prst="rect">
            <a:avLst/>
          </a:prstGeom>
          <a:noFill/>
        </p:spPr>
        <p:txBody>
          <a:bodyPr wrap="squar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ea typeface="+mn-ea"/>
                <a:cs typeface="+mn-cs"/>
              </a:rPr>
              <a:t>Dexamethasone + ranibizumab does not improve VA </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ea typeface="+mn-ea"/>
                <a:cs typeface="+mn-cs"/>
              </a:rPr>
              <a:t>At 6 months compared with ranibizumab alone for eyes with persistent DME following anti-VEGF therapy</a:t>
            </a:r>
          </a:p>
        </p:txBody>
      </p:sp>
      <p:sp>
        <p:nvSpPr>
          <p:cNvPr id="22" name="TextBox 21">
            <a:extLst>
              <a:ext uri="{FF2B5EF4-FFF2-40B4-BE49-F238E27FC236}">
                <a16:creationId xmlns:a16="http://schemas.microsoft.com/office/drawing/2014/main" id="{1C459E67-1969-1112-8F3E-2A0CF3423558}"/>
              </a:ext>
            </a:extLst>
          </p:cNvPr>
          <p:cNvSpPr txBox="1"/>
          <p:nvPr/>
        </p:nvSpPr>
        <p:spPr>
          <a:xfrm>
            <a:off x="237744" y="4489704"/>
            <a:ext cx="2743200" cy="1517904"/>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A9CCC">
                    <a:lumMod val="50000"/>
                  </a:srgbClr>
                </a:solidFill>
                <a:effectLst/>
                <a:uLnTx/>
                <a:uFillTx/>
                <a:latin typeface="Arial"/>
                <a:ea typeface="+mn-ea"/>
                <a:cs typeface="+mn-cs"/>
              </a:rPr>
              <a:t>Protocol U </a:t>
            </a:r>
          </a:p>
        </p:txBody>
      </p:sp>
      <p:sp>
        <p:nvSpPr>
          <p:cNvPr id="7" name="TextBox 6">
            <a:extLst>
              <a:ext uri="{FF2B5EF4-FFF2-40B4-BE49-F238E27FC236}">
                <a16:creationId xmlns:a16="http://schemas.microsoft.com/office/drawing/2014/main" id="{BC9D491E-DF63-87D5-1360-82EB77D01E10}"/>
              </a:ext>
            </a:extLst>
          </p:cNvPr>
          <p:cNvSpPr txBox="1"/>
          <p:nvPr/>
        </p:nvSpPr>
        <p:spPr>
          <a:xfrm>
            <a:off x="-12725400" y="2633246"/>
            <a:ext cx="26151840" cy="677108"/>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white"/>
                </a:solidFill>
                <a:effectLst/>
                <a:uLnTx/>
                <a:uFillTx/>
                <a:latin typeface="Arial"/>
                <a:ea typeface="+mn-ea"/>
                <a:cs typeface="+mn-cs"/>
              </a:rPr>
              <a:t>2008	2009	2010	2011	2012	2013	2014	2015	2016	2017	</a:t>
            </a:r>
            <a:r>
              <a:rPr kumimoji="0" lang="en-US" sz="3800" b="1" i="0" u="none" strike="noStrike" kern="1200" cap="none" spc="0" normalizeH="0" baseline="0" noProof="0" dirty="0">
                <a:ln>
                  <a:noFill/>
                </a:ln>
                <a:solidFill>
                  <a:srgbClr val="FFC000">
                    <a:lumMod val="60000"/>
                    <a:lumOff val="40000"/>
                  </a:srgbClr>
                </a:solidFill>
                <a:effectLst/>
                <a:uLnTx/>
                <a:uFillTx/>
                <a:latin typeface="Arial"/>
                <a:ea typeface="+mn-ea"/>
                <a:cs typeface="+mn-cs"/>
              </a:rPr>
              <a:t>2018</a:t>
            </a:r>
            <a:r>
              <a:rPr kumimoji="0" lang="en-US" sz="3800" b="0" i="0" u="none" strike="noStrike" kern="1200" cap="none" spc="0" normalizeH="0" baseline="0" noProof="0" dirty="0">
                <a:ln>
                  <a:noFill/>
                </a:ln>
                <a:solidFill>
                  <a:prstClr val="white"/>
                </a:solidFill>
                <a:effectLst/>
                <a:uLnTx/>
                <a:uFillTx/>
                <a:latin typeface="Arial"/>
                <a:ea typeface="+mn-ea"/>
                <a:cs typeface="+mn-cs"/>
              </a:rPr>
              <a:t>	2019	2020	2021	2022	2023	2024	2025	2026</a:t>
            </a:r>
          </a:p>
        </p:txBody>
      </p:sp>
    </p:spTree>
    <p:extLst>
      <p:ext uri="{BB962C8B-B14F-4D97-AF65-F5344CB8AC3E}">
        <p14:creationId xmlns:p14="http://schemas.microsoft.com/office/powerpoint/2010/main" val="15220331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A7C583-F08D-419B-D4A2-EDFE22387036}"/>
              </a:ext>
            </a:extLst>
          </p:cNvPr>
          <p:cNvSpPr txBox="1"/>
          <p:nvPr/>
        </p:nvSpPr>
        <p:spPr>
          <a:xfrm>
            <a:off x="238125" y="234434"/>
            <a:ext cx="609600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Times New Roman" panose="02020603050405020304" pitchFamily="18" charset="0"/>
              </a:rPr>
              <a:t>DRCR Major Findings</a:t>
            </a:r>
            <a:endPar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mn-cs"/>
            </a:endParaRPr>
          </a:p>
        </p:txBody>
      </p:sp>
      <p:sp>
        <p:nvSpPr>
          <p:cNvPr id="6" name="TextBox 5">
            <a:extLst>
              <a:ext uri="{FF2B5EF4-FFF2-40B4-BE49-F238E27FC236}">
                <a16:creationId xmlns:a16="http://schemas.microsoft.com/office/drawing/2014/main" id="{BC82AA79-1484-21F6-65D0-8E7CE001DEC3}"/>
              </a:ext>
            </a:extLst>
          </p:cNvPr>
          <p:cNvSpPr txBox="1"/>
          <p:nvPr/>
        </p:nvSpPr>
        <p:spPr>
          <a:xfrm>
            <a:off x="2290762" y="1224260"/>
            <a:ext cx="7610475"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a:ea typeface="+mn-ea"/>
                <a:cs typeface="Times New Roman" panose="02020603050405020304" pitchFamily="18" charset="0"/>
              </a:rPr>
              <a:t>Two Decades of Revolutionizing Diabetic Retinopathy Care: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A9CCC">
                    <a:lumMod val="40000"/>
                    <a:lumOff val="60000"/>
                  </a:srgbClr>
                </a:solidFill>
                <a:effectLst/>
                <a:uLnTx/>
                <a:uFillTx/>
                <a:latin typeface="Arial"/>
                <a:ea typeface="+mn-ea"/>
                <a:cs typeface="Times New Roman" panose="02020603050405020304" pitchFamily="18" charset="0"/>
              </a:rPr>
              <a:t>Diabetic Macular Edema </a:t>
            </a:r>
          </a:p>
        </p:txBody>
      </p:sp>
      <p:cxnSp>
        <p:nvCxnSpPr>
          <p:cNvPr id="8" name="Straight Connector 7">
            <a:extLst>
              <a:ext uri="{FF2B5EF4-FFF2-40B4-BE49-F238E27FC236}">
                <a16:creationId xmlns:a16="http://schemas.microsoft.com/office/drawing/2014/main" id="{8CECDBF3-5FF9-9715-6086-CDD27B242972}"/>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254988E-9646-04EF-1566-6B7C2608E430}"/>
              </a:ext>
            </a:extLst>
          </p:cNvPr>
          <p:cNvCxnSpPr/>
          <p:nvPr/>
        </p:nvCxnSpPr>
        <p:spPr>
          <a:xfrm>
            <a:off x="0" y="34290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980B3162-33DE-231D-3741-D2A81AFF9A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19" name="TextBox 18">
            <a:extLst>
              <a:ext uri="{FF2B5EF4-FFF2-40B4-BE49-F238E27FC236}">
                <a16:creationId xmlns:a16="http://schemas.microsoft.com/office/drawing/2014/main" id="{AA788E7A-89D2-298A-C769-4C1C2AD4EA2C}"/>
              </a:ext>
            </a:extLst>
          </p:cNvPr>
          <p:cNvSpPr txBox="1"/>
          <p:nvPr/>
        </p:nvSpPr>
        <p:spPr>
          <a:xfrm>
            <a:off x="3356811" y="4512312"/>
            <a:ext cx="8835188" cy="1569660"/>
          </a:xfrm>
          <a:prstGeom prst="rect">
            <a:avLst/>
          </a:prstGeom>
          <a:noFill/>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charset="0"/>
                <a:ea typeface="+mn-ea"/>
                <a:cs typeface="Arial" charset="0"/>
              </a:rPr>
              <a:t>Among eyes with CI-DME and good visual acuity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charset="0"/>
                <a:ea typeface="+mn-ea"/>
                <a:cs typeface="Arial" charset="0"/>
              </a:rPr>
              <a:t>(20/25 or better), VA loss after 2 years was similar regardless of whether initial management was aflibercept, laser, or observation</a:t>
            </a: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1C459E67-1969-1112-8F3E-2A0CF3423558}"/>
              </a:ext>
            </a:extLst>
          </p:cNvPr>
          <p:cNvSpPr txBox="1"/>
          <p:nvPr/>
        </p:nvSpPr>
        <p:spPr>
          <a:xfrm>
            <a:off x="237744" y="4489704"/>
            <a:ext cx="2743200" cy="1514773"/>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A9CCC">
                    <a:lumMod val="50000"/>
                  </a:srgbClr>
                </a:solidFill>
                <a:effectLst/>
                <a:uLnTx/>
                <a:uFillTx/>
                <a:latin typeface="Arial"/>
                <a:ea typeface="+mn-ea"/>
                <a:cs typeface="+mn-cs"/>
              </a:rPr>
              <a:t>Protocol V </a:t>
            </a:r>
          </a:p>
        </p:txBody>
      </p:sp>
      <p:sp>
        <p:nvSpPr>
          <p:cNvPr id="11" name="TextBox 10">
            <a:extLst>
              <a:ext uri="{FF2B5EF4-FFF2-40B4-BE49-F238E27FC236}">
                <a16:creationId xmlns:a16="http://schemas.microsoft.com/office/drawing/2014/main" id="{C4104314-936D-AB87-B7E0-4DE3AC8B6074}"/>
              </a:ext>
            </a:extLst>
          </p:cNvPr>
          <p:cNvSpPr txBox="1"/>
          <p:nvPr/>
        </p:nvSpPr>
        <p:spPr>
          <a:xfrm>
            <a:off x="-6358908"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2008</a:t>
            </a:r>
          </a:p>
        </p:txBody>
      </p:sp>
      <p:sp>
        <p:nvSpPr>
          <p:cNvPr id="3" name="TextBox 2">
            <a:extLst>
              <a:ext uri="{FF2B5EF4-FFF2-40B4-BE49-F238E27FC236}">
                <a16:creationId xmlns:a16="http://schemas.microsoft.com/office/drawing/2014/main" id="{B74AFD56-0ED7-1D51-5D04-39C05DDB6432}"/>
              </a:ext>
            </a:extLst>
          </p:cNvPr>
          <p:cNvSpPr txBox="1"/>
          <p:nvPr/>
        </p:nvSpPr>
        <p:spPr>
          <a:xfrm>
            <a:off x="-14173200" y="2633246"/>
            <a:ext cx="26151840" cy="677108"/>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white"/>
                </a:solidFill>
                <a:effectLst/>
                <a:uLnTx/>
                <a:uFillTx/>
                <a:latin typeface="Arial"/>
                <a:ea typeface="+mn-ea"/>
                <a:cs typeface="+mn-cs"/>
              </a:rPr>
              <a:t>2008	2009	2010	2011	2012	2013	2014	2015	2016	2017	2018	</a:t>
            </a:r>
            <a:r>
              <a:rPr kumimoji="0" lang="en-US" sz="3800" b="1" i="0" u="none" strike="noStrike" kern="1200" cap="none" spc="0" normalizeH="0" baseline="0" noProof="0" dirty="0">
                <a:ln>
                  <a:noFill/>
                </a:ln>
                <a:solidFill>
                  <a:srgbClr val="FFC000">
                    <a:lumMod val="60000"/>
                    <a:lumOff val="40000"/>
                  </a:srgbClr>
                </a:solidFill>
                <a:effectLst/>
                <a:uLnTx/>
                <a:uFillTx/>
                <a:latin typeface="Arial"/>
                <a:ea typeface="+mn-ea"/>
                <a:cs typeface="+mn-cs"/>
              </a:rPr>
              <a:t>2019</a:t>
            </a:r>
            <a:r>
              <a:rPr kumimoji="0" lang="en-US" sz="3800" b="0" i="0" u="none" strike="noStrike" kern="1200" cap="none" spc="0" normalizeH="0" baseline="0" noProof="0" dirty="0">
                <a:ln>
                  <a:noFill/>
                </a:ln>
                <a:solidFill>
                  <a:prstClr val="white"/>
                </a:solidFill>
                <a:effectLst/>
                <a:uLnTx/>
                <a:uFillTx/>
                <a:latin typeface="Arial"/>
                <a:ea typeface="+mn-ea"/>
                <a:cs typeface="+mn-cs"/>
              </a:rPr>
              <a:t>	2020	2021	2022	2023	2024	2025	2026</a:t>
            </a:r>
          </a:p>
        </p:txBody>
      </p:sp>
    </p:spTree>
    <p:extLst>
      <p:ext uri="{BB962C8B-B14F-4D97-AF65-F5344CB8AC3E}">
        <p14:creationId xmlns:p14="http://schemas.microsoft.com/office/powerpoint/2010/main" val="3553021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DRCR2022">
  <a:themeElements>
    <a:clrScheme name="Custom 5">
      <a:dk1>
        <a:sysClr val="windowText" lastClr="000000"/>
      </a:dk1>
      <a:lt1>
        <a:sysClr val="window" lastClr="FFFFFF"/>
      </a:lt1>
      <a:dk2>
        <a:srgbClr val="000000"/>
      </a:dk2>
      <a:lt2>
        <a:srgbClr val="ABDAFC"/>
      </a:lt2>
      <a:accent1>
        <a:srgbClr val="92D050"/>
      </a:accent1>
      <a:accent2>
        <a:srgbClr val="FFC000"/>
      </a:accent2>
      <a:accent3>
        <a:srgbClr val="4A9CCC"/>
      </a:accent3>
      <a:accent4>
        <a:srgbClr val="FFFFFF"/>
      </a:accent4>
      <a:accent5>
        <a:srgbClr val="C54F71"/>
      </a:accent5>
      <a:accent6>
        <a:srgbClr val="DE9C3C"/>
      </a:accent6>
      <a:hlink>
        <a:srgbClr val="000000"/>
      </a:hlink>
      <a:folHlink>
        <a:srgbClr val="A0BCD3"/>
      </a:folHlink>
    </a:clrScheme>
    <a:fontScheme name="Custom 5">
      <a:majorFont>
        <a:latin typeface="Arial"/>
        <a:ea typeface=""/>
        <a:cs typeface=""/>
      </a:majorFont>
      <a:minorFont>
        <a:latin typeface="Arial"/>
        <a:ea typeface=""/>
        <a:cs typeface=""/>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RCR2022" id="{7717775D-D3AB-4D8E-8116-DABA3BF2E9BE}" vid="{8AACD152-BD6E-47A6-B58C-15226ED67577}"/>
    </a:ext>
  </a:extLst>
</a:theme>
</file>

<file path=ppt/theme/theme2.xml><?xml version="1.0" encoding="utf-8"?>
<a:theme xmlns:a="http://schemas.openxmlformats.org/drawingml/2006/main" name="2_DRCR2022">
  <a:themeElements>
    <a:clrScheme name="Custom 5">
      <a:dk1>
        <a:sysClr val="windowText" lastClr="000000"/>
      </a:dk1>
      <a:lt1>
        <a:sysClr val="window" lastClr="FFFFFF"/>
      </a:lt1>
      <a:dk2>
        <a:srgbClr val="000000"/>
      </a:dk2>
      <a:lt2>
        <a:srgbClr val="ABDAFC"/>
      </a:lt2>
      <a:accent1>
        <a:srgbClr val="92D050"/>
      </a:accent1>
      <a:accent2>
        <a:srgbClr val="FFC000"/>
      </a:accent2>
      <a:accent3>
        <a:srgbClr val="4A9CCC"/>
      </a:accent3>
      <a:accent4>
        <a:srgbClr val="FFFFFF"/>
      </a:accent4>
      <a:accent5>
        <a:srgbClr val="C54F71"/>
      </a:accent5>
      <a:accent6>
        <a:srgbClr val="DE9C3C"/>
      </a:accent6>
      <a:hlink>
        <a:srgbClr val="000000"/>
      </a:hlink>
      <a:folHlink>
        <a:srgbClr val="A0BCD3"/>
      </a:folHlink>
    </a:clrScheme>
    <a:fontScheme name="Custom 5">
      <a:majorFont>
        <a:latin typeface="Arial"/>
        <a:ea typeface=""/>
        <a:cs typeface=""/>
      </a:majorFont>
      <a:minorFont>
        <a:latin typeface="Arial"/>
        <a:ea typeface=""/>
        <a:cs typeface=""/>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RCR2022" id="{7717775D-D3AB-4D8E-8116-DABA3BF2E9BE}" vid="{8AACD152-BD6E-47A6-B58C-15226ED67577}"/>
    </a:ext>
  </a:extLst>
</a:theme>
</file>

<file path=ppt/theme/theme3.xml><?xml version="1.0" encoding="utf-8"?>
<a:theme xmlns:a="http://schemas.openxmlformats.org/drawingml/2006/main" name="3_DRCR2022">
  <a:themeElements>
    <a:clrScheme name="Custom 5">
      <a:dk1>
        <a:sysClr val="windowText" lastClr="000000"/>
      </a:dk1>
      <a:lt1>
        <a:sysClr val="window" lastClr="FFFFFF"/>
      </a:lt1>
      <a:dk2>
        <a:srgbClr val="000000"/>
      </a:dk2>
      <a:lt2>
        <a:srgbClr val="ABDAFC"/>
      </a:lt2>
      <a:accent1>
        <a:srgbClr val="92D050"/>
      </a:accent1>
      <a:accent2>
        <a:srgbClr val="FFC000"/>
      </a:accent2>
      <a:accent3>
        <a:srgbClr val="4A9CCC"/>
      </a:accent3>
      <a:accent4>
        <a:srgbClr val="FFFFFF"/>
      </a:accent4>
      <a:accent5>
        <a:srgbClr val="C54F71"/>
      </a:accent5>
      <a:accent6>
        <a:srgbClr val="DE9C3C"/>
      </a:accent6>
      <a:hlink>
        <a:srgbClr val="000000"/>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RCR2022" id="{BDD9F697-FA8B-4844-A918-724384CAD43C}" vid="{B315EC98-6C17-4F6F-BC3A-7C95DE40C86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TotalTime>
  <Words>1756</Words>
  <Application>Microsoft Office PowerPoint</Application>
  <PresentationFormat>Widescreen</PresentationFormat>
  <Paragraphs>195</Paragraphs>
  <Slides>31</Slides>
  <Notes>13</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31</vt:i4>
      </vt:variant>
    </vt:vector>
  </HeadingPairs>
  <TitlesOfParts>
    <vt:vector size="42" baseType="lpstr">
      <vt:lpstr>Aptos</vt:lpstr>
      <vt:lpstr>Arial</vt:lpstr>
      <vt:lpstr>Calibri</vt:lpstr>
      <vt:lpstr>Cordia New</vt:lpstr>
      <vt:lpstr>Helvetica</vt:lpstr>
      <vt:lpstr>Rockwell</vt:lpstr>
      <vt:lpstr>Times New Roman</vt:lpstr>
      <vt:lpstr>Wingdings</vt:lpstr>
      <vt:lpstr>1_DRCR2022</vt:lpstr>
      <vt:lpstr>2_DRCR2022</vt:lpstr>
      <vt:lpstr>3_DRCR2022</vt:lpstr>
      <vt:lpstr>PowerPoint Presentation</vt:lpstr>
      <vt:lpstr>PowerPoint Presentation</vt:lpstr>
      <vt:lpstr>PowerPoint Presentation</vt:lpstr>
      <vt:lpstr>Funding - UG1EY014231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Participation</vt:lpstr>
      <vt:lpstr>PowerPoint Presentation</vt:lpstr>
      <vt:lpstr>Other Ancillary Benefits</vt:lpstr>
      <vt:lpstr>Protocols Currently Certifying Sites</vt:lpstr>
      <vt:lpstr>Protocols Currently Certifying Sites &amp; Enrolling</vt:lpstr>
      <vt:lpstr>Protocols Currently In Follow Up</vt:lpstr>
      <vt:lpstr>Other Projects</vt:lpstr>
      <vt:lpstr>How to Get Started</vt:lpstr>
      <vt:lpstr>Protocol Certification Process </vt:lpstr>
      <vt:lpstr>Certification Kick-Off</vt:lpstr>
      <vt:lpstr>Helpful Links - drcr.net</vt:lpstr>
      <vt:lpstr>Publication List drcr.net </vt:lpstr>
      <vt:lpstr>Thank you</vt:lpstr>
    </vt:vector>
  </TitlesOfParts>
  <Company>Joslin Diabetes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Funding Mechanism</dc:title>
  <dc:creator>Lloyd Paul Aiello</dc:creator>
  <cp:lastModifiedBy>Brittany Kelly</cp:lastModifiedBy>
  <cp:revision>5</cp:revision>
  <dcterms:created xsi:type="dcterms:W3CDTF">2002-09-24T11:12:38Z</dcterms:created>
  <dcterms:modified xsi:type="dcterms:W3CDTF">2026-07-08T14:22:26Z</dcterms:modified>
</cp:coreProperties>
</file>