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4" r:id="rId1"/>
  </p:sldMasterIdLst>
  <p:notesMasterIdLst>
    <p:notesMasterId r:id="rId36"/>
  </p:notesMasterIdLst>
  <p:handoutMasterIdLst>
    <p:handoutMasterId r:id="rId37"/>
  </p:handoutMasterIdLst>
  <p:sldIdLst>
    <p:sldId id="599" r:id="rId2"/>
    <p:sldId id="260" r:id="rId3"/>
    <p:sldId id="634" r:id="rId4"/>
    <p:sldId id="796" r:id="rId5"/>
    <p:sldId id="327" r:id="rId6"/>
    <p:sldId id="616" r:id="rId7"/>
    <p:sldId id="600" r:id="rId8"/>
    <p:sldId id="632" r:id="rId9"/>
    <p:sldId id="757" r:id="rId10"/>
    <p:sldId id="760" r:id="rId11"/>
    <p:sldId id="759" r:id="rId12"/>
    <p:sldId id="764" r:id="rId13"/>
    <p:sldId id="532" r:id="rId14"/>
    <p:sldId id="761" r:id="rId15"/>
    <p:sldId id="762" r:id="rId16"/>
    <p:sldId id="763" r:id="rId17"/>
    <p:sldId id="768" r:id="rId18"/>
    <p:sldId id="776" r:id="rId19"/>
    <p:sldId id="785" r:id="rId20"/>
    <p:sldId id="765" r:id="rId21"/>
    <p:sldId id="778" r:id="rId22"/>
    <p:sldId id="771" r:id="rId23"/>
    <p:sldId id="767" r:id="rId24"/>
    <p:sldId id="787" r:id="rId25"/>
    <p:sldId id="798" r:id="rId26"/>
    <p:sldId id="784" r:id="rId27"/>
    <p:sldId id="786" r:id="rId28"/>
    <p:sldId id="774" r:id="rId29"/>
    <p:sldId id="789" r:id="rId30"/>
    <p:sldId id="799" r:id="rId31"/>
    <p:sldId id="769" r:id="rId32"/>
    <p:sldId id="775" r:id="rId33"/>
    <p:sldId id="788" r:id="rId34"/>
    <p:sldId id="770" r:id="rId3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C1DE03-834A-1523-31B0-9900BC12D777}" name="barkmeier.andrew" initials="ba" userId="S::barkmeier.andrew_mayo.edu#ext#@jaeb.onmicrosoft.com::19e691d4-76f4-4a0c-8349-2f239e2ab709" providerId="AD"/>
  <p188:author id="{F1C4240C-1D80-A816-4E16-27E3A24920EE}" name="Brittany Kelly" initials="BK" userId="S::bkelly@jaeb.org::89c5cd3d-0a2a-4716-88fd-89d3e1f23b83" providerId="AD"/>
  <p188:author id="{B9C9CB0D-EE5D-A07A-B6A7-50691C20A7EB}" name="Adam Glassman" initials="AG" userId="Adam Glassman" providerId="None"/>
  <p188:author id="{11076711-72A2-9F0B-A7B5-DC856CB9BE74}" name="Sun, Jennifer" initials="SJ" userId="S::sunj_joslin.harvard.edu#ext#@jaeb.onmicrosoft.com::5a986153-f7dc-4109-9ff8-410f2a8dd128" providerId="AD"/>
  <p188:author id="{4437B551-2B02-5581-2DE8-85BB7526F266}" name="Thu Vu" initials="TV" userId="Thu Vu" providerId="None"/>
  <p188:author id="{7BAF2557-B675-C6F6-33C0-896AA8EFBC9B}" name="Crystal Franklin" initials="CF" userId="S::cfranklin@Jaeb.org::cd056c09-a1b6-4614-919a-4166b54efbd7" providerId="AD"/>
  <p188:author id="{4A212658-B59E-E938-19C4-57F142D736D1}" name="Cynthia Stockdale" initials="CS" userId="S::cstockdale@jaeb.org::d2e2ef3c-42d0-490e-ac5b-5bb3f50b274a" providerId="AD"/>
  <p188:author id="{2C1BF05B-E405-D36A-F405-388E682B062E}" name="Cynthia Stockdale" initials="CS" userId="Cynthia Stockdale" providerId="None"/>
  <p188:author id="{C7B57D64-35E0-70FA-55EF-C5C26AC5E1B6}" name="Meagan Huggins" initials="MH" userId="S::mhuggins@Jaeb.org::f5642533-5231-46a6-9703-f9c0689ccf48" providerId="AD"/>
  <p188:author id="{83015096-23D5-3FCB-E589-E4FE2ADC91E1}" name="v2.1 edits" initials="2.1" userId="v2.1 edits" providerId="None"/>
  <p188:author id="{16515C9B-B889-23ED-FDE8-AADE549881E3}" name="Cynthia Stockdale" initials="CS" userId="S::cstockdale@Jaeb.org::d2e2ef3c-42d0-490e-ac5b-5bb3f50b274a" providerId="AD"/>
  <p188:author id="{BBB2DDCE-2D64-5432-1469-C47A74E00938}" name="Crystal Franklin" initials="CF" userId="Crystal Franklin" providerId="None"/>
  <p188:author id="{1FCEFDD0-3370-F495-F47E-151F6A2728AB}" name="Meagan Huggins" initials="MH" userId="Meagan Huggins" providerId="None"/>
  <p188:author id="{8680E5E8-1A91-15DF-B928-AE427573152E}" name="Brittany Kelly" initials="BK" userId="Brittany Kelly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isse Torres" initials="KT" lastIdx="7" clrIdx="0"/>
  <p:cmAuthor id="7" name="Sun, Jennifer" initials="JKS" lastIdx="1" clrIdx="7"/>
  <p:cmAuthor id="1" name="Cindy Stockdale" initials="CS" lastIdx="17" clrIdx="1"/>
  <p:cmAuthor id="8" name="Danielle Wales" initials="DW" lastIdx="4" clrIdx="8"/>
  <p:cmAuthor id="2" name="Adam Glassman" initials="AG" lastIdx="33" clrIdx="2"/>
  <p:cmAuthor id="9" name="Danielle Stanley" initials="DS" lastIdx="6" clrIdx="9">
    <p:extLst>
      <p:ext uri="{19B8F6BF-5375-455C-9EA6-DF929625EA0E}">
        <p15:presenceInfo xmlns:p15="http://schemas.microsoft.com/office/powerpoint/2012/main" userId="S-1-5-21-484763869-1644491937-1801674531-10635" providerId="AD"/>
      </p:ext>
    </p:extLst>
  </p:cmAuthor>
  <p:cmAuthor id="3" name="Meagan Huggins" initials="MLH" lastIdx="2" clrIdx="3"/>
  <p:cmAuthor id="10" name="Carin Preston" initials="CP" lastIdx="9" clrIdx="10">
    <p:extLst>
      <p:ext uri="{19B8F6BF-5375-455C-9EA6-DF929625EA0E}">
        <p15:presenceInfo xmlns:p15="http://schemas.microsoft.com/office/powerpoint/2012/main" userId="S-1-5-21-484763869-1644491937-1801674531-14348" providerId="AD"/>
      </p:ext>
    </p:extLst>
  </p:cmAuthor>
  <p:cmAuthor id="4" name="Michele Melia" initials="MM" lastIdx="5" clrIdx="4"/>
  <p:cmAuthor id="11" name="Crystal Franklin" initials="CF" lastIdx="1" clrIdx="11">
    <p:extLst>
      <p:ext uri="{19B8F6BF-5375-455C-9EA6-DF929625EA0E}">
        <p15:presenceInfo xmlns:p15="http://schemas.microsoft.com/office/powerpoint/2012/main" userId="S::cfranklin@Jaeb.org::cd056c09-a1b6-4614-919a-4166b54efbd7" providerId="AD"/>
      </p:ext>
    </p:extLst>
  </p:cmAuthor>
  <p:cmAuthor id="5" name="Danielle G. Wales" initials="DGW" lastIdx="7" clrIdx="5"/>
  <p:cmAuthor id="6" name="Cynthia Stockdale" initials="CS" lastIdx="27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22A46"/>
    <a:srgbClr val="033355"/>
    <a:srgbClr val="022844"/>
    <a:srgbClr val="3366CC"/>
    <a:srgbClr val="99CC00"/>
    <a:srgbClr val="FFFFFF"/>
    <a:srgbClr val="85FFFF"/>
    <a:srgbClr val="FF6565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77119" autoAdjust="0"/>
  </p:normalViewPr>
  <p:slideViewPr>
    <p:cSldViewPr snapToGrid="0">
      <p:cViewPr varScale="1">
        <p:scale>
          <a:sx n="81" d="100"/>
          <a:sy n="81" d="100"/>
        </p:scale>
        <p:origin x="135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524" y="9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agan Huggins" userId="18192249864_tp_box_2" providerId="OAuth2" clId="{E0375E66-4786-4AE2-BEC9-41103335C0B7}"/>
    <pc:docChg chg="modSld">
      <pc:chgData name="Meagan Huggins" userId="18192249864_tp_box_2" providerId="OAuth2" clId="{E0375E66-4786-4AE2-BEC9-41103335C0B7}" dt="2026-03-24T17:56:11.182" v="1" actId="20577"/>
      <pc:docMkLst>
        <pc:docMk/>
      </pc:docMkLst>
      <pc:sldChg chg="modSp mod">
        <pc:chgData name="Meagan Huggins" userId="18192249864_tp_box_2" providerId="OAuth2" clId="{E0375E66-4786-4AE2-BEC9-41103335C0B7}" dt="2026-03-24T17:56:11.182" v="1" actId="20577"/>
        <pc:sldMkLst>
          <pc:docMk/>
          <pc:sldMk cId="897304325" sldId="759"/>
        </pc:sldMkLst>
        <pc:spChg chg="mod">
          <ac:chgData name="Meagan Huggins" userId="18192249864_tp_box_2" providerId="OAuth2" clId="{E0375E66-4786-4AE2-BEC9-41103335C0B7}" dt="2026-03-24T17:56:03.592" v="0" actId="20577"/>
          <ac:spMkLst>
            <pc:docMk/>
            <pc:sldMk cId="897304325" sldId="759"/>
            <ac:spMk id="44" creationId="{14B0B89B-D930-7A77-0B60-569C0EF79CBD}"/>
          </ac:spMkLst>
        </pc:spChg>
        <pc:spChg chg="mod">
          <ac:chgData name="Meagan Huggins" userId="18192249864_tp_box_2" providerId="OAuth2" clId="{E0375E66-4786-4AE2-BEC9-41103335C0B7}" dt="2026-03-24T17:56:11.182" v="1" actId="20577"/>
          <ac:spMkLst>
            <pc:docMk/>
            <pc:sldMk cId="897304325" sldId="759"/>
            <ac:spMk id="45" creationId="{01E4E434-35B6-A932-3CE1-ABE91D1831D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27212963889919"/>
          <c:y val="4.2966401479414343E-2"/>
          <c:w val="0.85731291533831255"/>
          <c:h val="0.7314354628504247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Tonabersat</c:v>
                </c:pt>
              </c:strCache>
            </c:strRef>
          </c:tx>
          <c:spPr>
            <a:ln w="69850" cap="rnd">
              <a:solidFill>
                <a:schemeClr val="tx2">
                  <a:lumMod val="9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90000"/>
                </a:schemeClr>
              </a:solidFill>
              <a:ln w="9525">
                <a:solidFill>
                  <a:schemeClr val="tx2">
                    <a:lumMod val="90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Sheet1!$D$2:$D$7</c:f>
                <c:numCache>
                  <c:formatCode>General</c:formatCode>
                  <c:ptCount val="6"/>
                  <c:pt idx="0">
                    <c:v>-8.4261999999999997</c:v>
                  </c:pt>
                  <c:pt idx="1">
                    <c:v>-12.2971</c:v>
                  </c:pt>
                  <c:pt idx="2">
                    <c:v>-15.223100000000001</c:v>
                  </c:pt>
                  <c:pt idx="3">
                    <c:v>-14.2592</c:v>
                  </c:pt>
                  <c:pt idx="4">
                    <c:v>-14.610900000000001</c:v>
                  </c:pt>
                  <c:pt idx="5">
                    <c:v>-13.478299999999999</c:v>
                  </c:pt>
                </c:numCache>
              </c:numRef>
            </c:plus>
            <c:minus>
              <c:numRef>
                <c:f>Sheet1!$D$2:$D$7</c:f>
                <c:numCache>
                  <c:formatCode>General</c:formatCode>
                  <c:ptCount val="6"/>
                  <c:pt idx="0">
                    <c:v>-8.4261999999999997</c:v>
                  </c:pt>
                  <c:pt idx="1">
                    <c:v>-12.2971</c:v>
                  </c:pt>
                  <c:pt idx="2">
                    <c:v>-15.223100000000001</c:v>
                  </c:pt>
                  <c:pt idx="3">
                    <c:v>-14.2592</c:v>
                  </c:pt>
                  <c:pt idx="4">
                    <c:v>-14.610900000000001</c:v>
                  </c:pt>
                  <c:pt idx="5">
                    <c:v>-13.478299999999999</c:v>
                  </c:pt>
                </c:numCache>
              </c:numRef>
            </c:minus>
            <c:spPr>
              <a:noFill/>
              <a:ln w="41275" cap="flat" cmpd="sng" algn="ctr">
                <a:solidFill>
                  <a:schemeClr val="tx2">
                    <a:lumMod val="90000"/>
                  </a:schemeClr>
                </a:solidFill>
                <a:round/>
              </a:ln>
              <a:effectLst/>
            </c:spPr>
          </c:errBars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-3.6507999999999998</c:v>
                </c:pt>
                <c:pt idx="1">
                  <c:v>-8.9846000000000004</c:v>
                </c:pt>
                <c:pt idx="2">
                  <c:v>-12.1935</c:v>
                </c:pt>
                <c:pt idx="3">
                  <c:v>-13.222200000000001</c:v>
                </c:pt>
                <c:pt idx="4">
                  <c:v>-20.473700000000001</c:v>
                </c:pt>
                <c:pt idx="5">
                  <c:v>-14.7463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28-44DC-BD16-AE9E4C0F26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</c:v>
                </c:pt>
              </c:strCache>
            </c:strRef>
          </c:tx>
          <c:spPr>
            <a:ln w="698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Sheet1!$E$2:$E$7</c:f>
                <c:numCache>
                  <c:formatCode>General</c:formatCode>
                  <c:ptCount val="6"/>
                  <c:pt idx="0">
                    <c:v>-7.1139999999999999</c:v>
                  </c:pt>
                  <c:pt idx="1">
                    <c:v>-9.3652999999999995</c:v>
                  </c:pt>
                  <c:pt idx="2">
                    <c:v>-11.1325</c:v>
                  </c:pt>
                  <c:pt idx="3">
                    <c:v>-9.4622000000000011</c:v>
                  </c:pt>
                  <c:pt idx="4">
                    <c:v>-10.938499999999999</c:v>
                  </c:pt>
                  <c:pt idx="5">
                    <c:v>-12.241899999999999</c:v>
                  </c:pt>
                </c:numCache>
              </c:numRef>
            </c:plus>
            <c:minus>
              <c:numRef>
                <c:f>Sheet1!$E$2:$E$7</c:f>
                <c:numCache>
                  <c:formatCode>General</c:formatCode>
                  <c:ptCount val="6"/>
                  <c:pt idx="0">
                    <c:v>-7.1139999999999999</c:v>
                  </c:pt>
                  <c:pt idx="1">
                    <c:v>-9.3652999999999995</c:v>
                  </c:pt>
                  <c:pt idx="2">
                    <c:v>-11.1325</c:v>
                  </c:pt>
                  <c:pt idx="3">
                    <c:v>-9.4622000000000011</c:v>
                  </c:pt>
                  <c:pt idx="4">
                    <c:v>-10.938499999999999</c:v>
                  </c:pt>
                  <c:pt idx="5">
                    <c:v>-12.241899999999999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accent1"/>
                </a:solidFill>
                <a:round/>
              </a:ln>
              <a:effectLst/>
            </c:spPr>
          </c:errBars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1.2817000000000001</c:v>
                </c:pt>
                <c:pt idx="1">
                  <c:v>4.2423999999999999</c:v>
                </c:pt>
                <c:pt idx="2">
                  <c:v>2.4443999999999999</c:v>
                </c:pt>
                <c:pt idx="3">
                  <c:v>0.85070000000000001</c:v>
                </c:pt>
                <c:pt idx="4">
                  <c:v>4.7742000000000004</c:v>
                </c:pt>
                <c:pt idx="5">
                  <c:v>5.3087999999999997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28-44DC-BD16-AE9E4C0F2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3394479"/>
        <c:axId val="1623394959"/>
      </c:lineChart>
      <c:catAx>
        <c:axId val="16233944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Visit Month</a:t>
                </a:r>
              </a:p>
            </c:rich>
          </c:tx>
          <c:layout>
            <c:manualLayout>
              <c:xMode val="edge"/>
              <c:yMode val="edge"/>
              <c:x val="0.46733611952813287"/>
              <c:y val="0.689159817332493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394959"/>
        <c:crosses val="autoZero"/>
        <c:auto val="1"/>
        <c:lblAlgn val="ctr"/>
        <c:lblOffset val="100"/>
        <c:noMultiLvlLbl val="0"/>
      </c:catAx>
      <c:valAx>
        <c:axId val="1623394959"/>
        <c:scaling>
          <c:orientation val="minMax"/>
          <c:max val="40"/>
          <c:min val="-4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OCT CST Change, µm</a:t>
                </a:r>
              </a:p>
            </c:rich>
          </c:tx>
          <c:layout>
            <c:manualLayout>
              <c:xMode val="edge"/>
              <c:yMode val="edge"/>
              <c:x val="0"/>
              <c:y val="0.128283758030404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394479"/>
        <c:crosses val="autoZero"/>
        <c:crossBetween val="between"/>
        <c:majorUnit val="20"/>
      </c:valAx>
      <c:spPr>
        <a:solidFill>
          <a:schemeClr val="bg2"/>
        </a:solidFill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53202595964566934"/>
          <c:y val="5.9186405788794319E-2"/>
          <c:w val="0.41635293774819243"/>
          <c:h val="7.4711888659008796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27212963889919"/>
          <c:y val="4.2966401479414343E-2"/>
          <c:w val="0.85731291533831255"/>
          <c:h val="0.7314354628504247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Tonabersat</c:v>
                </c:pt>
              </c:strCache>
            </c:strRef>
          </c:tx>
          <c:spPr>
            <a:ln w="69850" cap="rnd">
              <a:solidFill>
                <a:schemeClr val="tx2">
                  <a:lumMod val="9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90000"/>
                </a:schemeClr>
              </a:solidFill>
              <a:ln w="9525">
                <a:solidFill>
                  <a:schemeClr val="tx2">
                    <a:lumMod val="90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Sheet1!$D$2:$D$7</c:f>
                <c:numCache>
                  <c:formatCode>General</c:formatCode>
                  <c:ptCount val="6"/>
                  <c:pt idx="0">
                    <c:v>-8.4261999999999997</c:v>
                  </c:pt>
                  <c:pt idx="1">
                    <c:v>-12.0837</c:v>
                  </c:pt>
                  <c:pt idx="2">
                    <c:v>-14.831800000000001</c:v>
                  </c:pt>
                  <c:pt idx="3">
                    <c:v>-14.057699999999999</c:v>
                  </c:pt>
                  <c:pt idx="4">
                    <c:v>-14.204000000000001</c:v>
                  </c:pt>
                  <c:pt idx="5">
                    <c:v>-13.029199999999999</c:v>
                  </c:pt>
                </c:numCache>
              </c:numRef>
            </c:plus>
            <c:minus>
              <c:numRef>
                <c:f>Sheet1!$D$2:$D$7</c:f>
                <c:numCache>
                  <c:formatCode>General</c:formatCode>
                  <c:ptCount val="6"/>
                  <c:pt idx="0">
                    <c:v>-8.4261999999999997</c:v>
                  </c:pt>
                  <c:pt idx="1">
                    <c:v>-12.0837</c:v>
                  </c:pt>
                  <c:pt idx="2">
                    <c:v>-14.831800000000001</c:v>
                  </c:pt>
                  <c:pt idx="3">
                    <c:v>-14.057699999999999</c:v>
                  </c:pt>
                  <c:pt idx="4">
                    <c:v>-14.204000000000001</c:v>
                  </c:pt>
                  <c:pt idx="5">
                    <c:v>-13.029199999999999</c:v>
                  </c:pt>
                </c:numCache>
              </c:numRef>
            </c:minus>
            <c:spPr>
              <a:noFill/>
              <a:ln w="41275" cap="flat" cmpd="sng" algn="ctr">
                <a:solidFill>
                  <a:schemeClr val="tx2">
                    <a:lumMod val="90000"/>
                  </a:schemeClr>
                </a:solidFill>
                <a:round/>
              </a:ln>
              <a:effectLst/>
            </c:spPr>
          </c:errBars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-3.6507999999999998</c:v>
                </c:pt>
                <c:pt idx="1">
                  <c:v>-9.2614999999999998</c:v>
                </c:pt>
                <c:pt idx="2">
                  <c:v>-12.1774</c:v>
                </c:pt>
                <c:pt idx="3">
                  <c:v>-13.507899999999999</c:v>
                </c:pt>
                <c:pt idx="4">
                  <c:v>-20.228100000000001</c:v>
                </c:pt>
                <c:pt idx="5">
                  <c:v>-14.626899999999999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28-44DC-BD16-AE9E4C0F26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</c:v>
                </c:pt>
              </c:strCache>
            </c:strRef>
          </c:tx>
          <c:spPr>
            <a:ln w="698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Sheet1!$E$2:$E$7</c:f>
                <c:numCache>
                  <c:formatCode>General</c:formatCode>
                  <c:ptCount val="6"/>
                  <c:pt idx="0">
                    <c:v>4.6508000000000003</c:v>
                  </c:pt>
                  <c:pt idx="1">
                    <c:v>11.2615</c:v>
                  </c:pt>
                  <c:pt idx="2">
                    <c:v>15.1774</c:v>
                  </c:pt>
                  <c:pt idx="3">
                    <c:v>17.507899999999999</c:v>
                  </c:pt>
                  <c:pt idx="4">
                    <c:v>25.228100000000001</c:v>
                  </c:pt>
                  <c:pt idx="5">
                    <c:v>20.626899999999999</c:v>
                  </c:pt>
                </c:numCache>
              </c:numRef>
            </c:plus>
            <c:minus>
              <c:numRef>
                <c:f>Sheet1!$E$2:$E$7</c:f>
                <c:numCache>
                  <c:formatCode>General</c:formatCode>
                  <c:ptCount val="6"/>
                  <c:pt idx="0">
                    <c:v>4.6508000000000003</c:v>
                  </c:pt>
                  <c:pt idx="1">
                    <c:v>11.2615</c:v>
                  </c:pt>
                  <c:pt idx="2">
                    <c:v>15.1774</c:v>
                  </c:pt>
                  <c:pt idx="3">
                    <c:v>17.507899999999999</c:v>
                  </c:pt>
                  <c:pt idx="4">
                    <c:v>25.228100000000001</c:v>
                  </c:pt>
                  <c:pt idx="5">
                    <c:v>20.626899999999999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accent1"/>
                </a:solidFill>
                <a:round/>
              </a:ln>
              <a:effectLst/>
            </c:spPr>
          </c:errBars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1.2817000000000001</c:v>
                </c:pt>
                <c:pt idx="1">
                  <c:v>4.2423999999999999</c:v>
                </c:pt>
                <c:pt idx="2">
                  <c:v>2.3016000000000001</c:v>
                </c:pt>
                <c:pt idx="3">
                  <c:v>0.90910000000000002</c:v>
                </c:pt>
                <c:pt idx="4">
                  <c:v>5.2786999999999997</c:v>
                </c:pt>
                <c:pt idx="5">
                  <c:v>9.9117999999999995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28-44DC-BD16-AE9E4C0F2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3394479"/>
        <c:axId val="1623394959"/>
      </c:lineChart>
      <c:catAx>
        <c:axId val="16233944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Visit Month</a:t>
                </a:r>
              </a:p>
            </c:rich>
          </c:tx>
          <c:layout>
            <c:manualLayout>
              <c:xMode val="edge"/>
              <c:yMode val="edge"/>
              <c:x val="0.46733611952813287"/>
              <c:y val="0.689159817332493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394959"/>
        <c:crosses val="autoZero"/>
        <c:auto val="1"/>
        <c:lblAlgn val="ctr"/>
        <c:lblOffset val="100"/>
        <c:noMultiLvlLbl val="0"/>
      </c:catAx>
      <c:valAx>
        <c:axId val="1623394959"/>
        <c:scaling>
          <c:orientation val="minMax"/>
          <c:max val="40"/>
          <c:min val="-4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OCT CST Change, µm</a:t>
                </a:r>
              </a:p>
            </c:rich>
          </c:tx>
          <c:layout>
            <c:manualLayout>
              <c:xMode val="edge"/>
              <c:yMode val="edge"/>
              <c:x val="0"/>
              <c:y val="0.128283758030404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394479"/>
        <c:crosses val="autoZero"/>
        <c:crossBetween val="between"/>
        <c:majorUnit val="20"/>
      </c:valAx>
      <c:spPr>
        <a:solidFill>
          <a:schemeClr val="bg1"/>
        </a:solidFill>
        <a:ln w="2540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53202595964566934"/>
          <c:y val="5.9186405788794319E-2"/>
          <c:w val="0.41635293774819243"/>
          <c:h val="7.4711888659008796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08116054067983E-2"/>
          <c:y val="8.8512257106689793E-2"/>
          <c:w val="0.40775983596052801"/>
          <c:h val="0.600297532289015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Tonabersat</c:v>
                </c:pt>
              </c:strCache>
            </c:strRef>
          </c:tx>
          <c:spPr>
            <a:ln w="69850" cap="rnd">
              <a:solidFill>
                <a:schemeClr val="tx2">
                  <a:lumMod val="9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90000"/>
                </a:schemeClr>
              </a:solidFill>
              <a:ln w="9525">
                <a:solidFill>
                  <a:schemeClr val="tx2">
                    <a:lumMod val="90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Sheet1!$D$2:$D$7</c:f>
                <c:numCache>
                  <c:formatCode>General</c:formatCode>
                  <c:ptCount val="6"/>
                  <c:pt idx="0">
                    <c:v>-7.2361000000000004</c:v>
                  </c:pt>
                  <c:pt idx="1">
                    <c:v>-11.994399999999999</c:v>
                  </c:pt>
                  <c:pt idx="2">
                    <c:v>-14.795300000000001</c:v>
                  </c:pt>
                  <c:pt idx="3">
                    <c:v>-14.320399999999999</c:v>
                  </c:pt>
                  <c:pt idx="4">
                    <c:v>-13.222000000000001</c:v>
                  </c:pt>
                  <c:pt idx="5">
                    <c:v>-13.968999999999999</c:v>
                  </c:pt>
                </c:numCache>
              </c:numRef>
            </c:plus>
            <c:minus>
              <c:numRef>
                <c:f>Sheet1!$D$2:$D$7</c:f>
                <c:numCache>
                  <c:formatCode>General</c:formatCode>
                  <c:ptCount val="6"/>
                  <c:pt idx="0">
                    <c:v>-7.2361000000000004</c:v>
                  </c:pt>
                  <c:pt idx="1">
                    <c:v>-11.994399999999999</c:v>
                  </c:pt>
                  <c:pt idx="2">
                    <c:v>-14.795300000000001</c:v>
                  </c:pt>
                  <c:pt idx="3">
                    <c:v>-14.320399999999999</c:v>
                  </c:pt>
                  <c:pt idx="4">
                    <c:v>-13.222000000000001</c:v>
                  </c:pt>
                  <c:pt idx="5">
                    <c:v>-13.968999999999999</c:v>
                  </c:pt>
                </c:numCache>
              </c:numRef>
            </c:minus>
            <c:spPr>
              <a:noFill/>
              <a:ln w="41275" cap="flat" cmpd="sng" algn="ctr">
                <a:solidFill>
                  <a:schemeClr val="tx2">
                    <a:lumMod val="90000"/>
                  </a:schemeClr>
                </a:solidFill>
                <a:round/>
              </a:ln>
              <a:effectLst/>
            </c:spPr>
          </c:errBars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-3.6743999999999999</c:v>
                </c:pt>
                <c:pt idx="1">
                  <c:v>4.25</c:v>
                </c:pt>
                <c:pt idx="2">
                  <c:v>5.5853999999999999</c:v>
                </c:pt>
                <c:pt idx="3">
                  <c:v>5.2927</c:v>
                </c:pt>
                <c:pt idx="4">
                  <c:v>-5.4595000000000002</c:v>
                </c:pt>
                <c:pt idx="5">
                  <c:v>-1.4666999999999999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28-44DC-BD16-AE9E4C0F26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</c:v>
                </c:pt>
              </c:strCache>
            </c:strRef>
          </c:tx>
          <c:spPr>
            <a:ln w="698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Sheet1!$E$2:$E$7</c:f>
                <c:numCache>
                  <c:formatCode>General</c:formatCode>
                  <c:ptCount val="6"/>
                  <c:pt idx="0">
                    <c:v>-7.1868999999999996</c:v>
                  </c:pt>
                  <c:pt idx="1">
                    <c:v>-2.25</c:v>
                  </c:pt>
                  <c:pt idx="2">
                    <c:v>-2.5853999999999999</c:v>
                  </c:pt>
                  <c:pt idx="3">
                    <c:v>-1.2927</c:v>
                  </c:pt>
                  <c:pt idx="4">
                    <c:v>10.4595</c:v>
                  </c:pt>
                  <c:pt idx="5">
                    <c:v>7.4666999999999994</c:v>
                  </c:pt>
                </c:numCache>
              </c:numRef>
            </c:plus>
            <c:minus>
              <c:numRef>
                <c:f>Sheet1!$E$2:$E$7</c:f>
                <c:numCache>
                  <c:formatCode>General</c:formatCode>
                  <c:ptCount val="6"/>
                  <c:pt idx="0">
                    <c:v>-7.1868999999999996</c:v>
                  </c:pt>
                  <c:pt idx="1">
                    <c:v>-2.25</c:v>
                  </c:pt>
                  <c:pt idx="2">
                    <c:v>-2.5853999999999999</c:v>
                  </c:pt>
                  <c:pt idx="3">
                    <c:v>-1.2927</c:v>
                  </c:pt>
                  <c:pt idx="4">
                    <c:v>10.4595</c:v>
                  </c:pt>
                  <c:pt idx="5">
                    <c:v>7.4666999999999994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accent1"/>
                </a:solidFill>
                <a:round/>
              </a:ln>
              <a:effectLst/>
            </c:spPr>
          </c:errBars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3.3635999999999999</c:v>
                </c:pt>
                <c:pt idx="1">
                  <c:v>6.4047999999999998</c:v>
                </c:pt>
                <c:pt idx="2">
                  <c:v>4.8947000000000003</c:v>
                </c:pt>
                <c:pt idx="3">
                  <c:v>1.2927</c:v>
                </c:pt>
                <c:pt idx="4">
                  <c:v>6.9249999999999998</c:v>
                </c:pt>
                <c:pt idx="5">
                  <c:v>7.1627999999999998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28-44DC-BD16-AE9E4C0F2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3394479"/>
        <c:axId val="1623394959"/>
      </c:lineChart>
      <c:catAx>
        <c:axId val="16233944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Visit Month</a:t>
                </a:r>
              </a:p>
            </c:rich>
          </c:tx>
          <c:layout>
            <c:manualLayout>
              <c:xMode val="edge"/>
              <c:yMode val="edge"/>
              <c:x val="0.19279150974466672"/>
              <c:y val="0.630567673347884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394959"/>
        <c:crosses val="autoZero"/>
        <c:auto val="1"/>
        <c:lblAlgn val="ctr"/>
        <c:lblOffset val="100"/>
        <c:noMultiLvlLbl val="0"/>
      </c:catAx>
      <c:valAx>
        <c:axId val="1623394959"/>
        <c:scaling>
          <c:orientation val="minMax"/>
          <c:max val="50"/>
          <c:min val="-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OCT CST Change, µm</a:t>
                </a:r>
              </a:p>
            </c:rich>
          </c:tx>
          <c:layout>
            <c:manualLayout>
              <c:xMode val="edge"/>
              <c:yMode val="edge"/>
              <c:x val="2.1876063659000745E-3"/>
              <c:y val="0.265363937115811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394479"/>
        <c:crosses val="autoZero"/>
        <c:crossBetween val="between"/>
        <c:majorUnit val="20"/>
      </c:valAx>
      <c:spPr>
        <a:solidFill>
          <a:schemeClr val="bg1"/>
        </a:solidFill>
        <a:ln w="2540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34105317227038406"/>
          <c:y val="0.90921098066134831"/>
          <c:w val="0.31572301596160279"/>
          <c:h val="8.7481463423966246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27212963889919"/>
          <c:y val="4.2966401479414343E-2"/>
          <c:w val="0.85731291533831255"/>
          <c:h val="0.7314354628504247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Tonabersat</c:v>
                </c:pt>
              </c:strCache>
            </c:strRef>
          </c:tx>
          <c:spPr>
            <a:ln w="69850" cap="rnd">
              <a:solidFill>
                <a:schemeClr val="tx2">
                  <a:lumMod val="9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90000"/>
                </a:schemeClr>
              </a:solidFill>
              <a:ln w="9525">
                <a:solidFill>
                  <a:schemeClr val="tx2">
                    <a:lumMod val="90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Sheet1!$D$2:$D$7</c:f>
                <c:numCache>
                  <c:formatCode>General</c:formatCode>
                  <c:ptCount val="6"/>
                  <c:pt idx="0">
                    <c:v>-15.018999999999998</c:v>
                  </c:pt>
                  <c:pt idx="1">
                    <c:v>-24.813099999999999</c:v>
                  </c:pt>
                  <c:pt idx="2">
                    <c:v>-25.7255</c:v>
                  </c:pt>
                  <c:pt idx="3">
                    <c:v>-22.995899999999999</c:v>
                  </c:pt>
                  <c:pt idx="4">
                    <c:v>-25.5442</c:v>
                  </c:pt>
                  <c:pt idx="5">
                    <c:v>-30.6343</c:v>
                  </c:pt>
                </c:numCache>
              </c:numRef>
            </c:plus>
            <c:minus>
              <c:numRef>
                <c:f>Sheet1!$D$2:$D$7</c:f>
                <c:numCache>
                  <c:formatCode>General</c:formatCode>
                  <c:ptCount val="6"/>
                  <c:pt idx="0">
                    <c:v>-15.018999999999998</c:v>
                  </c:pt>
                  <c:pt idx="1">
                    <c:v>-24.813099999999999</c:v>
                  </c:pt>
                  <c:pt idx="2">
                    <c:v>-25.7255</c:v>
                  </c:pt>
                  <c:pt idx="3">
                    <c:v>-22.995899999999999</c:v>
                  </c:pt>
                  <c:pt idx="4">
                    <c:v>-25.5442</c:v>
                  </c:pt>
                  <c:pt idx="5">
                    <c:v>-30.6343</c:v>
                  </c:pt>
                </c:numCache>
              </c:numRef>
            </c:minus>
            <c:spPr>
              <a:noFill/>
              <a:ln w="41275" cap="flat" cmpd="sng" algn="ctr">
                <a:solidFill>
                  <a:schemeClr val="tx2">
                    <a:lumMod val="90000"/>
                  </a:schemeClr>
                </a:solidFill>
                <a:round/>
              </a:ln>
              <a:effectLst/>
            </c:spPr>
          </c:errBars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-7.5</c:v>
                </c:pt>
                <c:pt idx="1">
                  <c:v>-43.1053</c:v>
                </c:pt>
                <c:pt idx="2">
                  <c:v>-53.210500000000003</c:v>
                </c:pt>
                <c:pt idx="3">
                  <c:v>-53.55</c:v>
                </c:pt>
                <c:pt idx="4">
                  <c:v>-57.055599999999998</c:v>
                </c:pt>
                <c:pt idx="5">
                  <c:v>-48.85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D3-45BF-9818-0104439706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</c:v>
                </c:pt>
              </c:strCache>
            </c:strRef>
          </c:tx>
          <c:spPr>
            <a:ln w="698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Sheet1!$E$2:$E$7</c:f>
                <c:numCache>
                  <c:formatCode>General</c:formatCode>
                  <c:ptCount val="6"/>
                  <c:pt idx="0">
                    <c:v>-24.3568</c:v>
                  </c:pt>
                  <c:pt idx="1">
                    <c:v>-27.097999999999999</c:v>
                  </c:pt>
                  <c:pt idx="2">
                    <c:v>-32.546000000000006</c:v>
                  </c:pt>
                  <c:pt idx="3">
                    <c:v>-27.896899999999999</c:v>
                  </c:pt>
                  <c:pt idx="4">
                    <c:v>-32.525700000000001</c:v>
                  </c:pt>
                  <c:pt idx="5">
                    <c:v>-28.613300000000002</c:v>
                  </c:pt>
                </c:numCache>
              </c:numRef>
            </c:plus>
            <c:minus>
              <c:numRef>
                <c:f>Sheet1!$E$2:$E$7</c:f>
                <c:numCache>
                  <c:formatCode>General</c:formatCode>
                  <c:ptCount val="6"/>
                  <c:pt idx="0">
                    <c:v>-24.3568</c:v>
                  </c:pt>
                  <c:pt idx="1">
                    <c:v>-27.097999999999999</c:v>
                  </c:pt>
                  <c:pt idx="2">
                    <c:v>-32.546000000000006</c:v>
                  </c:pt>
                  <c:pt idx="3">
                    <c:v>-27.896899999999999</c:v>
                  </c:pt>
                  <c:pt idx="4">
                    <c:v>-32.525700000000001</c:v>
                  </c:pt>
                  <c:pt idx="5">
                    <c:v>-28.613300000000002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accent1"/>
                </a:solidFill>
                <a:round/>
              </a:ln>
              <a:effectLst/>
            </c:spPr>
          </c:errBars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-4.5385</c:v>
                </c:pt>
                <c:pt idx="1">
                  <c:v>-1.8695999999999999</c:v>
                </c:pt>
                <c:pt idx="2">
                  <c:v>-3.2917000000000001</c:v>
                </c:pt>
                <c:pt idx="3">
                  <c:v>-1.4</c:v>
                </c:pt>
                <c:pt idx="4">
                  <c:v>0.86360000000000003</c:v>
                </c:pt>
                <c:pt idx="5">
                  <c:v>-8.3299999999999999E-2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D3-45BF-9818-0104439706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3394479"/>
        <c:axId val="1623394959"/>
      </c:lineChart>
      <c:catAx>
        <c:axId val="16233944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Visit Month</a:t>
                </a:r>
              </a:p>
            </c:rich>
          </c:tx>
          <c:layout>
            <c:manualLayout>
              <c:xMode val="edge"/>
              <c:yMode val="edge"/>
              <c:x val="0.48801997527339691"/>
              <c:y val="0.715166447973020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394959"/>
        <c:crosses val="autoZero"/>
        <c:auto val="1"/>
        <c:lblAlgn val="ctr"/>
        <c:lblOffset val="100"/>
        <c:noMultiLvlLbl val="0"/>
      </c:catAx>
      <c:valAx>
        <c:axId val="1623394959"/>
        <c:scaling>
          <c:orientation val="minMax"/>
          <c:max val="50"/>
          <c:min val="-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394479"/>
        <c:crosses val="autoZero"/>
        <c:crossBetween val="between"/>
        <c:majorUnit val="20"/>
      </c:valAx>
      <c:spPr>
        <a:solidFill>
          <a:schemeClr val="bg1"/>
        </a:solidFill>
        <a:ln w="25400"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27212963889919"/>
          <c:y val="4.2966401479414343E-2"/>
          <c:w val="0.85731291533831255"/>
          <c:h val="0.7314354628504247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Tonabersat</c:v>
                </c:pt>
              </c:strCache>
            </c:strRef>
          </c:tx>
          <c:spPr>
            <a:ln w="69850" cap="rnd">
              <a:solidFill>
                <a:schemeClr val="tx2">
                  <a:lumMod val="9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90000"/>
                </a:schemeClr>
              </a:solidFill>
              <a:ln w="9525">
                <a:solidFill>
                  <a:schemeClr val="tx2">
                    <a:lumMod val="90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Sheet1!$D$2:$D$7</c:f>
                <c:numCache>
                  <c:formatCode>General</c:formatCode>
                  <c:ptCount val="6"/>
                  <c:pt idx="0">
                    <c:v>-1.01634</c:v>
                  </c:pt>
                  <c:pt idx="1">
                    <c:v>-1.03576</c:v>
                  </c:pt>
                  <c:pt idx="2">
                    <c:v>-1.3066899999999999</c:v>
                  </c:pt>
                  <c:pt idx="3">
                    <c:v>-1.3734700000000002</c:v>
                  </c:pt>
                  <c:pt idx="4">
                    <c:v>-1.3917299999999999</c:v>
                  </c:pt>
                  <c:pt idx="5">
                    <c:v>-1.3711500000000001</c:v>
                  </c:pt>
                </c:numCache>
              </c:numRef>
            </c:plus>
            <c:minus>
              <c:numRef>
                <c:f>Sheet1!$D$2:$D$7</c:f>
                <c:numCache>
                  <c:formatCode>General</c:formatCode>
                  <c:ptCount val="6"/>
                  <c:pt idx="0">
                    <c:v>-1.01634</c:v>
                  </c:pt>
                  <c:pt idx="1">
                    <c:v>-1.03576</c:v>
                  </c:pt>
                  <c:pt idx="2">
                    <c:v>-1.3066899999999999</c:v>
                  </c:pt>
                  <c:pt idx="3">
                    <c:v>-1.3734700000000002</c:v>
                  </c:pt>
                  <c:pt idx="4">
                    <c:v>-1.3917299999999999</c:v>
                  </c:pt>
                  <c:pt idx="5">
                    <c:v>-1.3711500000000001</c:v>
                  </c:pt>
                </c:numCache>
              </c:numRef>
            </c:minus>
            <c:spPr>
              <a:noFill/>
              <a:ln w="41275" cap="flat" cmpd="sng" algn="ctr">
                <a:solidFill>
                  <a:schemeClr val="tx2">
                    <a:lumMod val="90000"/>
                  </a:schemeClr>
                </a:solidFill>
                <a:round/>
              </a:ln>
              <a:effectLst/>
            </c:spPr>
          </c:errBars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0.14285999999999999</c:v>
                </c:pt>
                <c:pt idx="1">
                  <c:v>0.10768999999999999</c:v>
                </c:pt>
                <c:pt idx="2">
                  <c:v>-1.6129999999999999E-2</c:v>
                </c:pt>
                <c:pt idx="3">
                  <c:v>0.66666999999999998</c:v>
                </c:pt>
                <c:pt idx="4">
                  <c:v>0.66666999999999998</c:v>
                </c:pt>
                <c:pt idx="5">
                  <c:v>2.9409999999999999E-2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28-44DC-BD16-AE9E4C0F26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</c:v>
                </c:pt>
              </c:strCache>
            </c:strRef>
          </c:tx>
          <c:spPr>
            <a:ln w="698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Sheet1!$E$2:$E$7</c:f>
                <c:numCache>
                  <c:formatCode>General</c:formatCode>
                  <c:ptCount val="6"/>
                  <c:pt idx="0">
                    <c:v>-1.15611</c:v>
                  </c:pt>
                  <c:pt idx="1">
                    <c:v>-1.0484499999999999</c:v>
                  </c:pt>
                  <c:pt idx="2">
                    <c:v>-1.2278100000000001</c:v>
                  </c:pt>
                  <c:pt idx="3">
                    <c:v>-1.3230999999999999</c:v>
                  </c:pt>
                  <c:pt idx="4">
                    <c:v>-1.5726099999999998</c:v>
                  </c:pt>
                  <c:pt idx="5">
                    <c:v>-1.3825400000000001</c:v>
                  </c:pt>
                </c:numCache>
              </c:numRef>
            </c:plus>
            <c:minus>
              <c:numRef>
                <c:f>Sheet1!$E$2:$E$7</c:f>
                <c:numCache>
                  <c:formatCode>General</c:formatCode>
                  <c:ptCount val="6"/>
                  <c:pt idx="0">
                    <c:v>-1.15611</c:v>
                  </c:pt>
                  <c:pt idx="1">
                    <c:v>-1.0484499999999999</c:v>
                  </c:pt>
                  <c:pt idx="2">
                    <c:v>-1.2278100000000001</c:v>
                  </c:pt>
                  <c:pt idx="3">
                    <c:v>-1.3230999999999999</c:v>
                  </c:pt>
                  <c:pt idx="4">
                    <c:v>-1.5726099999999998</c:v>
                  </c:pt>
                  <c:pt idx="5">
                    <c:v>-1.3825400000000001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accent1"/>
                </a:solidFill>
                <a:round/>
              </a:ln>
              <a:effectLst/>
            </c:spPr>
          </c:errBars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-0.83099000000000001</c:v>
                </c:pt>
                <c:pt idx="1">
                  <c:v>-0.31818000000000002</c:v>
                </c:pt>
                <c:pt idx="2">
                  <c:v>0.38462000000000002</c:v>
                </c:pt>
                <c:pt idx="3">
                  <c:v>-2.9850000000000002E-2</c:v>
                </c:pt>
                <c:pt idx="4">
                  <c:v>-0.21310999999999999</c:v>
                </c:pt>
                <c:pt idx="5">
                  <c:v>-0.36764999999999998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28-44DC-BD16-AE9E4C0F2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3394479"/>
        <c:axId val="1623394959"/>
      </c:lineChart>
      <c:catAx>
        <c:axId val="16233944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Visit Month</a:t>
                </a:r>
              </a:p>
            </c:rich>
          </c:tx>
          <c:layout>
            <c:manualLayout>
              <c:xMode val="edge"/>
              <c:yMode val="edge"/>
              <c:x val="0.46733611952813287"/>
              <c:y val="0.689159817332493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394959"/>
        <c:crosses val="autoZero"/>
        <c:auto val="1"/>
        <c:lblAlgn val="ctr"/>
        <c:lblOffset val="100"/>
        <c:noMultiLvlLbl val="0"/>
      </c:catAx>
      <c:valAx>
        <c:axId val="1623394959"/>
        <c:scaling>
          <c:orientation val="minMax"/>
          <c:max val="10"/>
          <c:min val="-1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VA,</a:t>
                </a:r>
                <a:r>
                  <a:rPr lang="en-US" sz="1600" baseline="0" dirty="0"/>
                  <a:t> Letter Score </a:t>
                </a:r>
                <a:r>
                  <a:rPr lang="en-US" sz="1600" dirty="0"/>
                  <a:t>Change, µm</a:t>
                </a:r>
              </a:p>
            </c:rich>
          </c:tx>
          <c:layout>
            <c:manualLayout>
              <c:xMode val="edge"/>
              <c:yMode val="edge"/>
              <c:x val="0"/>
              <c:y val="0.128283758030404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394479"/>
        <c:crosses val="autoZero"/>
        <c:crossBetween val="between"/>
        <c:majorUnit val="5"/>
      </c:valAx>
      <c:spPr>
        <a:solidFill>
          <a:schemeClr val="bg1"/>
        </a:solidFill>
        <a:ln w="2540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71914489284566108"/>
          <c:y val="4.0315329084452865E-2"/>
          <c:w val="0.23858994219349988"/>
          <c:h val="0.1825471121368200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35453582050433"/>
          <c:y val="0.1049350544661353"/>
          <c:w val="0.77620556764702531"/>
          <c:h val="0.7336618556007915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Y-Values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Sheet1!$H$5:$H$9</c:f>
                <c:numCache>
                  <c:formatCode>General</c:formatCode>
                  <c:ptCount val="5"/>
                  <c:pt idx="0">
                    <c:v>22</c:v>
                  </c:pt>
                  <c:pt idx="1">
                    <c:v>4</c:v>
                  </c:pt>
                  <c:pt idx="2">
                    <c:v>0.3</c:v>
                  </c:pt>
                  <c:pt idx="3">
                    <c:v>7.0000000000000007E-2</c:v>
                  </c:pt>
                  <c:pt idx="4">
                    <c:v>0.24000000000000002</c:v>
                  </c:pt>
                </c:numCache>
              </c:numRef>
            </c:plus>
            <c:minus>
              <c:numRef>
                <c:f>Sheet1!$H$5:$H$9</c:f>
                <c:numCache>
                  <c:formatCode>General</c:formatCode>
                  <c:ptCount val="5"/>
                  <c:pt idx="0">
                    <c:v>22</c:v>
                  </c:pt>
                  <c:pt idx="1">
                    <c:v>4</c:v>
                  </c:pt>
                  <c:pt idx="2">
                    <c:v>0.3</c:v>
                  </c:pt>
                  <c:pt idx="3">
                    <c:v>7.0000000000000007E-2</c:v>
                  </c:pt>
                  <c:pt idx="4">
                    <c:v>0.24000000000000002</c:v>
                  </c:pt>
                </c:numCache>
              </c:numRef>
            </c:minus>
            <c:spPr>
              <a:noFill/>
              <a:ln w="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Sheet1!$B$2:$B$6</c:f>
              <c:numCache>
                <c:formatCode>General</c:formatCode>
                <c:ptCount val="5"/>
                <c:pt idx="0">
                  <c:v>-7</c:v>
                </c:pt>
                <c:pt idx="1">
                  <c:v>-1</c:v>
                </c:pt>
                <c:pt idx="2">
                  <c:v>-0.2</c:v>
                </c:pt>
                <c:pt idx="3">
                  <c:v>0.02</c:v>
                </c:pt>
                <c:pt idx="4">
                  <c:v>0.04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339-4131-9A04-7C79F6516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7692175"/>
        <c:axId val="1387695055"/>
      </c:scatterChart>
      <c:valAx>
        <c:axId val="1387692175"/>
        <c:scaling>
          <c:orientation val="minMax"/>
          <c:max val="40"/>
          <c:min val="-4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Tonabersat</a:t>
                </a:r>
                <a:r>
                  <a:rPr lang="en-US" sz="1400" b="1" baseline="0" dirty="0"/>
                  <a:t> vs Placebo Adjusted Mean Difference (95% CI)</a:t>
                </a:r>
                <a:endParaRPr lang="en-US" sz="1400" b="1" dirty="0"/>
              </a:p>
            </c:rich>
          </c:tx>
          <c:layout>
            <c:manualLayout>
              <c:xMode val="edge"/>
              <c:yMode val="edge"/>
              <c:x val="0.36215845086571335"/>
              <c:y val="0.940557360106737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7695055"/>
        <c:crosses val="autoZero"/>
        <c:crossBetween val="midCat"/>
        <c:minorUnit val="1"/>
      </c:valAx>
      <c:valAx>
        <c:axId val="13876950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low"/>
        <c:crossAx val="1387692175"/>
        <c:crosses val="autoZero"/>
        <c:crossBetween val="midCat"/>
      </c:valAx>
      <c:spPr>
        <a:solidFill>
          <a:schemeClr val="bg2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0.5911</cdr:x>
      <cdr:y>0.10455</cdr:y>
    </cdr:from>
    <cdr:to>
      <cdr:x>0.5911</cdr:x>
      <cdr:y>0.84837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34ED9954-B345-2D3C-21A1-ED84E01C823F}"/>
            </a:ext>
          </a:extLst>
        </cdr:cNvPr>
        <cdr:cNvCxnSpPr/>
      </cdr:nvCxnSpPr>
      <cdr:spPr>
        <a:xfrm xmlns:a="http://schemas.openxmlformats.org/drawingml/2006/main" flipV="1">
          <a:off x="5696718" y="534339"/>
          <a:ext cx="0" cy="380154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8310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6BD0ADC2-282B-472C-8C5C-661C227C4BE5}" type="datetimeFigureOut">
              <a:rPr lang="en-US" smtClean="0"/>
              <a:pPr/>
              <a:t>3/24/2026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43036248-F13B-4645-8CAD-7975C8EEA1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135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65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9057" indent="-28040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21626" indent="-224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70276" indent="-224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18927" indent="-224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D28C455-870D-459D-9747-FE0C2F324109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1476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FCB1B-DA38-05B5-EFAF-240F5C029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480945AD-657C-7816-F3A8-A87215F8A4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10583827-C2BE-8067-B227-607C8A2AFA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46719EA-6537-BCF9-0C8E-BA7E0AE4CD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9057" indent="-28040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21626" indent="-224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70276" indent="-224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18927" indent="-224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D28C455-870D-459D-9747-FE0C2F324109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5896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AB2FD-F767-24C3-838D-4AD2E06B2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861DE685-9659-4AD2-8421-E21DDB2AF2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89F5A6E5-86C1-38D1-CCEB-88B11C2154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F69430A5-F2EC-66DE-1DEE-61F6CC4DFF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9057" indent="-28040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21626" indent="-224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70276" indent="-224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18927" indent="-224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D28C455-870D-459D-9747-FE0C2F324109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3171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87155-7EAA-9E75-DB59-DED8936D7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EFA0B959-E939-8D2A-AD69-7DAAF9F6E5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C16A45A3-B24D-1579-64A9-AD188FC5CE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C622A4D9-72DA-CF56-31AE-6A6F436500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9057" indent="-28040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21626" indent="-224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70276" indent="-224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18927" indent="-224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D28C455-870D-459D-9747-FE0C2F324109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2216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eyes that received alternate DME prior to 6 months, the last measurement prior to alternative DME treatment was used for the summary of descriptive statistics and the statistical model for the 6-months visit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Mean differences and odds ratios were adjusted for baseline CST (continuous), baseline values of the outcome (where applicable), and a random intercept for the correlation within participants having two study eyes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Multiple imputation (m = 100) was used for missing values of the outcomes</a:t>
            </a:r>
          </a:p>
          <a:p>
            <a:endParaRPr lang="en-US" dirty="0"/>
          </a:p>
          <a:p>
            <a:r>
              <a:rPr lang="en-US" dirty="0"/>
              <a:t>1 eye in Tonabersat missing CST due to OCT not done despite completing 6-month visit</a:t>
            </a:r>
          </a:p>
        </p:txBody>
      </p:sp>
    </p:spTree>
    <p:extLst>
      <p:ext uri="{BB962C8B-B14F-4D97-AF65-F5344CB8AC3E}">
        <p14:creationId xmlns:p14="http://schemas.microsoft.com/office/powerpoint/2010/main" val="4026914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AE6D9-DD0A-4D77-75E0-E6A4EE061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B5850D-D335-0D9A-7092-3EA05A0409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7E390C-ECC2-548E-BA44-CFDF875A99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 eye in Tonabersat missing CST due to OCT not done despite completing 6-month visit</a:t>
            </a:r>
          </a:p>
          <a:p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Post-hoc analyses follows the same methodology as the primary and secondary analyses. However, eyes that received alternate DME treatment or anti-vegf treatment for any condition prior to 6-months (2 eyes in the placebo group: 1 for neovascular glaucoma, 1 for diabetic retinopathy), the last OCT measurement prior to the treatment was used for the summary of descriptive statistics and the statistical model for the 6-months visit.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53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D450D-B060-415B-D320-49669ADB4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14F037-2E35-D569-DAB1-91703EFFB6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A950C9-6EE4-B97F-0FCB-32BEE381E3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CI-DME is indicated if Zeiss Cirrus CST: ≥290µm in females and ≥305µm in males or Heidelberg Spectralis CST: ≥305µm in females and ≥320µm in males; CST categories were determined based on reading center grading. Eligibility, however, was assessed using site-reported values; therefore, participants who were not identified as having CI-DME at baseline by the reading center were excluded from the subgroup analysis</a:t>
            </a:r>
          </a:p>
        </p:txBody>
      </p:sp>
    </p:spTree>
    <p:extLst>
      <p:ext uri="{BB962C8B-B14F-4D97-AF65-F5344CB8AC3E}">
        <p14:creationId xmlns:p14="http://schemas.microsoft.com/office/powerpoint/2010/main" val="3275026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 eye in Tonabersat missing CST due to OCT not done despite completing 6-month visit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95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306C7-BC3D-C3C1-99C2-DD4A8D66B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5D68A3-A7F7-5EC9-6786-2651FB80AD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743F3B-1056-5903-93B9-619464EE43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50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6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626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12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051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6A469-A728-FEFB-F5C6-035FA1A1A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CBA862-0866-654B-E08E-A3220A571A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B656DC-AC7D-A56B-5175-37AA8D2C0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eGFR &lt;60 or &lt;30, no. of participants with baseline eGFR ≥60 or ≥30 and at least one non-missing follow-up value</a:t>
            </a:r>
          </a:p>
        </p:txBody>
      </p:sp>
    </p:spTree>
    <p:extLst>
      <p:ext uri="{BB962C8B-B14F-4D97-AF65-F5344CB8AC3E}">
        <p14:creationId xmlns:p14="http://schemas.microsoft.com/office/powerpoint/2010/main" val="836121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D42ED-1CCF-9953-B1F6-5691190F3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640410-909A-B229-24DE-D1693228B5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4193C7-0065-11A7-3001-05C28E8E26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7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B4C72-CAC1-B56A-D58E-900DE53D9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510322-10C2-DED1-C890-5A09076F9A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A71C52-29B0-737F-FF60-5B6206A1C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6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Subgroup CST above CI-DME – Total 132 eyes, 88 thinner (CST &lt;75 above), 44 thicker (CST ≥75)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67% (88/132) thin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33% (44/132) thick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029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460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23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  <a:p>
            <a:endParaRPr lang="en-US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3433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Figure 1: Human tissue cultures data support that tonabersat has blocked the release of key inflammatory cytokines, including VEGF (First figure). </a:t>
            </a:r>
          </a:p>
          <a:p>
            <a:endParaRPr lang="en-US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6295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models of ischemic retinal injury in rats demonstrated that tonabersat reduced vascular leakage up to 86%, and edema. </a:t>
            </a:r>
            <a:endParaRPr lang="en-US" sz="17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5894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187 screened; 58 not eligible =  consider adding reasons for not eligible </a:t>
            </a:r>
          </a:p>
        </p:txBody>
      </p:sp>
    </p:spTree>
    <p:extLst>
      <p:ext uri="{BB962C8B-B14F-4D97-AF65-F5344CB8AC3E}">
        <p14:creationId xmlns:p14="http://schemas.microsoft.com/office/powerpoint/2010/main" val="2849088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E8682-09D0-19A7-1F0C-24F8F40C0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14C5E5-95B9-1078-F178-D3E4D0227B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F8BBA8-D160-7D1C-5932-65D62E3903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Tonabersat</a:t>
            </a:r>
          </a:p>
          <a:p>
            <a:r>
              <a:rPr lang="en-US" sz="1200" b="1" dirty="0"/>
              <a:t>1 Eye missed visit</a:t>
            </a:r>
          </a:p>
          <a:p>
            <a:r>
              <a:rPr lang="en-US" sz="1200" b="1" dirty="0"/>
              <a:t>2 Eyes dropped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200" b="1" dirty="0"/>
              <a:t>1 Withdrew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200" b="1" dirty="0"/>
              <a:t>1 Lost-to-follow-up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200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b="1" dirty="0"/>
              <a:t>Placebo</a:t>
            </a:r>
          </a:p>
          <a:p>
            <a:r>
              <a:rPr lang="en-US" sz="1200" b="1" dirty="0"/>
              <a:t>2 Eyes missed visit</a:t>
            </a:r>
          </a:p>
          <a:p>
            <a:r>
              <a:rPr lang="en-US" sz="1200" b="1" dirty="0"/>
              <a:t>3 Eyes dropped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200" b="1" dirty="0"/>
              <a:t>1 Death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200" b="1" dirty="0"/>
              <a:t>2 Withdrew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33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Tonabersat</a:t>
            </a:r>
          </a:p>
          <a:p>
            <a:r>
              <a:rPr lang="en-US" sz="1200" b="1" dirty="0"/>
              <a:t>1 Eye missed visit</a:t>
            </a:r>
          </a:p>
          <a:p>
            <a:r>
              <a:rPr lang="en-US" sz="1200" b="1" dirty="0"/>
              <a:t>2 Eyes dropped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200" b="1" dirty="0"/>
              <a:t>1 Withdrew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200" b="1" dirty="0"/>
              <a:t>1 Lost-to-follow-up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200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b="1" dirty="0"/>
              <a:t>Placebo</a:t>
            </a:r>
          </a:p>
          <a:p>
            <a:r>
              <a:rPr lang="en-US" sz="1200" b="1" dirty="0"/>
              <a:t>2 Eyes missed visit</a:t>
            </a:r>
          </a:p>
          <a:p>
            <a:r>
              <a:rPr lang="en-US" sz="1200" b="1" dirty="0"/>
              <a:t>3 Eyes dropped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200" b="1" dirty="0"/>
              <a:t>1 Death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200" b="1" dirty="0"/>
              <a:t>2 Withdrew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20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422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70" y="1122363"/>
            <a:ext cx="9001463" cy="2387600"/>
          </a:xfrm>
        </p:spPr>
        <p:txBody>
          <a:bodyPr anchor="b">
            <a:normAutofit/>
          </a:bodyPr>
          <a:lstStyle>
            <a:lvl1pPr algn="ctr">
              <a:defRPr lang="en-US" sz="4400" b="1" i="0" kern="1200" cap="none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70" y="3602038"/>
            <a:ext cx="9001463" cy="1655762"/>
          </a:xfrm>
        </p:spPr>
        <p:txBody>
          <a:bodyPr/>
          <a:lstStyle>
            <a:lvl1pPr marL="0" indent="0" algn="ctr">
              <a:buNone/>
              <a:defRPr sz="18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B43EDD1-CF2A-3867-721B-2D6DBD00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8" y="493713"/>
            <a:ext cx="29527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44582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611247"/>
          </a:xfrm>
        </p:spPr>
        <p:txBody>
          <a:bodyPr>
            <a:normAutofit/>
          </a:bodyPr>
          <a:lstStyle>
            <a:lvl1pPr>
              <a:defRPr lang="en-US" sz="4400" b="1" i="0" kern="1200" cap="none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622" y="1637883"/>
            <a:ext cx="10969737" cy="5011492"/>
          </a:xfrm>
        </p:spPr>
        <p:txBody>
          <a:bodyPr>
            <a:normAutofit/>
          </a:bodyPr>
          <a:lstStyle>
            <a:lvl1pPr marL="461963" indent="-461963">
              <a:spcBef>
                <a:spcPts val="12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 lang="en-US" sz="2400" b="1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4213" indent="-338138">
              <a:spcBef>
                <a:spcPts val="12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lang="en-US" sz="2000" b="1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9163" indent="0">
              <a:spcBef>
                <a:spcPts val="1200"/>
              </a:spcBef>
              <a:buClr>
                <a:srgbClr val="FFC000"/>
              </a:buClr>
              <a:buNone/>
              <a:defRPr lang="en-US" sz="1800" b="1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spcBef>
                <a:spcPts val="1200"/>
              </a:spcBef>
              <a:buClr>
                <a:srgbClr val="FFC000"/>
              </a:buClr>
              <a:defRPr lang="en-US" sz="1800" b="1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spcBef>
                <a:spcPts val="1200"/>
              </a:spcBef>
              <a:buClr>
                <a:srgbClr val="FFC000"/>
              </a:buClr>
              <a:defRPr lang="en-US" sz="1800" b="1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265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97981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6" y="2088320"/>
            <a:ext cx="4879199" cy="823912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5" cy="823912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2000" b="1" kern="1200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822133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"/>
            <a:ext cx="12192000" cy="1597979"/>
          </a:xfrm>
        </p:spPr>
        <p:txBody>
          <a:bodyPr>
            <a:normAutofit/>
          </a:bodyPr>
          <a:lstStyle>
            <a:lvl1pPr>
              <a:defRPr lang="en-US" sz="4400" b="1" i="0" kern="1200" cap="none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76895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05B24B-06F8-F794-D555-2C1F1F5C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942218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4289374"/>
            <a:ext cx="10367564" cy="819355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7" y="621323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05554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tx2">
                <a:lumMod val="25000"/>
              </a:schemeClr>
            </a:gs>
            <a:gs pos="100000">
              <a:schemeClr val="tx2">
                <a:lumMod val="1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8878"/>
            <a:ext cx="12192000" cy="1597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559" y="1633493"/>
            <a:ext cx="10963923" cy="5051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5402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10" r:id="rId3"/>
    <p:sldLayoutId id="2147483711" r:id="rId4"/>
    <p:sldLayoutId id="2147483712" r:id="rId5"/>
    <p:sldLayoutId id="2147483715" r:id="rId6"/>
  </p:sldLayoutIdLst>
  <p:transition>
    <p:fade/>
  </p:transition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000" b="1" i="0" kern="1200" cap="none" baseline="0">
          <a:solidFill>
            <a:schemeClr val="accent2">
              <a:lumMod val="60000"/>
              <a:lumOff val="40000"/>
            </a:schemeClr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61963" indent="-461963" algn="l" defTabSz="685800" rtl="0" eaLnBrk="1" latinLnBrk="0" hangingPunct="1">
        <a:lnSpc>
          <a:spcPct val="120000"/>
        </a:lnSpc>
        <a:spcBef>
          <a:spcPts val="750"/>
        </a:spcBef>
        <a:buClr>
          <a:schemeClr val="accent2">
            <a:lumMod val="60000"/>
            <a:lumOff val="40000"/>
          </a:schemeClr>
        </a:buClr>
        <a:buSzPct val="100000"/>
        <a:buFont typeface="Wingdings" panose="05000000000000000000" pitchFamily="2" charset="2"/>
        <a:buChar char="Ø"/>
        <a:defRPr sz="2400" b="1" kern="120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4213" indent="-284163" algn="l" defTabSz="685800" rtl="0" eaLnBrk="1" latinLnBrk="0" hangingPunct="1">
        <a:lnSpc>
          <a:spcPct val="120000"/>
        </a:lnSpc>
        <a:spcBef>
          <a:spcPts val="375"/>
        </a:spcBef>
        <a:buClr>
          <a:schemeClr val="accent2">
            <a:lumMod val="60000"/>
            <a:lumOff val="40000"/>
          </a:schemeClr>
        </a:buClr>
        <a:buSzPct val="100000"/>
        <a:buFont typeface="Wingdings" panose="05000000000000000000" pitchFamily="2" charset="2"/>
        <a:buChar char="§"/>
        <a:defRPr sz="2000" b="1" kern="120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30288" indent="-231775" algn="l" defTabSz="685800" rtl="0" eaLnBrk="1" latinLnBrk="0" hangingPunct="1">
        <a:lnSpc>
          <a:spcPct val="120000"/>
        </a:lnSpc>
        <a:spcBef>
          <a:spcPts val="375"/>
        </a:spcBef>
        <a:buClr>
          <a:schemeClr val="accent2">
            <a:lumMod val="60000"/>
            <a:lumOff val="40000"/>
          </a:schemeClr>
        </a:buClr>
        <a:buSzPct val="100000"/>
        <a:buFont typeface="Arial" panose="020B0604020202020204" pitchFamily="34" charset="0"/>
        <a:buChar char="•"/>
        <a:tabLst/>
        <a:defRPr sz="2000" b="1" kern="120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svg"/><Relationship Id="rId11" Type="http://schemas.openxmlformats.org/officeDocument/2006/relationships/image" Target="../media/image13.png"/><Relationship Id="rId5" Type="http://schemas.openxmlformats.org/officeDocument/2006/relationships/image" Target="../media/image15.png"/><Relationship Id="rId10" Type="http://schemas.openxmlformats.org/officeDocument/2006/relationships/image" Target="../media/image12.svg"/><Relationship Id="rId4" Type="http://schemas.openxmlformats.org/officeDocument/2006/relationships/image" Target="../media/image20.sv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20.sv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>
            <a:extLst>
              <a:ext uri="{FF2B5EF4-FFF2-40B4-BE49-F238E27FC236}">
                <a16:creationId xmlns:a16="http://schemas.microsoft.com/office/drawing/2014/main" id="{562C4EBA-DC9F-474B-A303-2E9725321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522" y="1154253"/>
            <a:ext cx="10598953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Protocol AN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 Phase 2 Evaluation of Tonabersat for Diabetic Macular Edema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400" b="1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DRCR Retina Network, Barkmeier AJ, Vu TP, Elman M, Franklin CA, Friedman SM, Glassman A, Jampol LM, Labriola LT, Marcus DM, Martin DF, Papakostas T, Salehi-Had H, Stockdale CR, Tian W, Sun JK. Oral </a:t>
            </a:r>
            <a:r>
              <a:rPr lang="en-US" sz="2000" dirty="0" err="1"/>
              <a:t>tonabersat</a:t>
            </a:r>
            <a:r>
              <a:rPr lang="en-US" sz="2000" dirty="0"/>
              <a:t> connexin-43 modulator for diabetic macular edema with good vision (DRCR Protocol AN). </a:t>
            </a:r>
            <a:r>
              <a:rPr lang="en-US" sz="2000" dirty="0" err="1"/>
              <a:t>Ophthalmol</a:t>
            </a:r>
            <a:r>
              <a:rPr lang="en-US" sz="2000" dirty="0"/>
              <a:t> Sci. Published online 2026. doi:10.1016/j.xops.2026.101167</a:t>
            </a:r>
            <a:endParaRPr lang="en-US" altLang="en-US" sz="2000" b="1" dirty="0">
              <a:solidFill>
                <a:srgbClr val="D6C9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992931-C17E-43EA-8806-1AC739B08C8D}"/>
              </a:ext>
            </a:extLst>
          </p:cNvPr>
          <p:cNvGrpSpPr/>
          <p:nvPr/>
        </p:nvGrpSpPr>
        <p:grpSpPr>
          <a:xfrm>
            <a:off x="1309900" y="5685183"/>
            <a:ext cx="10443143" cy="838342"/>
            <a:chOff x="1309900" y="5685183"/>
            <a:chExt cx="10443143" cy="838342"/>
          </a:xfrm>
        </p:grpSpPr>
        <p:pic>
          <p:nvPicPr>
            <p:cNvPr id="10" name="Picture 3" descr="H:\Logos\NEI-Logo-Transparent-White.png">
              <a:extLst>
                <a:ext uri="{FF2B5EF4-FFF2-40B4-BE49-F238E27FC236}">
                  <a16:creationId xmlns:a16="http://schemas.microsoft.com/office/drawing/2014/main" id="{68FC0511-ECDF-4451-A9A1-15BDD4352A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900" y="5685183"/>
              <a:ext cx="2848555" cy="670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DHHS-Logo-White-large">
              <a:extLst>
                <a:ext uri="{FF2B5EF4-FFF2-40B4-BE49-F238E27FC236}">
                  <a16:creationId xmlns:a16="http://schemas.microsoft.com/office/drawing/2014/main" id="{8534D87A-BFA8-422E-B69D-907C43DECE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3544" y="5778837"/>
              <a:ext cx="3719499" cy="74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 descr="National Institutes of Health Logo. National Institute of Diabetes and Digestive and Kidney Diseases.">
              <a:extLst>
                <a:ext uri="{FF2B5EF4-FFF2-40B4-BE49-F238E27FC236}">
                  <a16:creationId xmlns:a16="http://schemas.microsoft.com/office/drawing/2014/main" id="{7D1CA222-D09C-4DF3-BF49-2E4436E933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38700" y="5778837"/>
              <a:ext cx="2714599" cy="58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411382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69310-C2DD-53AA-7768-776BA222E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A91F3-1C75-D7DE-95BD-2375EA072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3FB0DD62-7F83-EA8E-B94B-AE168720EA31}"/>
              </a:ext>
            </a:extLst>
          </p:cNvPr>
          <p:cNvSpPr/>
          <p:nvPr/>
        </p:nvSpPr>
        <p:spPr>
          <a:xfrm>
            <a:off x="745469" y="2641004"/>
            <a:ext cx="5506720" cy="47752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C7C600-0CA3-9D56-8250-E45697DEC46A}"/>
              </a:ext>
            </a:extLst>
          </p:cNvPr>
          <p:cNvSpPr txBox="1"/>
          <p:nvPr/>
        </p:nvSpPr>
        <p:spPr>
          <a:xfrm>
            <a:off x="7217113" y="1641377"/>
            <a:ext cx="4531063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FFFFFF"/>
                </a:solidFill>
                <a:cs typeface="Arial" panose="020B0604020202020204" pitchFamily="34" charset="0"/>
              </a:rPr>
              <a:t>2 Pills once daily</a:t>
            </a:r>
          </a:p>
          <a:p>
            <a:pPr marL="457200" indent="-45720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FFFFFF"/>
                </a:solidFill>
                <a:cs typeface="Arial" panose="020B0604020202020204" pitchFamily="34" charset="0"/>
              </a:rPr>
              <a:t>Monthly visits through month 6</a:t>
            </a:r>
          </a:p>
          <a:p>
            <a:pPr marL="461963" lvl="0" indent="-45720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FFFF"/>
                </a:solidFill>
                <a:cs typeface="Arial" panose="020B0604020202020204" pitchFamily="34" charset="0"/>
              </a:rPr>
              <a:t>Primary outcome OCT CST </a:t>
            </a:r>
          </a:p>
        </p:txBody>
      </p:sp>
      <p:pic>
        <p:nvPicPr>
          <p:cNvPr id="41" name="Graphic 40" descr="Magnifying glass with solid fill">
            <a:extLst>
              <a:ext uri="{FF2B5EF4-FFF2-40B4-BE49-F238E27FC236}">
                <a16:creationId xmlns:a16="http://schemas.microsoft.com/office/drawing/2014/main" id="{970037EC-9F4E-B8C5-F23F-897FA47FF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5921" y="1614281"/>
            <a:ext cx="914400" cy="9144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7E6F808-C154-E0D6-D6DD-CAA50A76DF20}"/>
              </a:ext>
            </a:extLst>
          </p:cNvPr>
          <p:cNvSpPr txBox="1"/>
          <p:nvPr/>
        </p:nvSpPr>
        <p:spPr>
          <a:xfrm>
            <a:off x="4306537" y="3018399"/>
            <a:ext cx="391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Month 6 </a:t>
            </a:r>
          </a:p>
        </p:txBody>
      </p:sp>
      <p:pic>
        <p:nvPicPr>
          <p:cNvPr id="22" name="Graphic 21" descr="Medicine with solid fill">
            <a:extLst>
              <a:ext uri="{FF2B5EF4-FFF2-40B4-BE49-F238E27FC236}">
                <a16:creationId xmlns:a16="http://schemas.microsoft.com/office/drawing/2014/main" id="{C0B01046-21BC-2EB8-8409-FBD9638CC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36498" y="4224739"/>
            <a:ext cx="926674" cy="926674"/>
          </a:xfrm>
          <a:prstGeom prst="rect">
            <a:avLst/>
          </a:prstGeom>
        </p:spPr>
      </p:pic>
      <p:pic>
        <p:nvPicPr>
          <p:cNvPr id="23" name="Graphic 22" descr="Medicine with solid fill">
            <a:extLst>
              <a:ext uri="{FF2B5EF4-FFF2-40B4-BE49-F238E27FC236}">
                <a16:creationId xmlns:a16="http://schemas.microsoft.com/office/drawing/2014/main" id="{9F9E17AB-7A68-5E36-4EC9-F785D21BE3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48484" y="4224739"/>
            <a:ext cx="926674" cy="92667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7E031C4-1213-5F9E-52B5-9FE08A509E89}"/>
              </a:ext>
            </a:extLst>
          </p:cNvPr>
          <p:cNvSpPr txBox="1"/>
          <p:nvPr/>
        </p:nvSpPr>
        <p:spPr>
          <a:xfrm>
            <a:off x="4298671" y="4338258"/>
            <a:ext cx="2071987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Tonabersat, 80 mg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</a:rPr>
              <a:t>N = 68 Eyes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BCAE19-A1DD-6F6B-71D0-07332CD1B252}"/>
              </a:ext>
            </a:extLst>
          </p:cNvPr>
          <p:cNvSpPr txBox="1"/>
          <p:nvPr/>
        </p:nvSpPr>
        <p:spPr>
          <a:xfrm>
            <a:off x="7475158" y="4338258"/>
            <a:ext cx="2281906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Placebo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N = 68 Eyes</a:t>
            </a:r>
          </a:p>
        </p:txBody>
      </p:sp>
      <p:pic>
        <p:nvPicPr>
          <p:cNvPr id="6" name="Graphic 5" descr="Daily calendar with solid fill">
            <a:extLst>
              <a:ext uri="{FF2B5EF4-FFF2-40B4-BE49-F238E27FC236}">
                <a16:creationId xmlns:a16="http://schemas.microsoft.com/office/drawing/2014/main" id="{22688B7C-FC55-839B-21AF-0C7142CFAF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21718" y="1710304"/>
            <a:ext cx="914400" cy="9144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36BCE60F-980F-0546-85E1-97D6FC25D40B}"/>
              </a:ext>
            </a:extLst>
          </p:cNvPr>
          <p:cNvSpPr/>
          <p:nvPr/>
        </p:nvSpPr>
        <p:spPr>
          <a:xfrm>
            <a:off x="742598" y="2629169"/>
            <a:ext cx="2756231" cy="47752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9498C3-EF1A-AE79-4207-080C079FD711}"/>
              </a:ext>
            </a:extLst>
          </p:cNvPr>
          <p:cNvSpPr txBox="1"/>
          <p:nvPr/>
        </p:nvSpPr>
        <p:spPr>
          <a:xfrm>
            <a:off x="770537" y="3085248"/>
            <a:ext cx="2026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Enrollment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80684C-B58E-38D8-374A-816FBCBF9199}"/>
              </a:ext>
            </a:extLst>
          </p:cNvPr>
          <p:cNvSpPr txBox="1"/>
          <p:nvPr/>
        </p:nvSpPr>
        <p:spPr>
          <a:xfrm>
            <a:off x="739676" y="4811981"/>
            <a:ext cx="2649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Completed the 6-month visit</a:t>
            </a:r>
          </a:p>
        </p:txBody>
      </p:sp>
      <p:pic>
        <p:nvPicPr>
          <p:cNvPr id="11" name="Graphic 10" descr="Group with solid fill">
            <a:extLst>
              <a:ext uri="{FF2B5EF4-FFF2-40B4-BE49-F238E27FC236}">
                <a16:creationId xmlns:a16="http://schemas.microsoft.com/office/drawing/2014/main" id="{2D4ECE4C-A5D4-EA2D-97E8-0BF942AAD3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69604" y="3821404"/>
            <a:ext cx="1295401" cy="1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442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659F1-E2E2-7C19-E67A-F43F5566E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66B4A-E289-DD35-240A-C57AA4EC7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B349C3-F71C-95F3-9C92-BABCFE1C169E}"/>
              </a:ext>
            </a:extLst>
          </p:cNvPr>
          <p:cNvGrpSpPr/>
          <p:nvPr/>
        </p:nvGrpSpPr>
        <p:grpSpPr>
          <a:xfrm>
            <a:off x="742598" y="1219482"/>
            <a:ext cx="11477041" cy="2810444"/>
            <a:chOff x="831799" y="2983350"/>
            <a:chExt cx="11477041" cy="2810444"/>
          </a:xfrm>
        </p:grpSpPr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F2C1F58C-81E6-617C-EFBB-FC87EB1F0892}"/>
                </a:ext>
              </a:extLst>
            </p:cNvPr>
            <p:cNvSpPr/>
            <p:nvPr/>
          </p:nvSpPr>
          <p:spPr>
            <a:xfrm>
              <a:off x="831799" y="4401636"/>
              <a:ext cx="10698480" cy="47752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FE36789-7394-004D-4A8D-FEDB1BCB59A3}"/>
                </a:ext>
              </a:extLst>
            </p:cNvPr>
            <p:cNvSpPr txBox="1"/>
            <p:nvPr/>
          </p:nvSpPr>
          <p:spPr>
            <a:xfrm>
              <a:off x="9558019" y="4962797"/>
              <a:ext cx="27508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Month 12 </a:t>
              </a:r>
            </a:p>
            <a:p>
              <a:pPr algn="ctr"/>
              <a:r>
                <a:rPr lang="en-US" sz="2400" b="1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Final Visit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F1A6614-DEAA-5E54-7090-03117E93A13E}"/>
                </a:ext>
              </a:extLst>
            </p:cNvPr>
            <p:cNvSpPr txBox="1"/>
            <p:nvPr/>
          </p:nvSpPr>
          <p:spPr>
            <a:xfrm>
              <a:off x="4466667" y="4912663"/>
              <a:ext cx="39125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Month 6 </a:t>
              </a:r>
            </a:p>
            <a:p>
              <a:pPr algn="ctr"/>
              <a:r>
                <a:rPr lang="en-US" sz="2400" b="1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Primary Outcome Visit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3AA9FF0-3999-1B3B-873F-D1F45C944DB1}"/>
                </a:ext>
              </a:extLst>
            </p:cNvPr>
            <p:cNvSpPr txBox="1"/>
            <p:nvPr/>
          </p:nvSpPr>
          <p:spPr>
            <a:xfrm>
              <a:off x="7034821" y="2983350"/>
              <a:ext cx="3661696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accent3">
                    <a:lumMod val="60000"/>
                    <a:lumOff val="40000"/>
                  </a:schemeClr>
                </a:buClr>
              </a:pPr>
              <a:r>
                <a:rPr lang="en-US" altLang="en-US" sz="28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No study drug after 6-month visit</a:t>
              </a:r>
            </a:p>
          </p:txBody>
        </p:sp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D091CA59-1E39-F995-5113-85244F552A41}"/>
                </a:ext>
              </a:extLst>
            </p:cNvPr>
            <p:cNvSpPr/>
            <p:nvPr/>
          </p:nvSpPr>
          <p:spPr>
            <a:xfrm rot="5400000">
              <a:off x="8586000" y="1901613"/>
              <a:ext cx="559338" cy="444548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4B0B89B-D930-7A77-0B60-569C0EF79CBD}"/>
              </a:ext>
            </a:extLst>
          </p:cNvPr>
          <p:cNvSpPr txBox="1"/>
          <p:nvPr/>
        </p:nvSpPr>
        <p:spPr>
          <a:xfrm>
            <a:off x="4283765" y="4351197"/>
            <a:ext cx="2264719" cy="193899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Tonabersat, 80 mg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</a:rPr>
              <a:t>N = 68 Eyes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</a:rPr>
              <a:t>95% of Participants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1E4E434-35B6-A932-3CE1-ABE91D1831D0}"/>
              </a:ext>
            </a:extLst>
          </p:cNvPr>
          <p:cNvSpPr txBox="1"/>
          <p:nvPr/>
        </p:nvSpPr>
        <p:spPr>
          <a:xfrm>
            <a:off x="7395751" y="4351197"/>
            <a:ext cx="2371704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Placebo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N = 68 Eyes</a:t>
            </a:r>
          </a:p>
          <a:p>
            <a:pPr algn="ctr"/>
            <a:r>
              <a:rPr lang="en-US" sz="2400" b="1">
                <a:solidFill>
                  <a:schemeClr val="bg1"/>
                </a:solidFill>
              </a:rPr>
              <a:t>92%</a:t>
            </a:r>
            <a:r>
              <a:rPr lang="en-US" sz="2400" b="1">
                <a:solidFill>
                  <a:schemeClr val="bg2"/>
                </a:solidFill>
              </a:rPr>
              <a:t> </a:t>
            </a:r>
            <a:r>
              <a:rPr lang="en-US" sz="2400" b="1" dirty="0">
                <a:solidFill>
                  <a:schemeClr val="bg2"/>
                </a:solidFill>
              </a:rPr>
              <a:t>of Participants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21A81D4-B5D1-9535-B9E6-BA36CA480A6C}"/>
              </a:ext>
            </a:extLst>
          </p:cNvPr>
          <p:cNvSpPr txBox="1"/>
          <p:nvPr/>
        </p:nvSpPr>
        <p:spPr>
          <a:xfrm>
            <a:off x="7420" y="6509555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*1 and 2 eyes missed the 6-month visit and 2 and 3 eyes were dropped in the tonabersat and placebo groups, respectively.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C12515E-13AB-13EF-E499-DB1011C110D7}"/>
              </a:ext>
            </a:extLst>
          </p:cNvPr>
          <p:cNvSpPr/>
          <p:nvPr/>
        </p:nvSpPr>
        <p:spPr>
          <a:xfrm>
            <a:off x="745469" y="2641004"/>
            <a:ext cx="5506720" cy="47752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 descr="Magnifying glass with solid fill">
            <a:extLst>
              <a:ext uri="{FF2B5EF4-FFF2-40B4-BE49-F238E27FC236}">
                <a16:creationId xmlns:a16="http://schemas.microsoft.com/office/drawing/2014/main" id="{B4414F55-D989-AF6E-69AE-5B9F9FC93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5921" y="1614281"/>
            <a:ext cx="914400" cy="914400"/>
          </a:xfrm>
          <a:prstGeom prst="rect">
            <a:avLst/>
          </a:prstGeom>
        </p:spPr>
      </p:pic>
      <p:pic>
        <p:nvPicPr>
          <p:cNvPr id="11" name="Graphic 10" descr="Daily calendar with solid fill">
            <a:extLst>
              <a:ext uri="{FF2B5EF4-FFF2-40B4-BE49-F238E27FC236}">
                <a16:creationId xmlns:a16="http://schemas.microsoft.com/office/drawing/2014/main" id="{29F8DB1E-58A8-F9E4-1B80-AE97CC2507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21718" y="1710304"/>
            <a:ext cx="914400" cy="91440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B7674751-EDFF-8040-9CE7-072C608484D9}"/>
              </a:ext>
            </a:extLst>
          </p:cNvPr>
          <p:cNvSpPr/>
          <p:nvPr/>
        </p:nvSpPr>
        <p:spPr>
          <a:xfrm>
            <a:off x="742598" y="2629169"/>
            <a:ext cx="2756231" cy="47752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86C6FA-18F5-0CAE-D366-21E4DAC28981}"/>
              </a:ext>
            </a:extLst>
          </p:cNvPr>
          <p:cNvSpPr txBox="1"/>
          <p:nvPr/>
        </p:nvSpPr>
        <p:spPr>
          <a:xfrm>
            <a:off x="770537" y="3085248"/>
            <a:ext cx="2026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Enrollment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2861EF-BABA-84B4-98CA-BE56AD660CA8}"/>
              </a:ext>
            </a:extLst>
          </p:cNvPr>
          <p:cNvSpPr txBox="1"/>
          <p:nvPr/>
        </p:nvSpPr>
        <p:spPr>
          <a:xfrm>
            <a:off x="739676" y="4811981"/>
            <a:ext cx="2649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Completed the 6-month visit</a:t>
            </a:r>
          </a:p>
        </p:txBody>
      </p:sp>
      <p:pic>
        <p:nvPicPr>
          <p:cNvPr id="15" name="Graphic 14" descr="Group with solid fill">
            <a:extLst>
              <a:ext uri="{FF2B5EF4-FFF2-40B4-BE49-F238E27FC236}">
                <a16:creationId xmlns:a16="http://schemas.microsoft.com/office/drawing/2014/main" id="{475E4B61-1015-16E2-0B3E-B07C946354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9604" y="3821404"/>
            <a:ext cx="1295401" cy="1295401"/>
          </a:xfrm>
          <a:prstGeom prst="rect">
            <a:avLst/>
          </a:prstGeom>
        </p:spPr>
      </p:pic>
      <p:pic>
        <p:nvPicPr>
          <p:cNvPr id="16" name="Graphic 15" descr="Medicine with solid fill">
            <a:extLst>
              <a:ext uri="{FF2B5EF4-FFF2-40B4-BE49-F238E27FC236}">
                <a16:creationId xmlns:a16="http://schemas.microsoft.com/office/drawing/2014/main" id="{97F7E55D-3529-92C8-7D9A-D91FED43CD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36498" y="4224739"/>
            <a:ext cx="926674" cy="926674"/>
          </a:xfrm>
          <a:prstGeom prst="rect">
            <a:avLst/>
          </a:prstGeom>
        </p:spPr>
      </p:pic>
      <p:pic>
        <p:nvPicPr>
          <p:cNvPr id="17" name="Graphic 16" descr="Medicine with solid fill">
            <a:extLst>
              <a:ext uri="{FF2B5EF4-FFF2-40B4-BE49-F238E27FC236}">
                <a16:creationId xmlns:a16="http://schemas.microsoft.com/office/drawing/2014/main" id="{180EB4FE-2761-AC0E-4113-FFC52998CF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48484" y="4224739"/>
            <a:ext cx="926674" cy="92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0432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E8EFE-9130-D662-9FBF-B3A3B8504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70" y="1122363"/>
            <a:ext cx="9001463" cy="2387600"/>
          </a:xfrm>
        </p:spPr>
        <p:txBody>
          <a:bodyPr anchor="b">
            <a:normAutofit/>
          </a:bodyPr>
          <a:lstStyle/>
          <a:p>
            <a:r>
              <a:rPr lang="en-US" sz="6000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14987626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5557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Participant Baseline Characteristics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007845"/>
              </p:ext>
            </p:extLst>
          </p:nvPr>
        </p:nvGraphicFramePr>
        <p:xfrm>
          <a:off x="713934" y="1311383"/>
          <a:ext cx="10764131" cy="5229072"/>
        </p:xfrm>
        <a:graphic>
          <a:graphicData uri="http://schemas.openxmlformats.org/drawingml/2006/table">
            <a:tbl>
              <a:tblPr/>
              <a:tblGrid>
                <a:gridCol w="1480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9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9379">
                  <a:extLst>
                    <a:ext uri="{9D8B030D-6E8A-4147-A177-3AD203B41FA5}">
                      <a16:colId xmlns:a16="http://schemas.microsoft.com/office/drawing/2014/main" val="4068581379"/>
                    </a:ext>
                  </a:extLst>
                </a:gridCol>
              </a:tblGrid>
              <a:tr h="818171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Tonabersat 80mg</a:t>
                      </a:r>
                    </a:p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(N = 64)</a:t>
                      </a:r>
                      <a:endParaRPr kumimoji="0" lang="en-US" altLang="ja-JP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kern="1200" dirty="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Arial"/>
                        </a:rPr>
                        <a:t>Placebo</a:t>
                      </a:r>
                    </a:p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kern="1200" dirty="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Arial"/>
                        </a:rPr>
                        <a:t>(N = 65)</a:t>
                      </a:r>
                      <a:endParaRPr kumimoji="0" lang="en-US" altLang="ja-JP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04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</a:tabLst>
                        <a:defRPr/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Mean Age, y</a:t>
                      </a:r>
                      <a:endParaRPr lang="en-US" altLang="en-US" sz="2400" b="1" kern="1200" dirty="0">
                        <a:solidFill>
                          <a:schemeClr val="accent4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04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</a:tabLst>
                        <a:defRPr/>
                      </a:pPr>
                      <a:r>
                        <a:rPr lang="en-US" alt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Bilateral study eyes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542863"/>
                  </a:ext>
                </a:extLst>
              </a:tr>
              <a:tr h="505044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5580" algn="l"/>
                        </a:tabLs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34%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40%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044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5580" algn="l"/>
                        </a:tabLs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Mean HbA1c,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7.1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7.5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044"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Race/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Ethnicity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5580" algn="l"/>
                        </a:tabLs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White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686059"/>
                  </a:ext>
                </a:extLst>
              </a:tr>
              <a:tr h="5050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5580" algn="l"/>
                        </a:tabLs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Black/African American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790332"/>
                  </a:ext>
                </a:extLst>
              </a:tr>
              <a:tr h="5050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5580" algn="l"/>
                        </a:tabLs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Hispanic or Latino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729348"/>
                  </a:ext>
                </a:extLst>
              </a:tr>
              <a:tr h="5050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5580" algn="l"/>
                        </a:tabLs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More than one race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707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71055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6932B-4E00-FD08-AF5A-0AE80980F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ADFBC70-BEA8-48E7-A05F-E9F2D5A9A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5557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Participant Baseline Characteristics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0FC5B475-A8F1-9662-B32F-B5843776C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334894"/>
              </p:ext>
            </p:extLst>
          </p:nvPr>
        </p:nvGraphicFramePr>
        <p:xfrm>
          <a:off x="713934" y="1311383"/>
          <a:ext cx="10764131" cy="5419344"/>
        </p:xfrm>
        <a:graphic>
          <a:graphicData uri="http://schemas.openxmlformats.org/drawingml/2006/table">
            <a:tbl>
              <a:tblPr/>
              <a:tblGrid>
                <a:gridCol w="5805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9379">
                  <a:extLst>
                    <a:ext uri="{9D8B030D-6E8A-4147-A177-3AD203B41FA5}">
                      <a16:colId xmlns:a16="http://schemas.microsoft.com/office/drawing/2014/main" val="4068581379"/>
                    </a:ext>
                  </a:extLst>
                </a:gridCol>
              </a:tblGrid>
              <a:tr h="10979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Tonabersat 80mg</a:t>
                      </a:r>
                    </a:p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(N = 64)</a:t>
                      </a:r>
                      <a:endParaRPr kumimoji="0" lang="en-US" altLang="ja-JP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kern="1200" dirty="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Arial"/>
                        </a:rPr>
                        <a:t>Placebo</a:t>
                      </a:r>
                    </a:p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kern="1200" dirty="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Arial"/>
                        </a:rPr>
                        <a:t>(N = 65)</a:t>
                      </a:r>
                      <a:endParaRPr kumimoji="0" lang="en-US" altLang="ja-JP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</a:tabLst>
                        <a:defRPr/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Type 2 diabetes</a:t>
                      </a:r>
                      <a:endParaRPr lang="en-US" altLang="en-US" sz="2400" b="1" kern="12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97%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95%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542863"/>
                  </a:ext>
                </a:extLst>
              </a:tr>
              <a:tr h="43987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5580" algn="l"/>
                        </a:tabLs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Mean diabetes duration, 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19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16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87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Insulin used</a:t>
                      </a:r>
                      <a:endParaRPr lang="en-US" sz="2400" b="1" kern="12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69%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54%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87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History of renal disease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23%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9%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647673"/>
                  </a:ext>
                </a:extLst>
              </a:tr>
              <a:tr h="82837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Mean estimated glomerular filtration rate (eGFR), mL/min/1.73 m</a:t>
                      </a:r>
                      <a:r>
                        <a:rPr lang="en-US" sz="2400" b="1" baseline="30000" dirty="0"/>
                        <a:t>2</a:t>
                      </a:r>
                      <a:endParaRPr lang="en-US" sz="2400" b="1" kern="1200" baseline="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582410"/>
                  </a:ext>
                </a:extLst>
              </a:tr>
              <a:tr h="43987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History of heart failure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11%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387477"/>
                  </a:ext>
                </a:extLst>
              </a:tr>
              <a:tr h="43987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History of myocardial infarction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11%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9%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30064"/>
                  </a:ext>
                </a:extLst>
              </a:tr>
              <a:tr h="43987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History of cardiac conditions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23%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91601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3DF656D-98E3-93F8-68DA-1EB8C34A7B7D}"/>
              </a:ext>
            </a:extLst>
          </p:cNvPr>
          <p:cNvSpPr/>
          <p:nvPr/>
        </p:nvSpPr>
        <p:spPr>
          <a:xfrm>
            <a:off x="526073" y="3947746"/>
            <a:ext cx="11139854" cy="1361372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79BAEA-1442-A3B9-3145-1C2288087241}"/>
              </a:ext>
            </a:extLst>
          </p:cNvPr>
          <p:cNvSpPr/>
          <p:nvPr/>
        </p:nvSpPr>
        <p:spPr>
          <a:xfrm>
            <a:off x="526072" y="5309118"/>
            <a:ext cx="11139854" cy="518507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201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D4059-9F1F-618A-67AE-196CA0EBF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C9F96337-791E-92FD-64A3-CB344FC25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5557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Ocular Baseline Characteristics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00B8A719-DE86-F2E7-54C6-F042B8BE0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108337"/>
              </p:ext>
            </p:extLst>
          </p:nvPr>
        </p:nvGraphicFramePr>
        <p:xfrm>
          <a:off x="713934" y="1311383"/>
          <a:ext cx="10764132" cy="4218984"/>
        </p:xfrm>
        <a:graphic>
          <a:graphicData uri="http://schemas.openxmlformats.org/drawingml/2006/table">
            <a:tbl>
              <a:tblPr/>
              <a:tblGrid>
                <a:gridCol w="1114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0508">
                  <a:extLst>
                    <a:ext uri="{9D8B030D-6E8A-4147-A177-3AD203B41FA5}">
                      <a16:colId xmlns:a16="http://schemas.microsoft.com/office/drawing/2014/main" val="3683086501"/>
                    </a:ext>
                  </a:extLst>
                </a:gridCol>
                <a:gridCol w="2479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9379">
                  <a:extLst>
                    <a:ext uri="{9D8B030D-6E8A-4147-A177-3AD203B41FA5}">
                      <a16:colId xmlns:a16="http://schemas.microsoft.com/office/drawing/2014/main" val="4068581379"/>
                    </a:ext>
                  </a:extLst>
                </a:gridCol>
              </a:tblGrid>
              <a:tr h="818171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Tonabersat 80mg</a:t>
                      </a:r>
                    </a:p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(N = 71 Eyes)</a:t>
                      </a:r>
                      <a:endParaRPr kumimoji="0" lang="en-US" altLang="ja-JP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kern="1200" dirty="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Arial"/>
                        </a:rPr>
                        <a:t>Placebo</a:t>
                      </a:r>
                    </a:p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kern="1200" dirty="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Arial"/>
                        </a:rPr>
                        <a:t>(N = 73 Eyes)</a:t>
                      </a:r>
                      <a:endParaRPr kumimoji="0" lang="en-US" altLang="ja-JP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04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</a:tabLst>
                        <a:defRPr/>
                      </a:pPr>
                      <a:r>
                        <a:rPr lang="en-US" alt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 treatment for DME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542863"/>
                  </a:ext>
                </a:extLst>
              </a:tr>
              <a:tr h="505044"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5580" algn="l"/>
                        </a:tabLs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Phakic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62%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68%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044"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Mean OCT</a:t>
                      </a:r>
                      <a:r>
                        <a:rPr lang="en-US" sz="2400" b="1" kern="1200" baseline="300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 CST, μm</a:t>
                      </a:r>
                      <a:endParaRPr lang="en-US" sz="2400" b="1" kern="12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359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362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OCT Category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5580" algn="l"/>
                        </a:tabLs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CST &lt;75 μm above threshold</a:t>
                      </a:r>
                      <a:r>
                        <a:rPr lang="en-US" sz="2400" b="1" kern="1200" baseline="300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587086"/>
                  </a:ext>
                </a:extLst>
              </a:tr>
              <a:tr h="5050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5580" algn="l"/>
                        </a:tabLs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CST ≥75 μm above threshold</a:t>
                      </a:r>
                      <a:r>
                        <a:rPr lang="en-US" sz="2400" b="1" kern="1200" baseline="300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b</a:t>
                      </a:r>
                      <a:endParaRPr lang="en-US" sz="2400" b="1" kern="1200" dirty="0">
                        <a:solidFill>
                          <a:schemeClr val="accent4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995271"/>
                  </a:ext>
                </a:extLst>
              </a:tr>
              <a:tr h="5050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5580" algn="l"/>
                        </a:tabLs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Does not have CI-DME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7894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A5A6B03-7245-0F14-3C54-7A5092FC3726}"/>
              </a:ext>
            </a:extLst>
          </p:cNvPr>
          <p:cNvSpPr txBox="1"/>
          <p:nvPr/>
        </p:nvSpPr>
        <p:spPr>
          <a:xfrm>
            <a:off x="0" y="6010754"/>
            <a:ext cx="11319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solidFill>
                  <a:schemeClr val="accent4"/>
                </a:solidFill>
                <a:ea typeface="Calibri"/>
                <a:cs typeface="Arial"/>
              </a:rPr>
              <a:t>a</a:t>
            </a:r>
            <a:r>
              <a:rPr lang="en-US" sz="1600" dirty="0">
                <a:solidFill>
                  <a:schemeClr val="accent4"/>
                </a:solidFill>
                <a:ea typeface="Calibri"/>
                <a:cs typeface="Arial"/>
              </a:rPr>
              <a:t>Cirrus Equivalent</a:t>
            </a:r>
          </a:p>
          <a:p>
            <a:r>
              <a:rPr lang="en-US" sz="1600" baseline="30000" dirty="0">
                <a:solidFill>
                  <a:schemeClr val="accent4"/>
                </a:solidFill>
                <a:ea typeface="Calibri"/>
                <a:cs typeface="Arial"/>
              </a:rPr>
              <a:t>b</a:t>
            </a:r>
            <a:r>
              <a:rPr lang="en-US" sz="1600" dirty="0">
                <a:solidFill>
                  <a:schemeClr val="accent4"/>
                </a:solidFill>
                <a:ea typeface="Calibri"/>
                <a:cs typeface="Arial"/>
              </a:rPr>
              <a:t>Threshold for center-involved DME = </a:t>
            </a:r>
            <a:r>
              <a:rPr lang="en-US" sz="1600" dirty="0"/>
              <a:t>Zeiss Cirrus CST: ≥290 µm in females and ≥305 µm in males or Heidelberg Spectralis CST: ≥305 µm in females and ≥ 320µm in males; CST categories based on reading center grading. </a:t>
            </a:r>
          </a:p>
        </p:txBody>
      </p:sp>
    </p:spTree>
    <p:extLst>
      <p:ext uri="{BB962C8B-B14F-4D97-AF65-F5344CB8AC3E}">
        <p14:creationId xmlns:p14="http://schemas.microsoft.com/office/powerpoint/2010/main" val="81228803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C80B6-65E3-7AE4-8CB1-30E8AE242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7753D15-9220-DFB1-E460-229959DFF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5557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Ocular Baseline Characteristics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C094AE98-4713-7928-5665-9E44D6E41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991424"/>
              </p:ext>
            </p:extLst>
          </p:nvPr>
        </p:nvGraphicFramePr>
        <p:xfrm>
          <a:off x="713934" y="1311383"/>
          <a:ext cx="10764132" cy="5115858"/>
        </p:xfrm>
        <a:graphic>
          <a:graphicData uri="http://schemas.openxmlformats.org/drawingml/2006/table">
            <a:tbl>
              <a:tblPr/>
              <a:tblGrid>
                <a:gridCol w="904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0715">
                  <a:extLst>
                    <a:ext uri="{9D8B030D-6E8A-4147-A177-3AD203B41FA5}">
                      <a16:colId xmlns:a16="http://schemas.microsoft.com/office/drawing/2014/main" val="3643742340"/>
                    </a:ext>
                  </a:extLst>
                </a:gridCol>
                <a:gridCol w="2479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9379">
                  <a:extLst>
                    <a:ext uri="{9D8B030D-6E8A-4147-A177-3AD203B41FA5}">
                      <a16:colId xmlns:a16="http://schemas.microsoft.com/office/drawing/2014/main" val="4068581379"/>
                    </a:ext>
                  </a:extLst>
                </a:gridCol>
              </a:tblGrid>
              <a:tr h="818171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Tonabersat 80mg</a:t>
                      </a:r>
                    </a:p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(N = 71 Eyes)</a:t>
                      </a:r>
                      <a:endParaRPr kumimoji="0" lang="en-US" altLang="ja-JP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kern="1200" dirty="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Arial"/>
                        </a:rPr>
                        <a:t>Placebo</a:t>
                      </a:r>
                    </a:p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kern="1200" dirty="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Arial"/>
                        </a:rPr>
                        <a:t>(N = 73 Eyes)</a:t>
                      </a:r>
                      <a:endParaRPr kumimoji="0" lang="en-US" altLang="ja-JP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04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</a:tabLst>
                        <a:defRPr/>
                      </a:pPr>
                      <a:r>
                        <a:rPr lang="en-US" alt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Mean visual acuity letter score (Snellen equivalent)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(20/25)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(20/25)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542863"/>
                  </a:ext>
                </a:extLst>
              </a:tr>
              <a:tr h="50504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</a:tabLst>
                        <a:defRPr/>
                      </a:pPr>
                      <a:r>
                        <a:rPr lang="en-US" alt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Mean OCT retinal volume</a:t>
                      </a:r>
                      <a:r>
                        <a:rPr lang="en-US" altLang="en-US" sz="2400" b="1" kern="1200" baseline="300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alt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mm</a:t>
                      </a:r>
                      <a:r>
                        <a:rPr lang="en-US" altLang="en-US" sz="2400" b="1" kern="1200" baseline="300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7.8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7.9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951573"/>
                  </a:ext>
                </a:extLst>
              </a:tr>
              <a:tr h="505044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</a:tabLst>
                        <a:defRPr/>
                      </a:pPr>
                      <a:r>
                        <a:rPr lang="en-US" altLang="en-US" sz="2800" b="1" kern="1200" baseline="300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DR Severity Scale (Level)</a:t>
                      </a: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DR absent or minimal (≤ 20)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112071"/>
                  </a:ext>
                </a:extLst>
              </a:tr>
              <a:tr h="50504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</a:tabLst>
                        <a:defRPr/>
                      </a:pPr>
                      <a:endParaRPr lang="en-US" altLang="en-US" sz="2400" b="1" kern="1200" baseline="300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Mild NPDR (35)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934339"/>
                  </a:ext>
                </a:extLst>
              </a:tr>
              <a:tr h="50504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</a:tabLst>
                        <a:defRPr/>
                      </a:pPr>
                      <a:endParaRPr lang="en-US" altLang="en-US" sz="2400" b="1" kern="1200" baseline="300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Moderate NPDR (43)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777376"/>
                  </a:ext>
                </a:extLst>
              </a:tr>
              <a:tr h="50504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</a:tabLst>
                        <a:defRPr/>
                      </a:pPr>
                      <a:endParaRPr lang="en-US" altLang="en-US" sz="2400" b="1" kern="1200" baseline="300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Moderately severe NPDR (47)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371605"/>
                  </a:ext>
                </a:extLst>
              </a:tr>
              <a:tr h="50504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5263" algn="l"/>
                        </a:tabLst>
                        <a:defRPr/>
                      </a:pPr>
                      <a:endParaRPr lang="en-US" altLang="en-US" sz="2400" b="1" kern="1200" baseline="300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Severe NPDR (53)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1580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D4EDAEC-3075-29DF-9021-97E7C7B6E7AF}"/>
              </a:ext>
            </a:extLst>
          </p:cNvPr>
          <p:cNvSpPr txBox="1"/>
          <p:nvPr/>
        </p:nvSpPr>
        <p:spPr>
          <a:xfrm>
            <a:off x="0" y="6519446"/>
            <a:ext cx="11319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solidFill>
                  <a:schemeClr val="accent4"/>
                </a:solidFill>
                <a:ea typeface="Calibri"/>
                <a:cs typeface="Arial"/>
              </a:rPr>
              <a:t>a</a:t>
            </a:r>
            <a:r>
              <a:rPr lang="en-US" sz="1600" dirty="0">
                <a:solidFill>
                  <a:schemeClr val="accent4"/>
                </a:solidFill>
                <a:ea typeface="Calibri"/>
                <a:cs typeface="Arial"/>
              </a:rPr>
              <a:t>OCT Retinal volume measurements were missing for 14% and 10% in the Tonabersat and Placebo groups, respectively.  </a:t>
            </a:r>
          </a:p>
        </p:txBody>
      </p:sp>
    </p:spTree>
    <p:extLst>
      <p:ext uri="{BB962C8B-B14F-4D97-AF65-F5344CB8AC3E}">
        <p14:creationId xmlns:p14="http://schemas.microsoft.com/office/powerpoint/2010/main" val="280920125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267D96B-B715-137F-4DF9-2B50A5186340}"/>
              </a:ext>
            </a:extLst>
          </p:cNvPr>
          <p:cNvGraphicFramePr/>
          <p:nvPr/>
        </p:nvGraphicFramePr>
        <p:xfrm>
          <a:off x="290568" y="1713663"/>
          <a:ext cx="8510532" cy="4780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E684410-E81E-A167-E154-7371C5F3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Outcome: OCT CST Change </a:t>
            </a:r>
            <a:br>
              <a:rPr lang="en-US" dirty="0"/>
            </a:br>
            <a:r>
              <a:rPr lang="en-US" dirty="0"/>
              <a:t>Baseline to 6-Months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FCDB8-2FC1-C3B2-0079-2F9141810C41}"/>
              </a:ext>
            </a:extLst>
          </p:cNvPr>
          <p:cNvSpPr txBox="1"/>
          <p:nvPr/>
        </p:nvSpPr>
        <p:spPr>
          <a:xfrm>
            <a:off x="1599546" y="1993063"/>
            <a:ext cx="3025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Adjusted Mean Difference (95% CI): -16 (-34, 2) </a:t>
            </a:r>
          </a:p>
          <a:p>
            <a:r>
              <a:rPr lang="en-US" b="1" dirty="0"/>
              <a:t>p = 0.08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BC0A1D-70DE-FB74-A41B-99E5AB39329C}"/>
              </a:ext>
            </a:extLst>
          </p:cNvPr>
          <p:cNvSpPr txBox="1"/>
          <p:nvPr/>
        </p:nvSpPr>
        <p:spPr>
          <a:xfrm>
            <a:off x="7424246" y="4959671"/>
            <a:ext cx="137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-15 (55)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5E55D4-1ED7-AF0B-976C-18258999B067}"/>
              </a:ext>
            </a:extLst>
          </p:cNvPr>
          <p:cNvSpPr txBox="1"/>
          <p:nvPr/>
        </p:nvSpPr>
        <p:spPr>
          <a:xfrm>
            <a:off x="7576646" y="2454728"/>
            <a:ext cx="137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 (51)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7D27A7CA-E451-ECCC-71DA-3619216BF341}"/>
              </a:ext>
            </a:extLst>
          </p:cNvPr>
          <p:cNvSpPr/>
          <p:nvPr/>
        </p:nvSpPr>
        <p:spPr>
          <a:xfrm rot="5400000">
            <a:off x="9683173" y="1553687"/>
            <a:ext cx="1818561" cy="2697274"/>
          </a:xfrm>
          <a:prstGeom prst="wedgeRectCallout">
            <a:avLst>
              <a:gd name="adj1" fmla="val -5349"/>
              <a:gd name="adj2" fmla="val 7102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t"/>
          <a:lstStyle/>
          <a:p>
            <a:pPr lvl="0" algn="ctr">
              <a:defRPr/>
            </a:pPr>
            <a:r>
              <a:rPr lang="en-US" sz="2000" dirty="0">
                <a:solidFill>
                  <a:srgbClr val="000000"/>
                </a:solidFill>
              </a:rPr>
              <a:t>LOCF data was used for </a:t>
            </a:r>
            <a:r>
              <a:rPr lang="en-US" sz="2000" b="1" dirty="0">
                <a:solidFill>
                  <a:srgbClr val="000000"/>
                </a:solidFill>
              </a:rPr>
              <a:t>4 (</a:t>
            </a:r>
            <a:r>
              <a:rPr lang="en-US" sz="2000" b="1" dirty="0" err="1">
                <a:solidFill>
                  <a:srgbClr val="000000"/>
                </a:solidFill>
              </a:rPr>
              <a:t>Tonabersat</a:t>
            </a:r>
            <a:r>
              <a:rPr lang="en-US" sz="2000" b="1" dirty="0">
                <a:solidFill>
                  <a:srgbClr val="000000"/>
                </a:solidFill>
              </a:rPr>
              <a:t>) </a:t>
            </a:r>
          </a:p>
          <a:p>
            <a:pPr lvl="0" algn="ctr">
              <a:defRPr/>
            </a:pPr>
            <a:r>
              <a:rPr lang="en-US" sz="2000" dirty="0">
                <a:solidFill>
                  <a:srgbClr val="000000"/>
                </a:solidFill>
              </a:rPr>
              <a:t>and</a:t>
            </a:r>
            <a:r>
              <a:rPr lang="en-US" sz="2000" b="1" dirty="0">
                <a:solidFill>
                  <a:srgbClr val="000000"/>
                </a:solidFill>
              </a:rPr>
              <a:t> 5 (Placebo) </a:t>
            </a:r>
          </a:p>
          <a:p>
            <a:pPr lvl="0" algn="ctr">
              <a:defRPr/>
            </a:pPr>
            <a:r>
              <a:rPr lang="en-US" sz="2000" dirty="0">
                <a:solidFill>
                  <a:srgbClr val="000000"/>
                </a:solidFill>
              </a:rPr>
              <a:t>eyes that received </a:t>
            </a:r>
            <a:r>
              <a:rPr lang="en-US" sz="2000" b="1" dirty="0">
                <a:solidFill>
                  <a:srgbClr val="000000"/>
                </a:solidFill>
              </a:rPr>
              <a:t>anti-VEGF for DME</a:t>
            </a:r>
            <a:r>
              <a:rPr lang="en-US" sz="2000" dirty="0">
                <a:solidFill>
                  <a:schemeClr val="bg2"/>
                </a:solidFill>
              </a:rPr>
              <a:t>.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5B79556-3B97-80AE-9861-6D3FF59EB7DD}"/>
              </a:ext>
            </a:extLst>
          </p:cNvPr>
          <p:cNvGraphicFramePr>
            <a:graphicFrameLocks noGrp="1"/>
          </p:cNvGraphicFramePr>
          <p:nvPr/>
        </p:nvGraphicFramePr>
        <p:xfrm>
          <a:off x="431034" y="5850003"/>
          <a:ext cx="8229599" cy="923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4066">
                  <a:extLst>
                    <a:ext uri="{9D8B030D-6E8A-4147-A177-3AD203B41FA5}">
                      <a16:colId xmlns:a16="http://schemas.microsoft.com/office/drawing/2014/main" val="2615862646"/>
                    </a:ext>
                  </a:extLst>
                </a:gridCol>
                <a:gridCol w="1014066">
                  <a:extLst>
                    <a:ext uri="{9D8B030D-6E8A-4147-A177-3AD203B41FA5}">
                      <a16:colId xmlns:a16="http://schemas.microsoft.com/office/drawing/2014/main" val="2573028471"/>
                    </a:ext>
                  </a:extLst>
                </a:gridCol>
                <a:gridCol w="1290917">
                  <a:extLst>
                    <a:ext uri="{9D8B030D-6E8A-4147-A177-3AD203B41FA5}">
                      <a16:colId xmlns:a16="http://schemas.microsoft.com/office/drawing/2014/main" val="2033279410"/>
                    </a:ext>
                  </a:extLst>
                </a:gridCol>
                <a:gridCol w="1302783">
                  <a:extLst>
                    <a:ext uri="{9D8B030D-6E8A-4147-A177-3AD203B41FA5}">
                      <a16:colId xmlns:a16="http://schemas.microsoft.com/office/drawing/2014/main" val="2820992660"/>
                    </a:ext>
                  </a:extLst>
                </a:gridCol>
                <a:gridCol w="1076555">
                  <a:extLst>
                    <a:ext uri="{9D8B030D-6E8A-4147-A177-3AD203B41FA5}">
                      <a16:colId xmlns:a16="http://schemas.microsoft.com/office/drawing/2014/main" val="826911570"/>
                    </a:ext>
                  </a:extLst>
                </a:gridCol>
                <a:gridCol w="1328623">
                  <a:extLst>
                    <a:ext uri="{9D8B030D-6E8A-4147-A177-3AD203B41FA5}">
                      <a16:colId xmlns:a16="http://schemas.microsoft.com/office/drawing/2014/main" val="494489739"/>
                    </a:ext>
                  </a:extLst>
                </a:gridCol>
                <a:gridCol w="1202589">
                  <a:extLst>
                    <a:ext uri="{9D8B030D-6E8A-4147-A177-3AD203B41FA5}">
                      <a16:colId xmlns:a16="http://schemas.microsoft.com/office/drawing/2014/main" val="3233736325"/>
                    </a:ext>
                  </a:extLst>
                </a:gridCol>
              </a:tblGrid>
              <a:tr h="34475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 Eyes =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597359"/>
                  </a:ext>
                </a:extLst>
              </a:tr>
              <a:tr h="3447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Tonabersat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</a:rPr>
                        <a:t>63</a:t>
                      </a: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</a:rPr>
                        <a:t>65</a:t>
                      </a: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</a:rPr>
                        <a:t>62</a:t>
                      </a: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</a:rPr>
                        <a:t>63</a:t>
                      </a: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</a:rPr>
                        <a:t>57</a:t>
                      </a: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</a:rPr>
                        <a:t>67</a:t>
                      </a: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176186"/>
                  </a:ext>
                </a:extLst>
              </a:tr>
              <a:tr h="2338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Placebo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71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66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63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67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62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68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372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31065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1F72D-CB88-5357-CEEB-600961972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F59F501-420F-05D2-49F8-28ADDFD75F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8108250"/>
              </p:ext>
            </p:extLst>
          </p:nvPr>
        </p:nvGraphicFramePr>
        <p:xfrm>
          <a:off x="290568" y="1713663"/>
          <a:ext cx="8510532" cy="4780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D41DC27-EF30-F76A-D0E8-5B5D808A1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Post-hoc analysis: OCT CST Change </a:t>
            </a:r>
            <a:br>
              <a:rPr lang="en-US" dirty="0"/>
            </a:br>
            <a:r>
              <a:rPr lang="en-US" dirty="0"/>
              <a:t>Baseline to 6-Months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B8D1DA-17A7-3F60-CA89-2D2A86FC807D}"/>
              </a:ext>
            </a:extLst>
          </p:cNvPr>
          <p:cNvSpPr txBox="1"/>
          <p:nvPr/>
        </p:nvSpPr>
        <p:spPr>
          <a:xfrm>
            <a:off x="1599546" y="1993063"/>
            <a:ext cx="3025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Adjusted Mean Difference (95% CI): -21 (-38, -3) </a:t>
            </a:r>
          </a:p>
          <a:p>
            <a:r>
              <a:rPr lang="en-US" b="1" dirty="0"/>
              <a:t>p = 0.02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67508-68A5-98C9-D1B7-DC672241DAD9}"/>
              </a:ext>
            </a:extLst>
          </p:cNvPr>
          <p:cNvSpPr txBox="1"/>
          <p:nvPr/>
        </p:nvSpPr>
        <p:spPr>
          <a:xfrm>
            <a:off x="7424246" y="4959671"/>
            <a:ext cx="137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-15 (53)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D08D38-E5A0-C5B7-2F1C-DEE3EB9D562E}"/>
              </a:ext>
            </a:extLst>
          </p:cNvPr>
          <p:cNvSpPr txBox="1"/>
          <p:nvPr/>
        </p:nvSpPr>
        <p:spPr>
          <a:xfrm>
            <a:off x="7143509" y="2706835"/>
            <a:ext cx="137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 (47)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3AE69CE-7474-76A8-5713-4448B6231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323526"/>
              </p:ext>
            </p:extLst>
          </p:nvPr>
        </p:nvGraphicFramePr>
        <p:xfrm>
          <a:off x="431034" y="5850003"/>
          <a:ext cx="8229599" cy="923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4066">
                  <a:extLst>
                    <a:ext uri="{9D8B030D-6E8A-4147-A177-3AD203B41FA5}">
                      <a16:colId xmlns:a16="http://schemas.microsoft.com/office/drawing/2014/main" val="2615862646"/>
                    </a:ext>
                  </a:extLst>
                </a:gridCol>
                <a:gridCol w="1014066">
                  <a:extLst>
                    <a:ext uri="{9D8B030D-6E8A-4147-A177-3AD203B41FA5}">
                      <a16:colId xmlns:a16="http://schemas.microsoft.com/office/drawing/2014/main" val="2573028471"/>
                    </a:ext>
                  </a:extLst>
                </a:gridCol>
                <a:gridCol w="1290917">
                  <a:extLst>
                    <a:ext uri="{9D8B030D-6E8A-4147-A177-3AD203B41FA5}">
                      <a16:colId xmlns:a16="http://schemas.microsoft.com/office/drawing/2014/main" val="2033279410"/>
                    </a:ext>
                  </a:extLst>
                </a:gridCol>
                <a:gridCol w="1302783">
                  <a:extLst>
                    <a:ext uri="{9D8B030D-6E8A-4147-A177-3AD203B41FA5}">
                      <a16:colId xmlns:a16="http://schemas.microsoft.com/office/drawing/2014/main" val="2820992660"/>
                    </a:ext>
                  </a:extLst>
                </a:gridCol>
                <a:gridCol w="1076555">
                  <a:extLst>
                    <a:ext uri="{9D8B030D-6E8A-4147-A177-3AD203B41FA5}">
                      <a16:colId xmlns:a16="http://schemas.microsoft.com/office/drawing/2014/main" val="826911570"/>
                    </a:ext>
                  </a:extLst>
                </a:gridCol>
                <a:gridCol w="1328623">
                  <a:extLst>
                    <a:ext uri="{9D8B030D-6E8A-4147-A177-3AD203B41FA5}">
                      <a16:colId xmlns:a16="http://schemas.microsoft.com/office/drawing/2014/main" val="494489739"/>
                    </a:ext>
                  </a:extLst>
                </a:gridCol>
                <a:gridCol w="1202589">
                  <a:extLst>
                    <a:ext uri="{9D8B030D-6E8A-4147-A177-3AD203B41FA5}">
                      <a16:colId xmlns:a16="http://schemas.microsoft.com/office/drawing/2014/main" val="3233736325"/>
                    </a:ext>
                  </a:extLst>
                </a:gridCol>
              </a:tblGrid>
              <a:tr h="34475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 Eyes =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597359"/>
                  </a:ext>
                </a:extLst>
              </a:tr>
              <a:tr h="3447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Tonabersat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</a:rPr>
                        <a:t>63</a:t>
                      </a: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</a:rPr>
                        <a:t>65</a:t>
                      </a: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</a:rPr>
                        <a:t>62</a:t>
                      </a: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</a:rPr>
                        <a:t>63</a:t>
                      </a: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</a:rPr>
                        <a:t>57</a:t>
                      </a: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</a:rPr>
                        <a:t>67</a:t>
                      </a: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176186"/>
                  </a:ext>
                </a:extLst>
              </a:tr>
              <a:tr h="2338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Placebo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71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66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63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66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61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68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372790"/>
                  </a:ext>
                </a:extLst>
              </a:tr>
            </a:tbl>
          </a:graphicData>
        </a:graphic>
      </p:graphicFrame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3D635AC-0151-9C07-9605-BC6E76FE5551}"/>
              </a:ext>
            </a:extLst>
          </p:cNvPr>
          <p:cNvSpPr/>
          <p:nvPr/>
        </p:nvSpPr>
        <p:spPr>
          <a:xfrm rot="5400000">
            <a:off x="9786830" y="1450030"/>
            <a:ext cx="1611247" cy="2697274"/>
          </a:xfrm>
          <a:prstGeom prst="wedgeRectCallout">
            <a:avLst>
              <a:gd name="adj1" fmla="val -5349"/>
              <a:gd name="adj2" fmla="val 7102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US" sz="2000" b="1" dirty="0">
                <a:solidFill>
                  <a:schemeClr val="bg2"/>
                </a:solidFill>
              </a:rPr>
              <a:t>4 and 7 eyes </a:t>
            </a:r>
            <a:r>
              <a:rPr lang="en-US" sz="2000" dirty="0">
                <a:solidFill>
                  <a:schemeClr val="bg2"/>
                </a:solidFill>
              </a:rPr>
              <a:t>had LOCF following</a:t>
            </a:r>
          </a:p>
          <a:p>
            <a:pPr algn="ctr"/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b="1" dirty="0">
                <a:solidFill>
                  <a:schemeClr val="bg2"/>
                </a:solidFill>
              </a:rPr>
              <a:t>anti-VEGF</a:t>
            </a:r>
            <a:r>
              <a:rPr lang="en-US" sz="2000" dirty="0">
                <a:solidFill>
                  <a:schemeClr val="bg2"/>
                </a:solidFill>
              </a:rPr>
              <a:t> treatment </a:t>
            </a:r>
            <a:r>
              <a:rPr lang="en-US" sz="2000" b="1" dirty="0">
                <a:solidFill>
                  <a:srgbClr val="FF0000"/>
                </a:solidFill>
              </a:rPr>
              <a:t>for any indication </a:t>
            </a:r>
          </a:p>
          <a:p>
            <a:pPr algn="ctr"/>
            <a:r>
              <a:rPr lang="en-US" sz="2000" dirty="0">
                <a:solidFill>
                  <a:schemeClr val="bg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08088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E8530-F31A-D509-52A3-F8A722DC1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78E0660-249E-824C-57C9-0FF863DE5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662554"/>
              </p:ext>
            </p:extLst>
          </p:nvPr>
        </p:nvGraphicFramePr>
        <p:xfrm>
          <a:off x="290568" y="1476375"/>
          <a:ext cx="11610864" cy="5279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E754421-AD32-4458-ED06-185F61FC6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628535"/>
              </p:ext>
            </p:extLst>
          </p:nvPr>
        </p:nvGraphicFramePr>
        <p:xfrm>
          <a:off x="431034" y="5329003"/>
          <a:ext cx="5385566" cy="923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3619">
                  <a:extLst>
                    <a:ext uri="{9D8B030D-6E8A-4147-A177-3AD203B41FA5}">
                      <a16:colId xmlns:a16="http://schemas.microsoft.com/office/drawing/2014/main" val="2615862646"/>
                    </a:ext>
                  </a:extLst>
                </a:gridCol>
                <a:gridCol w="663619">
                  <a:extLst>
                    <a:ext uri="{9D8B030D-6E8A-4147-A177-3AD203B41FA5}">
                      <a16:colId xmlns:a16="http://schemas.microsoft.com/office/drawing/2014/main" val="2573028471"/>
                    </a:ext>
                  </a:extLst>
                </a:gridCol>
                <a:gridCol w="844794">
                  <a:extLst>
                    <a:ext uri="{9D8B030D-6E8A-4147-A177-3AD203B41FA5}">
                      <a16:colId xmlns:a16="http://schemas.microsoft.com/office/drawing/2014/main" val="2033279410"/>
                    </a:ext>
                  </a:extLst>
                </a:gridCol>
                <a:gridCol w="852560">
                  <a:extLst>
                    <a:ext uri="{9D8B030D-6E8A-4147-A177-3AD203B41FA5}">
                      <a16:colId xmlns:a16="http://schemas.microsoft.com/office/drawing/2014/main" val="2820992660"/>
                    </a:ext>
                  </a:extLst>
                </a:gridCol>
                <a:gridCol w="704513">
                  <a:extLst>
                    <a:ext uri="{9D8B030D-6E8A-4147-A177-3AD203B41FA5}">
                      <a16:colId xmlns:a16="http://schemas.microsoft.com/office/drawing/2014/main" val="826911570"/>
                    </a:ext>
                  </a:extLst>
                </a:gridCol>
                <a:gridCol w="869470">
                  <a:extLst>
                    <a:ext uri="{9D8B030D-6E8A-4147-A177-3AD203B41FA5}">
                      <a16:colId xmlns:a16="http://schemas.microsoft.com/office/drawing/2014/main" val="494489739"/>
                    </a:ext>
                  </a:extLst>
                </a:gridCol>
                <a:gridCol w="786991">
                  <a:extLst>
                    <a:ext uri="{9D8B030D-6E8A-4147-A177-3AD203B41FA5}">
                      <a16:colId xmlns:a16="http://schemas.microsoft.com/office/drawing/2014/main" val="3233736325"/>
                    </a:ext>
                  </a:extLst>
                </a:gridCol>
              </a:tblGrid>
              <a:tr h="34475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 Eyes =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597359"/>
                  </a:ext>
                </a:extLst>
              </a:tr>
              <a:tr h="3447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Tonabersat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</a:rPr>
                        <a:t>43</a:t>
                      </a: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</a:rPr>
                        <a:t>44</a:t>
                      </a: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</a:rPr>
                        <a:t>41</a:t>
                      </a: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</a:rPr>
                        <a:t>37</a:t>
                      </a: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</a:rPr>
                        <a:t>45</a:t>
                      </a: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176186"/>
                  </a:ext>
                </a:extLst>
              </a:tr>
              <a:tr h="2338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Placebo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42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38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41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40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43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37279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FBF1ECD-5E14-3BEC-148F-CE12E8D42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OCT CST Change – Stratified by Baseline CST</a:t>
            </a:r>
            <a:br>
              <a:rPr lang="en-US" dirty="0"/>
            </a:br>
            <a:r>
              <a:rPr lang="en-US" dirty="0"/>
              <a:t>Baseline to 6-Months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14DDED-84B6-A5C4-642D-D651FDB31A57}"/>
              </a:ext>
            </a:extLst>
          </p:cNvPr>
          <p:cNvSpPr txBox="1"/>
          <p:nvPr/>
        </p:nvSpPr>
        <p:spPr>
          <a:xfrm>
            <a:off x="905318" y="1992842"/>
            <a:ext cx="3639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Adjusted Mean Difference (95% CI):</a:t>
            </a:r>
            <a:r>
              <a:rPr lang="en-US" sz="1200" b="1" dirty="0"/>
              <a:t> -2 (-26, 22)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E20851-3D9A-DF78-8562-26D08F28C6C8}"/>
              </a:ext>
            </a:extLst>
          </p:cNvPr>
          <p:cNvSpPr txBox="1"/>
          <p:nvPr/>
        </p:nvSpPr>
        <p:spPr>
          <a:xfrm>
            <a:off x="4280996" y="3421062"/>
            <a:ext cx="137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-1 (46)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5555F-8167-F5C2-D100-18C1341EF8B6}"/>
              </a:ext>
            </a:extLst>
          </p:cNvPr>
          <p:cNvSpPr txBox="1"/>
          <p:nvPr/>
        </p:nvSpPr>
        <p:spPr>
          <a:xfrm>
            <a:off x="4356212" y="2274067"/>
            <a:ext cx="137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 (33)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0B93830-7A23-297A-AF32-E9A119708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0252940"/>
              </p:ext>
            </p:extLst>
          </p:nvPr>
        </p:nvGraphicFramePr>
        <p:xfrm>
          <a:off x="6096000" y="1713662"/>
          <a:ext cx="5526032" cy="439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DA4C23-0DB4-304C-E5B1-74F2D2F8E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250691"/>
              </p:ext>
            </p:extLst>
          </p:nvPr>
        </p:nvGraphicFramePr>
        <p:xfrm>
          <a:off x="6236466" y="5329003"/>
          <a:ext cx="5385566" cy="923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3619">
                  <a:extLst>
                    <a:ext uri="{9D8B030D-6E8A-4147-A177-3AD203B41FA5}">
                      <a16:colId xmlns:a16="http://schemas.microsoft.com/office/drawing/2014/main" val="2615862646"/>
                    </a:ext>
                  </a:extLst>
                </a:gridCol>
                <a:gridCol w="663619">
                  <a:extLst>
                    <a:ext uri="{9D8B030D-6E8A-4147-A177-3AD203B41FA5}">
                      <a16:colId xmlns:a16="http://schemas.microsoft.com/office/drawing/2014/main" val="2573028471"/>
                    </a:ext>
                  </a:extLst>
                </a:gridCol>
                <a:gridCol w="844794">
                  <a:extLst>
                    <a:ext uri="{9D8B030D-6E8A-4147-A177-3AD203B41FA5}">
                      <a16:colId xmlns:a16="http://schemas.microsoft.com/office/drawing/2014/main" val="2033279410"/>
                    </a:ext>
                  </a:extLst>
                </a:gridCol>
                <a:gridCol w="852560">
                  <a:extLst>
                    <a:ext uri="{9D8B030D-6E8A-4147-A177-3AD203B41FA5}">
                      <a16:colId xmlns:a16="http://schemas.microsoft.com/office/drawing/2014/main" val="2820992660"/>
                    </a:ext>
                  </a:extLst>
                </a:gridCol>
                <a:gridCol w="704513">
                  <a:extLst>
                    <a:ext uri="{9D8B030D-6E8A-4147-A177-3AD203B41FA5}">
                      <a16:colId xmlns:a16="http://schemas.microsoft.com/office/drawing/2014/main" val="826911570"/>
                    </a:ext>
                  </a:extLst>
                </a:gridCol>
                <a:gridCol w="869470">
                  <a:extLst>
                    <a:ext uri="{9D8B030D-6E8A-4147-A177-3AD203B41FA5}">
                      <a16:colId xmlns:a16="http://schemas.microsoft.com/office/drawing/2014/main" val="494489739"/>
                    </a:ext>
                  </a:extLst>
                </a:gridCol>
                <a:gridCol w="786991">
                  <a:extLst>
                    <a:ext uri="{9D8B030D-6E8A-4147-A177-3AD203B41FA5}">
                      <a16:colId xmlns:a16="http://schemas.microsoft.com/office/drawing/2014/main" val="3233736325"/>
                    </a:ext>
                  </a:extLst>
                </a:gridCol>
              </a:tblGrid>
              <a:tr h="34475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 Eyes =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597359"/>
                  </a:ext>
                </a:extLst>
              </a:tr>
              <a:tr h="3447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Tonabersat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</a:rPr>
                        <a:t>18</a:t>
                      </a: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</a:rPr>
                        <a:t>19</a:t>
                      </a: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</a:rPr>
                        <a:t>19</a:t>
                      </a: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</a:rPr>
                        <a:t>18</a:t>
                      </a: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</a:rPr>
                        <a:t>20</a:t>
                      </a: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176186"/>
                  </a:ext>
                </a:extLst>
              </a:tr>
              <a:tr h="23383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Placebo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23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24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25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22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24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37279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5BAEE36-F42C-FA30-BDD1-EB068554D285}"/>
              </a:ext>
            </a:extLst>
          </p:cNvPr>
          <p:cNvSpPr txBox="1"/>
          <p:nvPr/>
        </p:nvSpPr>
        <p:spPr>
          <a:xfrm>
            <a:off x="10710371" y="1942957"/>
            <a:ext cx="137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 (73)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369F21-3446-E355-5F4D-B60AF1BA5A1D}"/>
              </a:ext>
            </a:extLst>
          </p:cNvPr>
          <p:cNvSpPr txBox="1"/>
          <p:nvPr/>
        </p:nvSpPr>
        <p:spPr>
          <a:xfrm>
            <a:off x="10524578" y="4723799"/>
            <a:ext cx="137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-49 (61)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A4039B-4DEB-EC53-0AC7-BCB12716EC44}"/>
              </a:ext>
            </a:extLst>
          </p:cNvPr>
          <p:cNvSpPr txBox="1"/>
          <p:nvPr/>
        </p:nvSpPr>
        <p:spPr>
          <a:xfrm>
            <a:off x="6796858" y="1942957"/>
            <a:ext cx="3768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Adjusted Mean Difference (95% CI): </a:t>
            </a:r>
            <a:r>
              <a:rPr lang="en-US" sz="1200" b="1" dirty="0"/>
              <a:t>-51 (-83, -19)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203C6F-E2DE-78D8-79A0-26534102C168}"/>
              </a:ext>
            </a:extLst>
          </p:cNvPr>
          <p:cNvSpPr txBox="1"/>
          <p:nvPr/>
        </p:nvSpPr>
        <p:spPr>
          <a:xfrm>
            <a:off x="1204857" y="1515904"/>
            <a:ext cx="421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&lt;75 µm above the CI-DME Threshold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D3E42C-C5C5-8AEB-6D0F-B8E50ABE57CF}"/>
              </a:ext>
            </a:extLst>
          </p:cNvPr>
          <p:cNvSpPr txBox="1"/>
          <p:nvPr/>
        </p:nvSpPr>
        <p:spPr>
          <a:xfrm>
            <a:off x="7010289" y="1515904"/>
            <a:ext cx="421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≥75 µm above the CI-DME Threshold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CC6F3F-91E5-1A93-AD56-8D1DE97C8FF0}"/>
              </a:ext>
            </a:extLst>
          </p:cNvPr>
          <p:cNvSpPr txBox="1"/>
          <p:nvPr/>
        </p:nvSpPr>
        <p:spPr>
          <a:xfrm>
            <a:off x="290568" y="6432636"/>
            <a:ext cx="3038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Interaction: p = 0.02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4366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i="1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/>
                <a:cs typeface="Arial"/>
              </a:rPr>
              <a:t>Phase 2 Study Objective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46188"/>
            <a:ext cx="8839200" cy="2755900"/>
          </a:xfrm>
        </p:spPr>
        <p:txBody>
          <a:bodyPr>
            <a:noAutofit/>
          </a:bodyPr>
          <a:lstStyle/>
          <a:p>
            <a:pPr marL="7938" lvl="1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7938" lvl="1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4347" y="1934395"/>
            <a:ext cx="6516210" cy="38667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30000"/>
              </a:lnSpc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3200" b="1" dirty="0">
                <a:latin typeface="Arial"/>
                <a:cs typeface="Arial"/>
              </a:rPr>
              <a:t>Assess the effects of orally available 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tonabersat</a:t>
            </a:r>
            <a:r>
              <a:rPr lang="en-US" sz="3200" b="1" dirty="0">
                <a:latin typeface="Arial"/>
                <a:cs typeface="Arial"/>
              </a:rPr>
              <a:t> on central subfield thickness (CST) compared to placebo in eyes with center-involved DME       (CI-DME) and good visual acuity</a:t>
            </a:r>
          </a:p>
        </p:txBody>
      </p:sp>
      <p:pic>
        <p:nvPicPr>
          <p:cNvPr id="11" name="Picture 10" descr="Doctor holding capsule">
            <a:extLst>
              <a:ext uri="{FF2B5EF4-FFF2-40B4-BE49-F238E27FC236}">
                <a16:creationId xmlns:a16="http://schemas.microsoft.com/office/drawing/2014/main" id="{2B3C777D-E2D3-4155-8BA0-EE1EDC1A1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557" y="2212168"/>
            <a:ext cx="4966828" cy="3311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E41674B-6CA2-E6B5-3394-701E425CC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419115"/>
              </p:ext>
            </p:extLst>
          </p:nvPr>
        </p:nvGraphicFramePr>
        <p:xfrm>
          <a:off x="461685" y="1342914"/>
          <a:ext cx="11183777" cy="4931840"/>
        </p:xfrm>
        <a:graphic>
          <a:graphicData uri="http://schemas.openxmlformats.org/drawingml/2006/table">
            <a:tbl>
              <a:tblPr/>
              <a:tblGrid>
                <a:gridCol w="4667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4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5641">
                  <a:extLst>
                    <a:ext uri="{9D8B030D-6E8A-4147-A177-3AD203B41FA5}">
                      <a16:colId xmlns:a16="http://schemas.microsoft.com/office/drawing/2014/main" val="4068581379"/>
                    </a:ext>
                  </a:extLst>
                </a:gridCol>
                <a:gridCol w="2186152">
                  <a:extLst>
                    <a:ext uri="{9D8B030D-6E8A-4147-A177-3AD203B41FA5}">
                      <a16:colId xmlns:a16="http://schemas.microsoft.com/office/drawing/2014/main" val="3241666414"/>
                    </a:ext>
                  </a:extLst>
                </a:gridCol>
              </a:tblGrid>
              <a:tr h="18419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Tonabersat 80mg</a:t>
                      </a:r>
                    </a:p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(N = 67 eyes)</a:t>
                      </a:r>
                      <a:endParaRPr kumimoji="0" lang="en-US" altLang="ja-JP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kern="1200" dirty="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Arial"/>
                        </a:rPr>
                        <a:t>Placebo</a:t>
                      </a:r>
                    </a:p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kern="1200" dirty="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Arial"/>
                        </a:rPr>
                        <a:t>(N = 68 eyes)</a:t>
                      </a:r>
                      <a:endParaRPr kumimoji="0" lang="en-US" altLang="ja-JP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Adjusted mean difference or odds ratio (95% CI)</a:t>
                      </a:r>
                      <a:r>
                        <a:rPr lang="en-US" sz="2400" b="1" kern="1200" baseline="300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 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36">
                <a:tc row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5580" algn="l"/>
                        </a:tabLs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Retinal volume</a:t>
                      </a:r>
                      <a:r>
                        <a:rPr lang="en-US" sz="2400" b="1" kern="1200" baseline="300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5580" algn="l"/>
                        </a:tabLst>
                        <a:defRPr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change from baseline to 6-month visit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5580" algn="l"/>
                        </a:tabLst>
                      </a:pPr>
                      <a:endParaRPr lang="en-US" sz="2400" b="1" kern="1200" baseline="30000" dirty="0">
                        <a:solidFill>
                          <a:schemeClr val="accent4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N = 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N = 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278964"/>
                  </a:ext>
                </a:extLst>
              </a:tr>
              <a:tr h="1267675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-0.12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0.03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-0.15</a:t>
                      </a:r>
                    </a:p>
                    <a:p>
                      <a:pPr algn="ctr"/>
                      <a:r>
                        <a:rPr lang="en-US" sz="2400" b="1" dirty="0"/>
                        <a:t>(-0.33, 0.03) </a:t>
                      </a:r>
                    </a:p>
                    <a:p>
                      <a:pPr algn="ctr"/>
                      <a:r>
                        <a:rPr lang="en-US" sz="2400" b="1" dirty="0"/>
                        <a:t>p = 0.16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7675">
                <a:tc>
                  <a:txBody>
                    <a:bodyPr/>
                    <a:lstStyle/>
                    <a:p>
                      <a:pPr marL="0" marR="0" indent="0" algn="l" rtl="0" eaLnBrk="1" fontAlgn="ctr" latinLnBrk="0" hangingPunct="1">
                        <a:buNone/>
                        <a:tabLst>
                          <a:tab pos="195580" algn="l"/>
                        </a:tabLst>
                      </a:pPr>
                      <a:r>
                        <a:rPr lang="en-US" sz="2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CI-DME at 6 months and ≥10% improvement in CST from baseline to 6 months 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buNone/>
                      </a:pPr>
                      <a:r>
                        <a:rPr lang="en-US" sz="2400" b="1" i="0" u="none" strike="noStrike" kern="120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buNone/>
                      </a:pPr>
                      <a:r>
                        <a:rPr lang="en-US" sz="2400" b="1" i="0" u="none" strike="noStrike" kern="120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buNone/>
                      </a:pPr>
                      <a:r>
                        <a:rPr lang="en-US" sz="2400" b="1" i="0" u="none" strike="noStrike" kern="120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 (0.2, 43.2) p = 0.39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418727"/>
                  </a:ext>
                </a:extLst>
              </a:tr>
            </a:tbl>
          </a:graphicData>
        </a:graphic>
      </p:graphicFrame>
      <p:sp>
        <p:nvSpPr>
          <p:cNvPr id="19" name="Title 18">
            <a:extLst>
              <a:ext uri="{FF2B5EF4-FFF2-40B4-BE49-F238E27FC236}">
                <a16:creationId xmlns:a16="http://schemas.microsoft.com/office/drawing/2014/main" id="{2F7AF309-3BA5-CB35-4E18-4C3BAC772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Outcomes: OCT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CED8E7-2FA8-214F-8D91-BCA93EEAF1E6}"/>
              </a:ext>
            </a:extLst>
          </p:cNvPr>
          <p:cNvSpPr txBox="1"/>
          <p:nvPr/>
        </p:nvSpPr>
        <p:spPr>
          <a:xfrm>
            <a:off x="0" y="6285305"/>
            <a:ext cx="11319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solidFill>
                  <a:schemeClr val="accent4"/>
                </a:solidFill>
                <a:ea typeface="Calibri"/>
                <a:cs typeface="Arial"/>
              </a:rPr>
              <a:t>a</a:t>
            </a:r>
            <a:r>
              <a:rPr lang="en-US" sz="1600" dirty="0">
                <a:solidFill>
                  <a:schemeClr val="accent4"/>
                </a:solidFill>
                <a:ea typeface="Calibri"/>
                <a:cs typeface="Arial"/>
              </a:rPr>
              <a:t>Stratus equivalent.</a:t>
            </a:r>
          </a:p>
          <a:p>
            <a:r>
              <a:rPr lang="en-US" sz="1600" b="1" baseline="30000" dirty="0">
                <a:solidFill>
                  <a:schemeClr val="accent4"/>
                </a:solidFill>
                <a:ea typeface="Calibri"/>
                <a:cs typeface="Arial"/>
              </a:rPr>
              <a:t>b</a:t>
            </a:r>
            <a:r>
              <a:rPr lang="en-US" sz="1600" dirty="0"/>
              <a:t>Adjusted p-values and CIs (pending validation) based on the adaptive FDR threshold.</a:t>
            </a:r>
          </a:p>
          <a:p>
            <a:r>
              <a:rPr lang="en-US" sz="1600" dirty="0">
                <a:solidFill>
                  <a:schemeClr val="accent4"/>
                </a:solidFill>
                <a:ea typeface="Calibri"/>
                <a:cs typeface="Arial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2601530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56DBD-B16B-A78C-C5CD-596109EAF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42755E9-49C1-E46B-0E97-17472FEAE3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5044799"/>
              </p:ext>
            </p:extLst>
          </p:nvPr>
        </p:nvGraphicFramePr>
        <p:xfrm>
          <a:off x="271906" y="1611249"/>
          <a:ext cx="6787126" cy="471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5F3CDFE-1BDB-1037-7B29-649080A7F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Outcomes: VA Change</a:t>
            </a:r>
            <a:br>
              <a:rPr lang="en-US" dirty="0"/>
            </a:br>
            <a:r>
              <a:rPr lang="en-US" dirty="0"/>
              <a:t>Baseline to 6-months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441CD3-4546-F7F6-F57E-A06497429666}"/>
              </a:ext>
            </a:extLst>
          </p:cNvPr>
          <p:cNvSpPr txBox="1"/>
          <p:nvPr/>
        </p:nvSpPr>
        <p:spPr>
          <a:xfrm>
            <a:off x="1169281" y="1842296"/>
            <a:ext cx="3025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dirty="0"/>
              <a:t>Adjusted Mean Difference (95% CI)</a:t>
            </a:r>
            <a:r>
              <a:rPr lang="en-US" baseline="30000" dirty="0">
                <a:solidFill>
                  <a:schemeClr val="accent4"/>
                </a:solidFill>
                <a:ea typeface="Calibri"/>
                <a:cs typeface="Arial"/>
              </a:rPr>
              <a:t> a</a:t>
            </a:r>
            <a:r>
              <a:rPr lang="en-US" dirty="0"/>
              <a:t>: 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0.8 (-1.6, 3.2) </a:t>
            </a:r>
            <a:endParaRPr lang="en-US" sz="1400" dirty="0">
              <a:latin typeface="Arial" panose="020B0604020202020204" pitchFamily="34" charset="0"/>
            </a:endParaRPr>
          </a:p>
          <a:p>
            <a:pPr fontAlgn="ctr"/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</a:rPr>
              <a:t>p = 0.39</a:t>
            </a: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705D98-B863-DDB2-1C54-FE7A9CB05E62}"/>
              </a:ext>
            </a:extLst>
          </p:cNvPr>
          <p:cNvSpPr txBox="1"/>
          <p:nvPr/>
        </p:nvSpPr>
        <p:spPr>
          <a:xfrm>
            <a:off x="5829265" y="3962659"/>
            <a:ext cx="137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-0.4 (5.7)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564CD6-E324-90CA-1711-58F160F286C9}"/>
              </a:ext>
            </a:extLst>
          </p:cNvPr>
          <p:cNvSpPr txBox="1"/>
          <p:nvPr/>
        </p:nvSpPr>
        <p:spPr>
          <a:xfrm>
            <a:off x="6025767" y="2897342"/>
            <a:ext cx="137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 (5.7)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0D7B72F-68CD-5747-9021-DAE33B481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373989"/>
              </p:ext>
            </p:extLst>
          </p:nvPr>
        </p:nvGraphicFramePr>
        <p:xfrm>
          <a:off x="389640" y="5618085"/>
          <a:ext cx="6551658" cy="8539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9002">
                  <a:extLst>
                    <a:ext uri="{9D8B030D-6E8A-4147-A177-3AD203B41FA5}">
                      <a16:colId xmlns:a16="http://schemas.microsoft.com/office/drawing/2014/main" val="2615862646"/>
                    </a:ext>
                  </a:extLst>
                </a:gridCol>
                <a:gridCol w="715612">
                  <a:extLst>
                    <a:ext uri="{9D8B030D-6E8A-4147-A177-3AD203B41FA5}">
                      <a16:colId xmlns:a16="http://schemas.microsoft.com/office/drawing/2014/main" val="2573028471"/>
                    </a:ext>
                  </a:extLst>
                </a:gridCol>
                <a:gridCol w="1027711">
                  <a:extLst>
                    <a:ext uri="{9D8B030D-6E8A-4147-A177-3AD203B41FA5}">
                      <a16:colId xmlns:a16="http://schemas.microsoft.com/office/drawing/2014/main" val="2033279410"/>
                    </a:ext>
                  </a:extLst>
                </a:gridCol>
                <a:gridCol w="1037157">
                  <a:extLst>
                    <a:ext uri="{9D8B030D-6E8A-4147-A177-3AD203B41FA5}">
                      <a16:colId xmlns:a16="http://schemas.microsoft.com/office/drawing/2014/main" val="2820992660"/>
                    </a:ext>
                  </a:extLst>
                </a:gridCol>
                <a:gridCol w="857055">
                  <a:extLst>
                    <a:ext uri="{9D8B030D-6E8A-4147-A177-3AD203B41FA5}">
                      <a16:colId xmlns:a16="http://schemas.microsoft.com/office/drawing/2014/main" val="826911570"/>
                    </a:ext>
                  </a:extLst>
                </a:gridCol>
                <a:gridCol w="1057729">
                  <a:extLst>
                    <a:ext uri="{9D8B030D-6E8A-4147-A177-3AD203B41FA5}">
                      <a16:colId xmlns:a16="http://schemas.microsoft.com/office/drawing/2014/main" val="494489739"/>
                    </a:ext>
                  </a:extLst>
                </a:gridCol>
                <a:gridCol w="957392">
                  <a:extLst>
                    <a:ext uri="{9D8B030D-6E8A-4147-A177-3AD203B41FA5}">
                      <a16:colId xmlns:a16="http://schemas.microsoft.com/office/drawing/2014/main" val="3233736325"/>
                    </a:ext>
                  </a:extLst>
                </a:gridCol>
              </a:tblGrid>
              <a:tr h="287488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 Eyes =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597359"/>
                  </a:ext>
                </a:extLst>
              </a:tr>
              <a:tr h="35007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Tonabersat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</a:rPr>
                        <a:t>63</a:t>
                      </a: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</a:rPr>
                        <a:t>65</a:t>
                      </a: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</a:rPr>
                        <a:t>62</a:t>
                      </a: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</a:rPr>
                        <a:t>63</a:t>
                      </a: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</a:rPr>
                        <a:t>57</a:t>
                      </a: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</a:rPr>
                        <a:t>68</a:t>
                      </a:r>
                      <a:endParaRPr lang="en-US" sz="1200" b="1" i="0" u="none" strike="noStrike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176186"/>
                  </a:ext>
                </a:extLst>
              </a:tr>
              <a:tr h="21638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Placebo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71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66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65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67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61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68</a:t>
                      </a:r>
                      <a:endParaRPr lang="en-US" sz="12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37279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B2D988-3CEB-7BCA-4501-D4379D12D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838683"/>
              </p:ext>
            </p:extLst>
          </p:nvPr>
        </p:nvGraphicFramePr>
        <p:xfrm>
          <a:off x="7330938" y="1789379"/>
          <a:ext cx="4508143" cy="3501078"/>
        </p:xfrm>
        <a:graphic>
          <a:graphicData uri="http://schemas.openxmlformats.org/drawingml/2006/table">
            <a:tbl>
              <a:tblPr/>
              <a:tblGrid>
                <a:gridCol w="1490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5137">
                  <a:extLst>
                    <a:ext uri="{9D8B030D-6E8A-4147-A177-3AD203B41FA5}">
                      <a16:colId xmlns:a16="http://schemas.microsoft.com/office/drawing/2014/main" val="4068581379"/>
                    </a:ext>
                  </a:extLst>
                </a:gridCol>
                <a:gridCol w="1512410">
                  <a:extLst>
                    <a:ext uri="{9D8B030D-6E8A-4147-A177-3AD203B41FA5}">
                      <a16:colId xmlns:a16="http://schemas.microsoft.com/office/drawing/2014/main" val="3241666414"/>
                    </a:ext>
                  </a:extLst>
                </a:gridCol>
              </a:tblGrid>
              <a:tr h="97587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Worsened ≥10 at a single visit or ≥5 at two consecutive visits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739021"/>
                  </a:ext>
                </a:extLst>
              </a:tr>
              <a:tr h="975879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Tonabersat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16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Placebo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Adjusted odds ratio </a:t>
                      </a:r>
                      <a:r>
                        <a:rPr lang="en-US" altLang="ja-JP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(95% CI)</a:t>
                      </a:r>
                      <a:r>
                        <a:rPr lang="en-US" sz="1600" baseline="30000" dirty="0">
                          <a:solidFill>
                            <a:schemeClr val="accent4"/>
                          </a:solidFill>
                          <a:ea typeface="Calibri"/>
                          <a:cs typeface="Arial"/>
                        </a:rPr>
                        <a:t> a</a:t>
                      </a:r>
                      <a:endParaRPr lang="en-US" sz="1600" b="1" kern="1200" dirty="0">
                        <a:solidFill>
                          <a:schemeClr val="accent4"/>
                        </a:solidFill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759031"/>
                  </a:ext>
                </a:extLst>
              </a:tr>
              <a:tr h="154932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0.17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(0.01, 3.59)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 = 0.30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1CE4243-9DDB-AEBF-D1E8-35B0B827FD7E}"/>
              </a:ext>
            </a:extLst>
          </p:cNvPr>
          <p:cNvSpPr txBox="1"/>
          <p:nvPr/>
        </p:nvSpPr>
        <p:spPr>
          <a:xfrm>
            <a:off x="1305041" y="2916393"/>
            <a:ext cx="137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84 (20/25)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6BEEF9-1CBE-D9BE-6C06-7552FF509DA8}"/>
              </a:ext>
            </a:extLst>
          </p:cNvPr>
          <p:cNvSpPr txBox="1"/>
          <p:nvPr/>
        </p:nvSpPr>
        <p:spPr>
          <a:xfrm>
            <a:off x="1305041" y="3923171"/>
            <a:ext cx="137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83 (20/25)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399167-805C-409A-454C-81DB71677214}"/>
              </a:ext>
            </a:extLst>
          </p:cNvPr>
          <p:cNvSpPr txBox="1"/>
          <p:nvPr/>
        </p:nvSpPr>
        <p:spPr>
          <a:xfrm>
            <a:off x="0" y="6500267"/>
            <a:ext cx="11319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solidFill>
                  <a:schemeClr val="accent4"/>
                </a:solidFill>
                <a:ea typeface="Calibri"/>
                <a:cs typeface="Arial"/>
              </a:rPr>
              <a:t>a</a:t>
            </a:r>
            <a:r>
              <a:rPr lang="en-US" sz="1600" dirty="0"/>
              <a:t>Adjusted p-values and CIs (pending validation) based on the adaptive FDR threshold.</a:t>
            </a:r>
          </a:p>
          <a:p>
            <a:r>
              <a:rPr lang="en-US" sz="1600" dirty="0">
                <a:solidFill>
                  <a:schemeClr val="accent4"/>
                </a:solidFill>
                <a:ea typeface="Calibri"/>
                <a:cs typeface="Arial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3953794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8C80F-D0DB-A2D4-2B4C-DEDDB81E8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Compliance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56CAF1-E21F-626F-AD81-5DC17B001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257419"/>
              </p:ext>
            </p:extLst>
          </p:nvPr>
        </p:nvGraphicFramePr>
        <p:xfrm>
          <a:off x="459934" y="1333501"/>
          <a:ext cx="11173266" cy="3828773"/>
        </p:xfrm>
        <a:graphic>
          <a:graphicData uri="http://schemas.openxmlformats.org/drawingml/2006/table">
            <a:tbl>
              <a:tblPr/>
              <a:tblGrid>
                <a:gridCol w="3591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2200">
                  <a:extLst>
                    <a:ext uri="{9D8B030D-6E8A-4147-A177-3AD203B41FA5}">
                      <a16:colId xmlns:a16="http://schemas.microsoft.com/office/drawing/2014/main" val="4068581379"/>
                    </a:ext>
                  </a:extLst>
                </a:gridCol>
              </a:tblGrid>
              <a:tr h="13288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Tonabersat 80mg</a:t>
                      </a:r>
                    </a:p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(N = 64)</a:t>
                      </a:r>
                      <a:endParaRPr kumimoji="0" lang="en-US" altLang="ja-JP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kern="1200" dirty="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Arial"/>
                        </a:rPr>
                        <a:t>Placebo</a:t>
                      </a:r>
                    </a:p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kern="1200" dirty="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Arial"/>
                        </a:rPr>
                        <a:t>(N = 65)</a:t>
                      </a:r>
                      <a:endParaRPr kumimoji="0" lang="en-US" altLang="ja-JP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075">
                <a:tc>
                  <a:txBody>
                    <a:bodyPr/>
                    <a:lstStyle/>
                    <a:p>
                      <a:pPr marL="0" marR="0" indent="0" algn="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Median compliance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98%</a:t>
                      </a:r>
                      <a:endParaRPr lang="en-US" sz="2400" b="1" kern="1200" dirty="0">
                        <a:solidFill>
                          <a:schemeClr val="accent4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96%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542863"/>
                  </a:ext>
                </a:extLst>
              </a:tr>
              <a:tr h="671075">
                <a:tc>
                  <a:txBody>
                    <a:bodyPr/>
                    <a:lstStyle/>
                    <a:p>
                      <a:pPr marL="0" marR="0" indent="0" algn="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Reduced dosage </a:t>
                      </a:r>
                    </a:p>
                    <a:p>
                      <a:pPr marL="0" marR="0" indent="0" algn="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(40 mg)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 (5%)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075">
                <a:tc>
                  <a:txBody>
                    <a:bodyPr/>
                    <a:lstStyle/>
                    <a:p>
                      <a:pPr marL="0" marR="0" indent="0" algn="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Discontinued study drug before 6-month visit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13 (20%)</a:t>
                      </a:r>
                      <a:r>
                        <a:rPr lang="en-US" sz="2400" b="1" kern="1200" baseline="300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6 (9%)</a:t>
                      </a:r>
                      <a:endParaRPr lang="en-US" sz="2400" b="1" kern="1200" baseline="30000" dirty="0">
                        <a:solidFill>
                          <a:schemeClr val="accent4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31FA88C-B9E0-7E0E-9404-E40B5598180B}"/>
              </a:ext>
            </a:extLst>
          </p:cNvPr>
          <p:cNvSpPr txBox="1"/>
          <p:nvPr/>
        </p:nvSpPr>
        <p:spPr>
          <a:xfrm>
            <a:off x="0" y="6172607"/>
            <a:ext cx="1080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a</a:t>
            </a:r>
            <a:r>
              <a:rPr lang="en-US" dirty="0"/>
              <a:t>The reasons for study drug discontinuation were adverse events (9 tonabersat and 1 placebo) and initiation of alternative DME treatment (4 tonabersat and 5 placebo)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2286556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28F44-C4C0-3C7F-6B15-71715CDF5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Systemic Adverse Events of Interest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D9127D1-E19E-8FFF-E921-93EBCD5E0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449319"/>
              </p:ext>
            </p:extLst>
          </p:nvPr>
        </p:nvGraphicFramePr>
        <p:xfrm>
          <a:off x="458567" y="1333501"/>
          <a:ext cx="11173266" cy="3342123"/>
        </p:xfrm>
        <a:graphic>
          <a:graphicData uri="http://schemas.openxmlformats.org/drawingml/2006/table">
            <a:tbl>
              <a:tblPr/>
              <a:tblGrid>
                <a:gridCol w="3591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2200">
                  <a:extLst>
                    <a:ext uri="{9D8B030D-6E8A-4147-A177-3AD203B41FA5}">
                      <a16:colId xmlns:a16="http://schemas.microsoft.com/office/drawing/2014/main" val="4068581379"/>
                    </a:ext>
                  </a:extLst>
                </a:gridCol>
              </a:tblGrid>
              <a:tr h="13288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participants with ≥1 event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Tonabersat 80mg</a:t>
                      </a:r>
                    </a:p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 (N = 63)*</a:t>
                      </a:r>
                      <a:endParaRPr kumimoji="0" lang="en-US" altLang="ja-JP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kern="1200" dirty="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Arial"/>
                        </a:rPr>
                        <a:t>Placebo</a:t>
                      </a:r>
                    </a:p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kern="1200" dirty="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Arial"/>
                        </a:rPr>
                        <a:t>(N = 65)</a:t>
                      </a:r>
                      <a:endParaRPr kumimoji="0" lang="en-US" altLang="ja-JP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075">
                <a:tc>
                  <a:txBody>
                    <a:bodyPr/>
                    <a:lstStyle/>
                    <a:p>
                      <a:pPr marL="0" marR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Dizziness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27%</a:t>
                      </a:r>
                      <a:endParaRPr lang="en-US" sz="2400" b="1" kern="1200" dirty="0">
                        <a:solidFill>
                          <a:schemeClr val="accent4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542863"/>
                  </a:ext>
                </a:extLst>
              </a:tr>
              <a:tr h="671075">
                <a:tc>
                  <a:txBody>
                    <a:bodyPr/>
                    <a:lstStyle/>
                    <a:p>
                      <a:pPr marL="0" marR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Drowsiness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075">
                <a:tc>
                  <a:txBody>
                    <a:bodyPr/>
                    <a:lstStyle/>
                    <a:p>
                      <a:pPr marL="0" marR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Headache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E0517F7-5D44-05D4-8B4B-6FA537629491}"/>
              </a:ext>
            </a:extLst>
          </p:cNvPr>
          <p:cNvSpPr txBox="1"/>
          <p:nvPr/>
        </p:nvSpPr>
        <p:spPr>
          <a:xfrm>
            <a:off x="0" y="6211667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*One participant randomized to tonabersat did not receive study treatment and was therefore excluded from the safety cohort</a:t>
            </a:r>
          </a:p>
        </p:txBody>
      </p:sp>
    </p:spTree>
    <p:extLst>
      <p:ext uri="{BB962C8B-B14F-4D97-AF65-F5344CB8AC3E}">
        <p14:creationId xmlns:p14="http://schemas.microsoft.com/office/powerpoint/2010/main" val="56793636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42368-673B-2323-8EA0-23C30A436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Exploratory - Lab Sample Outcomes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15DFA6A-C65A-D77E-81F4-2CF96E9E87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135432"/>
              </p:ext>
            </p:extLst>
          </p:nvPr>
        </p:nvGraphicFramePr>
        <p:xfrm>
          <a:off x="246744" y="1043214"/>
          <a:ext cx="9637486" cy="5110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A3A4F5E-15B3-07D7-4050-02E21B3E7D96}"/>
              </a:ext>
            </a:extLst>
          </p:cNvPr>
          <p:cNvSpPr txBox="1"/>
          <p:nvPr/>
        </p:nvSpPr>
        <p:spPr>
          <a:xfrm>
            <a:off x="12139" y="4558232"/>
            <a:ext cx="2233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Urine Creatinine, mg/dL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F2730B-8FBC-2D04-6FA0-00944DF8C361}"/>
              </a:ext>
            </a:extLst>
          </p:cNvPr>
          <p:cNvSpPr txBox="1"/>
          <p:nvPr/>
        </p:nvSpPr>
        <p:spPr>
          <a:xfrm>
            <a:off x="-210394" y="2010481"/>
            <a:ext cx="235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Thyroid stimulating hormone (TSH), uIU/mL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A55323-ABB7-23B9-7A55-5A1C4375997A}"/>
              </a:ext>
            </a:extLst>
          </p:cNvPr>
          <p:cNvSpPr txBox="1"/>
          <p:nvPr/>
        </p:nvSpPr>
        <p:spPr>
          <a:xfrm>
            <a:off x="-88063" y="2623075"/>
            <a:ext cx="2233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Cystatin C, mg/L</a:t>
            </a:r>
            <a:endParaRPr lang="en-US" sz="10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36AFBE-FEB0-4092-9342-35C00DC93837}"/>
              </a:ext>
            </a:extLst>
          </p:cNvPr>
          <p:cNvSpPr txBox="1"/>
          <p:nvPr/>
        </p:nvSpPr>
        <p:spPr>
          <a:xfrm>
            <a:off x="112338" y="3043968"/>
            <a:ext cx="2033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Hemoglobin A1c (HbA1c), %</a:t>
            </a:r>
            <a:endParaRPr lang="en-US" sz="10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A1B714-FC14-17F7-D9AD-9B8383E2899B}"/>
              </a:ext>
            </a:extLst>
          </p:cNvPr>
          <p:cNvSpPr txBox="1"/>
          <p:nvPr/>
        </p:nvSpPr>
        <p:spPr>
          <a:xfrm>
            <a:off x="200400" y="3644165"/>
            <a:ext cx="20331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Estimated glomerular filtration rate (eGFR), mL/min/1.73 m</a:t>
            </a:r>
            <a:r>
              <a:rPr lang="en-US" sz="1400" b="1" baseline="30000" dirty="0"/>
              <a:t>2</a:t>
            </a:r>
            <a:endParaRPr lang="en-US" sz="105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50BDED-AA9B-858E-E9BB-D011A0EB0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4380"/>
              </p:ext>
            </p:extLst>
          </p:nvPr>
        </p:nvGraphicFramePr>
        <p:xfrm>
          <a:off x="8374740" y="2272091"/>
          <a:ext cx="2917373" cy="2590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917">
                  <a:extLst>
                    <a:ext uri="{9D8B030D-6E8A-4147-A177-3AD203B41FA5}">
                      <a16:colId xmlns:a16="http://schemas.microsoft.com/office/drawing/2014/main" val="38106141"/>
                    </a:ext>
                  </a:extLst>
                </a:gridCol>
                <a:gridCol w="972456">
                  <a:extLst>
                    <a:ext uri="{9D8B030D-6E8A-4147-A177-3AD203B41FA5}">
                      <a16:colId xmlns:a16="http://schemas.microsoft.com/office/drawing/2014/main" val="1422133651"/>
                    </a:ext>
                  </a:extLst>
                </a:gridCol>
              </a:tblGrid>
              <a:tr h="86339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Additional Lab Assessments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Wilcoxon rank-sum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271723"/>
                  </a:ext>
                </a:extLst>
              </a:tr>
              <a:tr h="863398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c-Reactive protein (CRP)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274518"/>
                  </a:ext>
                </a:extLst>
              </a:tr>
              <a:tr h="863398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Urine Albumin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0.36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362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01265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9FF65-B22D-1480-9CAE-5329DAEFF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063E6-CBF0-22B6-2A22-FC2FD1A10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Exploratory - Lab Sample Outcomes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42049E-CB06-3217-5A2D-55FA20197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701744"/>
              </p:ext>
            </p:extLst>
          </p:nvPr>
        </p:nvGraphicFramePr>
        <p:xfrm>
          <a:off x="527621" y="1611249"/>
          <a:ext cx="11136757" cy="4592231"/>
        </p:xfrm>
        <a:graphic>
          <a:graphicData uri="http://schemas.openxmlformats.org/drawingml/2006/table">
            <a:tbl>
              <a:tblPr/>
              <a:tblGrid>
                <a:gridCol w="5145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485">
                  <a:extLst>
                    <a:ext uri="{9D8B030D-6E8A-4147-A177-3AD203B41FA5}">
                      <a16:colId xmlns:a16="http://schemas.microsoft.com/office/drawing/2014/main" val="4068581379"/>
                    </a:ext>
                  </a:extLst>
                </a:gridCol>
                <a:gridCol w="2339904">
                  <a:extLst>
                    <a:ext uri="{9D8B030D-6E8A-4147-A177-3AD203B41FA5}">
                      <a16:colId xmlns:a16="http://schemas.microsoft.com/office/drawing/2014/main" val="3241666414"/>
                    </a:ext>
                  </a:extLst>
                </a:gridCol>
              </a:tblGrid>
              <a:tr h="1175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Change from baseline to 6 months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b="1" dirty="0" err="1">
                          <a:solidFill>
                            <a:schemeClr val="bg2"/>
                          </a:solidFill>
                          <a:latin typeface="+mn-lt"/>
                          <a:cs typeface="Arial"/>
                        </a:rPr>
                        <a:t>Tonabersat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+mn-lt"/>
                          <a:cs typeface="Arial"/>
                        </a:rPr>
                        <a:t> 80mg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Arial"/>
                        </a:rPr>
                        <a:t>Placebo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Adjusted Mean Difference (95% CI) or p-value</a:t>
                      </a:r>
                      <a:r>
                        <a:rPr lang="en-US" altLang="ja-JP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465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Thyroid stimulating hormone (TSH), 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uIU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/mL, Mean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-0.04</a:t>
                      </a:r>
                      <a:endParaRPr lang="en-US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-0.04</a:t>
                      </a:r>
                      <a:endParaRPr lang="en-US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 (-0.20, 0.27)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465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Cystatin C, mg/L, Mean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en-US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 (-0.05, 0.08)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418727"/>
                  </a:ext>
                </a:extLst>
              </a:tr>
              <a:tr h="407465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Hemoglobin A1c (HbA1c), %, Mean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-0.2 </a:t>
                      </a:r>
                      <a:endParaRPr lang="en-US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-0.1 </a:t>
                      </a:r>
                      <a:endParaRPr lang="en-US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-0.2 (-0.5, 0.1)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823428"/>
                  </a:ext>
                </a:extLst>
              </a:tr>
              <a:tr h="584624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Estimated glomerular filtration rate (eGFR), mL/min/1.73 m</a:t>
                      </a:r>
                      <a:r>
                        <a:rPr lang="en-US" sz="20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Mean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 (-5, 2)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739923"/>
                  </a:ext>
                </a:extLst>
              </a:tr>
              <a:tr h="298165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Urine creatinine, mg/dL, Mean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endParaRPr lang="en-US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 </a:t>
                      </a:r>
                      <a:endParaRPr lang="en-US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 (-29, 15)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063774"/>
                  </a:ext>
                </a:extLst>
              </a:tr>
              <a:tr h="298165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Urine albumin, mg/L, Median 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 </a:t>
                      </a:r>
                      <a:endParaRPr lang="en-US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-2 </a:t>
                      </a:r>
                      <a:endParaRPr lang="en-US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= 0.36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525936"/>
                  </a:ext>
                </a:extLst>
              </a:tr>
              <a:tr h="407465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c-Reactive protein (CRP), mg/L, Median 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-0.11 </a:t>
                      </a:r>
                      <a:endParaRPr lang="en-US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-0.07 </a:t>
                      </a:r>
                      <a:endParaRPr lang="en-US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p = 0.75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75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7191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37C38-B4A8-1488-3D70-EB51AABAF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145CB-AED6-0ECD-C4B1-10EB4C9D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Systemic Adverse Events of Interest - Renal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ADEDF21-803F-F1B1-E9D8-150E90EB4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882855"/>
              </p:ext>
            </p:extLst>
          </p:nvPr>
        </p:nvGraphicFramePr>
        <p:xfrm>
          <a:off x="968293" y="1127599"/>
          <a:ext cx="10255413" cy="5313015"/>
        </p:xfrm>
        <a:graphic>
          <a:graphicData uri="http://schemas.openxmlformats.org/drawingml/2006/table">
            <a:tbl>
              <a:tblPr/>
              <a:tblGrid>
                <a:gridCol w="362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3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559">
                  <a:extLst>
                    <a:ext uri="{9D8B030D-6E8A-4147-A177-3AD203B41FA5}">
                      <a16:colId xmlns:a16="http://schemas.microsoft.com/office/drawing/2014/main" val="4068581379"/>
                    </a:ext>
                  </a:extLst>
                </a:gridCol>
                <a:gridCol w="1865876">
                  <a:extLst>
                    <a:ext uri="{9D8B030D-6E8A-4147-A177-3AD203B41FA5}">
                      <a16:colId xmlns:a16="http://schemas.microsoft.com/office/drawing/2014/main" val="3368895064"/>
                    </a:ext>
                  </a:extLst>
                </a:gridCol>
                <a:gridCol w="1366108">
                  <a:extLst>
                    <a:ext uri="{9D8B030D-6E8A-4147-A177-3AD203B41FA5}">
                      <a16:colId xmlns:a16="http://schemas.microsoft.com/office/drawing/2014/main" val="1281123155"/>
                    </a:ext>
                  </a:extLst>
                </a:gridCol>
              </a:tblGrid>
              <a:tr h="780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86" marR="83786" marT="41893" marB="41893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kern="1200" dirty="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Arial"/>
                        </a:rPr>
                        <a:t>Any visit through 6 months</a:t>
                      </a:r>
                    </a:p>
                  </a:txBody>
                  <a:tcPr marL="83786" marR="83786" marT="41893" marB="4189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2400" b="1" kern="1200" dirty="0">
                        <a:solidFill>
                          <a:schemeClr val="bg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200" b="1" kern="1200" dirty="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Arial"/>
                        </a:rPr>
                        <a:t>Last completed visit</a:t>
                      </a:r>
                      <a:r>
                        <a:rPr lang="en-US" sz="2200" b="1" kern="1200" baseline="30000" dirty="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Arial"/>
                        </a:rPr>
                        <a:t>a</a:t>
                      </a:r>
                      <a:r>
                        <a:rPr lang="en-US" sz="2200" b="1" kern="1200" dirty="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Arial"/>
                        </a:rPr>
                        <a:t> / 6-Month</a:t>
                      </a:r>
                      <a:r>
                        <a:rPr lang="en-US" sz="2200" b="1" kern="1200" baseline="30000" dirty="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Arial"/>
                        </a:rPr>
                        <a:t>b</a:t>
                      </a:r>
                    </a:p>
                  </a:txBody>
                  <a:tcPr marL="83786" marR="83786" marT="41893" marB="4189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2400" b="1" kern="1200" dirty="0">
                        <a:solidFill>
                          <a:schemeClr val="bg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999175"/>
                  </a:ext>
                </a:extLst>
              </a:tr>
              <a:tr h="780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b="1" kern="12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/>
                        </a:rPr>
                        <a:t>mL/min/1.73 m</a:t>
                      </a:r>
                      <a:r>
                        <a:rPr lang="en-US" sz="2200" b="1" baseline="30000" dirty="0"/>
                        <a:t>2</a:t>
                      </a: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86" marR="83786" marT="41893" marB="41893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200" b="1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Tonabersat 80mg</a:t>
                      </a:r>
                    </a:p>
                  </a:txBody>
                  <a:tcPr marL="83786" marR="83786" marT="41893" marB="4189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200" b="1" kern="1200" dirty="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Arial"/>
                        </a:rPr>
                        <a:t>Placebo</a:t>
                      </a:r>
                    </a:p>
                  </a:txBody>
                  <a:tcPr marL="83786" marR="83786" marT="41893" marB="4189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200" b="1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Tonabersat 80mg</a:t>
                      </a:r>
                    </a:p>
                  </a:txBody>
                  <a:tcPr marL="83786" marR="83786" marT="41893" marB="4189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200" b="1" kern="1200" dirty="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Arial"/>
                        </a:rPr>
                        <a:t>Placebo</a:t>
                      </a:r>
                    </a:p>
                  </a:txBody>
                  <a:tcPr marL="83786" marR="83786" marT="41893" marB="4189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197">
                <a:tc>
                  <a:txBody>
                    <a:bodyPr/>
                    <a:lstStyle/>
                    <a:p>
                      <a:pPr marL="0" marR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Baseline eGFR ≥60</a:t>
                      </a:r>
                      <a:endParaRPr lang="en-US" sz="1800" b="1" kern="1200" dirty="0">
                        <a:solidFill>
                          <a:schemeClr val="accent4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2839" marR="628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2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N = 44</a:t>
                      </a:r>
                    </a:p>
                  </a:txBody>
                  <a:tcPr marL="62839" marR="628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2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N = 53</a:t>
                      </a:r>
                    </a:p>
                  </a:txBody>
                  <a:tcPr marL="62839" marR="628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2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N = 44</a:t>
                      </a:r>
                    </a:p>
                  </a:txBody>
                  <a:tcPr marL="62839" marR="628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2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N = 53</a:t>
                      </a:r>
                    </a:p>
                  </a:txBody>
                  <a:tcPr marL="62839" marR="628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279186"/>
                  </a:ext>
                </a:extLst>
              </a:tr>
              <a:tr h="526197">
                <a:tc>
                  <a:txBody>
                    <a:bodyPr/>
                    <a:lstStyle/>
                    <a:p>
                      <a:pPr marL="342900" marR="0" lvl="1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eGFR &lt;60</a:t>
                      </a:r>
                    </a:p>
                  </a:txBody>
                  <a:tcPr marL="62839" marR="628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2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23%</a:t>
                      </a:r>
                    </a:p>
                  </a:txBody>
                  <a:tcPr marL="62839" marR="628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2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9%</a:t>
                      </a:r>
                    </a:p>
                  </a:txBody>
                  <a:tcPr marL="62839" marR="628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2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9%</a:t>
                      </a:r>
                      <a:r>
                        <a:rPr lang="en-US" sz="2200" b="1" kern="1200" baseline="300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</a:t>
                      </a:r>
                    </a:p>
                  </a:txBody>
                  <a:tcPr marL="62839" marR="628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2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6%</a:t>
                      </a:r>
                      <a:r>
                        <a:rPr lang="en-US" sz="2200" b="1" kern="1200" baseline="300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</a:t>
                      </a:r>
                    </a:p>
                  </a:txBody>
                  <a:tcPr marL="62839" marR="628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786348"/>
                  </a:ext>
                </a:extLst>
              </a:tr>
              <a:tr h="526197">
                <a:tc>
                  <a:txBody>
                    <a:bodyPr/>
                    <a:lstStyle/>
                    <a:p>
                      <a:pPr marL="0" marR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Baseline eGFR ≥30</a:t>
                      </a:r>
                      <a:endParaRPr lang="en-US" sz="1800" b="1" kern="1200" dirty="0">
                        <a:solidFill>
                          <a:schemeClr val="accent4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2839" marR="628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2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N = 57</a:t>
                      </a:r>
                    </a:p>
                  </a:txBody>
                  <a:tcPr marL="62839" marR="628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2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N = 64</a:t>
                      </a:r>
                    </a:p>
                  </a:txBody>
                  <a:tcPr marL="62839" marR="628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2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N = 57</a:t>
                      </a:r>
                    </a:p>
                  </a:txBody>
                  <a:tcPr marL="62839" marR="628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2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N = 64</a:t>
                      </a:r>
                    </a:p>
                  </a:txBody>
                  <a:tcPr marL="62839" marR="628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581187"/>
                  </a:ext>
                </a:extLst>
              </a:tr>
              <a:tr h="526197">
                <a:tc>
                  <a:txBody>
                    <a:bodyPr/>
                    <a:lstStyle/>
                    <a:p>
                      <a:pPr marL="342900" marR="0" lvl="1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eGFR &lt;30</a:t>
                      </a:r>
                    </a:p>
                  </a:txBody>
                  <a:tcPr marL="62839" marR="628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2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9%</a:t>
                      </a:r>
                    </a:p>
                  </a:txBody>
                  <a:tcPr marL="62839" marR="628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2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2%</a:t>
                      </a:r>
                    </a:p>
                  </a:txBody>
                  <a:tcPr marL="62839" marR="628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2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4%</a:t>
                      </a:r>
                      <a:r>
                        <a:rPr lang="en-US" sz="2200" b="1" kern="1200" baseline="300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</a:t>
                      </a:r>
                    </a:p>
                  </a:txBody>
                  <a:tcPr marL="62839" marR="628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2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  <a:r>
                        <a:rPr lang="en-US" sz="2200" b="1" kern="1200" baseline="300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</a:t>
                      </a:r>
                    </a:p>
                  </a:txBody>
                  <a:tcPr marL="62839" marR="628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352039"/>
                  </a:ext>
                </a:extLst>
              </a:tr>
              <a:tr h="526197">
                <a:tc>
                  <a:txBody>
                    <a:bodyPr/>
                    <a:lstStyle/>
                    <a:p>
                      <a:pPr marL="0" marR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endParaRPr lang="en-US" sz="1800" b="1" kern="1200" dirty="0">
                        <a:solidFill>
                          <a:schemeClr val="accent4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2839" marR="628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2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--</a:t>
                      </a:r>
                    </a:p>
                  </a:txBody>
                  <a:tcPr marL="62839" marR="628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2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--</a:t>
                      </a:r>
                    </a:p>
                  </a:txBody>
                  <a:tcPr marL="62839" marR="628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2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N = 57</a:t>
                      </a:r>
                    </a:p>
                  </a:txBody>
                  <a:tcPr marL="62839" marR="628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2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N = 57</a:t>
                      </a:r>
                    </a:p>
                  </a:txBody>
                  <a:tcPr marL="62839" marR="628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546665"/>
                  </a:ext>
                </a:extLst>
              </a:tr>
              <a:tr h="595193">
                <a:tc>
                  <a:txBody>
                    <a:bodyPr/>
                    <a:lstStyle/>
                    <a:p>
                      <a:pPr marL="0" marR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eGFR mean change (SD) </a:t>
                      </a:r>
                    </a:p>
                  </a:txBody>
                  <a:tcPr marL="62839" marR="628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2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--</a:t>
                      </a:r>
                    </a:p>
                  </a:txBody>
                  <a:tcPr marL="62839" marR="628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2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--</a:t>
                      </a:r>
                    </a:p>
                  </a:txBody>
                  <a:tcPr marL="62839" marR="628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2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-2 (9)</a:t>
                      </a:r>
                      <a:r>
                        <a:rPr lang="en-US" sz="2200" b="1" kern="1200" baseline="300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b</a:t>
                      </a:r>
                    </a:p>
                  </a:txBody>
                  <a:tcPr marL="62839" marR="628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2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-1 (8)</a:t>
                      </a:r>
                      <a:r>
                        <a:rPr lang="en-US" sz="2200" b="1" kern="1200" baseline="300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b</a:t>
                      </a:r>
                    </a:p>
                  </a:txBody>
                  <a:tcPr marL="62839" marR="628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6197">
                <a:tc>
                  <a:txBody>
                    <a:bodyPr/>
                    <a:lstStyle/>
                    <a:p>
                      <a:pPr marL="0" marR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Dialysis or kidney transplant</a:t>
                      </a:r>
                    </a:p>
                  </a:txBody>
                  <a:tcPr marL="62839" marR="628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2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2839" marR="628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2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2839" marR="628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2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2839" marR="628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2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2839" marR="6283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39997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070AB7E-2BDB-D899-AF5F-63070453D300}"/>
              </a:ext>
            </a:extLst>
          </p:cNvPr>
          <p:cNvSpPr txBox="1"/>
          <p:nvPr/>
        </p:nvSpPr>
        <p:spPr>
          <a:xfrm>
            <a:off x="0" y="6211669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pl-PL" dirty="0"/>
            </a:br>
            <a:r>
              <a:rPr lang="en-US" dirty="0"/>
              <a:t>Baseline mean eGFR: 74 (Tonabersat), 83 (Placebo)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9123620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172CE-3053-146C-45C8-084A2067B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6E26B-573E-5A69-4CD0-3655EAA96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Systemic Adverse Events of Interest - Liver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DF8048-61D0-176B-9EDA-F7D9CEC58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646290"/>
              </p:ext>
            </p:extLst>
          </p:nvPr>
        </p:nvGraphicFramePr>
        <p:xfrm>
          <a:off x="780673" y="1611249"/>
          <a:ext cx="10446922" cy="2988771"/>
        </p:xfrm>
        <a:graphic>
          <a:graphicData uri="http://schemas.openxmlformats.org/drawingml/2006/table">
            <a:tbl>
              <a:tblPr/>
              <a:tblGrid>
                <a:gridCol w="4697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5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4392">
                  <a:extLst>
                    <a:ext uri="{9D8B030D-6E8A-4147-A177-3AD203B41FA5}">
                      <a16:colId xmlns:a16="http://schemas.microsoft.com/office/drawing/2014/main" val="4068581379"/>
                    </a:ext>
                  </a:extLst>
                </a:gridCol>
              </a:tblGrid>
              <a:tr h="14869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participants with ≥1 event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Tonabersat 80mg</a:t>
                      </a:r>
                    </a:p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(N = 63)</a:t>
                      </a:r>
                      <a:endParaRPr kumimoji="0" lang="en-US" altLang="ja-JP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kern="1200" dirty="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Arial"/>
                        </a:rPr>
                        <a:t>Placebo</a:t>
                      </a:r>
                    </a:p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kern="1200" dirty="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Arial"/>
                        </a:rPr>
                        <a:t>(N = 65)</a:t>
                      </a:r>
                      <a:endParaRPr kumimoji="0" lang="en-US" altLang="ja-JP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900">
                <a:tc>
                  <a:txBody>
                    <a:bodyPr/>
                    <a:lstStyle/>
                    <a:p>
                      <a:pPr marL="0" marR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0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ALT &gt;3 times the upper limit of the normal range by sex</a:t>
                      </a:r>
                      <a:r>
                        <a:rPr lang="en-US" sz="2000" b="1" kern="1200" baseline="300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 (2%)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0900">
                <a:tc>
                  <a:txBody>
                    <a:bodyPr/>
                    <a:lstStyle/>
                    <a:p>
                      <a:pPr marL="0" marR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0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AST &gt;3 times the upper limit of the normal range by sex</a:t>
                      </a:r>
                      <a:r>
                        <a:rPr lang="en-US" sz="2000" b="1" kern="1200" baseline="300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b</a:t>
                      </a:r>
                      <a:r>
                        <a:rPr lang="en-US" sz="20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95580" algn="l"/>
                        </a:tabLst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3B2135E-7033-3A74-4FFD-38AD9452C289}"/>
              </a:ext>
            </a:extLst>
          </p:cNvPr>
          <p:cNvSpPr txBox="1"/>
          <p:nvPr/>
        </p:nvSpPr>
        <p:spPr>
          <a:xfrm>
            <a:off x="0" y="6211667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aseline="30000" dirty="0"/>
              <a:t>a</a:t>
            </a:r>
            <a:r>
              <a:rPr lang="pl-PL" dirty="0"/>
              <a:t> ALT: male &gt;123 U/L, female &gt;99 U/L</a:t>
            </a:r>
            <a:br>
              <a:rPr lang="pl-PL" dirty="0"/>
            </a:br>
            <a:r>
              <a:rPr lang="pl-PL" baseline="30000" dirty="0"/>
              <a:t>b </a:t>
            </a:r>
            <a:r>
              <a:rPr lang="pl-PL" dirty="0"/>
              <a:t>AST: male &gt;120 U/L, female &gt;96 U/L</a:t>
            </a:r>
          </a:p>
        </p:txBody>
      </p:sp>
    </p:spTree>
    <p:extLst>
      <p:ext uri="{BB962C8B-B14F-4D97-AF65-F5344CB8AC3E}">
        <p14:creationId xmlns:p14="http://schemas.microsoft.com/office/powerpoint/2010/main" val="320716257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4B7BB-C6DD-CB89-9E4F-D02BE1271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9CCB9-3EE1-1081-5347-3172A79F7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Systemic Adverse Events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A091CAF-C1A8-1C30-C1AC-C92735CB3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259463"/>
              </p:ext>
            </p:extLst>
          </p:nvPr>
        </p:nvGraphicFramePr>
        <p:xfrm>
          <a:off x="458567" y="1333501"/>
          <a:ext cx="11173266" cy="4013198"/>
        </p:xfrm>
        <a:graphic>
          <a:graphicData uri="http://schemas.openxmlformats.org/drawingml/2006/table">
            <a:tbl>
              <a:tblPr/>
              <a:tblGrid>
                <a:gridCol w="3591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2200">
                  <a:extLst>
                    <a:ext uri="{9D8B030D-6E8A-4147-A177-3AD203B41FA5}">
                      <a16:colId xmlns:a16="http://schemas.microsoft.com/office/drawing/2014/main" val="4068581379"/>
                    </a:ext>
                  </a:extLst>
                </a:gridCol>
              </a:tblGrid>
              <a:tr h="13288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Tonabersat 80mg</a:t>
                      </a:r>
                    </a:p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(N = 63)*</a:t>
                      </a:r>
                      <a:endParaRPr kumimoji="0" lang="en-US" altLang="ja-JP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kern="1200" dirty="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Arial"/>
                        </a:rPr>
                        <a:t>Placebo</a:t>
                      </a:r>
                    </a:p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kern="1200" dirty="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Arial"/>
                        </a:rPr>
                        <a:t>(N = 65)</a:t>
                      </a:r>
                      <a:endParaRPr kumimoji="0" lang="en-US" altLang="ja-JP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075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≥ 1 AE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73%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65%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075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≥ 1 SAE</a:t>
                      </a:r>
                      <a:endParaRPr lang="en-US" sz="2400" b="1" kern="1200" dirty="0">
                        <a:solidFill>
                          <a:schemeClr val="accent4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1075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≥ 1 hospitalization</a:t>
                      </a:r>
                      <a:endParaRPr lang="en-US" sz="2400" b="1" kern="1200" dirty="0">
                        <a:solidFill>
                          <a:schemeClr val="accent4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956265"/>
                  </a:ext>
                </a:extLst>
              </a:tr>
              <a:tr h="671075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Death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00332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DEB17E6-0757-72D7-EC5E-FAEA22F08D58}"/>
              </a:ext>
            </a:extLst>
          </p:cNvPr>
          <p:cNvSpPr txBox="1"/>
          <p:nvPr/>
        </p:nvSpPr>
        <p:spPr>
          <a:xfrm>
            <a:off x="0" y="6211669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*One participant randomized to tonabersat did not receive study treatment and was therefore excluded from the safety cohort</a:t>
            </a:r>
          </a:p>
        </p:txBody>
      </p:sp>
    </p:spTree>
    <p:extLst>
      <p:ext uri="{BB962C8B-B14F-4D97-AF65-F5344CB8AC3E}">
        <p14:creationId xmlns:p14="http://schemas.microsoft.com/office/powerpoint/2010/main" val="244426937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964C4-A5CE-2E65-436F-03BB54BAA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6E888-D7ED-09AD-B4D3-43A9A675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1264290"/>
          </a:xfrm>
        </p:spPr>
        <p:txBody>
          <a:bodyPr>
            <a:normAutofit/>
          </a:bodyPr>
          <a:lstStyle/>
          <a:p>
            <a:r>
              <a:rPr lang="en-US" dirty="0"/>
              <a:t>Reasons for Hospitalizations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54E7D8F-99AE-B12A-9676-004A4A7F3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377681"/>
              </p:ext>
            </p:extLst>
          </p:nvPr>
        </p:nvGraphicFramePr>
        <p:xfrm>
          <a:off x="6195405" y="1040556"/>
          <a:ext cx="5191175" cy="1676869"/>
        </p:xfrm>
        <a:graphic>
          <a:graphicData uri="http://schemas.openxmlformats.org/drawingml/2006/table">
            <a:tbl>
              <a:tblPr/>
              <a:tblGrid>
                <a:gridCol w="2472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8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44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Placebo</a:t>
                      </a:r>
                    </a:p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(N = 65)</a:t>
                      </a:r>
                      <a:endParaRPr kumimoji="0" lang="en-US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852">
                <a:tc>
                  <a:txBody>
                    <a:bodyPr/>
                    <a:lstStyle/>
                    <a:p>
                      <a:pPr marL="9144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Fall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1 (2%)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987713"/>
                  </a:ext>
                </a:extLst>
              </a:tr>
              <a:tr h="356577">
                <a:tc>
                  <a:txBody>
                    <a:bodyPr/>
                    <a:lstStyle/>
                    <a:p>
                      <a:pPr marL="9144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Pneumonia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1 (2%)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76498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9135175-3DD6-75ED-6918-0CC1F51DB22B}"/>
              </a:ext>
            </a:extLst>
          </p:cNvPr>
          <p:cNvSpPr txBox="1"/>
          <p:nvPr/>
        </p:nvSpPr>
        <p:spPr>
          <a:xfrm>
            <a:off x="1575881" y="635758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*No. participants with at least one event (%) </a:t>
            </a:r>
          </a:p>
          <a:p>
            <a:pPr algn="r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5BA594-4D22-8D1A-7C11-D316FE31C4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989006"/>
              </p:ext>
            </p:extLst>
          </p:nvPr>
        </p:nvGraphicFramePr>
        <p:xfrm>
          <a:off x="805420" y="1040556"/>
          <a:ext cx="5191175" cy="5535337"/>
        </p:xfrm>
        <a:graphic>
          <a:graphicData uri="http://schemas.openxmlformats.org/drawingml/2006/table">
            <a:tbl>
              <a:tblPr/>
              <a:tblGrid>
                <a:gridCol w="2472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8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37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Tonabersat</a:t>
                      </a:r>
                    </a:p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(N = 63)</a:t>
                      </a:r>
                      <a:endParaRPr kumimoji="0" lang="en-US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MS Mincho" panose="02020609040205080304" pitchFamily="49" charset="-128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272">
                <a:tc gridSpan="2">
                  <a:txBody>
                    <a:bodyPr/>
                    <a:lstStyle/>
                    <a:p>
                      <a:pPr marL="91440" marR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Cardiac Disorders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144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800" b="1" kern="1200" dirty="0">
                        <a:solidFill>
                          <a:schemeClr val="accent4"/>
                        </a:solidFill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272">
                <a:tc>
                  <a:txBody>
                    <a:bodyPr/>
                    <a:lstStyle/>
                    <a:p>
                      <a:pPr marL="344488" marR="0" indent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Heart failure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3 (5%)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7402">
                <a:tc>
                  <a:txBody>
                    <a:bodyPr/>
                    <a:lstStyle/>
                    <a:p>
                      <a:pPr marL="344488" marR="0" indent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Cardiac arrhythmia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1 (2%)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956265"/>
                  </a:ext>
                </a:extLst>
              </a:tr>
              <a:tr h="318272">
                <a:tc>
                  <a:txBody>
                    <a:bodyPr/>
                    <a:lstStyle/>
                    <a:p>
                      <a:pPr marL="344488" marR="0" indent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Tachycardia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1 (2%)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003327"/>
                  </a:ext>
                </a:extLst>
              </a:tr>
              <a:tr h="424735">
                <a:tc>
                  <a:txBody>
                    <a:bodyPr/>
                    <a:lstStyle/>
                    <a:p>
                      <a:pPr marL="91440" marR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Dizziness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 2 (3%)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987713"/>
                  </a:ext>
                </a:extLst>
              </a:tr>
              <a:tr h="539241">
                <a:tc>
                  <a:txBody>
                    <a:bodyPr/>
                    <a:lstStyle/>
                    <a:p>
                      <a:pPr marL="9144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Acute kidney injury and </a:t>
                      </a: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Kidney stones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1 (2%)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764985"/>
                  </a:ext>
                </a:extLst>
              </a:tr>
              <a:tr h="539241">
                <a:tc>
                  <a:txBody>
                    <a:bodyPr/>
                    <a:lstStyle/>
                    <a:p>
                      <a:pPr marL="9144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Hypertension worsened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1 (2%)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707381"/>
                  </a:ext>
                </a:extLst>
              </a:tr>
              <a:tr h="539241">
                <a:tc>
                  <a:txBody>
                    <a:bodyPr/>
                    <a:lstStyle/>
                    <a:p>
                      <a:pPr marL="9144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Respiratory infection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1 (2%)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09080"/>
                  </a:ext>
                </a:extLst>
              </a:tr>
              <a:tr h="424735">
                <a:tc>
                  <a:txBody>
                    <a:bodyPr/>
                    <a:lstStyle/>
                    <a:p>
                      <a:pPr marL="91440" marR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Sepsis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1 (2%)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454680"/>
                  </a:ext>
                </a:extLst>
              </a:tr>
              <a:tr h="318272">
                <a:tc>
                  <a:txBody>
                    <a:bodyPr/>
                    <a:lstStyle/>
                    <a:p>
                      <a:pPr marL="91440" marR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Shoulder Pain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1 (2%)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732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02680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2D9E432-6064-6091-984A-727E129D1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Rationale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C2B0556-637C-BE1D-EE89-42437863D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22" y="1637882"/>
            <a:ext cx="10969737" cy="484359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 defTabSz="257175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Current DME treatments are costly, invasive and can require frequent visits</a:t>
            </a:r>
          </a:p>
          <a:p>
            <a:pPr marL="457200" indent="-457200" defTabSz="257175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An effective, well-tolerated, and non-invasive treatment for DR/DME that can modify the inflammatory disease process, rather than acutely treating signs and symptoms, would reduce patient burden by:</a:t>
            </a:r>
          </a:p>
          <a:p>
            <a:pPr marL="914400" lvl="1" indent="-457200" defTabSz="257175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reducing frequency of treatment visits</a:t>
            </a:r>
          </a:p>
          <a:p>
            <a:pPr marL="914400" lvl="1" indent="-457200" defTabSz="257175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delay or avoid injections or other invasive treatments</a:t>
            </a:r>
          </a:p>
          <a:p>
            <a:pPr marL="461645" indent="-461645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0448319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95F34-1221-4932-8D44-408C9C402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Ocular Adverse Events: Study Eye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E2C90C2-E895-E527-BC4C-999D4F13C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635544"/>
              </p:ext>
            </p:extLst>
          </p:nvPr>
        </p:nvGraphicFramePr>
        <p:xfrm>
          <a:off x="458567" y="1333501"/>
          <a:ext cx="11173266" cy="2610858"/>
        </p:xfrm>
        <a:graphic>
          <a:graphicData uri="http://schemas.openxmlformats.org/drawingml/2006/table">
            <a:tbl>
              <a:tblPr/>
              <a:tblGrid>
                <a:gridCol w="3591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2200">
                  <a:extLst>
                    <a:ext uri="{9D8B030D-6E8A-4147-A177-3AD203B41FA5}">
                      <a16:colId xmlns:a16="http://schemas.microsoft.com/office/drawing/2014/main" val="4068581379"/>
                    </a:ext>
                  </a:extLst>
                </a:gridCol>
              </a:tblGrid>
              <a:tr h="13288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Font typeface="Wingdings" panose="05000000000000000000" pitchFamily="2" charset="2"/>
                        <a:defRPr sz="2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dirty="0" err="1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Tonabersat</a:t>
                      </a:r>
                      <a:r>
                        <a:rPr lang="en-US" sz="2400" b="1" dirty="0">
                          <a:solidFill>
                            <a:schemeClr val="bg2"/>
                          </a:solidFill>
                          <a:latin typeface="Arial"/>
                          <a:cs typeface="Arial"/>
                        </a:rPr>
                        <a:t> 80mg</a:t>
                      </a:r>
                    </a:p>
                    <a:p>
                      <a:pPr marL="0" marR="0" lvl="1" indent="-28575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Arial"/>
                        </a:rPr>
                        <a:t>N = 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kern="1200" dirty="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Arial"/>
                        </a:rPr>
                        <a:t>Placebo</a:t>
                      </a:r>
                    </a:p>
                    <a:p>
                      <a:pPr marL="0" marR="0" lvl="1" indent="-28575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Arial"/>
                        </a:rPr>
                        <a:t>N = 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526">
                <a:tc>
                  <a:txBody>
                    <a:bodyPr/>
                    <a:lstStyle/>
                    <a:p>
                      <a:pPr marL="231775" marR="0" indent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≥ 1 AE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8 (11%)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17 (23%)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7">
                <a:tc>
                  <a:txBody>
                    <a:bodyPr/>
                    <a:lstStyle/>
                    <a:p>
                      <a:pPr marL="231775" marR="0" indent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≥ 1 SAE</a:t>
                      </a:r>
                      <a:endParaRPr lang="en-US" sz="2400" b="1" kern="1200" dirty="0">
                        <a:solidFill>
                          <a:schemeClr val="accent4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 (1%) (papillitis*)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1 (1%) </a:t>
                      </a:r>
                      <a:r>
                        <a:rPr lang="en-US" sz="2400" b="1" kern="1200" dirty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(neovascular glaucoma)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5C81B65-7D3D-FF14-0252-D18D30D191B7}"/>
              </a:ext>
            </a:extLst>
          </p:cNvPr>
          <p:cNvSpPr txBox="1"/>
          <p:nvPr/>
        </p:nvSpPr>
        <p:spPr>
          <a:xfrm>
            <a:off x="457200" y="4076700"/>
            <a:ext cx="1122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*The only ocular adverse event reasonably considered related to study treatment. </a:t>
            </a:r>
          </a:p>
        </p:txBody>
      </p:sp>
    </p:spTree>
    <p:extLst>
      <p:ext uri="{BB962C8B-B14F-4D97-AF65-F5344CB8AC3E}">
        <p14:creationId xmlns:p14="http://schemas.microsoft.com/office/powerpoint/2010/main" val="405478542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E494E-5EBF-87A1-5C0F-D0C3E250A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B7822-A76E-7BCA-F6D5-8B0A21910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22" y="1449343"/>
            <a:ext cx="10969737" cy="5011492"/>
          </a:xfrm>
        </p:spPr>
        <p:txBody>
          <a:bodyPr>
            <a:normAutofit/>
          </a:bodyPr>
          <a:lstStyle/>
          <a:p>
            <a:r>
              <a:rPr lang="en-US" dirty="0"/>
              <a:t>No statistically significant difference in CST at 24 weeks. However, there were consistent, modest anatomic trends favoring tonabersat across additional analyses</a:t>
            </a:r>
          </a:p>
          <a:p>
            <a:pPr lvl="1"/>
            <a:r>
              <a:rPr lang="en-US" dirty="0"/>
              <a:t>Secondary outcomes: retinal volume, presence of CI-DME</a:t>
            </a:r>
          </a:p>
          <a:p>
            <a:pPr lvl="1"/>
            <a:r>
              <a:rPr lang="en-US" dirty="0"/>
              <a:t>Post Hoc Outcome: Last observation carried forward for all anti-VEGF injections; reducing confounding effects from anti-VEGF</a:t>
            </a:r>
          </a:p>
          <a:p>
            <a:pPr lvl="1"/>
            <a:r>
              <a:rPr lang="en-US" dirty="0"/>
              <a:t>Subgroup Analyses: Greater reduction in thicker eyes </a:t>
            </a:r>
          </a:p>
          <a:p>
            <a:pPr lvl="1"/>
            <a:endParaRPr lang="en-US" dirty="0"/>
          </a:p>
          <a:p>
            <a:r>
              <a:rPr lang="en-US" dirty="0"/>
              <a:t>Despite protocol revisions aimed to enroll thicker maculas, 67% of eyes were in the thinnest subgroup, potentially limiting overall power. </a:t>
            </a:r>
          </a:p>
        </p:txBody>
      </p:sp>
    </p:spTree>
    <p:extLst>
      <p:ext uri="{BB962C8B-B14F-4D97-AF65-F5344CB8AC3E}">
        <p14:creationId xmlns:p14="http://schemas.microsoft.com/office/powerpoint/2010/main" val="2171225510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0F7E3-7AD0-01F2-58E8-C9AEDF2DD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4056D-3BD1-C728-2288-BA1EF7BF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Dizziness was the most common systemic adverse (27% with tonabersat and 8% with placebo). </a:t>
            </a:r>
          </a:p>
          <a:p>
            <a:r>
              <a:rPr lang="en-US" dirty="0"/>
              <a:t>In response to early reports of dizziness, all study drug dosing was recommended at bedtime. Nevertheless, more patients receiving tonabersat discontinued the study drug due to adverse events</a:t>
            </a:r>
          </a:p>
          <a:p>
            <a:r>
              <a:rPr lang="en-US" dirty="0"/>
              <a:t>In contrast to prior trials for migraine, there was no difference in drowsiness between groups, and fewer patients reported headache with tonabersat than with placebo. </a:t>
            </a:r>
          </a:p>
        </p:txBody>
      </p:sp>
    </p:spTree>
    <p:extLst>
      <p:ext uri="{BB962C8B-B14F-4D97-AF65-F5344CB8AC3E}">
        <p14:creationId xmlns:p14="http://schemas.microsoft.com/office/powerpoint/2010/main" val="385606105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36ECB-1BA1-633C-420E-928E4C2C2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D027-9D9C-DC09-159F-99BC0E18E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241EB-2961-8B97-4331-89255B1FD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were imbalances in baseline renal function; with tonabersat group having worse renal function</a:t>
            </a:r>
          </a:p>
          <a:p>
            <a:r>
              <a:rPr lang="en-US" dirty="0"/>
              <a:t>A higher proportion of participants in the tonabersat group experienced low eGFR values at some point during the study; however, rates were similar at 6 months</a:t>
            </a:r>
          </a:p>
          <a:p>
            <a:r>
              <a:rPr lang="en-US" dirty="0"/>
              <a:t>The average change in eGFR was similar between two groups</a:t>
            </a:r>
          </a:p>
          <a:p>
            <a:r>
              <a:rPr lang="en-US" dirty="0"/>
              <a:t>There were no apparent differences between groups in other laboratory tests. </a:t>
            </a:r>
          </a:p>
          <a:p>
            <a:r>
              <a:rPr lang="en-US" dirty="0"/>
              <a:t>One serious ocular AE in the study eye in each group respectively, (papillitis and neovascular glaucoma) was reported. </a:t>
            </a:r>
          </a:p>
        </p:txBody>
      </p:sp>
    </p:spTree>
    <p:extLst>
      <p:ext uri="{BB962C8B-B14F-4D97-AF65-F5344CB8AC3E}">
        <p14:creationId xmlns:p14="http://schemas.microsoft.com/office/powerpoint/2010/main" val="2016270334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F9A64-11DC-96F3-9891-C54E5201A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CF7F0-DB09-BE0A-A3C2-D8F16B0AC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Among eyes with CI-DME and good visual acuity, there was not a statistically significant improvement in CST at 6 months with orally-administered tonabersat versus placebo. </a:t>
            </a:r>
          </a:p>
          <a:p>
            <a:r>
              <a:rPr lang="en-US" dirty="0"/>
              <a:t>However, analyses limiting anti-VEGF treatment impact and subgroup analyses of thicker eyes showed statistically significant improvement and demonstrated potential signals for favorable biologic effect of tonabersat on DME. </a:t>
            </a:r>
          </a:p>
          <a:p>
            <a:r>
              <a:rPr lang="en-US" dirty="0"/>
              <a:t>These results may inform further investigation of tonabersat and continued research into the role of the NLRP3 inflammasome in DME.</a:t>
            </a:r>
          </a:p>
        </p:txBody>
      </p:sp>
    </p:spTree>
    <p:extLst>
      <p:ext uri="{BB962C8B-B14F-4D97-AF65-F5344CB8AC3E}">
        <p14:creationId xmlns:p14="http://schemas.microsoft.com/office/powerpoint/2010/main" val="421970243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FCEC8-4B64-9FD7-5D0B-E570D0C66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9AB44BC-BCF3-4E3A-7463-0AABF1FBE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a Phase 2 Study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9D4E4EB-D18B-93FD-A418-D876AC3F1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22" y="1637882"/>
            <a:ext cx="10969737" cy="48435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defTabSz="257175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To explore whether the study drug demonstrates a </a:t>
            </a:r>
            <a:r>
              <a:rPr lang="en-US" sz="2800" i="1" dirty="0">
                <a:solidFill>
                  <a:schemeClr val="tx1"/>
                </a:solidFill>
              </a:rPr>
              <a:t>biologic effect</a:t>
            </a:r>
            <a:r>
              <a:rPr lang="en-US" sz="2800" dirty="0">
                <a:solidFill>
                  <a:schemeClr val="tx1"/>
                </a:solidFill>
              </a:rPr>
              <a:t> on the targeted pathway, not to definitively prove efficacy</a:t>
            </a:r>
          </a:p>
          <a:p>
            <a:pPr marL="457200" indent="-457200" defTabSz="257175"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 defTabSz="257175">
              <a:spcAft>
                <a:spcPts val="800"/>
              </a:spcAft>
            </a:pPr>
            <a:r>
              <a:rPr lang="en-US" sz="2800" dirty="0"/>
              <a:t>Identify patterns of effect across analyses that suggest the drug is active and warrants further testing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1240822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kern="1200" cap="none" baseline="0" dirty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Tonabersat Background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0464" y="1231717"/>
            <a:ext cx="8344242" cy="4825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 defTabSz="685800">
              <a:lnSpc>
                <a:spcPct val="110000"/>
              </a:lnSpc>
              <a:spcBef>
                <a:spcPts val="12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Orally available</a:t>
            </a:r>
          </a:p>
          <a:p>
            <a:pPr marL="457200" indent="-457200" defTabSz="685800">
              <a:lnSpc>
                <a:spcPct val="110000"/>
              </a:lnSpc>
              <a:spcBef>
                <a:spcPts val="12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Dosed once daily (two pills, 80mg total)</a:t>
            </a:r>
          </a:p>
          <a:p>
            <a:pPr marL="457200" indent="-457200" defTabSz="685800">
              <a:lnSpc>
                <a:spcPct val="110000"/>
              </a:lnSpc>
              <a:spcBef>
                <a:spcPts val="12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685800">
              <a:lnSpc>
                <a:spcPct val="110000"/>
              </a:lnSpc>
              <a:spcBef>
                <a:spcPts val="12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Targets connexin43 hemichannels that are overexpressed in DR, reducing the activation and recycling of proinflammatory cytokines</a:t>
            </a:r>
          </a:p>
          <a:p>
            <a:pPr marL="457200" indent="-457200" defTabSz="685800">
              <a:lnSpc>
                <a:spcPct val="110000"/>
              </a:lnSpc>
              <a:spcBef>
                <a:spcPts val="12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Initially developed for treatment of migraine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9DED961C-91A6-8019-586E-B8E1E8641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463" y="1890332"/>
            <a:ext cx="2405735" cy="30773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BC6C5-746C-3E46-3DDB-00A2D1265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86752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Tonabersat</a:t>
            </a:r>
            <a:r>
              <a:rPr lang="en-US" b="1" dirty="0">
                <a:latin typeface="Arial"/>
                <a:cs typeface="Arial"/>
              </a:rPr>
              <a:t> Background: </a:t>
            </a:r>
            <a:br>
              <a:rPr lang="en-US" b="1" dirty="0">
                <a:latin typeface="Arial"/>
                <a:cs typeface="Arial"/>
              </a:rPr>
            </a:br>
            <a:r>
              <a:rPr lang="en-US" dirty="0"/>
              <a:t>Safety 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7E728-2BC6-C64E-35E0-49E5E034F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65" y="1931711"/>
            <a:ext cx="10954870" cy="42703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61645" indent="-461645"/>
            <a:r>
              <a:rPr lang="en-US" sz="2800" b="1" dirty="0">
                <a:latin typeface="Arial"/>
                <a:cs typeface="Arial"/>
              </a:rPr>
              <a:t>&gt;1,500 participants dosed in phase 1 and 2B </a:t>
            </a:r>
            <a:r>
              <a:rPr lang="en-US" sz="2800" dirty="0">
                <a:latin typeface="Arial"/>
                <a:cs typeface="Arial"/>
              </a:rPr>
              <a:t>studies</a:t>
            </a:r>
            <a:endParaRPr lang="en-US" sz="2800" dirty="0"/>
          </a:p>
          <a:p>
            <a:pPr marL="461645" indent="-461645"/>
            <a:r>
              <a:rPr lang="en-US" sz="2800" dirty="0">
                <a:latin typeface="Arial"/>
                <a:cs typeface="Arial"/>
              </a:rPr>
              <a:t>Well-tolerated</a:t>
            </a:r>
            <a:r>
              <a:rPr lang="en-US" sz="2800" b="1" dirty="0">
                <a:latin typeface="Arial"/>
                <a:cs typeface="Arial"/>
              </a:rPr>
              <a:t> with no significant safety issues</a:t>
            </a:r>
            <a:endParaRPr lang="en-US" sz="2800" dirty="0"/>
          </a:p>
          <a:p>
            <a:pPr marL="461645" indent="-461645"/>
            <a:r>
              <a:rPr lang="en-US" sz="2800" dirty="0">
                <a:latin typeface="Arial"/>
                <a:cs typeface="Arial"/>
              </a:rPr>
              <a:t>Most common side effec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ts: headache, drowsiness, dizziness</a:t>
            </a:r>
          </a:p>
          <a:p>
            <a:pPr marL="461645" indent="-461645"/>
            <a:r>
              <a:rPr lang="en-US" sz="2800" dirty="0">
                <a:latin typeface="Arial"/>
                <a:cs typeface="Arial"/>
              </a:rPr>
              <a:t>Pregnant or breastfeeding women excluded, unknown risks</a:t>
            </a:r>
          </a:p>
          <a:p>
            <a:pPr marL="461645" indent="-461645"/>
            <a:r>
              <a:rPr lang="en-US" sz="2800" dirty="0">
                <a:latin typeface="Arial"/>
                <a:cs typeface="Arial"/>
              </a:rPr>
              <a:t>Systemic effects of tonabersat will be evaluated in this trial via routine lab testing and collection of AE data</a:t>
            </a:r>
          </a:p>
        </p:txBody>
      </p:sp>
    </p:spTree>
    <p:extLst>
      <p:ext uri="{BB962C8B-B14F-4D97-AF65-F5344CB8AC3E}">
        <p14:creationId xmlns:p14="http://schemas.microsoft.com/office/powerpoint/2010/main" val="320919993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400" dirty="0">
                <a:latin typeface="Arial"/>
                <a:cs typeface="Arial"/>
              </a:rPr>
              <a:t>Tonabersat</a:t>
            </a:r>
            <a:r>
              <a:rPr lang="en-US" sz="4400" b="1" dirty="0">
                <a:latin typeface="Arial"/>
                <a:cs typeface="Arial"/>
              </a:rPr>
              <a:t> Background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6904" y="1454612"/>
            <a:ext cx="10820400" cy="9335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257175">
              <a:spcAft>
                <a:spcPts val="800"/>
              </a:spcAft>
              <a:buClr>
                <a:schemeClr val="accent3"/>
              </a:buClr>
            </a:pPr>
            <a:endParaRPr lang="en-US" sz="2400" b="1" dirty="0"/>
          </a:p>
          <a:p>
            <a:pPr marL="457200" indent="-457200">
              <a:spcAft>
                <a:spcPts val="8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A61157-2C3C-4C4C-82AC-86EB18ACF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88201"/>
            <a:ext cx="7625965" cy="37978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BE941A-D864-4D9D-B184-A89B3D16FD2B}"/>
              </a:ext>
            </a:extLst>
          </p:cNvPr>
          <p:cNvSpPr txBox="1"/>
          <p:nvPr/>
        </p:nvSpPr>
        <p:spPr>
          <a:xfrm>
            <a:off x="7832845" y="2982339"/>
            <a:ext cx="4255063" cy="1328023"/>
          </a:xfrm>
          <a:prstGeom prst="wedgeRoundRectCallout">
            <a:avLst>
              <a:gd name="adj1" fmla="val -63061"/>
              <a:gd name="adj2" fmla="val -19021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buClr>
                <a:schemeClr val="bg2"/>
              </a:buClr>
            </a:pPr>
            <a:r>
              <a:rPr lang="en-US" sz="2400" b="1" dirty="0">
                <a:solidFill>
                  <a:schemeClr val="bg2"/>
                </a:solidFill>
                <a:latin typeface="Calibri"/>
                <a:ea typeface="Calibri" panose="020F0502020204030204" pitchFamily="34" charset="0"/>
                <a:cs typeface="Calibri"/>
              </a:rPr>
              <a:t>Tonabersat</a:t>
            </a:r>
            <a:r>
              <a:rPr lang="en-US" sz="2400" b="1" dirty="0">
                <a:solidFill>
                  <a:schemeClr val="bg2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blocked the release of key inflammatory cytokines, including VEGF</a:t>
            </a:r>
            <a:endParaRPr lang="en-US" sz="2400" b="1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683AAB-942F-4019-BCD2-4C2BB4BEEC64}"/>
              </a:ext>
            </a:extLst>
          </p:cNvPr>
          <p:cNvSpPr txBox="1"/>
          <p:nvPr/>
        </p:nvSpPr>
        <p:spPr>
          <a:xfrm>
            <a:off x="1437749" y="1505315"/>
            <a:ext cx="536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FF00"/>
              </a:buClr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20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 Vivo Human Retina </a:t>
            </a:r>
            <a:r>
              <a:rPr lang="en-US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 Model </a:t>
            </a:r>
          </a:p>
          <a:p>
            <a:pPr algn="ctr">
              <a:buClr>
                <a:srgbClr val="FFFF00"/>
              </a:buClr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(high glucose, IL-1β, TNFα challenge)</a:t>
            </a:r>
          </a:p>
        </p:txBody>
      </p:sp>
    </p:spTree>
    <p:extLst>
      <p:ext uri="{BB962C8B-B14F-4D97-AF65-F5344CB8AC3E}">
        <p14:creationId xmlns:p14="http://schemas.microsoft.com/office/powerpoint/2010/main" val="16731975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6904" y="1454612"/>
            <a:ext cx="10820400" cy="9335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257175">
              <a:spcAft>
                <a:spcPts val="800"/>
              </a:spcAft>
              <a:buClr>
                <a:schemeClr val="accent3"/>
              </a:buClr>
            </a:pPr>
            <a:endParaRPr lang="en-US" sz="2400" b="1" dirty="0"/>
          </a:p>
          <a:p>
            <a:pPr marL="457200" indent="-457200">
              <a:spcAft>
                <a:spcPts val="8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en-US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FFFAE-EAF9-4BA6-A662-E120A8839AD8}"/>
              </a:ext>
            </a:extLst>
          </p:cNvPr>
          <p:cNvSpPr txBox="1"/>
          <p:nvPr/>
        </p:nvSpPr>
        <p:spPr>
          <a:xfrm>
            <a:off x="1437749" y="1470722"/>
            <a:ext cx="536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20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Hyperglycemic Rat Model of DR  (MSD)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CBE0BB-D490-21FB-0DD6-0325AA38B8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4" y="2013829"/>
            <a:ext cx="3981948" cy="4387029"/>
          </a:xfrm>
          <a:prstGeom prst="rect">
            <a:avLst/>
          </a:prstGeom>
        </p:spPr>
      </p:pic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B09BDF70-BEA4-595B-CC15-6964337626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621" y="2020940"/>
            <a:ext cx="4535099" cy="43848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B4483C8-00E3-2937-3D0F-364A1C48E885}"/>
              </a:ext>
            </a:extLst>
          </p:cNvPr>
          <p:cNvSpPr txBox="1"/>
          <p:nvPr/>
        </p:nvSpPr>
        <p:spPr>
          <a:xfrm>
            <a:off x="8244340" y="1738610"/>
            <a:ext cx="3825254" cy="1736646"/>
          </a:xfrm>
          <a:prstGeom prst="wedgeRoundRectCallout">
            <a:avLst>
              <a:gd name="adj1" fmla="val -63061"/>
              <a:gd name="adj2" fmla="val -19021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2400" b="1" dirty="0">
                <a:solidFill>
                  <a:schemeClr val="bg2"/>
                </a:solidFill>
                <a:latin typeface="Calibri"/>
                <a:ea typeface="Calibri" panose="020F0502020204030204" pitchFamily="34" charset="0"/>
                <a:cs typeface="Calibri"/>
              </a:rPr>
              <a:t>Tonabersat-treated</a:t>
            </a:r>
            <a:r>
              <a:rPr lang="en-US" sz="2400" b="1" dirty="0">
                <a:solidFill>
                  <a:schemeClr val="bg2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hyperglycemic r</a:t>
            </a:r>
            <a:r>
              <a:rPr lang="en-US" sz="2400" b="1" dirty="0">
                <a:solidFill>
                  <a:schemeClr val="bg2"/>
                </a:solidFill>
                <a:latin typeface="Calibri"/>
                <a:ea typeface="Calibri" panose="020F0502020204030204" pitchFamily="34" charset="0"/>
                <a:cs typeface="Calibri"/>
              </a:rPr>
              <a:t>ats had preserved ERG function at 8 wks</a:t>
            </a:r>
            <a:endParaRPr lang="en-US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A5B3A0-E767-90F3-772A-DF211221B770}"/>
              </a:ext>
            </a:extLst>
          </p:cNvPr>
          <p:cNvSpPr txBox="1"/>
          <p:nvPr/>
        </p:nvSpPr>
        <p:spPr>
          <a:xfrm>
            <a:off x="8218486" y="3665520"/>
            <a:ext cx="3825254" cy="919401"/>
          </a:xfrm>
          <a:prstGeom prst="wedgeRoundRectCallout">
            <a:avLst>
              <a:gd name="adj1" fmla="val -63061"/>
              <a:gd name="adj2" fmla="val -19021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Reduced microaneurysm formation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9F3D30-59F9-301D-BDCC-B1BA643B64DD}"/>
              </a:ext>
            </a:extLst>
          </p:cNvPr>
          <p:cNvSpPr txBox="1"/>
          <p:nvPr/>
        </p:nvSpPr>
        <p:spPr>
          <a:xfrm>
            <a:off x="8218486" y="4819270"/>
            <a:ext cx="3825254" cy="1736646"/>
          </a:xfrm>
          <a:prstGeom prst="wedgeRoundRectCallout">
            <a:avLst>
              <a:gd name="adj1" fmla="val -63061"/>
              <a:gd name="adj2" fmla="val -19021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Additionally, reduced vascular leakage and edema in a rat model of ischemic retinal injury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AA1366-09B2-4CE1-1E13-394431AFD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236"/>
            <a:ext cx="12192000" cy="1587377"/>
          </a:xfrm>
        </p:spPr>
        <p:txBody>
          <a:bodyPr/>
          <a:lstStyle/>
          <a:p>
            <a:r>
              <a:rPr lang="en-US" dirty="0"/>
              <a:t>Tonabersat Background</a:t>
            </a:r>
          </a:p>
        </p:txBody>
      </p:sp>
    </p:spTree>
    <p:extLst>
      <p:ext uri="{BB962C8B-B14F-4D97-AF65-F5344CB8AC3E}">
        <p14:creationId xmlns:p14="http://schemas.microsoft.com/office/powerpoint/2010/main" val="9622407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683DB-1003-5CEA-3232-968175743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93ED2-C5CA-2230-BCA1-C4E4C3DA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Design: Phase 2 Randomized Trial</a:t>
            </a:r>
          </a:p>
        </p:txBody>
      </p:sp>
      <p:pic>
        <p:nvPicPr>
          <p:cNvPr id="6" name="Graphic 5" descr="Daily calendar with solid fill">
            <a:extLst>
              <a:ext uri="{FF2B5EF4-FFF2-40B4-BE49-F238E27FC236}">
                <a16:creationId xmlns:a16="http://schemas.microsoft.com/office/drawing/2014/main" id="{8123D019-54DF-494A-5293-63C157707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1718" y="1710304"/>
            <a:ext cx="914400" cy="9144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FAF7F168-9000-6012-21F1-C4792ED519AB}"/>
              </a:ext>
            </a:extLst>
          </p:cNvPr>
          <p:cNvSpPr/>
          <p:nvPr/>
        </p:nvSpPr>
        <p:spPr>
          <a:xfrm>
            <a:off x="742598" y="2629169"/>
            <a:ext cx="2756231" cy="47752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93502F-798A-B945-3155-64E1A79AF06D}"/>
              </a:ext>
            </a:extLst>
          </p:cNvPr>
          <p:cNvSpPr txBox="1"/>
          <p:nvPr/>
        </p:nvSpPr>
        <p:spPr>
          <a:xfrm>
            <a:off x="770537" y="3085248"/>
            <a:ext cx="2026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Enrollment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B39DAA-B0E3-6A4F-27F2-317EEFE23313}"/>
              </a:ext>
            </a:extLst>
          </p:cNvPr>
          <p:cNvSpPr txBox="1"/>
          <p:nvPr/>
        </p:nvSpPr>
        <p:spPr>
          <a:xfrm>
            <a:off x="3671944" y="1597981"/>
            <a:ext cx="8520056" cy="248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FFFFFF"/>
                </a:solidFill>
                <a:cs typeface="Arial" panose="020B0604020202020204" pitchFamily="34" charset="0"/>
              </a:rPr>
              <a:t>Adults with type 1 or 2 diabetes</a:t>
            </a:r>
          </a:p>
          <a:p>
            <a:pPr marL="461963" lvl="0" indent="-45720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FFFF"/>
                </a:solidFill>
                <a:cs typeface="Arial" panose="020B0604020202020204" pitchFamily="34" charset="0"/>
              </a:rPr>
              <a:t>CI-DME on OCT above sex-based thresholds </a:t>
            </a:r>
          </a:p>
          <a:p>
            <a:pPr marL="461963" lvl="0" indent="-45720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4"/>
                </a:solidFill>
                <a:cs typeface="Arial"/>
              </a:rPr>
              <a:t>VA 20/32 or better </a:t>
            </a:r>
          </a:p>
          <a:p>
            <a:pPr marL="461963" lvl="0" indent="-45720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4"/>
                </a:solidFill>
                <a:cs typeface="Arial" panose="020B0604020202020204" pitchFamily="34" charset="0"/>
              </a:rPr>
              <a:t>No tx for DME </a:t>
            </a:r>
            <a:r>
              <a:rPr lang="en-US" altLang="en-US" sz="2800" b="1" dirty="0">
                <a:solidFill>
                  <a:schemeClr val="accent4"/>
                </a:solidFill>
                <a:cs typeface="Arial" panose="020B0604020202020204" pitchFamily="34" charset="0"/>
              </a:rPr>
              <a:t>in prior year and no more than 4 injections in prior 3 years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537481-AF51-1152-B88F-CF205762E0B5}"/>
              </a:ext>
            </a:extLst>
          </p:cNvPr>
          <p:cNvSpPr txBox="1"/>
          <p:nvPr/>
        </p:nvSpPr>
        <p:spPr>
          <a:xfrm>
            <a:off x="739676" y="4811981"/>
            <a:ext cx="2649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Randomized</a:t>
            </a:r>
          </a:p>
        </p:txBody>
      </p:sp>
      <p:pic>
        <p:nvPicPr>
          <p:cNvPr id="32" name="Graphic 31" descr="Group with solid fill">
            <a:extLst>
              <a:ext uri="{FF2B5EF4-FFF2-40B4-BE49-F238E27FC236}">
                <a16:creationId xmlns:a16="http://schemas.microsoft.com/office/drawing/2014/main" id="{E8C0D5E6-CDFA-A813-0006-B5911BC649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9604" y="3821404"/>
            <a:ext cx="1295401" cy="1295401"/>
          </a:xfrm>
          <a:prstGeom prst="rect">
            <a:avLst/>
          </a:prstGeom>
        </p:spPr>
      </p:pic>
      <p:pic>
        <p:nvPicPr>
          <p:cNvPr id="33" name="Graphic 32" descr="Medicine with solid fill">
            <a:extLst>
              <a:ext uri="{FF2B5EF4-FFF2-40B4-BE49-F238E27FC236}">
                <a16:creationId xmlns:a16="http://schemas.microsoft.com/office/drawing/2014/main" id="{3F51403A-E635-6374-5041-4AA47C8514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98829" y="4344668"/>
            <a:ext cx="926674" cy="926674"/>
          </a:xfrm>
          <a:prstGeom prst="rect">
            <a:avLst/>
          </a:prstGeom>
        </p:spPr>
      </p:pic>
      <p:pic>
        <p:nvPicPr>
          <p:cNvPr id="34" name="Graphic 33" descr="Medicine with solid fill">
            <a:extLst>
              <a:ext uri="{FF2B5EF4-FFF2-40B4-BE49-F238E27FC236}">
                <a16:creationId xmlns:a16="http://schemas.microsoft.com/office/drawing/2014/main" id="{2072CFFF-CB95-2E98-8BCF-FED1972030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10815" y="4344668"/>
            <a:ext cx="926674" cy="92667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D28DA96-752A-7C0F-67B2-ACCEDA0F4B92}"/>
              </a:ext>
            </a:extLst>
          </p:cNvPr>
          <p:cNvSpPr txBox="1"/>
          <p:nvPr/>
        </p:nvSpPr>
        <p:spPr>
          <a:xfrm>
            <a:off x="4289218" y="4344668"/>
            <a:ext cx="2071987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Tonabersat, 80 mg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</a:rPr>
              <a:t>N = 71 Eyes*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197399-844E-AF16-A366-A65D26EA9FB7}"/>
              </a:ext>
            </a:extLst>
          </p:cNvPr>
          <p:cNvSpPr txBox="1"/>
          <p:nvPr/>
        </p:nvSpPr>
        <p:spPr>
          <a:xfrm>
            <a:off x="7510524" y="4344668"/>
            <a:ext cx="2267321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Placebo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N = 73 Eyes*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435672-26AB-0D1B-5553-E5DD94FA0119}"/>
              </a:ext>
            </a:extLst>
          </p:cNvPr>
          <p:cNvSpPr txBox="1"/>
          <p:nvPr/>
        </p:nvSpPr>
        <p:spPr>
          <a:xfrm>
            <a:off x="433633" y="6102619"/>
            <a:ext cx="11123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*7 and 8 participants in the tonabersat and placebo groups, respectively enrolled 2 study eyes</a:t>
            </a:r>
          </a:p>
        </p:txBody>
      </p:sp>
    </p:spTree>
    <p:extLst>
      <p:ext uri="{BB962C8B-B14F-4D97-AF65-F5344CB8AC3E}">
        <p14:creationId xmlns:p14="http://schemas.microsoft.com/office/powerpoint/2010/main" val="25082853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8" grpId="0" animBg="1"/>
      <p:bldP spid="39" grpId="0" animBg="1"/>
      <p:bldP spid="4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CR2022">
  <a:themeElements>
    <a:clrScheme name="Custom 5">
      <a:dk1>
        <a:sysClr val="windowText" lastClr="000000"/>
      </a:dk1>
      <a:lt1>
        <a:sysClr val="window" lastClr="FFFFFF"/>
      </a:lt1>
      <a:dk2>
        <a:srgbClr val="000000"/>
      </a:dk2>
      <a:lt2>
        <a:srgbClr val="ABDAFC"/>
      </a:lt2>
      <a:accent1>
        <a:srgbClr val="92D050"/>
      </a:accent1>
      <a:accent2>
        <a:srgbClr val="FFC000"/>
      </a:accent2>
      <a:accent3>
        <a:srgbClr val="4A9CCC"/>
      </a:accent3>
      <a:accent4>
        <a:srgbClr val="FFFFFF"/>
      </a:accent4>
      <a:accent5>
        <a:srgbClr val="C54F71"/>
      </a:accent5>
      <a:accent6>
        <a:srgbClr val="DE9C3C"/>
      </a:accent6>
      <a:hlink>
        <a:srgbClr val="000000"/>
      </a:hlink>
      <a:folHlink>
        <a:srgbClr val="A0BCD3"/>
      </a:folHlink>
    </a:clrScheme>
    <a:fontScheme name="Custom 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CR2022" id="{7717775D-D3AB-4D8E-8116-DABA3BF2E9BE}" vid="{8AACD152-BD6E-47A6-B58C-15226ED675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990794cc-8ced-4156-9787-a1fbf819c752}" enabled="1" method="Standard" siteId="{a25fff9c-3f63-4fb2-9a8a-d9bdd0321f9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28401</TotalTime>
  <Words>3066</Words>
  <Application>Microsoft Office PowerPoint</Application>
  <PresentationFormat>Widescreen</PresentationFormat>
  <Paragraphs>600</Paragraphs>
  <Slides>34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ＭＳ Ｐゴシック</vt:lpstr>
      <vt:lpstr>Arial</vt:lpstr>
      <vt:lpstr>Calibri</vt:lpstr>
      <vt:lpstr>Times New Roman</vt:lpstr>
      <vt:lpstr>Wingdings</vt:lpstr>
      <vt:lpstr>DRCR2022</vt:lpstr>
      <vt:lpstr>PowerPoint Presentation</vt:lpstr>
      <vt:lpstr> Phase 2 Study Objective </vt:lpstr>
      <vt:lpstr>Study Rationale</vt:lpstr>
      <vt:lpstr>Purpose of a Phase 2 Study</vt:lpstr>
      <vt:lpstr>Tonabersat Background</vt:lpstr>
      <vt:lpstr>Tonabersat Background:  Safety Data </vt:lpstr>
      <vt:lpstr>Tonabersat Background</vt:lpstr>
      <vt:lpstr>Tonabersat Background</vt:lpstr>
      <vt:lpstr>Study Design: Phase 2 Randomized Trial</vt:lpstr>
      <vt:lpstr>Study Design</vt:lpstr>
      <vt:lpstr>Study Design</vt:lpstr>
      <vt:lpstr>Results</vt:lpstr>
      <vt:lpstr>Participant Baseline Characteristics</vt:lpstr>
      <vt:lpstr>Participant Baseline Characteristics</vt:lpstr>
      <vt:lpstr>Ocular Baseline Characteristics</vt:lpstr>
      <vt:lpstr>Ocular Baseline Characteristics</vt:lpstr>
      <vt:lpstr>Primary Outcome: OCT CST Change  Baseline to 6-Months </vt:lpstr>
      <vt:lpstr>Post-hoc analysis: OCT CST Change  Baseline to 6-Months </vt:lpstr>
      <vt:lpstr>OCT CST Change – Stratified by Baseline CST Baseline to 6-Months </vt:lpstr>
      <vt:lpstr>Secondary Outcomes: OCT</vt:lpstr>
      <vt:lpstr>Secondary Outcomes: VA Change Baseline to 6-months</vt:lpstr>
      <vt:lpstr>Treatment Compliance</vt:lpstr>
      <vt:lpstr>Systemic Adverse Events of Interest</vt:lpstr>
      <vt:lpstr>Exploratory - Lab Sample Outcomes</vt:lpstr>
      <vt:lpstr>Exploratory - Lab Sample Outcomes</vt:lpstr>
      <vt:lpstr>Systemic Adverse Events of Interest - Renal</vt:lpstr>
      <vt:lpstr>Systemic Adverse Events of Interest - Liver </vt:lpstr>
      <vt:lpstr>Systemic Adverse Events</vt:lpstr>
      <vt:lpstr>Reasons for Hospitalizations</vt:lpstr>
      <vt:lpstr>Ocular Adverse Events: Study Eye</vt:lpstr>
      <vt:lpstr>Discussion</vt:lpstr>
      <vt:lpstr>Discussion</vt:lpstr>
      <vt:lpstr>Discussion</vt:lpstr>
      <vt:lpstr>Conclusion</vt:lpstr>
    </vt:vector>
  </TitlesOfParts>
  <Company>Jaeb Center for Health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Diabetic Retinopathy Clinical Research Network</dc:title>
  <dc:creator>Karisse Torres</dc:creator>
  <cp:lastModifiedBy>Meagan Huggins</cp:lastModifiedBy>
  <cp:revision>163</cp:revision>
  <cp:lastPrinted>2022-01-27T14:20:18Z</cp:lastPrinted>
  <dcterms:created xsi:type="dcterms:W3CDTF">2012-04-11T11:56:34Z</dcterms:created>
  <dcterms:modified xsi:type="dcterms:W3CDTF">2026-03-24T17:56:12Z</dcterms:modified>
</cp:coreProperties>
</file>